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60" r:id="rId6"/>
    <p:sldId id="259" r:id="rId7"/>
    <p:sldId id="261" r:id="rId8"/>
    <p:sldId id="262" r:id="rId9"/>
    <p:sldId id="263" r:id="rId10"/>
    <p:sldId id="264" r:id="rId11"/>
    <p:sldId id="265" r:id="rId12"/>
    <p:sldId id="269" r:id="rId13"/>
    <p:sldId id="267" r:id="rId14"/>
    <p:sldId id="268" r:id="rId15"/>
    <p:sldId id="270" r:id="rId1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l-BE"/>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2614941541"/>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A385BFD-90DA-44FF-9CB5-BF061D413A24}" type="datetimeFigureOut">
              <a:rPr lang="nl-BE" smtClean="0"/>
              <a:t>9/11/2015</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993674300"/>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1129700688"/>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smtClean="0"/>
              <a:t>Klik om de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3656051683"/>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528651105"/>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385BFD-90DA-44FF-9CB5-BF061D413A24}" type="datetimeFigureOut">
              <a:rPr lang="nl-BE" smtClean="0"/>
              <a:t>9/11/2015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2358185318"/>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385BFD-90DA-44FF-9CB5-BF061D413A24}" type="datetimeFigureOut">
              <a:rPr lang="nl-BE" smtClean="0"/>
              <a:t>9/11/2015</a:t>
            </a:fld>
            <a:endParaRPr lang="nl-BE"/>
          </a:p>
        </p:txBody>
      </p:sp>
      <p:sp>
        <p:nvSpPr>
          <p:cNvPr id="8" name="Footer Placeholder 7"/>
          <p:cNvSpPr>
            <a:spLocks noGrp="1"/>
          </p:cNvSpPr>
          <p:nvPr>
            <p:ph type="ftr" sz="quarter" idx="11"/>
          </p:nvPr>
        </p:nvSpPr>
        <p:spPr>
          <a:xfrm>
            <a:off x="561111" y="6391838"/>
            <a:ext cx="3644282" cy="304801"/>
          </a:xfrm>
        </p:spPr>
        <p:txBody>
          <a:bodyPr/>
          <a:lstStyle/>
          <a:p>
            <a:endParaRPr lang="nl-BE"/>
          </a:p>
        </p:txBody>
      </p:sp>
      <p:sp>
        <p:nvSpPr>
          <p:cNvPr id="9" name="Slide Number Placeholder 8"/>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901226625"/>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1384837069"/>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1348634616"/>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589517692"/>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A385BFD-90DA-44FF-9CB5-BF061D413A24}" type="datetimeFigureOut">
              <a:rPr lang="nl-BE" smtClean="0"/>
              <a:t>9/11/2015</a:t>
            </a:fld>
            <a:endParaRPr lang="nl-BE"/>
          </a:p>
        </p:txBody>
      </p:sp>
      <p:sp>
        <p:nvSpPr>
          <p:cNvPr id="5" name="Footer Placeholder 4"/>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206620956"/>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A385BFD-90DA-44FF-9CB5-BF061D413A24}" type="datetimeFigureOut">
              <a:rPr lang="nl-BE" smtClean="0"/>
              <a:t>9/11/2015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2012731306"/>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A385BFD-90DA-44FF-9CB5-BF061D413A24}" type="datetimeFigureOut">
              <a:rPr lang="nl-BE" smtClean="0"/>
              <a:t>9/11/2015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4169222053"/>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A385BFD-90DA-44FF-9CB5-BF061D413A24}" type="datetimeFigureOut">
              <a:rPr lang="nl-BE" smtClean="0"/>
              <a:t>9/11/2015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1875365062"/>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85BFD-90DA-44FF-9CB5-BF061D413A24}" type="datetimeFigureOut">
              <a:rPr lang="nl-BE" smtClean="0"/>
              <a:t>9/11/2015</a:t>
            </a:fld>
            <a:endParaRPr lang="nl-BE"/>
          </a:p>
        </p:txBody>
      </p:sp>
      <p:sp>
        <p:nvSpPr>
          <p:cNvPr id="3" name="Footer Placeholder 2"/>
          <p:cNvSpPr>
            <a:spLocks noGrp="1"/>
          </p:cNvSpPr>
          <p:nvPr>
            <p:ph type="ftr" sz="quarter" idx="11"/>
          </p:nvPr>
        </p:nvSpPr>
        <p:spPr/>
        <p:txBody>
          <a:bodyPr/>
          <a:lstStyle/>
          <a:p>
            <a:endParaRPr lang="nl-B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3342933831"/>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A385BFD-90DA-44FF-9CB5-BF061D413A24}" type="datetimeFigureOut">
              <a:rPr lang="nl-BE" smtClean="0"/>
              <a:t>9/11/2015</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2512726051"/>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smtClean="0"/>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A385BFD-90DA-44FF-9CB5-BF061D413A24}" type="datetimeFigureOut">
              <a:rPr lang="nl-BE" smtClean="0"/>
              <a:t>9/11/2015</a:t>
            </a:fld>
            <a:endParaRPr lang="nl-BE"/>
          </a:p>
        </p:txBody>
      </p:sp>
      <p:sp>
        <p:nvSpPr>
          <p:cNvPr id="6" name="Footer Placeholder 5"/>
          <p:cNvSpPr>
            <a:spLocks noGrp="1"/>
          </p:cNvSpPr>
          <p:nvPr>
            <p:ph type="ftr" sz="quarter" idx="11"/>
          </p:nvPr>
        </p:nvSpPr>
        <p:spPr/>
        <p:txBody>
          <a:bodyPr/>
          <a:lstStyle/>
          <a:p>
            <a:endParaRPr lang="nl-B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7B9EAEB-EBAD-456D-8497-DE5673173AF6}" type="slidenum">
              <a:rPr lang="nl-BE" smtClean="0"/>
              <a:t>‹nr.›</a:t>
            </a:fld>
            <a:endParaRPr lang="nl-BE"/>
          </a:p>
        </p:txBody>
      </p:sp>
    </p:spTree>
    <p:extLst>
      <p:ext uri="{BB962C8B-B14F-4D97-AF65-F5344CB8AC3E}">
        <p14:creationId xmlns:p14="http://schemas.microsoft.com/office/powerpoint/2010/main" val="4081733129"/>
      </p:ext>
    </p:extLst>
  </p:cSld>
  <p:clrMapOvr>
    <a:masterClrMapping/>
  </p:clrMapOvr>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385BFD-90DA-44FF-9CB5-BF061D413A24}" type="datetimeFigureOut">
              <a:rPr lang="nl-BE" smtClean="0"/>
              <a:t>9/11/2015</a:t>
            </a:fld>
            <a:endParaRPr lang="nl-BE"/>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l-BE"/>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7B9EAEB-EBAD-456D-8497-DE5673173AF6}" type="slidenum">
              <a:rPr lang="nl-BE" smtClean="0"/>
              <a:t>‹nr.›</a:t>
            </a:fld>
            <a:endParaRPr lang="nl-BE"/>
          </a:p>
        </p:txBody>
      </p:sp>
    </p:spTree>
    <p:extLst>
      <p:ext uri="{BB962C8B-B14F-4D97-AF65-F5344CB8AC3E}">
        <p14:creationId xmlns:p14="http://schemas.microsoft.com/office/powerpoint/2010/main" val="29257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250" advClick="0" advTm="10000">
        <p14:flash/>
      </p:transition>
    </mc:Choice>
    <mc:Fallback xmlns="">
      <p:transition advClick="0" advTm="10000">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35592" y="1508272"/>
            <a:ext cx="5313697" cy="3985272"/>
          </a:xfrm>
          <a:prstGeom prst="rect">
            <a:avLst/>
          </a:prstGeom>
        </p:spPr>
      </p:pic>
      <p:sp>
        <p:nvSpPr>
          <p:cNvPr id="2" name="Titel 1"/>
          <p:cNvSpPr>
            <a:spLocks noGrp="1"/>
          </p:cNvSpPr>
          <p:nvPr>
            <p:ph type="ctrTitle"/>
          </p:nvPr>
        </p:nvSpPr>
        <p:spPr>
          <a:xfrm>
            <a:off x="2030718" y="1352282"/>
            <a:ext cx="8825658" cy="1287206"/>
          </a:xfrm>
        </p:spPr>
        <p:txBody>
          <a:bodyPr/>
          <a:lstStyle/>
          <a:p>
            <a:r>
              <a:rPr lang="nl-BE" dirty="0" smtClean="0"/>
              <a:t>De week van het IBO</a:t>
            </a:r>
            <a:endParaRPr lang="nl-BE" dirty="0"/>
          </a:p>
        </p:txBody>
      </p:sp>
      <p:sp>
        <p:nvSpPr>
          <p:cNvPr id="3" name="Ondertitel 2"/>
          <p:cNvSpPr>
            <a:spLocks noGrp="1"/>
          </p:cNvSpPr>
          <p:nvPr>
            <p:ph type="subTitle" idx="1"/>
          </p:nvPr>
        </p:nvSpPr>
        <p:spPr>
          <a:xfrm>
            <a:off x="2764814" y="2639488"/>
            <a:ext cx="6095851" cy="861420"/>
          </a:xfrm>
        </p:spPr>
        <p:txBody>
          <a:bodyPr>
            <a:noAutofit/>
          </a:bodyPr>
          <a:lstStyle/>
          <a:p>
            <a:r>
              <a:rPr lang="nl-BE" sz="8000" dirty="0" smtClean="0">
                <a:solidFill>
                  <a:srgbClr val="FFFF00"/>
                </a:solidFill>
              </a:rPr>
              <a:t>‘’Geluk(t)’’</a:t>
            </a:r>
          </a:p>
          <a:p>
            <a:endParaRPr lang="nl-BE" sz="8000" dirty="0" smtClean="0">
              <a:solidFill>
                <a:srgbClr val="FFFF00"/>
              </a:solidFill>
            </a:endParaRPr>
          </a:p>
        </p:txBody>
      </p:sp>
      <p:sp>
        <p:nvSpPr>
          <p:cNvPr id="5" name="Ondertitel 2"/>
          <p:cNvSpPr txBox="1">
            <a:spLocks/>
          </p:cNvSpPr>
          <p:nvPr/>
        </p:nvSpPr>
        <p:spPr bwMode="gray">
          <a:xfrm>
            <a:off x="3161913" y="5625239"/>
            <a:ext cx="60958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nl-BE" sz="2800" dirty="0" smtClean="0">
                <a:solidFill>
                  <a:srgbClr val="FFFF00"/>
                </a:solidFill>
              </a:rPr>
              <a:t>12 Oktober tot 16 Oktober 2015</a:t>
            </a:r>
          </a:p>
        </p:txBody>
      </p:sp>
    </p:spTree>
    <p:extLst>
      <p:ext uri="{BB962C8B-B14F-4D97-AF65-F5344CB8AC3E}">
        <p14:creationId xmlns:p14="http://schemas.microsoft.com/office/powerpoint/2010/main" val="590536388"/>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20" y="2090366"/>
            <a:ext cx="4312991" cy="3234743"/>
          </a:xfrm>
          <a:prstGeom prst="rect">
            <a:avLst/>
          </a:prstGeom>
        </p:spPr>
      </p:pic>
      <p:sp>
        <p:nvSpPr>
          <p:cNvPr id="2" name="Titel 1"/>
          <p:cNvSpPr>
            <a:spLocks noGrp="1"/>
          </p:cNvSpPr>
          <p:nvPr>
            <p:ph type="title"/>
          </p:nvPr>
        </p:nvSpPr>
        <p:spPr/>
        <p:txBody>
          <a:bodyPr/>
          <a:lstStyle/>
          <a:p>
            <a:pPr algn="ctr"/>
            <a:r>
              <a:rPr lang="nl-BE" dirty="0" smtClean="0"/>
              <a:t>Gelukt!!</a:t>
            </a:r>
            <a:endParaRPr lang="nl-BE" dirty="0"/>
          </a:p>
        </p:txBody>
      </p:sp>
      <p:sp>
        <p:nvSpPr>
          <p:cNvPr id="3" name="Tijdelijke aanduiding voor inhoud 2"/>
          <p:cNvSpPr>
            <a:spLocks noGrp="1"/>
          </p:cNvSpPr>
          <p:nvPr>
            <p:ph idx="1"/>
          </p:nvPr>
        </p:nvSpPr>
        <p:spPr>
          <a:xfrm>
            <a:off x="3138301" y="2410316"/>
            <a:ext cx="8825659" cy="3416300"/>
          </a:xfrm>
        </p:spPr>
        <p:txBody>
          <a:bodyPr/>
          <a:lstStyle/>
          <a:p>
            <a:pPr marL="0" indent="0" algn="ctr">
              <a:buNone/>
            </a:pPr>
            <a:r>
              <a:rPr lang="nl-BE" dirty="0" smtClean="0">
                <a:solidFill>
                  <a:schemeClr val="accent1">
                    <a:lumMod val="60000"/>
                    <a:lumOff val="40000"/>
                  </a:schemeClr>
                </a:solidFill>
              </a:rPr>
              <a:t>We kregen een paar wensjes terug!</a:t>
            </a:r>
            <a:endParaRPr lang="nl-BE" dirty="0">
              <a:solidFill>
                <a:schemeClr val="accent1">
                  <a:lumMod val="60000"/>
                  <a:lumOff val="40000"/>
                </a:schemeClr>
              </a:solidFill>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6562650" y="3112241"/>
            <a:ext cx="4848032" cy="3250732"/>
          </a:xfrm>
          <a:prstGeom prst="rect">
            <a:avLst/>
          </a:prstGeom>
        </p:spPr>
      </p:pic>
      <p:sp>
        <p:nvSpPr>
          <p:cNvPr id="6" name="Rechthoek 5"/>
          <p:cNvSpPr/>
          <p:nvPr/>
        </p:nvSpPr>
        <p:spPr>
          <a:xfrm>
            <a:off x="875049" y="4737607"/>
            <a:ext cx="5864180" cy="181588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nl-BE" sz="1400" dirty="0" smtClean="0">
                <a:effectLst/>
              </a:rPr>
              <a:t>Hallo,</a:t>
            </a:r>
            <a:br>
              <a:rPr lang="nl-BE" sz="1400" dirty="0" smtClean="0">
                <a:effectLst/>
              </a:rPr>
            </a:br>
            <a:r>
              <a:rPr lang="nl-BE" sz="1400" dirty="0" smtClean="0">
                <a:effectLst/>
              </a:rPr>
              <a:t/>
            </a:r>
            <a:br>
              <a:rPr lang="nl-BE" sz="1400" dirty="0" smtClean="0">
                <a:effectLst/>
              </a:rPr>
            </a:br>
            <a:r>
              <a:rPr lang="nl-BE" sz="1400" dirty="0" smtClean="0">
                <a:effectLst/>
              </a:rPr>
              <a:t>Wat een verrassing! Een wenskaartje van Simone </a:t>
            </a:r>
            <a:r>
              <a:rPr lang="nl-BE" sz="1400" dirty="0" err="1" smtClean="0">
                <a:effectLst/>
              </a:rPr>
              <a:t>Bijnen</a:t>
            </a:r>
            <a:r>
              <a:rPr lang="nl-BE" sz="1400" dirty="0" smtClean="0">
                <a:effectLst/>
              </a:rPr>
              <a:t>. Bedankt voor het leuke initiatief.</a:t>
            </a:r>
            <a:br>
              <a:rPr lang="nl-BE" sz="1400" dirty="0" smtClean="0">
                <a:effectLst/>
              </a:rPr>
            </a:br>
            <a:r>
              <a:rPr lang="nl-BE" sz="1400" dirty="0" smtClean="0">
                <a:effectLst/>
              </a:rPr>
              <a:t/>
            </a:r>
            <a:br>
              <a:rPr lang="nl-BE" sz="1400" dirty="0" smtClean="0">
                <a:effectLst/>
              </a:rPr>
            </a:br>
            <a:r>
              <a:rPr lang="nl-BE" sz="1400" dirty="0" smtClean="0">
                <a:effectLst/>
              </a:rPr>
              <a:t>Groetjes,</a:t>
            </a:r>
            <a:br>
              <a:rPr lang="nl-BE" sz="1400" dirty="0" smtClean="0">
                <a:effectLst/>
              </a:rPr>
            </a:br>
            <a:r>
              <a:rPr lang="nl-BE" sz="1400" dirty="0" smtClean="0">
                <a:effectLst/>
              </a:rPr>
              <a:t/>
            </a:r>
            <a:br>
              <a:rPr lang="nl-BE" sz="1400" dirty="0" smtClean="0">
                <a:effectLst/>
              </a:rPr>
            </a:br>
            <a:r>
              <a:rPr lang="nl-BE" sz="1400" dirty="0" smtClean="0">
                <a:effectLst/>
              </a:rPr>
              <a:t>juf Marleen, 2de kleuterklas van "De Meikever"</a:t>
            </a:r>
            <a:endParaRPr lang="nl-BE" sz="1400" dirty="0"/>
          </a:p>
        </p:txBody>
      </p:sp>
    </p:spTree>
    <p:extLst>
      <p:ext uri="{BB962C8B-B14F-4D97-AF65-F5344CB8AC3E}">
        <p14:creationId xmlns:p14="http://schemas.microsoft.com/office/powerpoint/2010/main" val="3009404710"/>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5532" y="3233891"/>
            <a:ext cx="3921061" cy="2940796"/>
          </a:xfrm>
          <a:prstGeom prst="rect">
            <a:avLst/>
          </a:prstGeom>
        </p:spPr>
      </p:pic>
      <p:sp>
        <p:nvSpPr>
          <p:cNvPr id="2" name="Titel 1"/>
          <p:cNvSpPr>
            <a:spLocks noGrp="1"/>
          </p:cNvSpPr>
          <p:nvPr>
            <p:ph type="title"/>
          </p:nvPr>
        </p:nvSpPr>
        <p:spPr/>
        <p:txBody>
          <a:bodyPr/>
          <a:lstStyle/>
          <a:p>
            <a:r>
              <a:rPr lang="nl-BE" dirty="0" smtClean="0"/>
              <a:t>Geluk voor de toekomst!</a:t>
            </a:r>
            <a:endParaRPr lang="nl-BE" dirty="0"/>
          </a:p>
        </p:txBody>
      </p:sp>
      <p:sp>
        <p:nvSpPr>
          <p:cNvPr id="3" name="Tijdelijke aanduiding voor inhoud 2"/>
          <p:cNvSpPr>
            <a:spLocks noGrp="1"/>
          </p:cNvSpPr>
          <p:nvPr>
            <p:ph idx="1"/>
          </p:nvPr>
        </p:nvSpPr>
        <p:spPr>
          <a:xfrm>
            <a:off x="1670109" y="2333043"/>
            <a:ext cx="8825659" cy="3416300"/>
          </a:xfrm>
        </p:spPr>
        <p:txBody>
          <a:bodyPr/>
          <a:lstStyle/>
          <a:p>
            <a:pPr marL="0" indent="0">
              <a:buNone/>
            </a:pPr>
            <a:r>
              <a:rPr lang="nl-BE" dirty="0" smtClean="0">
                <a:solidFill>
                  <a:schemeClr val="accent1">
                    <a:lumMod val="60000"/>
                    <a:lumOff val="40000"/>
                  </a:schemeClr>
                </a:solidFill>
              </a:rPr>
              <a:t>Wil je een beetje geluk hebben? Maak dan zelf je eigen geluksbrenger!! </a:t>
            </a:r>
            <a:r>
              <a:rPr lang="nl-BE" dirty="0" smtClean="0">
                <a:solidFill>
                  <a:schemeClr val="accent1">
                    <a:lumMod val="60000"/>
                    <a:lumOff val="40000"/>
                  </a:schemeClr>
                </a:solidFill>
                <a:sym typeface="Wingdings" panose="05000000000000000000" pitchFamily="2" charset="2"/>
              </a:rPr>
              <a:t></a:t>
            </a:r>
            <a:endParaRPr lang="nl-BE" dirty="0">
              <a:solidFill>
                <a:schemeClr val="accent1">
                  <a:lumMod val="60000"/>
                  <a:lumOff val="40000"/>
                </a:schemeClr>
              </a:solidFill>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8621" b="10776"/>
          <a:stretch/>
        </p:blipFill>
        <p:spPr>
          <a:xfrm rot="5400000">
            <a:off x="2654787" y="3516770"/>
            <a:ext cx="3954373" cy="2408350"/>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86961" y="3223702"/>
            <a:ext cx="3932707" cy="29495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541399" y="3220705"/>
            <a:ext cx="3908738" cy="2931554"/>
          </a:xfrm>
          <a:prstGeom prst="rect">
            <a:avLst/>
          </a:prstGeom>
        </p:spPr>
      </p:pic>
    </p:spTree>
    <p:extLst>
      <p:ext uri="{BB962C8B-B14F-4D97-AF65-F5344CB8AC3E}">
        <p14:creationId xmlns:p14="http://schemas.microsoft.com/office/powerpoint/2010/main" val="4114443102"/>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2000"/>
                                        <p:tgtEl>
                                          <p:spTgt spid="4"/>
                                        </p:tgtEl>
                                      </p:cBhvr>
                                    </p:animEffect>
                                  </p:childTnLst>
                                </p:cTn>
                              </p:par>
                            </p:childTnLst>
                          </p:cTn>
                        </p:par>
                        <p:par>
                          <p:cTn id="19" fill="hold">
                            <p:stCondLst>
                              <p:cond delay="60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000"/>
                                        <p:tgtEl>
                                          <p:spTgt spid="5"/>
                                        </p:tgtEl>
                                      </p:cBhvr>
                                    </p:animEffect>
                                  </p:childTnLst>
                                </p:cTn>
                              </p:par>
                            </p:childTnLst>
                          </p:cTn>
                        </p:par>
                        <p:par>
                          <p:cTn id="23" fill="hold">
                            <p:stCondLst>
                              <p:cond delay="8000"/>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2000"/>
                                        <p:tgtEl>
                                          <p:spTgt spid="6"/>
                                        </p:tgtEl>
                                      </p:cBhvr>
                                    </p:animEffect>
                                  </p:childTnLst>
                                </p:cTn>
                              </p:par>
                            </p:childTnLst>
                          </p:cTn>
                        </p:par>
                        <p:par>
                          <p:cTn id="27" fill="hold">
                            <p:stCondLst>
                              <p:cond delay="10000"/>
                            </p:stCondLst>
                            <p:childTnLst>
                              <p:par>
                                <p:cTn id="28" presetID="16" presetClass="entr" presetSubtype="2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Lukt het jou om…</a:t>
            </a:r>
            <a:endParaRPr lang="nl-BE"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3193" t="7517" r="19436" b="9353"/>
          <a:stretch/>
        </p:blipFill>
        <p:spPr>
          <a:xfrm rot="5400000">
            <a:off x="2770062" y="3493612"/>
            <a:ext cx="3484362" cy="2807787"/>
          </a:xfrm>
          <a:prstGeom prst="rect">
            <a:avLst/>
          </a:prstGeom>
        </p:spPr>
      </p:pic>
      <p:sp>
        <p:nvSpPr>
          <p:cNvPr id="3" name="Tijdelijke aanduiding voor inhoud 2"/>
          <p:cNvSpPr>
            <a:spLocks noGrp="1"/>
          </p:cNvSpPr>
          <p:nvPr>
            <p:ph idx="1"/>
          </p:nvPr>
        </p:nvSpPr>
        <p:spPr>
          <a:xfrm>
            <a:off x="1682988" y="2281529"/>
            <a:ext cx="8825659" cy="3416300"/>
          </a:xfrm>
        </p:spPr>
        <p:txBody>
          <a:bodyPr/>
          <a:lstStyle/>
          <a:p>
            <a:pPr marL="0" indent="0" algn="ctr">
              <a:buNone/>
            </a:pPr>
            <a:r>
              <a:rPr lang="nl-BE" dirty="0" smtClean="0">
                <a:solidFill>
                  <a:schemeClr val="accent1">
                    <a:lumMod val="60000"/>
                    <a:lumOff val="40000"/>
                  </a:schemeClr>
                </a:solidFill>
              </a:rPr>
              <a:t>Heb je geluk of geen geluk?</a:t>
            </a:r>
          </a:p>
          <a:p>
            <a:pPr marL="0" indent="0" algn="ctr">
              <a:buNone/>
            </a:pPr>
            <a:r>
              <a:rPr lang="nl-BE" dirty="0" smtClean="0">
                <a:solidFill>
                  <a:schemeClr val="accent1">
                    <a:lumMod val="60000"/>
                    <a:lumOff val="40000"/>
                  </a:schemeClr>
                </a:solidFill>
              </a:rPr>
              <a:t>Onze kinderen konden nog enkele uitdagingen aangaan.</a:t>
            </a:r>
            <a:endParaRPr lang="nl-BE" dirty="0">
              <a:solidFill>
                <a:schemeClr val="accent1">
                  <a:lumMod val="60000"/>
                  <a:lumOff val="40000"/>
                </a:schemeClr>
              </a:solidFill>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r="6862" b="10174"/>
          <a:stretch/>
        </p:blipFill>
        <p:spPr>
          <a:xfrm rot="5400000">
            <a:off x="5743983" y="3637328"/>
            <a:ext cx="3484363" cy="2520355"/>
          </a:xfrm>
          <a:prstGeom prst="rect">
            <a:avLst/>
          </a:prstGeom>
        </p:spPr>
      </p:pic>
    </p:spTree>
    <p:extLst>
      <p:ext uri="{BB962C8B-B14F-4D97-AF65-F5344CB8AC3E}">
        <p14:creationId xmlns:p14="http://schemas.microsoft.com/office/powerpoint/2010/main" val="307953776"/>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2000" fill="hold"/>
                                        <p:tgtEl>
                                          <p:spTgt spid="4"/>
                                        </p:tgtEl>
                                        <p:attrNameLst>
                                          <p:attrName>ppt_x</p:attrName>
                                        </p:attrNameLst>
                                      </p:cBhvr>
                                      <p:tavLst>
                                        <p:tav tm="0">
                                          <p:val>
                                            <p:strVal val="0-#ppt_w/2"/>
                                          </p:val>
                                        </p:tav>
                                        <p:tav tm="100000">
                                          <p:val>
                                            <p:strVal val="#ppt_x"/>
                                          </p:val>
                                        </p:tav>
                                      </p:tavLst>
                                    </p:anim>
                                    <p:anim calcmode="lin" valueType="num">
                                      <p:cBhvr additive="base">
                                        <p:cTn id="24" dur="2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1+#ppt_w/2"/>
                                          </p:val>
                                        </p:tav>
                                        <p:tav tm="100000">
                                          <p:val>
                                            <p:strVal val="#ppt_x"/>
                                          </p:val>
                                        </p:tav>
                                      </p:tavLst>
                                    </p:anim>
                                    <p:anim calcmode="lin" valueType="num">
                                      <p:cBhvr additive="base">
                                        <p:cTn id="2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19" y="2415774"/>
            <a:ext cx="5021330" cy="3765998"/>
          </a:xfrm>
          <a:prstGeom prst="rect">
            <a:avLst/>
          </a:prstGeom>
        </p:spPr>
      </p:pic>
      <p:sp>
        <p:nvSpPr>
          <p:cNvPr id="2" name="Titel 1"/>
          <p:cNvSpPr>
            <a:spLocks noGrp="1"/>
          </p:cNvSpPr>
          <p:nvPr>
            <p:ph type="title"/>
          </p:nvPr>
        </p:nvSpPr>
        <p:spPr/>
        <p:txBody>
          <a:bodyPr/>
          <a:lstStyle/>
          <a:p>
            <a:r>
              <a:rPr lang="nl-BE" dirty="0"/>
              <a:t>G</a:t>
            </a:r>
            <a:r>
              <a:rPr lang="nl-BE" dirty="0" smtClean="0"/>
              <a:t>eluk is niet altijd vanzelfsprekend!</a:t>
            </a:r>
            <a:endParaRPr lang="nl-BE" dirty="0"/>
          </a:p>
        </p:txBody>
      </p:sp>
      <p:sp>
        <p:nvSpPr>
          <p:cNvPr id="3" name="Tijdelijke aanduiding voor inhoud 2"/>
          <p:cNvSpPr>
            <a:spLocks noGrp="1"/>
          </p:cNvSpPr>
          <p:nvPr>
            <p:ph idx="1"/>
          </p:nvPr>
        </p:nvSpPr>
        <p:spPr>
          <a:xfrm>
            <a:off x="601164" y="2590623"/>
            <a:ext cx="5902668" cy="3416300"/>
          </a:xfrm>
        </p:spPr>
        <p:txBody>
          <a:bodyPr/>
          <a:lstStyle/>
          <a:p>
            <a:pPr marL="0" indent="0" algn="ctr">
              <a:buNone/>
            </a:pPr>
            <a:r>
              <a:rPr lang="nl-BE" dirty="0" smtClean="0">
                <a:solidFill>
                  <a:schemeClr val="accent1">
                    <a:lumMod val="60000"/>
                    <a:lumOff val="40000"/>
                  </a:schemeClr>
                </a:solidFill>
              </a:rPr>
              <a:t>We vroegen onze kinderen wat hun gelukkig maakt. </a:t>
            </a:r>
            <a:r>
              <a:rPr lang="nl-BE" dirty="0" err="1" smtClean="0">
                <a:solidFill>
                  <a:schemeClr val="accent1">
                    <a:lumMod val="60000"/>
                    <a:lumOff val="40000"/>
                  </a:schemeClr>
                </a:solidFill>
              </a:rPr>
              <a:t>bvb</a:t>
            </a:r>
            <a:r>
              <a:rPr lang="nl-BE" dirty="0" smtClean="0">
                <a:solidFill>
                  <a:schemeClr val="accent1">
                    <a:lumMod val="60000"/>
                    <a:lumOff val="40000"/>
                  </a:schemeClr>
                </a:solidFill>
              </a:rPr>
              <a:t>: zwemmen, op reis gaan, Wii, mama &amp; papa, broertjes, de lotto winnen, eten, tractor, …. </a:t>
            </a:r>
          </a:p>
          <a:p>
            <a:pPr marL="0" indent="0" algn="ctr">
              <a:buNone/>
            </a:pPr>
            <a:endParaRPr lang="nl-BE" dirty="0">
              <a:solidFill>
                <a:schemeClr val="accent1">
                  <a:lumMod val="60000"/>
                  <a:lumOff val="40000"/>
                </a:schemeClr>
              </a:solidFill>
            </a:endParaRPr>
          </a:p>
          <a:p>
            <a:pPr marL="0" indent="0" algn="ctr">
              <a:buNone/>
            </a:pPr>
            <a:r>
              <a:rPr lang="nl-BE" dirty="0" smtClean="0">
                <a:solidFill>
                  <a:schemeClr val="accent1">
                    <a:lumMod val="60000"/>
                    <a:lumOff val="40000"/>
                  </a:schemeClr>
                </a:solidFill>
              </a:rPr>
              <a:t>Maar dit geluk is niet voor iedereen zomaar weggelegd, daarom brachten we met onze kinderen een bezoek aan het OCMW.</a:t>
            </a:r>
          </a:p>
          <a:p>
            <a:pPr marL="0" indent="0" algn="ctr">
              <a:buNone/>
            </a:pPr>
            <a:endParaRPr lang="nl-BE" dirty="0">
              <a:solidFill>
                <a:schemeClr val="accent1">
                  <a:lumMod val="60000"/>
                  <a:lumOff val="40000"/>
                </a:schemeClr>
              </a:solidFill>
            </a:endParaRPr>
          </a:p>
          <a:p>
            <a:pPr marL="0" indent="0" algn="ctr">
              <a:buNone/>
            </a:pPr>
            <a:r>
              <a:rPr lang="nl-BE" dirty="0" smtClean="0">
                <a:solidFill>
                  <a:schemeClr val="accent1">
                    <a:lumMod val="60000"/>
                    <a:lumOff val="40000"/>
                  </a:schemeClr>
                </a:solidFill>
              </a:rPr>
              <a:t>De mensen van het OCMW legden op een speelse manier de werking van het OCMW uit.</a:t>
            </a:r>
            <a:endParaRPr lang="nl-BE" dirty="0">
              <a:solidFill>
                <a:schemeClr val="accent1">
                  <a:lumMod val="60000"/>
                  <a:lumOff val="40000"/>
                </a:schemeClr>
              </a:solidFill>
            </a:endParaRPr>
          </a:p>
        </p:txBody>
      </p:sp>
    </p:spTree>
    <p:extLst>
      <p:ext uri="{BB962C8B-B14F-4D97-AF65-F5344CB8AC3E}">
        <p14:creationId xmlns:p14="http://schemas.microsoft.com/office/powerpoint/2010/main" val="155273891"/>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3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het OCMW</a:t>
            </a:r>
            <a:endParaRPr lang="nl-BE"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6978202" y="2894073"/>
            <a:ext cx="4344476" cy="3258357"/>
          </a:xfrm>
        </p:spPr>
      </p:pic>
      <p:sp>
        <p:nvSpPr>
          <p:cNvPr id="5" name="Tekstvak 4"/>
          <p:cNvSpPr txBox="1"/>
          <p:nvPr/>
        </p:nvSpPr>
        <p:spPr>
          <a:xfrm>
            <a:off x="873690" y="2557795"/>
            <a:ext cx="6426558" cy="1477328"/>
          </a:xfrm>
          <a:prstGeom prst="rect">
            <a:avLst/>
          </a:prstGeom>
          <a:noFill/>
        </p:spPr>
        <p:txBody>
          <a:bodyPr wrap="square" rtlCol="0">
            <a:spAutoFit/>
          </a:bodyPr>
          <a:lstStyle/>
          <a:p>
            <a:pPr algn="ctr"/>
            <a:r>
              <a:rPr lang="nl-BE" dirty="0" smtClean="0">
                <a:solidFill>
                  <a:schemeClr val="accent1">
                    <a:lumMod val="60000"/>
                    <a:lumOff val="40000"/>
                  </a:schemeClr>
                </a:solidFill>
              </a:rPr>
              <a:t>De kinderen startten met een eigen persoontje. Ze kregen opdrachten waardoor ze centen konden verdienen voor kleding, voedsel en om een huis te kunnen kopen. De kinderen die hun centen konden opsparen kregen op het einde nog een extra centje.</a:t>
            </a:r>
            <a:endParaRPr lang="nl-BE" dirty="0">
              <a:solidFill>
                <a:schemeClr val="accent1">
                  <a:lumMod val="60000"/>
                  <a:lumOff val="40000"/>
                </a:schemeClr>
              </a:solidFill>
            </a:endParaRPr>
          </a:p>
        </p:txBody>
      </p:sp>
      <p:sp>
        <p:nvSpPr>
          <p:cNvPr id="6" name="Tekstvak 5"/>
          <p:cNvSpPr txBox="1"/>
          <p:nvPr/>
        </p:nvSpPr>
        <p:spPr>
          <a:xfrm>
            <a:off x="1154954" y="4402273"/>
            <a:ext cx="5864031" cy="1200329"/>
          </a:xfrm>
          <a:prstGeom prst="rect">
            <a:avLst/>
          </a:prstGeom>
          <a:noFill/>
        </p:spPr>
        <p:txBody>
          <a:bodyPr wrap="square" rtlCol="0">
            <a:spAutoFit/>
          </a:bodyPr>
          <a:lstStyle/>
          <a:p>
            <a:pPr algn="ctr"/>
            <a:r>
              <a:rPr lang="nl-BE" dirty="0" smtClean="0">
                <a:solidFill>
                  <a:schemeClr val="accent6">
                    <a:lumMod val="75000"/>
                  </a:schemeClr>
                </a:solidFill>
              </a:rPr>
              <a:t>Achteraf hebben we samen nog genoten van een drankje en de zelfgebakken wafels.</a:t>
            </a:r>
          </a:p>
          <a:p>
            <a:pPr algn="ctr"/>
            <a:endParaRPr lang="nl-BE" dirty="0">
              <a:solidFill>
                <a:schemeClr val="accent1">
                  <a:lumMod val="60000"/>
                  <a:lumOff val="40000"/>
                </a:schemeClr>
              </a:solidFill>
            </a:endParaRPr>
          </a:p>
          <a:p>
            <a:pPr algn="ctr"/>
            <a:endParaRPr lang="nl-BE" dirty="0">
              <a:solidFill>
                <a:schemeClr val="accent1">
                  <a:lumMod val="60000"/>
                  <a:lumOff val="40000"/>
                </a:schemeClr>
              </a:solidFill>
            </a:endParaRPr>
          </a:p>
        </p:txBody>
      </p:sp>
      <p:sp>
        <p:nvSpPr>
          <p:cNvPr id="7" name="Tekstvak 6"/>
          <p:cNvSpPr txBox="1"/>
          <p:nvPr/>
        </p:nvSpPr>
        <p:spPr>
          <a:xfrm>
            <a:off x="1388844" y="5466282"/>
            <a:ext cx="5396248" cy="646331"/>
          </a:xfrm>
          <a:prstGeom prst="rect">
            <a:avLst/>
          </a:prstGeom>
          <a:noFill/>
        </p:spPr>
        <p:txBody>
          <a:bodyPr wrap="square" rtlCol="0">
            <a:spAutoFit/>
          </a:bodyPr>
          <a:lstStyle/>
          <a:p>
            <a:pPr algn="ctr"/>
            <a:r>
              <a:rPr lang="nl-BE" dirty="0" smtClean="0">
                <a:solidFill>
                  <a:schemeClr val="accent1">
                    <a:lumMod val="60000"/>
                    <a:lumOff val="40000"/>
                  </a:schemeClr>
                </a:solidFill>
              </a:rPr>
              <a:t>We lieten een doos wafeltjes achter voor het cliënteel van het OCMW</a:t>
            </a:r>
            <a:endParaRPr lang="nl-BE" dirty="0">
              <a:solidFill>
                <a:schemeClr val="accent1">
                  <a:lumMod val="60000"/>
                  <a:lumOff val="40000"/>
                </a:schemeClr>
              </a:solidFill>
            </a:endParaRPr>
          </a:p>
        </p:txBody>
      </p:sp>
    </p:spTree>
    <p:extLst>
      <p:ext uri="{BB962C8B-B14F-4D97-AF65-F5344CB8AC3E}">
        <p14:creationId xmlns:p14="http://schemas.microsoft.com/office/powerpoint/2010/main" val="1561626455"/>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ppt_x"/>
                                          </p:val>
                                        </p:tav>
                                        <p:tav tm="100000">
                                          <p:val>
                                            <p:strVal val="#ppt_x"/>
                                          </p:val>
                                        </p:tav>
                                      </p:tavLst>
                                    </p:anim>
                                    <p:anim calcmode="lin" valueType="num">
                                      <p:cBhvr additive="base">
                                        <p:cTn id="22" dur="20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3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2000" fill="hold"/>
                                        <p:tgtEl>
                                          <p:spTgt spid="4"/>
                                        </p:tgtEl>
                                        <p:attrNameLst>
                                          <p:attrName>ppt_w</p:attrName>
                                        </p:attrNameLst>
                                      </p:cBhvr>
                                      <p:tavLst>
                                        <p:tav tm="0">
                                          <p:val>
                                            <p:fltVal val="0"/>
                                          </p:val>
                                        </p:tav>
                                        <p:tav tm="100000">
                                          <p:val>
                                            <p:strVal val="#ppt_w"/>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style.rotation</p:attrName>
                                        </p:attrNameLst>
                                      </p:cBhvr>
                                      <p:tavLst>
                                        <p:tav tm="0">
                                          <p:val>
                                            <p:fltVal val="90"/>
                                          </p:val>
                                        </p:tav>
                                        <p:tav tm="100000">
                                          <p:val>
                                            <p:fltVal val="0"/>
                                          </p:val>
                                        </p:tav>
                                      </p:tavLst>
                                    </p:anim>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Geluk uiten in een tekening….</a:t>
            </a:r>
            <a:endParaRPr lang="nl-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10784" t="11917" r="10784" b="13573"/>
          <a:stretch/>
        </p:blipFill>
        <p:spPr>
          <a:xfrm rot="5400000">
            <a:off x="-26714" y="2898076"/>
            <a:ext cx="3576578" cy="2548312"/>
          </a:xfrm>
          <a:prstGeom prst="rect">
            <a:avLst/>
          </a:prstGeom>
          <a:ln w="76200">
            <a:solidFill>
              <a:schemeClr val="accent1"/>
            </a:solidFill>
          </a:ln>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2353" t="2767" r="3137" b="7822"/>
          <a:stretch/>
        </p:blipFill>
        <p:spPr>
          <a:xfrm rot="5400000">
            <a:off x="2757928" y="2906921"/>
            <a:ext cx="3601074" cy="2555118"/>
          </a:xfrm>
          <a:prstGeom prst="rect">
            <a:avLst/>
          </a:prstGeom>
          <a:ln w="76200">
            <a:solidFill>
              <a:schemeClr val="accent1">
                <a:lumMod val="40000"/>
                <a:lumOff val="60000"/>
              </a:schemeClr>
            </a:solidFill>
          </a:ln>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12549" t="9825" r="3529" b="11482"/>
          <a:stretch/>
        </p:blipFill>
        <p:spPr>
          <a:xfrm rot="5400000">
            <a:off x="5542925" y="2922217"/>
            <a:ext cx="3628051" cy="2551503"/>
          </a:xfrm>
          <a:prstGeom prst="rect">
            <a:avLst/>
          </a:prstGeom>
          <a:ln w="76200">
            <a:solidFill>
              <a:schemeClr val="accent6">
                <a:lumMod val="75000"/>
              </a:schemeClr>
            </a:solidFill>
          </a:ln>
        </p:spPr>
      </p:pic>
      <p:pic>
        <p:nvPicPr>
          <p:cNvPr id="7" name="Afbeelding 6"/>
          <p:cNvPicPr>
            <a:picLocks noChangeAspect="1"/>
          </p:cNvPicPr>
          <p:nvPr/>
        </p:nvPicPr>
        <p:blipFill rotWithShape="1">
          <a:blip r:embed="rId5">
            <a:extLst>
              <a:ext uri="{28A0092B-C50C-407E-A947-70E740481C1C}">
                <a14:useLocalDpi xmlns:a14="http://schemas.microsoft.com/office/drawing/2010/main" val="0"/>
              </a:ext>
            </a:extLst>
          </a:blip>
          <a:srcRect l="8039" t="5381" b="7822"/>
          <a:stretch/>
        </p:blipFill>
        <p:spPr>
          <a:xfrm rot="5400000">
            <a:off x="8348594" y="2913226"/>
            <a:ext cx="3623851" cy="2565285"/>
          </a:xfrm>
          <a:prstGeom prst="rect">
            <a:avLst/>
          </a:prstGeom>
          <a:ln w="76200">
            <a:solidFill>
              <a:srgbClr val="00B0F0"/>
            </a:solidFill>
          </a:ln>
        </p:spPr>
      </p:pic>
    </p:spTree>
    <p:extLst>
      <p:ext uri="{BB962C8B-B14F-4D97-AF65-F5344CB8AC3E}">
        <p14:creationId xmlns:p14="http://schemas.microsoft.com/office/powerpoint/2010/main" val="2441492156"/>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6012" y="2047740"/>
            <a:ext cx="6121676" cy="4591257"/>
          </a:xfrm>
        </p:spPr>
      </p:pic>
      <p:sp>
        <p:nvSpPr>
          <p:cNvPr id="2" name="Titel 1"/>
          <p:cNvSpPr>
            <a:spLocks noGrp="1"/>
          </p:cNvSpPr>
          <p:nvPr>
            <p:ph type="title"/>
          </p:nvPr>
        </p:nvSpPr>
        <p:spPr>
          <a:xfrm>
            <a:off x="1154954" y="973668"/>
            <a:ext cx="9740573" cy="706964"/>
          </a:xfrm>
        </p:spPr>
        <p:txBody>
          <a:bodyPr/>
          <a:lstStyle/>
          <a:p>
            <a:r>
              <a:rPr lang="nl-BE" dirty="0" smtClean="0"/>
              <a:t>Wat maakt jou gelukkig werd er gevraagd aan kinderen, ouders……?</a:t>
            </a:r>
            <a:endParaRPr lang="nl-BE" dirty="0"/>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6078" t="9303" r="7647" b="8344"/>
          <a:stretch/>
        </p:blipFill>
        <p:spPr>
          <a:xfrm rot="5400000">
            <a:off x="6555034" y="2699907"/>
            <a:ext cx="4591258" cy="3286922"/>
          </a:xfrm>
          <a:prstGeom prst="rect">
            <a:avLst/>
          </a:prstGeom>
        </p:spPr>
      </p:pic>
    </p:spTree>
    <p:extLst>
      <p:ext uri="{BB962C8B-B14F-4D97-AF65-F5344CB8AC3E}">
        <p14:creationId xmlns:p14="http://schemas.microsoft.com/office/powerpoint/2010/main" val="2079541197"/>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Ons geluk!</a:t>
            </a:r>
            <a:endParaRPr lang="nl-BE"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6832313" y="2602066"/>
            <a:ext cx="4555066" cy="3416300"/>
          </a:xfrm>
        </p:spPr>
      </p:pic>
      <p:sp>
        <p:nvSpPr>
          <p:cNvPr id="5" name="Rechthoek 4"/>
          <p:cNvSpPr/>
          <p:nvPr/>
        </p:nvSpPr>
        <p:spPr>
          <a:xfrm>
            <a:off x="852223" y="2602066"/>
            <a:ext cx="6096000" cy="3913507"/>
          </a:xfrm>
          <a:prstGeom prst="rect">
            <a:avLst/>
          </a:prstGeom>
        </p:spPr>
        <p:txBody>
          <a:bodyPr>
            <a:spAutoFit/>
          </a:bodyPr>
          <a:lstStyle/>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Met de kids bakten we wafels,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samen zaten we gezellig rond de tafels.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De bloem, de suiker en de boter werd gewogen,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dat stak hun al uit de ogen.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De eitjes breken werd een klus,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maar er viel er geen enkele van zijn sus. </a:t>
            </a:r>
          </a:p>
          <a:p>
            <a:pPr>
              <a:lnSpc>
                <a:spcPct val="107000"/>
              </a:lnSpc>
              <a:spcAft>
                <a:spcPts val="800"/>
              </a:spcAft>
            </a:pPr>
            <a:r>
              <a:rPr lang="nl-BE" dirty="0" smtClean="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Als laatste</a:t>
            </a: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alles mengen maar </a:t>
            </a:r>
          </a:p>
          <a:p>
            <a:pPr>
              <a:lnSpc>
                <a:spcPct val="107000"/>
              </a:lnSpc>
              <a:spcAft>
                <a:spcPts val="800"/>
              </a:spcAft>
            </a:pPr>
            <a:r>
              <a:rPr lang="nl-BE"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en hop het beslag was klaar. </a:t>
            </a:r>
          </a:p>
          <a:p>
            <a:pPr>
              <a:lnSpc>
                <a:spcPct val="107000"/>
              </a:lnSpc>
              <a:spcAft>
                <a:spcPts val="800"/>
              </a:spcAft>
            </a:pPr>
            <a:endParaRPr lang="nl-BE" sz="1600" dirty="0" smtClean="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nl-BE" sz="1600" dirty="0" smtClean="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Wat waren onze wafels Geluk(t)!!</a:t>
            </a:r>
          </a:p>
        </p:txBody>
      </p:sp>
    </p:spTree>
    <p:extLst>
      <p:ext uri="{BB962C8B-B14F-4D97-AF65-F5344CB8AC3E}">
        <p14:creationId xmlns:p14="http://schemas.microsoft.com/office/powerpoint/2010/main" val="2899083906"/>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Wil jij ook een portie geluk?</a:t>
            </a:r>
            <a:endParaRPr lang="nl-BE"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t="11643" b="13990"/>
          <a:stretch/>
        </p:blipFill>
        <p:spPr>
          <a:xfrm>
            <a:off x="2192708" y="2402643"/>
            <a:ext cx="7247506" cy="4042272"/>
          </a:xfrm>
          <a:prstGeom prst="rect">
            <a:avLst/>
          </a:prstGeom>
        </p:spPr>
      </p:pic>
    </p:spTree>
    <p:extLst>
      <p:ext uri="{BB962C8B-B14F-4D97-AF65-F5344CB8AC3E}">
        <p14:creationId xmlns:p14="http://schemas.microsoft.com/office/powerpoint/2010/main" val="1613711629"/>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Geluk voor een ander!</a:t>
            </a:r>
            <a:endParaRPr lang="nl-BE" dirty="0"/>
          </a:p>
        </p:txBody>
      </p:sp>
      <p:sp>
        <p:nvSpPr>
          <p:cNvPr id="3" name="Tijdelijke aanduiding voor inhoud 2"/>
          <p:cNvSpPr>
            <a:spLocks noGrp="1"/>
          </p:cNvSpPr>
          <p:nvPr>
            <p:ph idx="1"/>
          </p:nvPr>
        </p:nvSpPr>
        <p:spPr>
          <a:xfrm>
            <a:off x="1455313" y="2513348"/>
            <a:ext cx="8860665" cy="3416300"/>
          </a:xfrm>
        </p:spPr>
        <p:txBody>
          <a:bodyPr/>
          <a:lstStyle/>
          <a:p>
            <a:pPr marL="0" indent="0" algn="ctr">
              <a:buNone/>
            </a:pPr>
            <a:r>
              <a:rPr lang="nl-BE" dirty="0" smtClean="0">
                <a:solidFill>
                  <a:schemeClr val="tx2">
                    <a:lumMod val="60000"/>
                    <a:lumOff val="40000"/>
                  </a:schemeClr>
                </a:solidFill>
              </a:rPr>
              <a:t>Geluk willen we delen. Het maakt ons ook gelukkig om iets fijns te wensen aan onze medemensen. Daarom ontworpen we dit wenskaartje!</a:t>
            </a:r>
            <a:endParaRPr lang="nl-BE" dirty="0">
              <a:solidFill>
                <a:schemeClr val="tx2">
                  <a:lumMod val="60000"/>
                  <a:lumOff val="40000"/>
                </a:schemeClr>
              </a:solidFill>
            </a:endParaRP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11443" t="12342" r="4577" b="16461"/>
          <a:stretch/>
        </p:blipFill>
        <p:spPr>
          <a:xfrm>
            <a:off x="6014307" y="3193961"/>
            <a:ext cx="5125918" cy="3259310"/>
          </a:xfrm>
          <a:prstGeom prst="rect">
            <a:avLst/>
          </a:prstGeom>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4314" t="11285" r="3310" b="4842"/>
          <a:stretch/>
        </p:blipFill>
        <p:spPr>
          <a:xfrm>
            <a:off x="811369" y="3193961"/>
            <a:ext cx="4786341" cy="3259310"/>
          </a:xfrm>
          <a:prstGeom prst="rect">
            <a:avLst/>
          </a:prstGeom>
        </p:spPr>
      </p:pic>
    </p:spTree>
    <p:extLst>
      <p:ext uri="{BB962C8B-B14F-4D97-AF65-F5344CB8AC3E}">
        <p14:creationId xmlns:p14="http://schemas.microsoft.com/office/powerpoint/2010/main" val="2092971215"/>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Geluk voor onze collega’s!</a:t>
            </a:r>
            <a:endParaRPr lang="nl-BE"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149" y="2358801"/>
            <a:ext cx="5157917" cy="3868438"/>
          </a:xfrm>
        </p:spPr>
      </p:pic>
      <p:sp>
        <p:nvSpPr>
          <p:cNvPr id="5" name="Tekstvak 4"/>
          <p:cNvSpPr txBox="1"/>
          <p:nvPr/>
        </p:nvSpPr>
        <p:spPr>
          <a:xfrm>
            <a:off x="6452315" y="3092691"/>
            <a:ext cx="4893971" cy="646331"/>
          </a:xfrm>
          <a:prstGeom prst="rect">
            <a:avLst/>
          </a:prstGeom>
          <a:noFill/>
        </p:spPr>
        <p:txBody>
          <a:bodyPr wrap="square" rtlCol="0">
            <a:spAutoFit/>
          </a:bodyPr>
          <a:lstStyle/>
          <a:p>
            <a:r>
              <a:rPr lang="nl-BE" dirty="0" smtClean="0">
                <a:solidFill>
                  <a:schemeClr val="accent6">
                    <a:lumMod val="50000"/>
                  </a:schemeClr>
                </a:solidFill>
              </a:rPr>
              <a:t>Onze collega’s zijn we niet vergeten!</a:t>
            </a:r>
          </a:p>
          <a:p>
            <a:r>
              <a:rPr lang="nl-BE" dirty="0" smtClean="0">
                <a:solidFill>
                  <a:schemeClr val="accent6">
                    <a:lumMod val="50000"/>
                  </a:schemeClr>
                </a:solidFill>
              </a:rPr>
              <a:t>Ze kregen wensen van fijne mensen. </a:t>
            </a:r>
            <a:endParaRPr lang="nl-BE" dirty="0">
              <a:solidFill>
                <a:schemeClr val="accent6">
                  <a:lumMod val="50000"/>
                </a:schemeClr>
              </a:solidFill>
            </a:endParaRPr>
          </a:p>
        </p:txBody>
      </p:sp>
    </p:spTree>
    <p:extLst>
      <p:ext uri="{BB962C8B-B14F-4D97-AF65-F5344CB8AC3E}">
        <p14:creationId xmlns:p14="http://schemas.microsoft.com/office/powerpoint/2010/main" val="2698214664"/>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Geluk voor onze omgeving</a:t>
            </a:r>
            <a:endParaRPr lang="nl-BE"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0842" y="2679823"/>
            <a:ext cx="4519414" cy="3389561"/>
          </a:xfrm>
        </p:spPr>
      </p:pic>
      <p:sp>
        <p:nvSpPr>
          <p:cNvPr id="5" name="Tekstvak 4"/>
          <p:cNvSpPr txBox="1"/>
          <p:nvPr/>
        </p:nvSpPr>
        <p:spPr>
          <a:xfrm>
            <a:off x="4816698" y="3567447"/>
            <a:ext cx="5898159" cy="646331"/>
          </a:xfrm>
          <a:prstGeom prst="rect">
            <a:avLst/>
          </a:prstGeom>
          <a:noFill/>
        </p:spPr>
        <p:txBody>
          <a:bodyPr wrap="square" rtlCol="0">
            <a:spAutoFit/>
          </a:bodyPr>
          <a:lstStyle/>
          <a:p>
            <a:r>
              <a:rPr lang="nl-BE" dirty="0" smtClean="0">
                <a:solidFill>
                  <a:schemeClr val="tx2">
                    <a:lumMod val="60000"/>
                    <a:lumOff val="40000"/>
                  </a:schemeClr>
                </a:solidFill>
              </a:rPr>
              <a:t>De geburen van de Hummelhoek en Speelplaneet werden overspoeld met wenskaartjes. </a:t>
            </a:r>
            <a:endParaRPr lang="nl-BE" dirty="0">
              <a:solidFill>
                <a:schemeClr val="tx2">
                  <a:lumMod val="60000"/>
                  <a:lumOff val="40000"/>
                </a:schemeClr>
              </a:solidFill>
            </a:endParaRPr>
          </a:p>
        </p:txBody>
      </p:sp>
    </p:spTree>
    <p:extLst>
      <p:ext uri="{BB962C8B-B14F-4D97-AF65-F5344CB8AC3E}">
        <p14:creationId xmlns:p14="http://schemas.microsoft.com/office/powerpoint/2010/main" val="3341453527"/>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Geluk(t)!!</a:t>
            </a:r>
            <a:endParaRPr lang="nl-BE" dirty="0"/>
          </a:p>
        </p:txBody>
      </p:sp>
      <p:sp>
        <p:nvSpPr>
          <p:cNvPr id="3" name="Tijdelijke aanduiding voor inhoud 2"/>
          <p:cNvSpPr>
            <a:spLocks noGrp="1"/>
          </p:cNvSpPr>
          <p:nvPr>
            <p:ph idx="1"/>
          </p:nvPr>
        </p:nvSpPr>
        <p:spPr>
          <a:xfrm>
            <a:off x="1909106" y="2248027"/>
            <a:ext cx="8825659" cy="3416300"/>
          </a:xfrm>
        </p:spPr>
        <p:txBody>
          <a:bodyPr/>
          <a:lstStyle/>
          <a:p>
            <a:pPr marL="0" indent="0" algn="ctr">
              <a:buNone/>
            </a:pPr>
            <a:r>
              <a:rPr lang="nl-BE" dirty="0" smtClean="0">
                <a:solidFill>
                  <a:schemeClr val="tx2">
                    <a:lumMod val="60000"/>
                    <a:lumOff val="40000"/>
                  </a:schemeClr>
                </a:solidFill>
              </a:rPr>
              <a:t>We kregen een paar wensjes terug.</a:t>
            </a:r>
            <a:endParaRPr lang="nl-BE" dirty="0">
              <a:solidFill>
                <a:schemeClr val="tx2">
                  <a:lumMod val="60000"/>
                  <a:lumOff val="40000"/>
                </a:schemeClr>
              </a:solidFill>
            </a:endParaRPr>
          </a:p>
        </p:txBody>
      </p:sp>
      <p:sp>
        <p:nvSpPr>
          <p:cNvPr id="4" name="Rechthoek 3"/>
          <p:cNvSpPr/>
          <p:nvPr/>
        </p:nvSpPr>
        <p:spPr>
          <a:xfrm>
            <a:off x="347804" y="2809488"/>
            <a:ext cx="5413419" cy="138499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nl-BE" sz="1400" dirty="0" smtClean="0">
                <a:effectLst/>
              </a:rPr>
              <a:t>Goedemorgen,</a:t>
            </a:r>
            <a:br>
              <a:rPr lang="nl-BE" sz="1400" dirty="0" smtClean="0">
                <a:effectLst/>
              </a:rPr>
            </a:br>
            <a:r>
              <a:rPr lang="nl-BE" sz="1400" dirty="0" smtClean="0">
                <a:effectLst/>
              </a:rPr>
              <a:t>Heb de wenskaart goed ontvangen</a:t>
            </a:r>
            <a:br>
              <a:rPr lang="nl-BE" sz="1400" dirty="0" smtClean="0">
                <a:effectLst/>
              </a:rPr>
            </a:br>
            <a:r>
              <a:rPr lang="nl-BE" sz="1400" dirty="0" err="1" smtClean="0">
                <a:effectLst/>
              </a:rPr>
              <a:t>Bleys</a:t>
            </a:r>
            <a:r>
              <a:rPr lang="nl-BE" sz="1400" dirty="0" smtClean="0">
                <a:effectLst/>
              </a:rPr>
              <a:t> - Van Hees, </a:t>
            </a:r>
            <a:r>
              <a:rPr lang="nl-BE" sz="1400" dirty="0" err="1" smtClean="0">
                <a:effectLst/>
              </a:rPr>
              <a:t>Netestraat</a:t>
            </a:r>
            <a:r>
              <a:rPr lang="nl-BE" sz="1400" dirty="0" smtClean="0">
                <a:effectLst/>
              </a:rPr>
              <a:t> 34, 2480 Dessel</a:t>
            </a:r>
            <a:br>
              <a:rPr lang="nl-BE" sz="1400" dirty="0" smtClean="0">
                <a:effectLst/>
              </a:rPr>
            </a:br>
            <a:r>
              <a:rPr lang="nl-BE" sz="1400" dirty="0" smtClean="0">
                <a:effectLst/>
              </a:rPr>
              <a:t>Doe de groetjes aan STEN</a:t>
            </a:r>
            <a:br>
              <a:rPr lang="nl-BE" sz="1400" dirty="0" smtClean="0">
                <a:effectLst/>
              </a:rPr>
            </a:br>
            <a:r>
              <a:rPr lang="nl-BE" sz="1400" dirty="0" smtClean="0">
                <a:effectLst/>
              </a:rPr>
              <a:t>Vriendelijke groet</a:t>
            </a:r>
            <a:br>
              <a:rPr lang="nl-BE" sz="1400" dirty="0" smtClean="0">
                <a:effectLst/>
              </a:rPr>
            </a:br>
            <a:r>
              <a:rPr lang="nl-BE" sz="1400" dirty="0" smtClean="0">
                <a:effectLst/>
              </a:rPr>
              <a:t>Fam. </a:t>
            </a:r>
            <a:r>
              <a:rPr lang="nl-BE" sz="1400" dirty="0" err="1" smtClean="0">
                <a:effectLst/>
              </a:rPr>
              <a:t>Bleys</a:t>
            </a:r>
            <a:r>
              <a:rPr lang="nl-BE" sz="1400" dirty="0" smtClean="0">
                <a:effectLst/>
              </a:rPr>
              <a:t> </a:t>
            </a:r>
            <a:endParaRPr lang="nl-BE" sz="1400" dirty="0"/>
          </a:p>
        </p:txBody>
      </p:sp>
      <p:sp>
        <p:nvSpPr>
          <p:cNvPr id="6" name="Rechthoek 5"/>
          <p:cNvSpPr/>
          <p:nvPr/>
        </p:nvSpPr>
        <p:spPr>
          <a:xfrm>
            <a:off x="1534657" y="3956177"/>
            <a:ext cx="6096000" cy="1169551"/>
          </a:xfrm>
          <a:prstGeom prst="rect">
            <a:avLst/>
          </a:prstGeom>
          <a:ln w="38100"/>
        </p:spPr>
        <p:style>
          <a:lnRef idx="2">
            <a:schemeClr val="accent4"/>
          </a:lnRef>
          <a:fillRef idx="1">
            <a:schemeClr val="lt1"/>
          </a:fillRef>
          <a:effectRef idx="0">
            <a:schemeClr val="accent4"/>
          </a:effectRef>
          <a:fontRef idx="minor">
            <a:schemeClr val="dk1"/>
          </a:fontRef>
        </p:style>
        <p:txBody>
          <a:bodyPr>
            <a:spAutoFit/>
          </a:bodyPr>
          <a:lstStyle/>
          <a:p>
            <a:r>
              <a:rPr lang="nl-BE" sz="1400" dirty="0" smtClean="0">
                <a:solidFill>
                  <a:srgbClr val="000000"/>
                </a:solidFill>
                <a:effectLst/>
                <a:latin typeface="Calibri" panose="020F0502020204030204" pitchFamily="34" charset="0"/>
              </a:rPr>
              <a:t>Hallo Emma</a:t>
            </a:r>
          </a:p>
          <a:p>
            <a:r>
              <a:rPr lang="nl-BE" sz="1400" dirty="0" smtClean="0">
                <a:solidFill>
                  <a:srgbClr val="000000"/>
                </a:solidFill>
                <a:effectLst/>
                <a:latin typeface="Calibri" panose="020F0502020204030204" pitchFamily="34" charset="0"/>
              </a:rPr>
              <a:t>Heel hartelijk bedankt voor uw mooi wenskaartje !</a:t>
            </a:r>
          </a:p>
          <a:p>
            <a:r>
              <a:rPr lang="nl-BE" sz="1400" dirty="0" smtClean="0">
                <a:solidFill>
                  <a:srgbClr val="000000"/>
                </a:solidFill>
                <a:effectLst/>
                <a:latin typeface="Calibri" panose="020F0502020204030204" pitchFamily="34" charset="0"/>
              </a:rPr>
              <a:t>Ik stuur je hiermee meteen mijn beste wensen voor  jou terug.</a:t>
            </a:r>
          </a:p>
          <a:p>
            <a:r>
              <a:rPr lang="nl-BE" sz="1400" dirty="0" smtClean="0">
                <a:solidFill>
                  <a:srgbClr val="000000"/>
                </a:solidFill>
                <a:effectLst/>
                <a:latin typeface="Calibri" panose="020F0502020204030204" pitchFamily="34" charset="0"/>
              </a:rPr>
              <a:t>Groetjes</a:t>
            </a:r>
          </a:p>
          <a:p>
            <a:r>
              <a:rPr lang="nl-BE" sz="1400" dirty="0" smtClean="0">
                <a:solidFill>
                  <a:srgbClr val="000000"/>
                </a:solidFill>
                <a:effectLst/>
                <a:latin typeface="Calibri" panose="020F0502020204030204" pitchFamily="34" charset="0"/>
              </a:rPr>
              <a:t>Staf </a:t>
            </a:r>
            <a:r>
              <a:rPr lang="nl-BE" sz="1400" dirty="0" err="1" smtClean="0">
                <a:solidFill>
                  <a:srgbClr val="000000"/>
                </a:solidFill>
                <a:effectLst/>
                <a:latin typeface="Calibri" panose="020F0502020204030204" pitchFamily="34" charset="0"/>
              </a:rPr>
              <a:t>Rommes</a:t>
            </a:r>
            <a:endParaRPr lang="nl-BE" sz="1400" dirty="0">
              <a:solidFill>
                <a:srgbClr val="000000"/>
              </a:solidFill>
              <a:effectLst/>
              <a:latin typeface="Calibri" panose="020F0502020204030204" pitchFamily="34" charset="0"/>
            </a:endParaRPr>
          </a:p>
        </p:txBody>
      </p:sp>
      <p:sp>
        <p:nvSpPr>
          <p:cNvPr id="9" name="Rectangle 5"/>
          <p:cNvSpPr>
            <a:spLocks noChangeArrowheads="1"/>
          </p:cNvSpPr>
          <p:nvPr/>
        </p:nvSpPr>
        <p:spPr bwMode="auto">
          <a:xfrm>
            <a:off x="1154954" y="5239462"/>
            <a:ext cx="9689057" cy="1292662"/>
          </a:xfrm>
          <a:prstGeom prst="rect">
            <a:avLst/>
          </a:prstGeom>
          <a:ln w="38100"/>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dirty="0" smtClean="0">
                <a:ln>
                  <a:noFill/>
                </a:ln>
                <a:effectLst/>
                <a:latin typeface="+mj-lt"/>
              </a:rPr>
              <a:t>  hoi speelplaneters!</a:t>
            </a:r>
          </a:p>
          <a:p>
            <a:pPr marL="0" marR="0" lvl="0" indent="0"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dirty="0" smtClean="0">
                <a:ln>
                  <a:noFill/>
                </a:ln>
                <a:effectLst/>
                <a:latin typeface="+mj-lt"/>
              </a:rPr>
              <a:t>  Ik heb vandaag twee leuke wenskaartjes gekregen van ons </a:t>
            </a:r>
            <a:r>
              <a:rPr kumimoji="0" lang="nl-BE" altLang="nl-BE" sz="1400" b="0" i="0" u="none" strike="noStrike" cap="none" normalizeH="0" baseline="0" dirty="0" err="1" smtClean="0">
                <a:ln>
                  <a:noFill/>
                </a:ln>
                <a:effectLst/>
                <a:latin typeface="+mj-lt"/>
              </a:rPr>
              <a:t>anthe</a:t>
            </a:r>
            <a:r>
              <a:rPr kumimoji="0" lang="nl-BE" altLang="nl-BE" sz="1400" b="0" i="0" u="none" strike="noStrike" cap="none" normalizeH="0" baseline="0" dirty="0" smtClean="0">
                <a:ln>
                  <a:noFill/>
                </a:ln>
                <a:effectLst/>
                <a:latin typeface="+mj-lt"/>
              </a:rPr>
              <a:t> , </a:t>
            </a:r>
            <a:r>
              <a:rPr kumimoji="0" lang="nl-BE" altLang="nl-BE" sz="1400" b="0" i="0" u="none" strike="noStrike" cap="none" normalizeH="0" baseline="0" dirty="0" err="1" smtClean="0">
                <a:ln>
                  <a:noFill/>
                </a:ln>
                <a:effectLst/>
                <a:latin typeface="+mj-lt"/>
              </a:rPr>
              <a:t>fran</a:t>
            </a:r>
            <a:r>
              <a:rPr kumimoji="0" lang="nl-BE" altLang="nl-BE" sz="1400" b="0" i="0" u="none" strike="noStrike" cap="none" normalizeH="0" baseline="0" dirty="0" smtClean="0">
                <a:ln>
                  <a:noFill/>
                </a:ln>
                <a:effectLst/>
                <a:latin typeface="+mj-lt"/>
              </a:rPr>
              <a:t> en </a:t>
            </a:r>
            <a:r>
              <a:rPr kumimoji="0" lang="nl-BE" altLang="nl-BE" sz="1400" b="0" i="0" u="none" strike="noStrike" cap="none" normalizeH="0" baseline="0" dirty="0" err="1" smtClean="0">
                <a:ln>
                  <a:noFill/>
                </a:ln>
                <a:effectLst/>
                <a:latin typeface="+mj-lt"/>
              </a:rPr>
              <a:t>jasmien</a:t>
            </a:r>
            <a:r>
              <a:rPr kumimoji="0" lang="nl-BE" altLang="nl-BE" sz="1400" b="0" i="0" u="none" strike="noStrike" cap="none" normalizeH="0" baseline="0" dirty="0" smtClean="0">
                <a:ln>
                  <a:noFill/>
                </a:ln>
                <a:effectLst/>
                <a:latin typeface="+mj-lt"/>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nl-BE" altLang="nl-BE" sz="1400" b="0" i="0" u="none" strike="noStrike" cap="none" normalizeH="0" baseline="0" dirty="0" smtClean="0">
              <a:ln>
                <a:noFill/>
              </a:ln>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dirty="0" smtClean="0">
                <a:ln>
                  <a:noFill/>
                </a:ln>
                <a:effectLst/>
                <a:latin typeface="+mj-lt"/>
              </a:rPr>
              <a:t>  Kei lief!!</a:t>
            </a:r>
          </a:p>
          <a:p>
            <a:pPr marL="0" marR="0" lvl="0" indent="0" defTabSz="914400" rtl="0" eaLnBrk="0" fontAlgn="ctr" latinLnBrk="0" hangingPunct="0">
              <a:lnSpc>
                <a:spcPct val="100000"/>
              </a:lnSpc>
              <a:spcBef>
                <a:spcPct val="0"/>
              </a:spcBef>
              <a:spcAft>
                <a:spcPct val="0"/>
              </a:spcAft>
              <a:buClrTx/>
              <a:buSzTx/>
              <a:buFontTx/>
              <a:buNone/>
              <a:tabLst/>
            </a:pPr>
            <a:r>
              <a:rPr kumimoji="0" lang="nl-BE" altLang="nl-BE" sz="1400" b="0" i="0" u="none" strike="noStrike" cap="none" normalizeH="0" baseline="0" dirty="0" smtClean="0">
                <a:ln>
                  <a:noFill/>
                </a:ln>
                <a:effectLst/>
                <a:latin typeface="+mj-lt"/>
              </a:rPr>
              <a:t>  Daarom wens ik aan alle speelplaneters en hun begeleiders natuurlijk heel veel lol toe voor dit schooljaar! </a:t>
            </a:r>
          </a:p>
          <a:p>
            <a:pPr marL="0" marR="0" lvl="0" indent="0"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dirty="0" smtClean="0">
                <a:ln>
                  <a:noFill/>
                </a:ln>
                <a:effectLst/>
                <a:latin typeface="+mj-lt"/>
              </a:rPr>
              <a:t>  Groetjes tante </a:t>
            </a:r>
            <a:r>
              <a:rPr kumimoji="0" lang="nl-BE" altLang="nl-BE" sz="1400" b="0" i="0" u="none" strike="noStrike" cap="none" normalizeH="0" baseline="0" dirty="0" err="1" smtClean="0">
                <a:ln>
                  <a:noFill/>
                </a:ln>
                <a:effectLst/>
                <a:latin typeface="+mj-lt"/>
              </a:rPr>
              <a:t>lore</a:t>
            </a:r>
            <a:r>
              <a:rPr kumimoji="0" lang="nl-BE" altLang="nl-BE" sz="1400" b="0" i="0" u="none" strike="noStrike" cap="none" normalizeH="0" baseline="0" dirty="0" smtClean="0">
                <a:ln>
                  <a:noFill/>
                </a:ln>
                <a:effectLst/>
                <a:latin typeface="+mj-lt"/>
              </a:rPr>
              <a:t> ( </a:t>
            </a:r>
            <a:r>
              <a:rPr kumimoji="0" lang="nl-BE" altLang="nl-BE" sz="1400" b="0" i="0" u="none" strike="noStrike" cap="none" normalizeH="0" baseline="0" dirty="0" err="1" smtClean="0">
                <a:ln>
                  <a:noFill/>
                </a:ln>
                <a:effectLst/>
                <a:latin typeface="+mj-lt"/>
              </a:rPr>
              <a:t>verreyt</a:t>
            </a:r>
            <a:endParaRPr kumimoji="0" lang="nl-BE" altLang="nl-BE" sz="1400" b="0" i="0" u="none" strike="noStrike" cap="none" normalizeH="0" baseline="0" dirty="0" smtClean="0">
              <a:ln>
                <a:noFill/>
              </a:ln>
              <a:effectLst/>
              <a:latin typeface="+mj-lt"/>
            </a:endParaRPr>
          </a:p>
        </p:txBody>
      </p:sp>
      <p:pic>
        <p:nvPicPr>
          <p:cNvPr id="1030" name="Picture 6" descr="Vuist vooraanz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0" y="342900"/>
            <a:ext cx="180975" cy="1809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6508199" y="3107879"/>
            <a:ext cx="5284631" cy="138499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r>
              <a:rPr lang="nl-BE" sz="1400" dirty="0" smtClean="0">
                <a:effectLst/>
              </a:rPr>
              <a:t>Wij hebben jou wens goed ontvangen! </a:t>
            </a:r>
            <a:br>
              <a:rPr lang="nl-BE" sz="1400" dirty="0" smtClean="0">
                <a:effectLst/>
              </a:rPr>
            </a:br>
            <a:r>
              <a:rPr lang="nl-BE" sz="1400" dirty="0" smtClean="0">
                <a:effectLst/>
              </a:rPr>
              <a:t>En wensen jullie dan ook een hele fijne vrijdag! 😀</a:t>
            </a:r>
            <a:br>
              <a:rPr lang="nl-BE" sz="1400" dirty="0" smtClean="0">
                <a:effectLst/>
              </a:rPr>
            </a:br>
            <a:r>
              <a:rPr lang="nl-BE" sz="1400" dirty="0" smtClean="0">
                <a:effectLst/>
              </a:rPr>
              <a:t/>
            </a:r>
            <a:br>
              <a:rPr lang="nl-BE" sz="1400" dirty="0" smtClean="0">
                <a:effectLst/>
              </a:rPr>
            </a:br>
            <a:r>
              <a:rPr lang="nl-BE" sz="1400" dirty="0" smtClean="0">
                <a:effectLst/>
              </a:rPr>
              <a:t>Groetjes </a:t>
            </a:r>
            <a:br>
              <a:rPr lang="nl-BE" sz="1400" dirty="0" smtClean="0">
                <a:effectLst/>
              </a:rPr>
            </a:br>
            <a:r>
              <a:rPr lang="nl-BE" sz="1400" dirty="0" smtClean="0">
                <a:effectLst/>
              </a:rPr>
              <a:t>Paul en Chris</a:t>
            </a:r>
            <a:br>
              <a:rPr lang="nl-BE" sz="1400" dirty="0" smtClean="0">
                <a:effectLst/>
              </a:rPr>
            </a:br>
            <a:r>
              <a:rPr lang="nl-BE" sz="1400" dirty="0" err="1" smtClean="0">
                <a:effectLst/>
              </a:rPr>
              <a:t>Netestraat</a:t>
            </a:r>
            <a:r>
              <a:rPr lang="nl-BE" sz="1400" dirty="0" smtClean="0">
                <a:effectLst/>
              </a:rPr>
              <a:t> 30</a:t>
            </a:r>
            <a:endParaRPr lang="nl-BE" sz="1400" dirty="0"/>
          </a:p>
        </p:txBody>
      </p:sp>
    </p:spTree>
    <p:extLst>
      <p:ext uri="{BB962C8B-B14F-4D97-AF65-F5344CB8AC3E}">
        <p14:creationId xmlns:p14="http://schemas.microsoft.com/office/powerpoint/2010/main" val="1400169173"/>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ppt_x"/>
                                          </p:val>
                                        </p:tav>
                                        <p:tav tm="100000">
                                          <p:val>
                                            <p:strVal val="#ppt_x"/>
                                          </p:val>
                                        </p:tav>
                                      </p:tavLst>
                                    </p:anim>
                                    <p:anim calcmode="lin" valueType="num">
                                      <p:cBhvr additive="base">
                                        <p:cTn id="3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1620" t="13610" r="18838" b="13081"/>
          <a:stretch/>
        </p:blipFill>
        <p:spPr>
          <a:xfrm>
            <a:off x="7092712" y="2339665"/>
            <a:ext cx="3902298" cy="2697405"/>
          </a:xfrm>
          <a:prstGeom prst="rect">
            <a:avLst/>
          </a:prstGeom>
        </p:spPr>
      </p:pic>
      <p:sp>
        <p:nvSpPr>
          <p:cNvPr id="2" name="Titel 1"/>
          <p:cNvSpPr>
            <a:spLocks noGrp="1"/>
          </p:cNvSpPr>
          <p:nvPr>
            <p:ph type="title"/>
          </p:nvPr>
        </p:nvSpPr>
        <p:spPr/>
        <p:txBody>
          <a:bodyPr/>
          <a:lstStyle/>
          <a:p>
            <a:r>
              <a:rPr lang="nl-BE" dirty="0" smtClean="0"/>
              <a:t>Geluk voor onze scholen!</a:t>
            </a:r>
            <a:endParaRPr lang="nl-BE"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7006" t="13397" r="16145" b="16673"/>
          <a:stretch/>
        </p:blipFill>
        <p:spPr>
          <a:xfrm>
            <a:off x="540912" y="2316894"/>
            <a:ext cx="3867286" cy="2639324"/>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8276" t="8328" r="14718" b="17941"/>
          <a:stretch/>
        </p:blipFill>
        <p:spPr>
          <a:xfrm>
            <a:off x="3684219" y="3636556"/>
            <a:ext cx="3936031" cy="2826490"/>
          </a:xfrm>
          <a:prstGeom prst="rect">
            <a:avLst/>
          </a:prstGeom>
        </p:spPr>
      </p:pic>
    </p:spTree>
    <p:extLst>
      <p:ext uri="{BB962C8B-B14F-4D97-AF65-F5344CB8AC3E}">
        <p14:creationId xmlns:p14="http://schemas.microsoft.com/office/powerpoint/2010/main" val="267122501"/>
      </p:ext>
    </p:extLst>
  </p:cSld>
  <p:clrMapOvr>
    <a:masterClrMapping/>
  </p:clrMapOvr>
  <mc:AlternateContent xmlns:mc="http://schemas.openxmlformats.org/markup-compatibility/2006">
    <mc:Choice xmlns:p14="http://schemas.microsoft.com/office/powerpoint/2010/main" Requires="p14">
      <p:transition p14:dur="250" advTm="20000">
        <p14:flash/>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ppt_x"/>
                                          </p:val>
                                        </p:tav>
                                        <p:tav tm="100000">
                                          <p:val>
                                            <p:strVal val="#ppt_x"/>
                                          </p:val>
                                        </p:tav>
                                      </p:tavLst>
                                    </p:anim>
                                    <p:anim calcmode="lin" valueType="num">
                                      <p:cBhvr additive="base">
                                        <p:cTn id="2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178</TotalTime>
  <Words>471</Words>
  <Application>Microsoft Office PowerPoint</Application>
  <PresentationFormat>Breedbeeld</PresentationFormat>
  <Paragraphs>58</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Calibri</vt:lpstr>
      <vt:lpstr>Century Gothic</vt:lpstr>
      <vt:lpstr>Comic Sans MS</vt:lpstr>
      <vt:lpstr>Times New Roman</vt:lpstr>
      <vt:lpstr>Wingdings</vt:lpstr>
      <vt:lpstr>Wingdings 3</vt:lpstr>
      <vt:lpstr>Ion-directiekamer</vt:lpstr>
      <vt:lpstr>De week van het IBO</vt:lpstr>
      <vt:lpstr>Wat maakt jou gelukkig werd er gevraagd aan kinderen, ouders……?</vt:lpstr>
      <vt:lpstr>Ons geluk!</vt:lpstr>
      <vt:lpstr>Wil jij ook een portie geluk?</vt:lpstr>
      <vt:lpstr>Geluk voor een ander!</vt:lpstr>
      <vt:lpstr>Geluk voor onze collega’s!</vt:lpstr>
      <vt:lpstr>Geluk voor onze omgeving</vt:lpstr>
      <vt:lpstr>Geluk(t)!!</vt:lpstr>
      <vt:lpstr>Geluk voor onze scholen!</vt:lpstr>
      <vt:lpstr>Gelukt!!</vt:lpstr>
      <vt:lpstr>Geluk voor de toekomst!</vt:lpstr>
      <vt:lpstr>Lukt het jou om…</vt:lpstr>
      <vt:lpstr>Geluk is niet altijd vanzelfsprekend!</vt:lpstr>
      <vt:lpstr>In het OCMW</vt:lpstr>
      <vt:lpstr>Geluk uiten in een tekening….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week van het IBO</dc:title>
  <dc:creator>IBO Dessel</dc:creator>
  <cp:lastModifiedBy>Ria Luyten</cp:lastModifiedBy>
  <cp:revision>21</cp:revision>
  <dcterms:created xsi:type="dcterms:W3CDTF">2015-10-19T08:13:27Z</dcterms:created>
  <dcterms:modified xsi:type="dcterms:W3CDTF">2015-11-09T09:15:07Z</dcterms:modified>
</cp:coreProperties>
</file>