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0" r:id="rId3"/>
    <p:sldId id="295" r:id="rId4"/>
    <p:sldId id="292" r:id="rId5"/>
    <p:sldId id="296" r:id="rId6"/>
    <p:sldId id="297" r:id="rId7"/>
    <p:sldId id="290" r:id="rId8"/>
    <p:sldId id="298" r:id="rId9"/>
    <p:sldId id="256" r:id="rId10"/>
    <p:sldId id="257" r:id="rId11"/>
    <p:sldId id="258" r:id="rId12"/>
    <p:sldId id="259" r:id="rId13"/>
    <p:sldId id="260" r:id="rId14"/>
    <p:sldId id="289" r:id="rId15"/>
    <p:sldId id="264" r:id="rId16"/>
    <p:sldId id="262" r:id="rId17"/>
    <p:sldId id="265" r:id="rId18"/>
    <p:sldId id="261" r:id="rId19"/>
    <p:sldId id="266" r:id="rId20"/>
    <p:sldId id="267" r:id="rId21"/>
    <p:sldId id="268" r:id="rId22"/>
    <p:sldId id="269" r:id="rId23"/>
    <p:sldId id="270" r:id="rId24"/>
    <p:sldId id="288" r:id="rId25"/>
    <p:sldId id="274" r:id="rId26"/>
    <p:sldId id="273" r:id="rId27"/>
    <p:sldId id="275" r:id="rId28"/>
    <p:sldId id="276" r:id="rId29"/>
    <p:sldId id="277" r:id="rId30"/>
    <p:sldId id="280" r:id="rId31"/>
    <p:sldId id="278" r:id="rId32"/>
    <p:sldId id="287" r:id="rId33"/>
    <p:sldId id="299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>
        <p:scale>
          <a:sx n="60" d="100"/>
          <a:sy n="60" d="100"/>
        </p:scale>
        <p:origin x="-226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92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27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49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55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68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49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70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78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14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48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46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2775-3444-4F26-AE64-56561C555C27}" type="datetimeFigureOut">
              <a:rPr lang="nl-NL" smtClean="0"/>
              <a:t>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D16BD-A2CB-4CB4-B0D9-BC80CCD634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5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0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1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0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10.pn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2074242"/>
          </a:xfrm>
        </p:spPr>
        <p:txBody>
          <a:bodyPr>
            <a:noAutofit/>
          </a:bodyPr>
          <a:lstStyle/>
          <a:p>
            <a:r>
              <a:rPr lang="nl-BE" sz="10000" dirty="0" err="1" smtClean="0"/>
              <a:t>Unité</a:t>
            </a:r>
            <a:r>
              <a:rPr lang="nl-BE" sz="10000" dirty="0" smtClean="0"/>
              <a:t> 16 </a:t>
            </a:r>
            <a:br>
              <a:rPr lang="nl-BE" sz="10000" dirty="0" smtClean="0"/>
            </a:br>
            <a:r>
              <a:rPr lang="nl-BE" sz="10000" dirty="0" err="1" smtClean="0"/>
              <a:t>préposition</a:t>
            </a:r>
            <a:endParaRPr lang="nl-NL" sz="10000" dirty="0"/>
          </a:p>
        </p:txBody>
      </p:sp>
    </p:spTree>
    <p:extLst>
      <p:ext uri="{BB962C8B-B14F-4D97-AF65-F5344CB8AC3E}">
        <p14:creationId xmlns:p14="http://schemas.microsoft.com/office/powerpoint/2010/main" val="36866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content-bru2-1.xx.fbcdn.net/v/t1.15752-9/95790596_229166688355434_678636654180696064_n.jpg?_nc_cat=109&amp;_nc_sid=b96e70&amp;_nc_ohc=u7yUBGz8Z4cAX_eLdWr&amp;_nc_ht=scontent-bru2-1.xx&amp;oh=8a110a178326948fb79b0d4468218c44&amp;oe=5ED6B0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035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267744" y="2852936"/>
            <a:ext cx="29607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>
                <a:solidFill>
                  <a:schemeClr val="bg1"/>
                </a:solidFill>
              </a:rPr>
              <a:t>e</a:t>
            </a:r>
            <a:r>
              <a:rPr lang="nl-BE" sz="5000" dirty="0" smtClean="0">
                <a:solidFill>
                  <a:schemeClr val="bg1"/>
                </a:solidFill>
              </a:rPr>
              <a:t>en laars </a:t>
            </a:r>
          </a:p>
          <a:p>
            <a:r>
              <a:rPr lang="nl-BE" sz="5000" dirty="0" smtClean="0">
                <a:solidFill>
                  <a:schemeClr val="bg1"/>
                </a:solidFill>
              </a:rPr>
              <a:t>op de tafel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vlag bel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Belgische vlag kopen, groothandel in supporters artikele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Vlag van België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2776" name="Picture 8" descr="? Vlag van Belgi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847930" cy="55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485192" y="160338"/>
            <a:ext cx="23968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i</a:t>
            </a:r>
            <a:r>
              <a:rPr lang="nl-BE" sz="5000" dirty="0" smtClean="0"/>
              <a:t>n België</a:t>
            </a:r>
            <a:endParaRPr lang="nl-NL" sz="5000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84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ontent-bru2-1.xx.fbcdn.net/v/t1.15752-9/95477608_3503216366362301_1451983917128089600_n.jpg?_nc_cat=105&amp;_nc_sid=b96e70&amp;_nc_ohc=79SAdDk42nMAX8nP2m0&amp;_nc_ht=scontent-bru2-1.xx&amp;oh=c4630218c5c06a2605fecd0dfb29bebe&amp;oe=5ED54FA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915816" y="188640"/>
            <a:ext cx="400301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5000" dirty="0">
                <a:solidFill>
                  <a:schemeClr val="bg1"/>
                </a:solidFill>
              </a:rPr>
              <a:t>e</a:t>
            </a:r>
            <a:r>
              <a:rPr lang="nl-BE" sz="5000" dirty="0" smtClean="0">
                <a:solidFill>
                  <a:schemeClr val="bg1"/>
                </a:solidFill>
              </a:rPr>
              <a:t>en paraplu </a:t>
            </a:r>
          </a:p>
          <a:p>
            <a:r>
              <a:rPr lang="nl-BE" sz="5000" dirty="0" smtClean="0">
                <a:solidFill>
                  <a:schemeClr val="bg1"/>
                </a:solidFill>
              </a:rPr>
              <a:t>achter de deur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oto Bord Bebouwde Kom 2800 Mechelen 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7138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18081" y="1056362"/>
            <a:ext cx="8130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i</a:t>
            </a:r>
            <a:r>
              <a:rPr lang="nl-BE" sz="5000" dirty="0" smtClean="0"/>
              <a:t>n 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481" y="5999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5" t="21402" r="48345" b="38184"/>
          <a:stretch/>
        </p:blipFill>
        <p:spPr bwMode="auto">
          <a:xfrm>
            <a:off x="2411760" y="0"/>
            <a:ext cx="3888432" cy="42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achebekje 1"/>
          <p:cNvSpPr/>
          <p:nvPr/>
        </p:nvSpPr>
        <p:spPr>
          <a:xfrm>
            <a:off x="4344463" y="404664"/>
            <a:ext cx="648072" cy="6480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763688" y="4797152"/>
            <a:ext cx="54530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op de 4</a:t>
            </a:r>
            <a:r>
              <a:rPr lang="nl-BE" sz="5000" baseline="30000" dirty="0" smtClean="0"/>
              <a:t>de</a:t>
            </a:r>
            <a:r>
              <a:rPr lang="nl-BE" sz="5000" dirty="0" smtClean="0"/>
              <a:t> verdieping</a:t>
            </a:r>
            <a:endParaRPr lang="nl-NL" sz="5000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ontent-bru2-1.xx.fbcdn.net/v/t1.15752-9/95525170_181414009679570_2650684580494835712_n.jpg?_nc_cat=107&amp;_nc_sid=b96e70&amp;_nc_ohc=iow9FOv_NjYAX9rLXp9&amp;_nc_ht=scontent-bru2-1.xx&amp;oh=1ca5c6588eb2babc2516d4583739c367&amp;oe=5ED56F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485192" y="160338"/>
            <a:ext cx="29607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>
                <a:solidFill>
                  <a:schemeClr val="bg1"/>
                </a:solidFill>
              </a:rPr>
              <a:t>een boek </a:t>
            </a:r>
          </a:p>
          <a:p>
            <a:r>
              <a:rPr lang="nl-BE" sz="5000" dirty="0">
                <a:solidFill>
                  <a:schemeClr val="bg1"/>
                </a:solidFill>
              </a:rPr>
              <a:t>o</a:t>
            </a:r>
            <a:r>
              <a:rPr lang="nl-BE" sz="5000" dirty="0" smtClean="0">
                <a:solidFill>
                  <a:schemeClr val="bg1"/>
                </a:solidFill>
              </a:rPr>
              <a:t>p de tafel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069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aterloo | Mechelen Blog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4"/>
          <a:stretch/>
        </p:blipFill>
        <p:spPr bwMode="auto">
          <a:xfrm>
            <a:off x="1331640" y="260648"/>
            <a:ext cx="6264696" cy="47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195736" y="5301208"/>
            <a:ext cx="47602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Hofstade op 2 km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15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ontent-bru2-1.xx.fbcdn.net/v/t1.15752-9/95497084_241643230394858_8704957913585680384_n.jpg?_nc_cat=110&amp;_nc_sid=b96e70&amp;_nc_ohc=6swHGIm58zoAX94zI4g&amp;_nc_ht=scontent-bru2-1.xx&amp;oh=4817a13cc7e23fe5005cb4d072f38e1a&amp;oe=5ED6BD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31274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430318" y="4797152"/>
            <a:ext cx="4272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een foto </a:t>
            </a:r>
          </a:p>
          <a:p>
            <a:r>
              <a:rPr lang="nl-BE" sz="5000" dirty="0" smtClean="0"/>
              <a:t>achter de radio 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123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content-bru2-1.xx.fbcdn.net/v/t1.15752-9/95662759_2954702784599310_6710559845046550528_n.jpg?_nc_cat=100&amp;_nc_sid=b96e70&amp;_nc_ohc=kpH3euGKsggAX9PJZQE&amp;_nc_ht=scontent-bru2-1.xx&amp;oh=9c177155d3f51d65300847c43371845c&amp;oe=5ED629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79099" y="160338"/>
            <a:ext cx="34304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>
                <a:solidFill>
                  <a:schemeClr val="bg1"/>
                </a:solidFill>
              </a:rPr>
              <a:t>e</a:t>
            </a:r>
            <a:r>
              <a:rPr lang="nl-BE" sz="5000" dirty="0" smtClean="0">
                <a:solidFill>
                  <a:schemeClr val="bg1"/>
                </a:solidFill>
              </a:rPr>
              <a:t>en paraplu </a:t>
            </a:r>
          </a:p>
          <a:p>
            <a:r>
              <a:rPr lang="nl-BE" sz="5000" dirty="0" smtClean="0">
                <a:solidFill>
                  <a:schemeClr val="bg1"/>
                </a:solidFill>
              </a:rPr>
              <a:t>in de kast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fbeelding kan het volgende bevatten: 1 persoon, glimla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987824" y="5886176"/>
            <a:ext cx="24237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bij Sarah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012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Ik nam dit op rechtstreeks in </a:t>
            </a:r>
            <a:r>
              <a:rPr lang="nl-BE" dirty="0" smtClean="0"/>
              <a:t>PowerPoint.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Er zit een beetje geruis op de geluidsopnames.</a:t>
            </a:r>
          </a:p>
          <a:p>
            <a:pPr marL="0" indent="0">
              <a:buNone/>
            </a:pP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We kregen dit niet weggewerkt.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78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content-bru2-1.xx.fbcdn.net/v/t1.15752-9/95586366_2659186617668446_8978198888234090496_n.jpg?_nc_cat=101&amp;_nc_sid=b96e70&amp;_nc_ohc=e5OTZWcQVd0AX-0PJvN&amp;_nc_ht=scontent-bru2-1.xx&amp;oh=6055eb0d0db80a43de887802a1c8f794&amp;oe=5ED7E6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2060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131840" y="5013176"/>
            <a:ext cx="26591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>
                <a:solidFill>
                  <a:schemeClr val="bg1"/>
                </a:solidFill>
              </a:rPr>
              <a:t>een spel </a:t>
            </a:r>
          </a:p>
          <a:p>
            <a:r>
              <a:rPr lang="nl-BE" sz="5000" dirty="0" smtClean="0">
                <a:solidFill>
                  <a:schemeClr val="bg1"/>
                </a:solidFill>
              </a:rPr>
              <a:t>in de kast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995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content-bru2-1.xx.fbcdn.net/v/t1.15752-9/96288543_922893578149563_5363567541635514368_n.jpg?_nc_cat=111&amp;_nc_sid=b96e70&amp;_nc_ohc=R16udu3koiQAX91lnNN&amp;_nc_ht=scontent-bru2-1.xx&amp;oh=061eaa8aef28d2e8fd7fa5a729587a65&amp;oe=5ED73C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0" y="1778471"/>
            <a:ext cx="218361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een CD </a:t>
            </a:r>
          </a:p>
          <a:p>
            <a:r>
              <a:rPr lang="nl-BE" sz="5000" dirty="0" smtClean="0"/>
              <a:t>op de </a:t>
            </a:r>
          </a:p>
          <a:p>
            <a:r>
              <a:rPr lang="nl-BE" sz="5000" dirty="0" smtClean="0"/>
              <a:t>stoel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lag Frankrijk 90x150 | Vlaggen | Goedkope Feestkledi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"/>
          <a:stretch/>
        </p:blipFill>
        <p:spPr bwMode="auto">
          <a:xfrm>
            <a:off x="329983" y="620688"/>
            <a:ext cx="841903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485192" y="160338"/>
            <a:ext cx="30697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i</a:t>
            </a:r>
            <a:r>
              <a:rPr lang="nl-BE" sz="5000" dirty="0" smtClean="0"/>
              <a:t>n Frankrijk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109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content-bru2-1.xx.fbcdn.net/v/t1.15752-9/95641507_686188755491621_1700735422046404608_n.jpg?_nc_cat=100&amp;_nc_sid=b96e70&amp;_nc_ohc=MULYnN9eUzUAX9Ypkdv&amp;_nc_ht=scontent-bru2-1.xx&amp;oh=548e967eed0d38ecb67169a2780692cc&amp;oe=5ED7D3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6772" y="827481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96136" y="1677000"/>
            <a:ext cx="281519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een jeans </a:t>
            </a:r>
          </a:p>
          <a:p>
            <a:r>
              <a:rPr lang="nl-BE" sz="5000" dirty="0" smtClean="0"/>
              <a:t>achter </a:t>
            </a:r>
          </a:p>
          <a:p>
            <a:r>
              <a:rPr lang="nl-BE" sz="5000" dirty="0" smtClean="0"/>
              <a:t>de deur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bru2-1.xx.fbcdn.net/v/t1.15752-9/95383258_683798399117782_8807074948641193984_n.jpg?_nc_cat=107&amp;_nc_sid=b96e70&amp;_nc_ohc=Mmr0Cr6rUucAX8HTx3z&amp;_nc_ht=scontent-bru2-1.xx&amp;oh=75e47bc112852bc770130a8e1c72b308&amp;oe=5ED779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411760" y="4509120"/>
            <a:ext cx="41985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>
                <a:solidFill>
                  <a:schemeClr val="bg1"/>
                </a:solidFill>
              </a:rPr>
              <a:t>sportschoenen </a:t>
            </a:r>
          </a:p>
          <a:p>
            <a:r>
              <a:rPr lang="nl-BE" sz="5000" dirty="0" smtClean="0">
                <a:solidFill>
                  <a:schemeClr val="bg1"/>
                </a:solidFill>
              </a:rPr>
              <a:t>op de tafel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622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to Bord Bebouwde Kom 1980 Zemst 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8010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195736" y="1340768"/>
            <a:ext cx="668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in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1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-bru2-1.xx.fbcdn.net/v/t1.15752-9/95542356_555148885204776_2203504070377865216_n.jpg?_nc_cat=110&amp;_nc_sid=b96e70&amp;_nc_ohc=a4o5iMVzf_sAX-I8efQ&amp;_nc_ht=scontent-bru2-1.xx&amp;oh=b7df61d93d77dc778104c85a7f2df556&amp;oe=5ED4DF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77" y="-1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597955" y="1988840"/>
            <a:ext cx="244861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een DVD</a:t>
            </a:r>
          </a:p>
          <a:p>
            <a:r>
              <a:rPr lang="nl-BE" sz="5000" dirty="0" smtClean="0"/>
              <a:t>achter </a:t>
            </a:r>
            <a:endParaRPr lang="nl-BE" sz="5000" dirty="0" smtClean="0"/>
          </a:p>
          <a:p>
            <a:r>
              <a:rPr lang="nl-NL" sz="5000" dirty="0" smtClean="0"/>
              <a:t>de deur</a:t>
            </a:r>
            <a:endParaRPr lang="nl-BE" sz="5000" dirty="0" smtClean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content-bru2-1.xx.fbcdn.net/v/t1.15752-9/96102819_552349909034114_74561272208687104_n.jpg?_nc_cat=107&amp;_nc_sid=b96e70&amp;_nc_ohc=OZ7khFxkFuMAX8iRUiz&amp;_nc_ht=scontent-bru2-1.xx&amp;oh=fe59e7b2d4aed228f7913fc521805f5d&amp;oe=5ED55A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6122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35896" y="4437112"/>
            <a:ext cx="29835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>
                <a:solidFill>
                  <a:schemeClr val="bg1"/>
                </a:solidFill>
              </a:rPr>
              <a:t>een T-shirt</a:t>
            </a:r>
          </a:p>
          <a:p>
            <a:r>
              <a:rPr lang="nl-BE" sz="5000" dirty="0" smtClean="0">
                <a:solidFill>
                  <a:schemeClr val="bg1"/>
                </a:solidFill>
              </a:rPr>
              <a:t>in de kast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763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ontent-bru2-1.xx.fbcdn.net/v/t1.15752-9/95437476_2674656022778466_3383683816857010176_n.jpg?_nc_cat=103&amp;_nc_sid=b96e70&amp;_nc_ohc=ORM8mT1bYzcAX--l3i2&amp;_nc_ht=scontent-bru2-1.xx&amp;oh=370ec180d81ef57c06f3cc6dffbe2908&amp;oe=5ED5A0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5233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555776" y="4653136"/>
            <a:ext cx="29607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>
                <a:solidFill>
                  <a:schemeClr val="bg1"/>
                </a:solidFill>
              </a:rPr>
              <a:t>een blad </a:t>
            </a:r>
          </a:p>
          <a:p>
            <a:r>
              <a:rPr lang="nl-BE" sz="5000" dirty="0" smtClean="0">
                <a:solidFill>
                  <a:schemeClr val="bg1"/>
                </a:solidFill>
              </a:rPr>
              <a:t>op de tafel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6177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5" t="21402" r="48345" b="38035"/>
          <a:stretch/>
        </p:blipFill>
        <p:spPr bwMode="auto">
          <a:xfrm>
            <a:off x="2411760" y="0"/>
            <a:ext cx="3888432" cy="428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achebekje 1"/>
          <p:cNvSpPr/>
          <p:nvPr/>
        </p:nvSpPr>
        <p:spPr>
          <a:xfrm>
            <a:off x="4344463" y="1887466"/>
            <a:ext cx="648072" cy="6480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29428" y="4941168"/>
            <a:ext cx="54530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op de 2</a:t>
            </a:r>
            <a:r>
              <a:rPr lang="nl-BE" sz="5000" baseline="30000" dirty="0" smtClean="0"/>
              <a:t>de</a:t>
            </a:r>
            <a:r>
              <a:rPr lang="nl-BE" sz="5000" dirty="0" smtClean="0"/>
              <a:t> verdieping</a:t>
            </a:r>
            <a:endParaRPr lang="nl-NL" sz="5000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5000" dirty="0" smtClean="0"/>
              <a:t>Beluister de volgende zinnetjes waar voorzetsels in “verstopt” zitten.</a:t>
            </a:r>
          </a:p>
          <a:p>
            <a:r>
              <a:rPr lang="nl-BE" sz="5000" dirty="0" smtClean="0"/>
              <a:t>Klik op het geluidsfragment.</a:t>
            </a:r>
          </a:p>
          <a:p>
            <a:endParaRPr lang="nl-BE" sz="5000" dirty="0"/>
          </a:p>
          <a:p>
            <a:endParaRPr lang="nl-BE" sz="5000" dirty="0" smtClean="0"/>
          </a:p>
          <a:p>
            <a:endParaRPr lang="nl-BE" sz="5000" dirty="0" smtClean="0"/>
          </a:p>
          <a:p>
            <a:endParaRPr lang="nl-BE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1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-bru2-1.xx.fbcdn.net/v/t1.15752-9/95393082_2616491068587058_2218708310440280064_n.jpg?_nc_cat=101&amp;_nc_sid=b96e70&amp;_nc_ohc=v6ciP3QSekcAX_4kEKT&amp;_nc_ht=scontent-bru2-1.xx&amp;oh=de4343460ce4f7d414f12a7ed2bf04d3&amp;oe=5ED5C3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2501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5536" y="2276872"/>
            <a:ext cx="20393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een CD</a:t>
            </a:r>
          </a:p>
          <a:p>
            <a:r>
              <a:rPr lang="nl-BE" sz="5000" dirty="0" smtClean="0"/>
              <a:t>op de </a:t>
            </a:r>
          </a:p>
          <a:p>
            <a:r>
              <a:rPr lang="nl-BE" sz="5000" dirty="0" smtClean="0"/>
              <a:t>radio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38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content-bru2-1.xx.fbcdn.net/v/t1.15752-9/95594473_1096773377371875_7181416611490824192_n.jpg?_nc_cat=100&amp;_nc_sid=b96e70&amp;_nc_ohc=0aDWryeGq2sAX9Q75i1&amp;_nc_ht=scontent-bru2-1.xx&amp;oh=c68b899eef11c0b7247ab09d51f6c634&amp;oe=5ED555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99" y="-18075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624" y="1340768"/>
            <a:ext cx="32319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een balpen </a:t>
            </a:r>
          </a:p>
          <a:p>
            <a:r>
              <a:rPr lang="nl-BE" sz="5000" dirty="0" smtClean="0"/>
              <a:t>bij Moose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bru2-1.xx.fbcdn.net/v/t1.15752-9/95538712_239872150682624_4630484596360740864_n.jpg?_nc_cat=107&amp;_nc_sid=b96e70&amp;_nc_ohc=ZfiWrWzBNAkAX_WEVa9&amp;_nc_ht=scontent-bru2-1.xx&amp;oh=317e715567321a49cc4d4c523917390a&amp;oe=5ED584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2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-24711" y="2348880"/>
            <a:ext cx="28499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een DVD</a:t>
            </a:r>
          </a:p>
          <a:p>
            <a:r>
              <a:rPr lang="nl-BE" sz="5000" dirty="0" smtClean="0"/>
              <a:t>op de kast</a:t>
            </a:r>
            <a:endParaRPr lang="nl-NL" sz="5000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Ga nu zelf op zoek naar voorwerpen die je kan benoemen die ergens in, op, achter, …. </a:t>
            </a:r>
            <a:r>
              <a:rPr lang="nl-BE" sz="5000" dirty="0"/>
              <a:t>l</a:t>
            </a:r>
            <a:r>
              <a:rPr lang="nl-BE" sz="5000" dirty="0" smtClean="0"/>
              <a:t>iggen.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94157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42876" r="49216" b="50872"/>
          <a:stretch/>
        </p:blipFill>
        <p:spPr bwMode="auto">
          <a:xfrm>
            <a:off x="573302" y="0"/>
            <a:ext cx="8576530" cy="7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3" t="40276" r="43000" b="56414"/>
          <a:stretch/>
        </p:blipFill>
        <p:spPr bwMode="auto">
          <a:xfrm>
            <a:off x="1320579" y="648435"/>
            <a:ext cx="673273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6" t="33201" r="32621" b="63885"/>
          <a:stretch/>
        </p:blipFill>
        <p:spPr bwMode="auto">
          <a:xfrm>
            <a:off x="251520" y="1361718"/>
            <a:ext cx="8892480" cy="81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58184" r="50000" b="37770"/>
          <a:stretch/>
        </p:blipFill>
        <p:spPr bwMode="auto">
          <a:xfrm>
            <a:off x="2108059" y="4189760"/>
            <a:ext cx="5035875" cy="7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1" t="60023" r="47930" b="34092"/>
          <a:stretch/>
        </p:blipFill>
        <p:spPr bwMode="auto">
          <a:xfrm>
            <a:off x="1466192" y="3188212"/>
            <a:ext cx="6317874" cy="9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1" t="33201" r="40792" b="54689"/>
          <a:stretch/>
        </p:blipFill>
        <p:spPr bwMode="auto">
          <a:xfrm>
            <a:off x="2337178" y="2060848"/>
            <a:ext cx="4575902" cy="127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t="51379" r="25069" b="42736"/>
          <a:stretch/>
        </p:blipFill>
        <p:spPr bwMode="auto">
          <a:xfrm>
            <a:off x="1289476" y="4999999"/>
            <a:ext cx="6794938" cy="5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1" t="35734" r="33124" b="60136"/>
          <a:stretch/>
        </p:blipFill>
        <p:spPr bwMode="auto">
          <a:xfrm>
            <a:off x="2483768" y="5558491"/>
            <a:ext cx="3920622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30664" r="56000" b="66276"/>
          <a:stretch/>
        </p:blipFill>
        <p:spPr bwMode="auto">
          <a:xfrm>
            <a:off x="1626136" y="6031457"/>
            <a:ext cx="6211950" cy="5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7544" y="5947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5000" dirty="0" smtClean="0"/>
              <a:t>Er is voldoende ruimte gelaten om de zinnetjes na te zeggen. </a:t>
            </a:r>
          </a:p>
          <a:p>
            <a:r>
              <a:rPr lang="nl-BE" sz="5000" dirty="0" smtClean="0"/>
              <a:t>Klik op het geluidsfragment.</a:t>
            </a:r>
          </a:p>
          <a:p>
            <a:endParaRPr lang="nl-BE" sz="5000" dirty="0"/>
          </a:p>
          <a:p>
            <a:endParaRPr lang="nl-BE" sz="5000" dirty="0" smtClean="0"/>
          </a:p>
          <a:p>
            <a:endParaRPr lang="nl-BE" sz="5000" dirty="0" smtClean="0"/>
          </a:p>
          <a:p>
            <a:endParaRPr lang="nl-BE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8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42876" r="49216" b="50872"/>
          <a:stretch/>
        </p:blipFill>
        <p:spPr bwMode="auto">
          <a:xfrm>
            <a:off x="573302" y="0"/>
            <a:ext cx="8576530" cy="7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3" t="40276" r="43000" b="56414"/>
          <a:stretch/>
        </p:blipFill>
        <p:spPr bwMode="auto">
          <a:xfrm>
            <a:off x="1320579" y="648435"/>
            <a:ext cx="673273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6" t="33201" r="32621" b="63885"/>
          <a:stretch/>
        </p:blipFill>
        <p:spPr bwMode="auto">
          <a:xfrm>
            <a:off x="251520" y="1361718"/>
            <a:ext cx="8892480" cy="81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58184" r="50000" b="37770"/>
          <a:stretch/>
        </p:blipFill>
        <p:spPr bwMode="auto">
          <a:xfrm>
            <a:off x="2108059" y="4189760"/>
            <a:ext cx="5035875" cy="7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1" t="60023" r="47930" b="34092"/>
          <a:stretch/>
        </p:blipFill>
        <p:spPr bwMode="auto">
          <a:xfrm>
            <a:off x="1466192" y="3188212"/>
            <a:ext cx="6317874" cy="9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1" t="33201" r="40792" b="54689"/>
          <a:stretch/>
        </p:blipFill>
        <p:spPr bwMode="auto">
          <a:xfrm>
            <a:off x="2337178" y="2060848"/>
            <a:ext cx="4575902" cy="127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t="51379" r="25069" b="42736"/>
          <a:stretch/>
        </p:blipFill>
        <p:spPr bwMode="auto">
          <a:xfrm>
            <a:off x="1289476" y="4999999"/>
            <a:ext cx="6794938" cy="5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1" t="35734" r="33124" b="60136"/>
          <a:stretch/>
        </p:blipFill>
        <p:spPr bwMode="auto">
          <a:xfrm>
            <a:off x="2483768" y="5558491"/>
            <a:ext cx="3920622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30664" r="56000" b="66276"/>
          <a:stretch/>
        </p:blipFill>
        <p:spPr bwMode="auto">
          <a:xfrm>
            <a:off x="1626136" y="6031457"/>
            <a:ext cx="6211950" cy="5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1559" y="599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7200" b="1" dirty="0" err="1" smtClean="0"/>
              <a:t>Unité</a:t>
            </a:r>
            <a:r>
              <a:rPr lang="nl-BE" sz="7200" b="1" dirty="0" smtClean="0"/>
              <a:t> 16</a:t>
            </a:r>
            <a:endParaRPr lang="nl-NL" sz="7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5000" dirty="0" smtClean="0"/>
              <a:t>voorzetsels: </a:t>
            </a:r>
          </a:p>
          <a:p>
            <a:pPr marL="0" indent="0">
              <a:buNone/>
            </a:pPr>
            <a:r>
              <a:rPr lang="nl-BE" sz="5000" dirty="0" smtClean="0"/>
              <a:t>op, met, in, naar, bij, achter, …</a:t>
            </a:r>
          </a:p>
          <a:p>
            <a:pPr marL="0" indent="0">
              <a:buNone/>
            </a:pPr>
            <a:endParaRPr lang="nl-BE" sz="5000" dirty="0" smtClean="0"/>
          </a:p>
          <a:p>
            <a:pPr marL="0" indent="0">
              <a:buNone/>
            </a:pPr>
            <a:r>
              <a:rPr lang="nl-BE" sz="5000" dirty="0" err="1" smtClean="0"/>
              <a:t>prépositions</a:t>
            </a:r>
            <a:r>
              <a:rPr lang="nl-BE" sz="5000" dirty="0" smtClean="0"/>
              <a:t>: </a:t>
            </a:r>
          </a:p>
          <a:p>
            <a:pPr marL="0" indent="0">
              <a:buNone/>
            </a:pPr>
            <a:r>
              <a:rPr lang="nl-BE" sz="5000" dirty="0" smtClean="0"/>
              <a:t>à, </a:t>
            </a:r>
            <a:r>
              <a:rPr lang="nl-BE" sz="5000" dirty="0" err="1" smtClean="0"/>
              <a:t>sur</a:t>
            </a:r>
            <a:r>
              <a:rPr lang="nl-BE" sz="5000" dirty="0" smtClean="0"/>
              <a:t>, </a:t>
            </a:r>
            <a:r>
              <a:rPr lang="nl-BE" sz="5000" dirty="0" err="1" smtClean="0"/>
              <a:t>avec</a:t>
            </a:r>
            <a:r>
              <a:rPr lang="nl-BE" sz="5000" dirty="0" smtClean="0"/>
              <a:t> , en, à, </a:t>
            </a:r>
            <a:r>
              <a:rPr lang="nl-BE" sz="5000" dirty="0" err="1" smtClean="0"/>
              <a:t>chez</a:t>
            </a:r>
            <a:r>
              <a:rPr lang="nl-BE" sz="5000" dirty="0" smtClean="0"/>
              <a:t>, derrière,…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39802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000" dirty="0" smtClean="0"/>
              <a:t>Ga op zoek naar de juiste vertaling.</a:t>
            </a:r>
          </a:p>
          <a:p>
            <a:pPr marL="0" indent="0">
              <a:buNone/>
            </a:pPr>
            <a:endParaRPr lang="nl-BE" sz="5000" dirty="0" smtClean="0"/>
          </a:p>
          <a:p>
            <a:pPr marL="0" indent="0">
              <a:buNone/>
            </a:pPr>
            <a:r>
              <a:rPr lang="nl-BE" sz="5000" dirty="0" smtClean="0"/>
              <a:t>Klik op het geluidsfragment om te horen of je het juist had.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2586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keersbord OB401- meter - Onderbord - Afstands-aanduiding n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5734"/>
            <a:ext cx="48006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47186" y="3147885"/>
            <a:ext cx="8595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op</a:t>
            </a:r>
            <a:endParaRPr lang="nl-NL" sz="5000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75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223</Words>
  <Application>Microsoft Office PowerPoint</Application>
  <PresentationFormat>Diavoorstelling (4:3)</PresentationFormat>
  <Paragraphs>68</Paragraphs>
  <Slides>33</Slides>
  <Notes>0</Notes>
  <HiddenSlides>0</HiddenSlides>
  <MMClips>26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Kantoorthema</vt:lpstr>
      <vt:lpstr>Unité 16  préposition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Unité 16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sarah van doorslaer</dc:creator>
  <cp:lastModifiedBy>sarah van doorslaer</cp:lastModifiedBy>
  <cp:revision>14</cp:revision>
  <dcterms:created xsi:type="dcterms:W3CDTF">2020-05-04T16:08:42Z</dcterms:created>
  <dcterms:modified xsi:type="dcterms:W3CDTF">2020-05-05T14:24:13Z</dcterms:modified>
</cp:coreProperties>
</file>