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60" r:id="rId7"/>
    <p:sldId id="264" r:id="rId8"/>
    <p:sldId id="263" r:id="rId9"/>
    <p:sldId id="265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C1895-A444-4A4F-9509-3705FA5CE003}" type="datetimeFigureOut">
              <a:rPr lang="nl-BE" smtClean="0"/>
              <a:pPr/>
              <a:t>20/02/2015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DB333-409E-47A3-A911-ACC446F70498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/>
          </a:bodyPr>
          <a:lstStyle/>
          <a:p>
            <a:r>
              <a:rPr lang="nl-BE" dirty="0" smtClean="0"/>
              <a:t>Vraagstuk: korting</a:t>
            </a:r>
            <a:br>
              <a:rPr lang="nl-BE" dirty="0" smtClean="0"/>
            </a:br>
            <a:r>
              <a:rPr lang="nl-BE" dirty="0" smtClean="0"/>
              <a:t>(</a:t>
            </a:r>
            <a:r>
              <a:rPr lang="nl-BE" dirty="0" smtClean="0"/>
              <a:t> </a:t>
            </a:r>
            <a:r>
              <a:rPr lang="nl-BE" dirty="0" smtClean="0"/>
              <a:t>type </a:t>
            </a:r>
            <a:r>
              <a:rPr lang="nl-BE" dirty="0" smtClean="0"/>
              <a:t>1)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/>
          </a:bodyPr>
          <a:lstStyle/>
          <a:p>
            <a:r>
              <a:rPr lang="nl-BE" dirty="0" smtClean="0"/>
              <a:t>Vraagstuk: korting</a:t>
            </a:r>
            <a:br>
              <a:rPr lang="nl-BE" dirty="0" smtClean="0"/>
            </a:br>
            <a:r>
              <a:rPr lang="nl-BE" dirty="0" smtClean="0"/>
              <a:t>(type 2)</a:t>
            </a:r>
            <a:endParaRPr lang="nl-B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068960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u="sng" dirty="0" smtClean="0"/>
              <a:t>Stap 1:</a:t>
            </a:r>
            <a:r>
              <a:rPr lang="nl-BE" sz="4000" dirty="0" smtClean="0"/>
              <a:t> </a:t>
            </a:r>
          </a:p>
          <a:p>
            <a:r>
              <a:rPr lang="nl-BE" sz="4000" dirty="0" smtClean="0"/>
              <a:t>We kregen 25% korting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06896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u="sng" dirty="0" smtClean="0"/>
              <a:t>Stap 1:</a:t>
            </a:r>
            <a:r>
              <a:rPr lang="nl-BE" sz="4000" dirty="0" smtClean="0"/>
              <a:t> </a:t>
            </a:r>
          </a:p>
          <a:p>
            <a:r>
              <a:rPr lang="nl-BE" sz="4000" dirty="0" smtClean="0"/>
              <a:t>We kregen 25% korting</a:t>
            </a:r>
          </a:p>
          <a:p>
            <a:r>
              <a:rPr lang="nl-BE" sz="4000" dirty="0" smtClean="0">
                <a:sym typeface="Wingdings" pitchFamily="2" charset="2"/>
              </a:rPr>
              <a:t>We betalen dus 75%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068960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u="sng" dirty="0" smtClean="0"/>
              <a:t>Stap 1:</a:t>
            </a:r>
            <a:r>
              <a:rPr lang="nl-BE" sz="4000" dirty="0" smtClean="0"/>
              <a:t> </a:t>
            </a:r>
          </a:p>
          <a:p>
            <a:r>
              <a:rPr lang="nl-BE" sz="4000" dirty="0" smtClean="0"/>
              <a:t>We kregen 25% korting</a:t>
            </a:r>
          </a:p>
          <a:p>
            <a:r>
              <a:rPr lang="nl-BE" sz="4000" dirty="0" smtClean="0">
                <a:sym typeface="Wingdings" pitchFamily="2" charset="2"/>
              </a:rPr>
              <a:t>We betalen dus 75%</a:t>
            </a:r>
          </a:p>
          <a:p>
            <a:endParaRPr lang="nl-BE" sz="4000" dirty="0">
              <a:sym typeface="Wingdings" pitchFamily="2" charset="2"/>
            </a:endParaRPr>
          </a:p>
          <a:p>
            <a:r>
              <a:rPr lang="nl-BE" sz="4000" dirty="0" smtClean="0">
                <a:sym typeface="Wingdings" pitchFamily="2" charset="2"/>
              </a:rPr>
              <a:t>75% = 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068960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u="sng" dirty="0" smtClean="0"/>
              <a:t>Stap 1:</a:t>
            </a:r>
            <a:r>
              <a:rPr lang="nl-BE" sz="4000" dirty="0" smtClean="0"/>
              <a:t> </a:t>
            </a:r>
          </a:p>
          <a:p>
            <a:r>
              <a:rPr lang="nl-BE" sz="4000" dirty="0" smtClean="0"/>
              <a:t>We kregen 25% korting</a:t>
            </a:r>
          </a:p>
          <a:p>
            <a:r>
              <a:rPr lang="nl-BE" sz="4000" dirty="0" smtClean="0">
                <a:sym typeface="Wingdings" pitchFamily="2" charset="2"/>
              </a:rPr>
              <a:t>We betalen dus 75%</a:t>
            </a:r>
          </a:p>
          <a:p>
            <a:endParaRPr lang="nl-BE" sz="4000" dirty="0">
              <a:sym typeface="Wingdings" pitchFamily="2" charset="2"/>
            </a:endParaRPr>
          </a:p>
          <a:p>
            <a:r>
              <a:rPr lang="nl-BE" sz="4000" dirty="0" smtClean="0">
                <a:sym typeface="Wingdings" pitchFamily="2" charset="2"/>
              </a:rPr>
              <a:t>75% = 180 euro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3068960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u="sng" dirty="0" smtClean="0"/>
              <a:t>Stap 2:</a:t>
            </a:r>
            <a:r>
              <a:rPr lang="nl-BE" sz="4000" dirty="0" smtClean="0"/>
              <a:t> </a:t>
            </a:r>
          </a:p>
          <a:p>
            <a:r>
              <a:rPr lang="nl-BE" sz="4000" dirty="0" smtClean="0"/>
              <a:t>Berekening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endParaRPr lang="nl-BE" sz="4000" dirty="0" smtClean="0"/>
          </a:p>
          <a:p>
            <a:endParaRPr lang="nl-BE" sz="4000" dirty="0"/>
          </a:p>
          <a:p>
            <a:r>
              <a:rPr lang="nl-BE" sz="4000" dirty="0" smtClean="0"/>
              <a:t>100% 	=		      ?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</a:t>
            </a:r>
          </a:p>
          <a:p>
            <a:endParaRPr lang="nl-BE" sz="4000" dirty="0"/>
          </a:p>
          <a:p>
            <a:r>
              <a:rPr lang="nl-BE" sz="4000" dirty="0" smtClean="0"/>
              <a:t>100% 	=		      ?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</a:t>
            </a:r>
          </a:p>
          <a:p>
            <a:endParaRPr lang="nl-BE" sz="4000" dirty="0"/>
          </a:p>
          <a:p>
            <a:r>
              <a:rPr lang="nl-BE" sz="4000" dirty="0" smtClean="0"/>
              <a:t>100% 	=</a:t>
            </a:r>
            <a:r>
              <a:rPr lang="nl-BE" sz="4000" dirty="0"/>
              <a:t>	</a:t>
            </a:r>
            <a:r>
              <a:rPr lang="nl-BE" sz="4000" dirty="0" smtClean="0"/>
              <a:t>	</a:t>
            </a:r>
            <a:endParaRPr lang="nl-BE" sz="4000" dirty="0"/>
          </a:p>
        </p:txBody>
      </p:sp>
      <p:sp>
        <p:nvSpPr>
          <p:cNvPr id="10" name="Curved Right Arrow 9"/>
          <p:cNvSpPr/>
          <p:nvPr/>
        </p:nvSpPr>
        <p:spPr>
          <a:xfrm>
            <a:off x="827584" y="3573016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27584" y="4797152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948264" y="3573016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6948264" y="4797152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</a:t>
            </a:r>
          </a:p>
          <a:p>
            <a:endParaRPr lang="nl-BE" sz="4000" dirty="0"/>
          </a:p>
          <a:p>
            <a:r>
              <a:rPr lang="nl-BE" sz="4000" dirty="0" smtClean="0"/>
              <a:t>100% 	=</a:t>
            </a:r>
            <a:r>
              <a:rPr lang="nl-BE" sz="4000" dirty="0"/>
              <a:t>	</a:t>
            </a:r>
            <a:r>
              <a:rPr lang="nl-BE" sz="4000" dirty="0" smtClean="0"/>
              <a:t>	</a:t>
            </a:r>
            <a:endParaRPr lang="nl-BE" sz="4000" dirty="0"/>
          </a:p>
        </p:txBody>
      </p:sp>
      <p:sp>
        <p:nvSpPr>
          <p:cNvPr id="10" name="Curved Right Arrow 9"/>
          <p:cNvSpPr/>
          <p:nvPr/>
        </p:nvSpPr>
        <p:spPr>
          <a:xfrm>
            <a:off x="827584" y="3573016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27584" y="4797152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948264" y="3573016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6948264" y="4797152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6296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  60 euro</a:t>
            </a:r>
          </a:p>
          <a:p>
            <a:endParaRPr lang="nl-BE" sz="4000" dirty="0"/>
          </a:p>
          <a:p>
            <a:r>
              <a:rPr lang="nl-BE" sz="4000" dirty="0" smtClean="0"/>
              <a:t>100% 	=</a:t>
            </a:r>
            <a:r>
              <a:rPr lang="nl-BE" sz="4000" dirty="0"/>
              <a:t>	</a:t>
            </a:r>
            <a:r>
              <a:rPr lang="nl-BE" sz="4000" dirty="0" smtClean="0"/>
              <a:t>	</a:t>
            </a:r>
            <a:endParaRPr lang="nl-BE" sz="4000" dirty="0"/>
          </a:p>
        </p:txBody>
      </p:sp>
      <p:sp>
        <p:nvSpPr>
          <p:cNvPr id="10" name="Curved Right Arrow 9"/>
          <p:cNvSpPr/>
          <p:nvPr/>
        </p:nvSpPr>
        <p:spPr>
          <a:xfrm>
            <a:off x="827584" y="3573016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27584" y="4797152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948264" y="3573016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6948264" y="4797152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6296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  60 euro</a:t>
            </a:r>
          </a:p>
          <a:p>
            <a:endParaRPr lang="nl-BE" sz="4000" dirty="0"/>
          </a:p>
          <a:p>
            <a:r>
              <a:rPr lang="nl-BE" sz="4000" dirty="0" smtClean="0"/>
              <a:t>100% 	=</a:t>
            </a:r>
            <a:r>
              <a:rPr lang="nl-BE" sz="4000" dirty="0"/>
              <a:t>	</a:t>
            </a:r>
            <a:r>
              <a:rPr lang="nl-BE" sz="4000" dirty="0" smtClean="0"/>
              <a:t>	240 euro</a:t>
            </a:r>
            <a:endParaRPr lang="nl-BE" sz="4000" dirty="0"/>
          </a:p>
        </p:txBody>
      </p:sp>
      <p:sp>
        <p:nvSpPr>
          <p:cNvPr id="10" name="Curved Right Arrow 9"/>
          <p:cNvSpPr/>
          <p:nvPr/>
        </p:nvSpPr>
        <p:spPr>
          <a:xfrm>
            <a:off x="827584" y="3573016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27584" y="4797152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948264" y="3573016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6948264" y="4797152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6296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Autofit/>
          </a:bodyPr>
          <a:lstStyle/>
          <a:p>
            <a:r>
              <a:rPr lang="nl-BE" sz="3600" dirty="0" smtClean="0"/>
              <a:t>Een skibroek staat in promotie en kost nu 180 euro. Ik kreeg 25% korting. Hoeveel kostte deze broek oorspronkelijk?</a:t>
            </a:r>
            <a:endParaRPr lang="nl-BE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24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314096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75%		=		180 euro</a:t>
            </a:r>
          </a:p>
          <a:p>
            <a:endParaRPr lang="nl-BE" sz="4000" dirty="0"/>
          </a:p>
          <a:p>
            <a:r>
              <a:rPr lang="nl-BE" sz="4000" dirty="0" smtClean="0"/>
              <a:t>25% 	=		  60 euro</a:t>
            </a:r>
          </a:p>
          <a:p>
            <a:endParaRPr lang="nl-BE" sz="4000" dirty="0"/>
          </a:p>
          <a:p>
            <a:r>
              <a:rPr lang="nl-BE" sz="4000" dirty="0" smtClean="0"/>
              <a:t>100% 	=</a:t>
            </a:r>
            <a:r>
              <a:rPr lang="nl-BE" sz="4000" dirty="0"/>
              <a:t>	</a:t>
            </a:r>
            <a:r>
              <a:rPr lang="nl-BE" sz="4000" dirty="0" smtClean="0"/>
              <a:t>	</a:t>
            </a:r>
            <a:r>
              <a:rPr lang="nl-BE" sz="4000" dirty="0" smtClean="0">
                <a:solidFill>
                  <a:srgbClr val="FF0000"/>
                </a:solidFill>
              </a:rPr>
              <a:t>240 euro</a:t>
            </a:r>
            <a:endParaRPr lang="nl-BE" sz="4000" dirty="0">
              <a:solidFill>
                <a:srgbClr val="FF0000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827584" y="3573016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>
            <a:off x="827584" y="4797152"/>
            <a:ext cx="288032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>
            <a:off x="6948264" y="3573016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3" name="Curved Left Arrow 12"/>
          <p:cNvSpPr/>
          <p:nvPr/>
        </p:nvSpPr>
        <p:spPr>
          <a:xfrm>
            <a:off x="6948264" y="4797152"/>
            <a:ext cx="288032" cy="11521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6296" y="3811106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: 3</a:t>
            </a:r>
            <a:endParaRPr lang="nl-BE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5107250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/>
              <a:t>4 x</a:t>
            </a:r>
            <a:endParaRPr lang="nl-B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5699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48 euro</a:t>
            </a:r>
            <a:endParaRPr lang="nl-B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5699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48 euro</a:t>
            </a:r>
            <a:endParaRPr lang="nl-BE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40050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solidFill>
                  <a:srgbClr val="002060"/>
                </a:solidFill>
              </a:rPr>
              <a:t>korting</a:t>
            </a:r>
            <a:endParaRPr lang="nl-BE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5699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48 euro</a:t>
            </a:r>
            <a:endParaRPr lang="nl-BE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5085184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120 euro – 48 euro =</a:t>
            </a:r>
            <a:endParaRPr lang="nl-BE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40050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solidFill>
                  <a:srgbClr val="002060"/>
                </a:solidFill>
              </a:rPr>
              <a:t>korting</a:t>
            </a:r>
            <a:endParaRPr lang="nl-BE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5699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48 euro</a:t>
            </a:r>
            <a:endParaRPr lang="nl-BE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5085184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120 euro – 48 euro =</a:t>
            </a:r>
            <a:endParaRPr lang="nl-BE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20072" y="509737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72 euro</a:t>
            </a:r>
            <a:endParaRPr lang="nl-BE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40050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solidFill>
                  <a:srgbClr val="002060"/>
                </a:solidFill>
              </a:rPr>
              <a:t>korting</a:t>
            </a:r>
            <a:endParaRPr lang="nl-BE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60" y="734839"/>
            <a:ext cx="5830416" cy="1470025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Een jas kost 120 euro. Tijdens de soldenperiode krijg je 40% korting. Hoeveel kost deze jas nu?</a:t>
            </a:r>
            <a:endParaRPr lang="nl-BE" dirty="0"/>
          </a:p>
        </p:txBody>
      </p:sp>
      <p:pic>
        <p:nvPicPr>
          <p:cNvPr id="11268" name="Picture 4" descr="C:\Users\Michael\Desktop\McGregor-heren-jas-cole-phelps-nav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477" y="404664"/>
            <a:ext cx="2076971" cy="207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612576" y="2924944"/>
            <a:ext cx="10153128" cy="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314096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40</a:t>
            </a:r>
            <a:endParaRPr lang="nl-BE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657218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100</a:t>
            </a:r>
            <a:endParaRPr lang="nl-BE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9696" y="3717032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334105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van 120 euro =</a:t>
            </a:r>
            <a:endParaRPr lang="nl-BE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5699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48 euro</a:t>
            </a:r>
            <a:endParaRPr lang="nl-BE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1560" y="5085184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120 euro – 48 euro =</a:t>
            </a:r>
            <a:endParaRPr lang="nl-BE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220072" y="509737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 dirty="0" smtClean="0"/>
              <a:t>72 euro</a:t>
            </a:r>
            <a:endParaRPr lang="nl-BE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40050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solidFill>
                  <a:srgbClr val="002060"/>
                </a:solidFill>
              </a:rPr>
              <a:t>korting</a:t>
            </a:r>
            <a:endParaRPr lang="nl-BE" sz="30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6096" y="5683314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000" dirty="0" smtClean="0">
                <a:solidFill>
                  <a:srgbClr val="002060"/>
                </a:solidFill>
              </a:rPr>
              <a:t>nieuwe prijs</a:t>
            </a:r>
            <a:endParaRPr lang="nl-BE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679</Words>
  <Application>Microsoft Office PowerPoint</Application>
  <PresentationFormat>On-screen Show (4:3)</PresentationFormat>
  <Paragraphs>128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Vraagstuk: korting ( type 1)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Een jas kost 120 euro. Tijdens de soldenperiode krijg je 40% korting. Hoeveel kost deze jas nu?</vt:lpstr>
      <vt:lpstr>Vraagstuk: korting (type 2)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  <vt:lpstr>Een skibroek staat in promotie en kost nu 180 euro. Ik kreeg 25% korting. Hoeveel kostte deze broek oorspronkelijk?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jas kost 120 euro. Tijdens de soldenperiode krijg je 40% korting. Hoeveel kost deze jas nu?</dc:title>
  <dc:creator>Michael Masuhr</dc:creator>
  <cp:lastModifiedBy>Michael Masuhr</cp:lastModifiedBy>
  <cp:revision>14</cp:revision>
  <dcterms:created xsi:type="dcterms:W3CDTF">2015-02-20T09:10:46Z</dcterms:created>
  <dcterms:modified xsi:type="dcterms:W3CDTF">2015-02-20T18:00:45Z</dcterms:modified>
</cp:coreProperties>
</file>