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4" r:id="rId5"/>
    <p:sldId id="266" r:id="rId6"/>
    <p:sldId id="265" r:id="rId7"/>
    <p:sldId id="263" r:id="rId8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2" d="100"/>
          <a:sy n="82" d="100"/>
        </p:scale>
        <p:origin x="-1014" y="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26" y="2895600"/>
            <a:ext cx="4572000" cy="13687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0" y="4743451"/>
            <a:ext cx="9144000" cy="21145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4714875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D7FFC-2993-4ED2-8C8D-8753DF2F0943}" type="datetimeFigureOut">
              <a:rPr lang="nl-BE" smtClean="0"/>
              <a:t>26/03/2012</a:t>
            </a:fld>
            <a:endParaRPr lang="nl-BE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2C3939-856A-4E26-9A16-5F742694A53E}" type="slidenum">
              <a:rPr lang="nl-BE" smtClean="0"/>
              <a:t>‹nr.›</a:t>
            </a:fld>
            <a:endParaRPr lang="nl-BE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52426" y="457200"/>
            <a:ext cx="7680960" cy="243839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D7FFC-2993-4ED2-8C8D-8753DF2F0943}" type="datetimeFigureOut">
              <a:rPr lang="nl-BE" smtClean="0"/>
              <a:t>26/03/2012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C3939-856A-4E26-9A16-5F742694A53E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D7FFC-2993-4ED2-8C8D-8753DF2F0943}" type="datetimeFigureOut">
              <a:rPr lang="nl-BE" smtClean="0"/>
              <a:t>26/03/2012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C3939-856A-4E26-9A16-5F742694A53E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7680960" cy="47244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BFD7FFC-2993-4ED2-8C8D-8753DF2F0943}" type="datetimeFigureOut">
              <a:rPr lang="nl-BE" smtClean="0"/>
              <a:t>26/03/2012</a:t>
            </a:fld>
            <a:endParaRPr lang="nl-BE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22C3939-856A-4E26-9A16-5F742694A53E}" type="slidenum">
              <a:rPr lang="nl-BE" smtClean="0"/>
              <a:t>‹nr.›</a:t>
            </a:fld>
            <a:endParaRPr lang="nl-BE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52426" y="4003302"/>
            <a:ext cx="4572000" cy="11782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D7FFC-2993-4ED2-8C8D-8753DF2F0943}" type="datetimeFigureOut">
              <a:rPr lang="nl-BE" smtClean="0"/>
              <a:t>26/03/2012</a:t>
            </a:fld>
            <a:endParaRPr lang="nl-BE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2C3939-856A-4E26-9A16-5F742694A53E}" type="slidenum">
              <a:rPr lang="nl-BE" smtClean="0"/>
              <a:t>‹nr.›</a:t>
            </a:fld>
            <a:endParaRPr lang="nl-BE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-4439" y="182880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54366" y="1990078"/>
            <a:ext cx="8439912" cy="1984248"/>
          </a:xfrm>
        </p:spPr>
        <p:txBody>
          <a:bodyPr>
            <a:noAutofit/>
          </a:bodyPr>
          <a:lstStyle>
            <a:lvl1pPr>
              <a:defRPr kumimoji="0" lang="en-US" sz="6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mtClean="0"/>
              <a:t>Klik om de stijl te bewerken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901184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1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9BFD7FFC-2993-4ED2-8C8D-8753DF2F0943}" type="datetimeFigureOut">
              <a:rPr lang="nl-BE" smtClean="0"/>
              <a:t>26/03/2012</a:t>
            </a:fld>
            <a:endParaRPr lang="nl-BE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22C3939-856A-4E26-9A16-5F742694A53E}" type="slidenum">
              <a:rPr lang="nl-BE" smtClean="0"/>
              <a:t>‹nr.›</a:t>
            </a:fld>
            <a:endParaRPr lang="nl-BE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nl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5"/>
          </p:nvPr>
        </p:nvSpPr>
        <p:spPr>
          <a:xfrm>
            <a:off x="4900613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2" name="Content Placeholder 11"/>
          <p:cNvSpPr>
            <a:spLocks noGrp="1"/>
          </p:cNvSpPr>
          <p:nvPr>
            <p:ph sz="quarter" idx="14"/>
          </p:nvPr>
        </p:nvSpPr>
        <p:spPr>
          <a:xfrm>
            <a:off x="4900613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2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9BFD7FFC-2993-4ED2-8C8D-8753DF2F0943}" type="datetimeFigureOut">
              <a:rPr lang="nl-BE" smtClean="0"/>
              <a:t>26/03/2012</a:t>
            </a:fld>
            <a:endParaRPr lang="nl-BE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322C3939-856A-4E26-9A16-5F742694A53E}" type="slidenum">
              <a:rPr lang="nl-BE" smtClean="0"/>
              <a:t>‹nr.›</a:t>
            </a:fld>
            <a:endParaRPr lang="nl-BE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nl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D7FFC-2993-4ED2-8C8D-8753DF2F0943}" type="datetimeFigureOut">
              <a:rPr lang="nl-BE" smtClean="0"/>
              <a:t>26/03/2012</a:t>
            </a:fld>
            <a:endParaRPr lang="nl-BE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2C3939-856A-4E26-9A16-5F742694A53E}" type="slidenum">
              <a:rPr lang="nl-BE" smtClean="0"/>
              <a:t>‹nr.›</a:t>
            </a:fld>
            <a:endParaRPr lang="nl-BE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D7FFC-2993-4ED2-8C8D-8753DF2F0943}" type="datetimeFigureOut">
              <a:rPr lang="nl-BE" smtClean="0"/>
              <a:t>26/03/2012</a:t>
            </a:fld>
            <a:endParaRPr lang="nl-BE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2C3939-856A-4E26-9A16-5F742694A53E}" type="slidenum">
              <a:rPr lang="nl-BE" smtClean="0"/>
              <a:t>‹nr.›</a:t>
            </a:fld>
            <a:endParaRPr lang="nl-BE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381375" cy="3967162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 b="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105275" y="1463040"/>
            <a:ext cx="4681538" cy="396849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9BFD7FFC-2993-4ED2-8C8D-8753DF2F0943}" type="datetimeFigureOut">
              <a:rPr lang="nl-BE" smtClean="0"/>
              <a:t>26/03/2012</a:t>
            </a:fld>
            <a:endParaRPr lang="nl-BE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22C3939-856A-4E26-9A16-5F742694A53E}" type="slidenum">
              <a:rPr lang="nl-BE" smtClean="0"/>
              <a:t>‹nr.›</a:t>
            </a:fld>
            <a:endParaRPr lang="nl-BE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nl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29224" y="0"/>
            <a:ext cx="3914775" cy="5657850"/>
          </a:xfrm>
        </p:spPr>
        <p:txBody>
          <a:bodyPr anchor="ctr" anchorCtr="0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52426" y="1600199"/>
            <a:ext cx="4572000" cy="3593237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i="1">
                <a:solidFill>
                  <a:schemeClr val="tx1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352425" y="275208"/>
            <a:ext cx="4572000" cy="132499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BFD7FFC-2993-4ED2-8C8D-8753DF2F0943}" type="datetimeFigureOut">
              <a:rPr lang="nl-BE" smtClean="0"/>
              <a:t>26/03/2012</a:t>
            </a:fld>
            <a:endParaRPr lang="nl-BE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22C3939-856A-4E26-9A16-5F742694A53E}" type="slidenum">
              <a:rPr lang="nl-BE" smtClean="0"/>
              <a:t>‹nr.›</a:t>
            </a:fld>
            <a:endParaRPr lang="nl-BE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426" y="1463040"/>
            <a:ext cx="768096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426" y="6543676"/>
            <a:ext cx="146685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9BFD7FFC-2993-4ED2-8C8D-8753DF2F0943}" type="datetimeFigureOut">
              <a:rPr lang="nl-BE" smtClean="0"/>
              <a:t>26/03/2012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09749" y="6543676"/>
            <a:ext cx="4086225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 i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6700" y="6543676"/>
            <a:ext cx="87630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322C3939-856A-4E26-9A16-5F742694A53E}" type="slidenum">
              <a:rPr lang="nl-BE" smtClean="0"/>
              <a:t>‹nr.›</a:t>
            </a:fld>
            <a:endParaRPr lang="nl-BE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4000" b="0" kern="1200" cap="none" spc="0" baseline="0">
          <a:solidFill>
            <a:schemeClr val="tx1"/>
          </a:solidFill>
          <a:latin typeface="+mj-lt"/>
          <a:ea typeface="+mj-ea"/>
          <a:cs typeface="Tunga" pitchFamily="2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spcAft>
          <a:spcPts val="0"/>
        </a:spcAft>
        <a:buClr>
          <a:schemeClr val="accent5"/>
        </a:buClr>
        <a:buFont typeface="Arial" pitchFamily="34" charset="0"/>
        <a:buNone/>
        <a:defRPr sz="18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171450" indent="-17145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2pPr>
      <a:lvl3pPr marL="344488" indent="-16510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517525" indent="-169863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4pPr>
      <a:lvl5pPr marL="688975" indent="-173038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8686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58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40817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outube.com/watch?v=1mQjXUiINh4&amp;feature=relate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2483768" y="5013176"/>
            <a:ext cx="4572000" cy="1368798"/>
          </a:xfrm>
        </p:spPr>
        <p:txBody>
          <a:bodyPr/>
          <a:lstStyle/>
          <a:p>
            <a:pPr algn="ctr"/>
            <a:r>
              <a:rPr lang="nl-BE" dirty="0" smtClean="0"/>
              <a:t>Suzanne Van Bocxlaer</a:t>
            </a:r>
          </a:p>
          <a:p>
            <a:pPr algn="ctr"/>
            <a:r>
              <a:rPr lang="nl-BE" dirty="0" smtClean="0"/>
              <a:t>27 maart 2012</a:t>
            </a:r>
          </a:p>
          <a:p>
            <a:pPr algn="ctr"/>
            <a:endParaRPr lang="nl-BE" dirty="0"/>
          </a:p>
          <a:p>
            <a:pPr algn="ctr"/>
            <a:endParaRPr lang="nl-BE" dirty="0" smtClean="0"/>
          </a:p>
          <a:p>
            <a:pPr algn="ctr"/>
            <a:endParaRPr lang="nl-BE" dirty="0" smtClean="0"/>
          </a:p>
          <a:p>
            <a:endParaRPr lang="nl-B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27584" y="67445"/>
            <a:ext cx="7680960" cy="1201316"/>
          </a:xfrm>
        </p:spPr>
        <p:txBody>
          <a:bodyPr/>
          <a:lstStyle/>
          <a:p>
            <a:r>
              <a:rPr lang="nl-BE" dirty="0" smtClean="0"/>
              <a:t>De gebroeders Wright</a:t>
            </a:r>
            <a:endParaRPr lang="nl-B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700808"/>
            <a:ext cx="4154268" cy="2430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9667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8108006" cy="4724400"/>
          </a:xfrm>
        </p:spPr>
        <p:txBody>
          <a:bodyPr>
            <a:normAutofit/>
          </a:bodyPr>
          <a:lstStyle/>
          <a:p>
            <a:pPr marL="457200" indent="-457200">
              <a:buFont typeface="Arial" pitchFamily="34" charset="0"/>
              <a:buChar char="•"/>
            </a:pPr>
            <a:endParaRPr lang="nl-BE" sz="3200" dirty="0" smtClean="0"/>
          </a:p>
          <a:p>
            <a:pPr marL="457200" indent="-457200">
              <a:buFont typeface="Arial" pitchFamily="34" charset="0"/>
              <a:buChar char="•"/>
            </a:pPr>
            <a:endParaRPr lang="nl-BE" sz="3200" dirty="0"/>
          </a:p>
          <a:p>
            <a:pPr marL="1865376" lvl="8" indent="-457200"/>
            <a:r>
              <a:rPr lang="nl-BE" sz="3000" dirty="0" smtClean="0"/>
              <a:t>                   Broers</a:t>
            </a:r>
          </a:p>
          <a:p>
            <a:r>
              <a:rPr lang="nl-BE" sz="3200" dirty="0" err="1" smtClean="0"/>
              <a:t>Orville</a:t>
            </a:r>
            <a:r>
              <a:rPr lang="nl-BE" sz="3200" dirty="0" smtClean="0"/>
              <a:t> Wright                               </a:t>
            </a:r>
            <a:r>
              <a:rPr lang="nl-BE" sz="3200" dirty="0"/>
              <a:t> </a:t>
            </a:r>
            <a:r>
              <a:rPr lang="nl-BE" sz="3200" dirty="0" smtClean="0"/>
              <a:t> </a:t>
            </a:r>
            <a:r>
              <a:rPr lang="nl-BE" sz="3200" dirty="0" err="1" smtClean="0"/>
              <a:t>Wilbur</a:t>
            </a:r>
            <a:r>
              <a:rPr lang="nl-BE" sz="3200" dirty="0" smtClean="0"/>
              <a:t> Wright</a:t>
            </a:r>
          </a:p>
          <a:p>
            <a:pPr marL="457200" indent="-457200">
              <a:buFont typeface="Arial" pitchFamily="34" charset="0"/>
              <a:buChar char="•"/>
            </a:pPr>
            <a:endParaRPr lang="nl-BE" sz="3200" dirty="0" smtClean="0"/>
          </a:p>
          <a:p>
            <a:pPr marL="457200" indent="-457200">
              <a:buFont typeface="Arial" pitchFamily="34" charset="0"/>
              <a:buChar char="•"/>
            </a:pPr>
            <a:endParaRPr lang="nl-BE" sz="3200" dirty="0"/>
          </a:p>
          <a:p>
            <a:r>
              <a:rPr lang="nl-BE" sz="3200" dirty="0" smtClean="0"/>
              <a:t>                                 Fietsenmakers		</a:t>
            </a:r>
            <a:endParaRPr lang="nl-BE" sz="32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   </a:t>
            </a:r>
            <a:endParaRPr lang="nl-BE" dirty="0"/>
          </a:p>
        </p:txBody>
      </p:sp>
      <p:sp>
        <p:nvSpPr>
          <p:cNvPr id="4" name="Rechthoek 3"/>
          <p:cNvSpPr/>
          <p:nvPr/>
        </p:nvSpPr>
        <p:spPr>
          <a:xfrm>
            <a:off x="755576" y="404664"/>
            <a:ext cx="741682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WIE?</a:t>
            </a:r>
            <a:endParaRPr lang="nl-NL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36" y="866329"/>
            <a:ext cx="19050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7696" y="1157289"/>
            <a:ext cx="1905000" cy="2147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1886" y="3861048"/>
            <a:ext cx="1824203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3824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85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sz="quarter" idx="13"/>
          </p:nvPr>
        </p:nvSpPr>
        <p:spPr>
          <a:xfrm>
            <a:off x="323528" y="1399269"/>
            <a:ext cx="7680960" cy="4724400"/>
          </a:xfrm>
        </p:spPr>
        <p:txBody>
          <a:bodyPr>
            <a:noAutofit/>
          </a:bodyPr>
          <a:lstStyle/>
          <a:p>
            <a:r>
              <a:rPr lang="nl-BE" sz="2000" dirty="0" smtClean="0">
                <a:solidFill>
                  <a:schemeClr val="bg1"/>
                </a:solidFill>
              </a:rPr>
              <a:t>Waar?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nl-BE" sz="2000" dirty="0" smtClean="0">
                <a:solidFill>
                  <a:schemeClr val="bg1"/>
                </a:solidFill>
              </a:rPr>
              <a:t>Verenigde Staten van Amerika</a:t>
            </a:r>
          </a:p>
          <a:p>
            <a:r>
              <a:rPr lang="nl-BE" sz="2000" dirty="0" smtClean="0">
                <a:solidFill>
                  <a:schemeClr val="bg1"/>
                </a:solidFill>
              </a:rPr>
              <a:t>Wanneer?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nl-BE" sz="2000" dirty="0" smtClean="0">
                <a:solidFill>
                  <a:schemeClr val="bg1"/>
                </a:solidFill>
              </a:rPr>
              <a:t>Meer dan 100 jaar geleden</a:t>
            </a:r>
          </a:p>
          <a:p>
            <a:r>
              <a:rPr lang="nl-BE" sz="2000" dirty="0" smtClean="0">
                <a:solidFill>
                  <a:schemeClr val="bg1"/>
                </a:solidFill>
              </a:rPr>
              <a:t>Wat?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nl-BE" sz="2000" dirty="0" smtClean="0">
                <a:solidFill>
                  <a:schemeClr val="bg1"/>
                </a:solidFill>
              </a:rPr>
              <a:t>Interesse voor het vliegen</a:t>
            </a:r>
          </a:p>
          <a:p>
            <a:pPr marL="342900" indent="-342900">
              <a:buFont typeface="Wingdings"/>
              <a:buChar char="à"/>
            </a:pPr>
            <a:r>
              <a:rPr lang="nl-BE" sz="2000" b="1" dirty="0" smtClean="0">
                <a:solidFill>
                  <a:srgbClr val="FF0000"/>
                </a:solidFill>
                <a:sym typeface="Wingdings" pitchFamily="2" charset="2"/>
              </a:rPr>
              <a:t>Deden onderzoek naar het vliegen</a:t>
            </a:r>
          </a:p>
          <a:p>
            <a:pPr marL="342900" indent="-342900">
              <a:buFont typeface="Wingdings"/>
              <a:buChar char="à"/>
            </a:pPr>
            <a:r>
              <a:rPr lang="nl-BE" sz="2000" dirty="0" smtClean="0">
                <a:solidFill>
                  <a:schemeClr val="bg1"/>
                </a:solidFill>
                <a:sym typeface="Wingdings" pitchFamily="2" charset="2"/>
              </a:rPr>
              <a:t>Droom = vliegtuig + motor + piloot!</a:t>
            </a:r>
            <a:endParaRPr lang="nl-BE" sz="2000" dirty="0" smtClean="0">
              <a:solidFill>
                <a:schemeClr val="bg1"/>
              </a:solidFill>
            </a:endParaRPr>
          </a:p>
          <a:p>
            <a:r>
              <a:rPr lang="nl-BE" sz="2000" dirty="0" smtClean="0">
                <a:solidFill>
                  <a:schemeClr val="bg1"/>
                </a:solidFill>
              </a:rPr>
              <a:t>						</a:t>
            </a:r>
            <a:r>
              <a:rPr lang="nl-BE" sz="1200" dirty="0" smtClean="0">
                <a:solidFill>
                  <a:schemeClr val="bg1"/>
                </a:solidFill>
              </a:rPr>
              <a:t>Zweefvliegtuigen 							van Otto </a:t>
            </a:r>
            <a:r>
              <a:rPr lang="nl-BE" sz="1200" dirty="0" err="1" smtClean="0">
                <a:solidFill>
                  <a:schemeClr val="bg1"/>
                </a:solidFill>
              </a:rPr>
              <a:t>Lilienthal</a:t>
            </a:r>
            <a:endParaRPr lang="nl-BE" sz="1200" dirty="0" smtClean="0">
              <a:solidFill>
                <a:schemeClr val="bg1"/>
              </a:solidFill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23528" y="127720"/>
            <a:ext cx="4291582" cy="720080"/>
          </a:xfrm>
        </p:spPr>
        <p:txBody>
          <a:bodyPr>
            <a:normAutofit fontScale="90000"/>
          </a:bodyPr>
          <a:lstStyle/>
          <a:p>
            <a:r>
              <a:rPr lang="nl-BE" dirty="0" smtClean="0">
                <a:solidFill>
                  <a:schemeClr val="bg1"/>
                </a:solidFill>
              </a:rPr>
              <a:t>Gebroeders Wright?</a:t>
            </a:r>
            <a:endParaRPr lang="nl-BE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836712"/>
            <a:ext cx="1575644" cy="1055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796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sz="quarter" idx="13"/>
          </p:nvPr>
        </p:nvSpPr>
        <p:spPr>
          <a:xfrm>
            <a:off x="323528" y="1412776"/>
            <a:ext cx="7680960" cy="5184576"/>
          </a:xfrm>
        </p:spPr>
        <p:txBody>
          <a:bodyPr>
            <a:normAutofit fontScale="77500" lnSpcReduction="20000"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nl-BE" sz="3200" dirty="0" smtClean="0"/>
              <a:t>Ze deden vele proeven in verband met ‘vliegen in de lucht’</a:t>
            </a:r>
          </a:p>
          <a:p>
            <a:pPr marL="630238" lvl="2" indent="-285750"/>
            <a:r>
              <a:rPr lang="nl-BE" sz="3000" dirty="0" smtClean="0"/>
              <a:t>Kleine zweefvliegtuigjes</a:t>
            </a:r>
          </a:p>
          <a:p>
            <a:pPr marL="630238" lvl="2" indent="-285750"/>
            <a:r>
              <a:rPr lang="nl-BE" sz="3000" dirty="0" smtClean="0"/>
              <a:t>Proeven in een windtunnel  (soort buis met ventilator)</a:t>
            </a:r>
          </a:p>
          <a:p>
            <a:pPr lvl="2" indent="0">
              <a:buNone/>
            </a:pPr>
            <a:r>
              <a:rPr lang="nl-BE" sz="3000" dirty="0" smtClean="0"/>
              <a:t>Waarom windtunnel?</a:t>
            </a:r>
          </a:p>
          <a:p>
            <a:pPr lvl="2" indent="0">
              <a:buNone/>
            </a:pPr>
            <a:r>
              <a:rPr lang="nl-BE" sz="3000" dirty="0" smtClean="0"/>
              <a:t>Om </a:t>
            </a:r>
            <a:r>
              <a:rPr lang="nl-BE" sz="3000" dirty="0"/>
              <a:t> </a:t>
            </a:r>
            <a:r>
              <a:rPr lang="nl-BE" sz="3000" dirty="0" smtClean="0"/>
              <a:t>te kijken hoe de </a:t>
            </a:r>
            <a:r>
              <a:rPr lang="nl-BE" sz="3000" b="1" dirty="0" smtClean="0">
                <a:solidFill>
                  <a:srgbClr val="FF0000"/>
                </a:solidFill>
              </a:rPr>
              <a:t>vleugels</a:t>
            </a:r>
            <a:r>
              <a:rPr lang="nl-BE" sz="3000" dirty="0" smtClean="0"/>
              <a:t> van het</a:t>
            </a:r>
          </a:p>
          <a:p>
            <a:pPr lvl="2" indent="0">
              <a:buNone/>
            </a:pPr>
            <a:r>
              <a:rPr lang="nl-BE" sz="3000" dirty="0"/>
              <a:t>v</a:t>
            </a:r>
            <a:r>
              <a:rPr lang="nl-BE" sz="3000" dirty="0" smtClean="0"/>
              <a:t>liegtuig reageren in de wind!</a:t>
            </a:r>
            <a:endParaRPr lang="nl-BE" sz="3200" dirty="0" smtClean="0"/>
          </a:p>
          <a:p>
            <a:pPr marL="285750" indent="-285750">
              <a:buFont typeface="Arial" pitchFamily="34" charset="0"/>
              <a:buChar char="•"/>
            </a:pPr>
            <a:endParaRPr lang="nl-BE" sz="3200" dirty="0" smtClean="0"/>
          </a:p>
          <a:p>
            <a:endParaRPr lang="nl-BE" sz="32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nl-BE" sz="3200" dirty="0" smtClean="0"/>
              <a:t>Maakten </a:t>
            </a:r>
            <a:r>
              <a:rPr lang="nl-BE" sz="3200" dirty="0"/>
              <a:t>een vliegende machine met motor, de </a:t>
            </a:r>
            <a:r>
              <a:rPr lang="nl-BE" sz="3200" dirty="0" smtClean="0"/>
              <a:t>FLYER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nl-BE" sz="3200" dirty="0" smtClean="0"/>
              <a:t>Ze zijn de </a:t>
            </a:r>
            <a:r>
              <a:rPr lang="nl-BE" sz="3200" dirty="0"/>
              <a:t>uitvinders van het vliegtuig met </a:t>
            </a:r>
            <a:r>
              <a:rPr lang="nl-BE" sz="3200" dirty="0" smtClean="0"/>
              <a:t>motor</a:t>
            </a:r>
            <a:r>
              <a:rPr lang="nl-BE" sz="3200" dirty="0"/>
              <a:t> </a:t>
            </a:r>
            <a:r>
              <a:rPr lang="nl-BE" sz="3200" dirty="0" smtClean="0"/>
              <a:t>en vlogen zelf als eerste met een vliegtuig met motor.</a:t>
            </a:r>
            <a:endParaRPr lang="nl-BE" sz="3200" dirty="0"/>
          </a:p>
          <a:p>
            <a:endParaRPr lang="nl-BE" sz="3200" dirty="0" smtClean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 smtClean="0"/>
              <a:t>Gebroeders Wright</a:t>
            </a:r>
            <a:br>
              <a:rPr lang="nl-BE" dirty="0" smtClean="0"/>
            </a:br>
            <a:r>
              <a:rPr lang="nl-BE" dirty="0" smtClean="0"/>
              <a:t>WAT HEBBEN ZE GEDAAN?</a:t>
            </a:r>
            <a:endParaRPr lang="nl-BE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9556" y="2806701"/>
            <a:ext cx="2915478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87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362982" cy="6928211"/>
          </a:xfr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90633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3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sz="quarter" idx="13"/>
          </p:nvPr>
        </p:nvSpPr>
        <p:spPr>
          <a:xfrm>
            <a:off x="179512" y="1628800"/>
            <a:ext cx="4728632" cy="5112568"/>
          </a:xfrm>
        </p:spPr>
        <p:txBody>
          <a:bodyPr>
            <a:normAutofit fontScale="55000" lnSpcReduction="20000"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nl-BE" sz="3200" dirty="0" smtClean="0">
                <a:solidFill>
                  <a:schemeClr val="bg1"/>
                </a:solidFill>
              </a:rPr>
              <a:t>In december </a:t>
            </a:r>
            <a:r>
              <a:rPr lang="nl-BE" sz="3200" dirty="0">
                <a:solidFill>
                  <a:schemeClr val="bg1"/>
                </a:solidFill>
              </a:rPr>
              <a:t>1903 </a:t>
            </a:r>
            <a:r>
              <a:rPr lang="nl-BE" sz="3200" dirty="0" smtClean="0">
                <a:solidFill>
                  <a:schemeClr val="bg1"/>
                </a:solidFill>
                <a:sym typeface="Wingdings" pitchFamily="2" charset="2"/>
              </a:rPr>
              <a:t></a:t>
            </a:r>
            <a:r>
              <a:rPr lang="nl-BE" sz="3200" dirty="0" smtClean="0">
                <a:solidFill>
                  <a:schemeClr val="bg1"/>
                </a:solidFill>
              </a:rPr>
              <a:t>eerste keer gevlogen</a:t>
            </a:r>
          </a:p>
          <a:p>
            <a:r>
              <a:rPr lang="nl-BE" sz="3200" dirty="0" smtClean="0">
                <a:solidFill>
                  <a:schemeClr val="bg1"/>
                </a:solidFill>
              </a:rPr>
              <a:t>Hoe lang?</a:t>
            </a:r>
          </a:p>
          <a:p>
            <a:pPr marL="346075" lvl="3" indent="0">
              <a:buNone/>
            </a:pPr>
            <a:r>
              <a:rPr lang="nl-BE" sz="3000" dirty="0" smtClean="0">
                <a:solidFill>
                  <a:schemeClr val="bg1"/>
                </a:solidFill>
              </a:rPr>
              <a:t>12 seconden</a:t>
            </a:r>
          </a:p>
          <a:p>
            <a:r>
              <a:rPr lang="nl-BE" sz="3200" dirty="0" smtClean="0">
                <a:solidFill>
                  <a:schemeClr val="bg1"/>
                </a:solidFill>
              </a:rPr>
              <a:t>Hoe ver?</a:t>
            </a:r>
          </a:p>
          <a:p>
            <a:pPr marL="347662" lvl="3" indent="0">
              <a:buNone/>
            </a:pPr>
            <a:r>
              <a:rPr lang="nl-BE" sz="3000" dirty="0" smtClean="0">
                <a:solidFill>
                  <a:schemeClr val="bg1"/>
                </a:solidFill>
              </a:rPr>
              <a:t>37 </a:t>
            </a:r>
            <a:r>
              <a:rPr lang="nl-BE" sz="3000" dirty="0">
                <a:solidFill>
                  <a:schemeClr val="bg1"/>
                </a:solidFill>
              </a:rPr>
              <a:t>meter ver </a:t>
            </a:r>
            <a:endParaRPr lang="nl-BE" sz="3000" dirty="0" smtClean="0">
              <a:solidFill>
                <a:schemeClr val="bg1"/>
              </a:solidFill>
            </a:endParaRPr>
          </a:p>
          <a:p>
            <a:r>
              <a:rPr lang="nl-BE" sz="3200" dirty="0" smtClean="0">
                <a:solidFill>
                  <a:schemeClr val="bg1"/>
                </a:solidFill>
              </a:rPr>
              <a:t>Nadien duurden de vluchten steeds langer!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nl-BE" sz="3200" dirty="0" smtClean="0">
                <a:solidFill>
                  <a:schemeClr val="bg1"/>
                </a:solidFill>
              </a:rPr>
              <a:t>Bij de 4</a:t>
            </a:r>
            <a:r>
              <a:rPr lang="nl-BE" sz="3200" baseline="30000" dirty="0" smtClean="0">
                <a:solidFill>
                  <a:schemeClr val="bg1"/>
                </a:solidFill>
              </a:rPr>
              <a:t>de</a:t>
            </a:r>
            <a:r>
              <a:rPr lang="nl-BE" sz="3200" dirty="0" smtClean="0">
                <a:solidFill>
                  <a:schemeClr val="bg1"/>
                </a:solidFill>
              </a:rPr>
              <a:t> proefvlucht was er een dodelijk slachtoffer! = eerste </a:t>
            </a:r>
            <a:r>
              <a:rPr lang="nl-BE" sz="3200" dirty="0">
                <a:solidFill>
                  <a:schemeClr val="bg1"/>
                </a:solidFill>
              </a:rPr>
              <a:t>slachtoffer </a:t>
            </a:r>
            <a:r>
              <a:rPr lang="nl-BE" sz="3200" dirty="0" smtClean="0">
                <a:solidFill>
                  <a:schemeClr val="bg1"/>
                </a:solidFill>
              </a:rPr>
              <a:t>van een vliegtuigongeluk!</a:t>
            </a:r>
          </a:p>
          <a:p>
            <a:endParaRPr lang="nl-BE" sz="3200" dirty="0" smtClean="0">
              <a:solidFill>
                <a:schemeClr val="bg1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nl-BE" sz="3200" b="1" smtClean="0">
                <a:solidFill>
                  <a:srgbClr val="FF0000"/>
                </a:solidFill>
              </a:rPr>
              <a:t>Uitvinding flyer</a:t>
            </a:r>
            <a:r>
              <a:rPr lang="nl-BE" sz="3200" smtClean="0">
                <a:solidFill>
                  <a:schemeClr val="bg1"/>
                </a:solidFill>
              </a:rPr>
              <a:t> </a:t>
            </a:r>
            <a:r>
              <a:rPr lang="nl-BE" sz="3200" dirty="0" smtClean="0">
                <a:solidFill>
                  <a:schemeClr val="bg1"/>
                </a:solidFill>
                <a:sym typeface="Wingdings" pitchFamily="2" charset="2"/>
              </a:rPr>
              <a:t> </a:t>
            </a:r>
            <a:r>
              <a:rPr lang="nl-BE" sz="3200" dirty="0" smtClean="0">
                <a:solidFill>
                  <a:schemeClr val="bg1"/>
                </a:solidFill>
              </a:rPr>
              <a:t>grote </a:t>
            </a:r>
            <a:r>
              <a:rPr lang="nl-BE" sz="3200" dirty="0">
                <a:solidFill>
                  <a:schemeClr val="bg1"/>
                </a:solidFill>
              </a:rPr>
              <a:t>verandering voor de wereld! </a:t>
            </a:r>
            <a:endParaRPr lang="nl-BE" sz="3200" dirty="0" smtClean="0">
              <a:solidFill>
                <a:schemeClr val="bg1"/>
              </a:solidFill>
            </a:endParaRPr>
          </a:p>
          <a:p>
            <a:pPr marL="801688" lvl="2" indent="-457200"/>
            <a:r>
              <a:rPr lang="nl-BE" sz="3000" dirty="0" smtClean="0">
                <a:solidFill>
                  <a:schemeClr val="bg1"/>
                </a:solidFill>
              </a:rPr>
              <a:t>Veel </a:t>
            </a:r>
            <a:r>
              <a:rPr lang="nl-BE" sz="3000" dirty="0">
                <a:solidFill>
                  <a:schemeClr val="bg1"/>
                </a:solidFill>
              </a:rPr>
              <a:t>sneller verplaatsen </a:t>
            </a:r>
          </a:p>
          <a:p>
            <a:pPr marL="801688" lvl="2" indent="-457200"/>
            <a:r>
              <a:rPr lang="nl-BE" sz="3200" dirty="0" smtClean="0">
                <a:solidFill>
                  <a:schemeClr val="bg1"/>
                </a:solidFill>
              </a:rPr>
              <a:t>10 </a:t>
            </a:r>
            <a:r>
              <a:rPr lang="nl-BE" sz="3200" dirty="0">
                <a:solidFill>
                  <a:schemeClr val="bg1"/>
                </a:solidFill>
              </a:rPr>
              <a:t>jaar na </a:t>
            </a:r>
            <a:r>
              <a:rPr lang="nl-BE" sz="3200" dirty="0" smtClean="0">
                <a:solidFill>
                  <a:schemeClr val="bg1"/>
                </a:solidFill>
              </a:rPr>
              <a:t>de uitvinding </a:t>
            </a:r>
            <a:r>
              <a:rPr lang="nl-BE" sz="3200" dirty="0">
                <a:solidFill>
                  <a:schemeClr val="bg1"/>
                </a:solidFill>
              </a:rPr>
              <a:t>- gebruik vliegtuig in de oorlog </a:t>
            </a:r>
          </a:p>
          <a:p>
            <a:endParaRPr lang="nl-BE" sz="3200" dirty="0">
              <a:solidFill>
                <a:schemeClr val="bg1"/>
              </a:solidFill>
            </a:endParaRPr>
          </a:p>
          <a:p>
            <a:endParaRPr lang="nl-BE" sz="3200" dirty="0">
              <a:solidFill>
                <a:schemeClr val="bg1"/>
              </a:solidFill>
            </a:endParaRPr>
          </a:p>
          <a:p>
            <a:endParaRPr lang="nl-BE" sz="3200" dirty="0" smtClean="0">
              <a:solidFill>
                <a:schemeClr val="bg1"/>
              </a:solidFill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 err="1" smtClean="0">
                <a:solidFill>
                  <a:schemeClr val="bg1"/>
                </a:solidFill>
              </a:rPr>
              <a:t>Gebroders</a:t>
            </a:r>
            <a:r>
              <a:rPr lang="nl-BE" dirty="0" smtClean="0">
                <a:solidFill>
                  <a:schemeClr val="bg1"/>
                </a:solidFill>
              </a:rPr>
              <a:t> Wright</a:t>
            </a:r>
            <a:br>
              <a:rPr lang="nl-BE" dirty="0" smtClean="0">
                <a:solidFill>
                  <a:schemeClr val="bg1"/>
                </a:solidFill>
              </a:rPr>
            </a:br>
            <a:r>
              <a:rPr lang="nl-BE" b="1" dirty="0" smtClean="0">
                <a:solidFill>
                  <a:srgbClr val="FF0000"/>
                </a:solidFill>
              </a:rPr>
              <a:t>VLIEGTUIGTIJDPERK</a:t>
            </a:r>
            <a:endParaRPr lang="nl-BE" b="1" dirty="0">
              <a:solidFill>
                <a:srgbClr val="FF0000"/>
              </a:solidFill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028399"/>
            <a:ext cx="3024336" cy="2237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799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sz="quarter" idx="13"/>
          </p:nvPr>
        </p:nvSpPr>
        <p:spPr>
          <a:xfrm>
            <a:off x="251520" y="1340768"/>
            <a:ext cx="7680960" cy="4724400"/>
          </a:xfrm>
        </p:spPr>
        <p:txBody>
          <a:bodyPr>
            <a:normAutofit fontScale="92500" lnSpcReduction="20000"/>
          </a:bodyPr>
          <a:lstStyle/>
          <a:p>
            <a:r>
              <a:rPr lang="nl-BE" dirty="0" smtClean="0">
                <a:solidFill>
                  <a:schemeClr val="bg1"/>
                </a:solidFill>
              </a:rPr>
              <a:t>De FLYER – eerste vliegtuig met motor – dubbele vleugels – aanzwengelen van propellers (schroeven)</a:t>
            </a:r>
          </a:p>
          <a:p>
            <a:endParaRPr lang="nl-BE" dirty="0" smtClean="0">
              <a:solidFill>
                <a:schemeClr val="bg1"/>
              </a:solidFill>
            </a:endParaRPr>
          </a:p>
          <a:p>
            <a:endParaRPr lang="nl-BE" dirty="0">
              <a:solidFill>
                <a:schemeClr val="bg1"/>
              </a:solidFill>
            </a:endParaRPr>
          </a:p>
          <a:p>
            <a:endParaRPr lang="nl-BE" dirty="0" smtClean="0">
              <a:solidFill>
                <a:schemeClr val="bg1"/>
              </a:solidFill>
            </a:endParaRPr>
          </a:p>
          <a:p>
            <a:endParaRPr lang="nl-BE" dirty="0">
              <a:solidFill>
                <a:schemeClr val="bg1"/>
              </a:solidFill>
            </a:endParaRPr>
          </a:p>
          <a:p>
            <a:endParaRPr lang="nl-BE" dirty="0" smtClean="0">
              <a:solidFill>
                <a:schemeClr val="bg1"/>
              </a:solidFill>
            </a:endParaRPr>
          </a:p>
          <a:p>
            <a:endParaRPr lang="nl-BE" dirty="0">
              <a:solidFill>
                <a:schemeClr val="bg1"/>
              </a:solidFill>
            </a:endParaRPr>
          </a:p>
          <a:p>
            <a:r>
              <a:rPr lang="nl-BE" dirty="0" smtClean="0">
                <a:solidFill>
                  <a:schemeClr val="bg1"/>
                </a:solidFill>
              </a:rPr>
              <a:t>Foto’s vliegtuigen gebroeders Wright</a:t>
            </a:r>
          </a:p>
          <a:p>
            <a:r>
              <a:rPr lang="nl-BE" dirty="0" smtClean="0">
                <a:solidFill>
                  <a:schemeClr val="bg1"/>
                </a:solidFill>
              </a:rPr>
              <a:t>Film eerste vlucht</a:t>
            </a:r>
          </a:p>
          <a:p>
            <a:r>
              <a:rPr lang="nl-BE" dirty="0">
                <a:solidFill>
                  <a:schemeClr val="bg1"/>
                </a:solidFill>
                <a:hlinkClick r:id="rId4"/>
              </a:rPr>
              <a:t>http://</a:t>
            </a:r>
            <a:r>
              <a:rPr lang="nl-BE" dirty="0" smtClean="0">
                <a:solidFill>
                  <a:schemeClr val="bg1"/>
                </a:solidFill>
                <a:hlinkClick r:id="rId4"/>
              </a:rPr>
              <a:t>www.youtube.com/watch?v=1mQjXUiINh4&amp;feature=related</a:t>
            </a:r>
            <a:endParaRPr lang="nl-BE" dirty="0" smtClean="0">
              <a:solidFill>
                <a:schemeClr val="bg1"/>
              </a:solidFill>
            </a:endParaRPr>
          </a:p>
          <a:p>
            <a:endParaRPr lang="nl-BE" dirty="0" smtClean="0">
              <a:solidFill>
                <a:schemeClr val="bg1"/>
              </a:solidFill>
            </a:endParaRPr>
          </a:p>
          <a:p>
            <a:r>
              <a:rPr lang="nl-BE" dirty="0" smtClean="0">
                <a:solidFill>
                  <a:schemeClr val="bg1"/>
                </a:solidFill>
              </a:rPr>
              <a:t>Zijn er nog vragen???</a:t>
            </a:r>
          </a:p>
          <a:p>
            <a:endParaRPr lang="nl-B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>
                <a:solidFill>
                  <a:schemeClr val="bg1"/>
                </a:solidFill>
              </a:rPr>
              <a:t>KIJK!</a:t>
            </a:r>
            <a:endParaRPr lang="nl-B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027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700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26" presetClass="path" presetSubtype="0" repeatCount="indefinite" accel="19000" decel="81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0 C 0 0.033 0.027 0.06 0.06 0.06 C 0.099 0.06 0.113 0.03 0.119 0.012 L 0.125 -0.012 C 0.131 -0.03 0.146 -0.06 0.19 -0.06 C 0.218 -0.06 0.25 -0.033 0.25 0 C 0.25 0.033 0.218 0.06 0.19 0.06 C 0.146 0.06 0.131 0.03 0.125 0.012 L 0.119 -0.012 C 0.113 -0.03 0.099 -0.06 0.06 -0.06 C 0.027 -0.06 0 -0.033 0 0 Z" pathEditMode="relative" ptsTypes="">
                                      <p:cBhvr>
                                        <p:cTn id="8" dur="5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ylar">
  <a:themeElements>
    <a:clrScheme name="Mylar">
      <a:dk1>
        <a:srgbClr val="000000"/>
      </a:dk1>
      <a:lt1>
        <a:srgbClr val="FFFFFF"/>
      </a:lt1>
      <a:dk2>
        <a:srgbClr val="656162"/>
      </a:dk2>
      <a:lt2>
        <a:srgbClr val="E0DACC"/>
      </a:lt2>
      <a:accent1>
        <a:srgbClr val="4A5A7A"/>
      </a:accent1>
      <a:accent2>
        <a:srgbClr val="F7BD40"/>
      </a:accent2>
      <a:accent3>
        <a:srgbClr val="975C00"/>
      </a:accent3>
      <a:accent4>
        <a:srgbClr val="754D41"/>
      </a:accent4>
      <a:accent5>
        <a:srgbClr val="838995"/>
      </a:accent5>
      <a:accent6>
        <a:srgbClr val="687B66"/>
      </a:accent6>
      <a:hlink>
        <a:srgbClr val="B5740B"/>
      </a:hlink>
      <a:folHlink>
        <a:srgbClr val="7483A0"/>
      </a:folHlink>
    </a:clrScheme>
    <a:fontScheme name="Mylar">
      <a:maj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ylar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25400" h="508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tint val="100000"/>
                <a:shade val="30000"/>
                <a:alpha val="100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lumMod val="80000"/>
              </a:schemeClr>
              <a:schemeClr val="phClr">
                <a:tint val="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Mylar</Template>
  <TotalTime>464</TotalTime>
  <Words>229</Words>
  <Application>Microsoft Office PowerPoint</Application>
  <PresentationFormat>Diavoorstelling (4:3)</PresentationFormat>
  <Paragraphs>61</Paragraphs>
  <Slides>7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8" baseType="lpstr">
      <vt:lpstr>Mylar</vt:lpstr>
      <vt:lpstr>De gebroeders Wright</vt:lpstr>
      <vt:lpstr>   </vt:lpstr>
      <vt:lpstr>Gebroeders Wright?</vt:lpstr>
      <vt:lpstr>Gebroeders Wright WAT HEBBEN ZE GEDAAN?</vt:lpstr>
      <vt:lpstr>PowerPoint-presentatie</vt:lpstr>
      <vt:lpstr>Gebroders Wright VLIEGTUIGTIJDPERK</vt:lpstr>
      <vt:lpstr>KIJK!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 gebroeders Wright</dc:title>
  <dc:creator>Hendrik</dc:creator>
  <cp:lastModifiedBy>Saskia</cp:lastModifiedBy>
  <cp:revision>38</cp:revision>
  <dcterms:created xsi:type="dcterms:W3CDTF">2012-03-20T16:38:33Z</dcterms:created>
  <dcterms:modified xsi:type="dcterms:W3CDTF">2012-03-26T19:14:34Z</dcterms:modified>
</cp:coreProperties>
</file>