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8" name="Tijdelijke aanduiding voor datum 27"/>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17" name="Tijdelijke aanduiding voor voettekst 16"/>
          <p:cNvSpPr>
            <a:spLocks noGrp="1"/>
          </p:cNvSpPr>
          <p:nvPr>
            <p:ph type="ftr" sz="quarter" idx="11"/>
          </p:nvPr>
        </p:nvSpPr>
        <p:spPr/>
        <p:txBody>
          <a:bodyPr/>
          <a:lstStyle>
            <a:extLst/>
          </a:lstStyle>
          <a:p>
            <a:endParaRPr lang="nl-BE"/>
          </a:p>
        </p:txBody>
      </p:sp>
      <p:sp>
        <p:nvSpPr>
          <p:cNvPr id="29" name="Tijdelijke aanduiding voor dianummer 28"/>
          <p:cNvSpPr>
            <a:spLocks noGrp="1"/>
          </p:cNvSpPr>
          <p:nvPr>
            <p:ph type="sldNum" sz="quarter" idx="12"/>
          </p:nvPr>
        </p:nvSpPr>
        <p:spPr/>
        <p:txBody>
          <a:bodyPr/>
          <a:lstStyle>
            <a:extLst/>
          </a:lstStyle>
          <a:p>
            <a:fld id="{C5660B1A-3C9F-4A5C-B858-0E698176CC87}" type="slidenum">
              <a:rPr lang="nl-BE" smtClean="0"/>
              <a:t>‹nr.›</a:t>
            </a:fld>
            <a:endParaRPr lang="nl-BE"/>
          </a:p>
        </p:txBody>
      </p:sp>
      <p:sp>
        <p:nvSpPr>
          <p:cNvPr id="32" name="Rechthoe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hthoe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hthoe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hthoe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hthoe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el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nl-NL" smtClean="0"/>
              <a:t>Klik om de stijl te bewerken</a:t>
            </a:r>
            <a:endParaRPr kumimoji="0" lang="en-US"/>
          </a:p>
        </p:txBody>
      </p:sp>
      <p:sp>
        <p:nvSpPr>
          <p:cNvPr id="9" name="Ondertitel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de ondertitelstijl van het model te bewerken</a:t>
            </a:r>
            <a:endParaRPr kumimoji="0" lang="en-US"/>
          </a:p>
        </p:txBody>
      </p:sp>
      <p:sp>
        <p:nvSpPr>
          <p:cNvPr id="56" name="Rechthoe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hthoe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hthoe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hthoe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C5660B1A-3C9F-4A5C-B858-0E698176CC87}" type="slidenum">
              <a:rPr lang="nl-BE" smtClean="0"/>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1981200" cy="5851525"/>
          </a:xfrm>
        </p:spPr>
        <p:txBody>
          <a:bodyPr vert="eaVert" anchor="ct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609600" y="274639"/>
            <a:ext cx="5867400" cy="5851525"/>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C5660B1A-3C9F-4A5C-B858-0E698176CC87}" type="slidenum">
              <a:rPr lang="nl-BE" smtClean="0"/>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C5660B1A-3C9F-4A5C-B858-0E698176CC87}" type="slidenum">
              <a:rPr lang="nl-BE" smtClean="0"/>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4" name="Vrije v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rije v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rije v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rije v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rije v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rije v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rije v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rije v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rije v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rije v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rije v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rije v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rije v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rije v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rije v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ijdelijke aanduiding voor teks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C5660B1A-3C9F-4A5C-B858-0E698176CC87}" type="slidenum">
              <a:rPr lang="nl-BE" smtClean="0"/>
              <a:t>‹nr.›</a:t>
            </a:fld>
            <a:endParaRPr lang="nl-BE"/>
          </a:p>
        </p:txBody>
      </p:sp>
      <p:sp>
        <p:nvSpPr>
          <p:cNvPr id="7" name="Rechthoe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nl-NL" smtClean="0"/>
              <a:t>Klik om de stijl te bewerken</a:t>
            </a:r>
            <a:endParaRPr kumimoji="0" lang="en-US"/>
          </a:p>
        </p:txBody>
      </p:sp>
      <p:sp>
        <p:nvSpPr>
          <p:cNvPr id="8" name="Rechthoe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hthoe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hthoe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hthoe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hthoe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512064"/>
            <a:ext cx="8229600" cy="914400"/>
          </a:xfrm>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6" name="Tijdelijke aanduiding voor voettekst 5"/>
          <p:cNvSpPr>
            <a:spLocks noGrp="1"/>
          </p:cNvSpPr>
          <p:nvPr>
            <p:ph type="ftr" sz="quarter" idx="11"/>
          </p:nvPr>
        </p:nvSpPr>
        <p:spPr/>
        <p:txBody>
          <a:bodyPr/>
          <a:lstStyle>
            <a:extLst/>
          </a:lstStyle>
          <a:p>
            <a:endParaRPr lang="nl-BE"/>
          </a:p>
        </p:txBody>
      </p:sp>
      <p:sp>
        <p:nvSpPr>
          <p:cNvPr id="7" name="Tijdelijke aanduiding voor dianummer 6"/>
          <p:cNvSpPr>
            <a:spLocks noGrp="1"/>
          </p:cNvSpPr>
          <p:nvPr>
            <p:ph type="sldNum" sz="quarter" idx="12"/>
          </p:nvPr>
        </p:nvSpPr>
        <p:spPr/>
        <p:txBody>
          <a:bodyPr/>
          <a:lstStyle>
            <a:extLst/>
          </a:lstStyle>
          <a:p>
            <a:fld id="{C5660B1A-3C9F-4A5C-B858-0E698176CC87}" type="slidenum">
              <a:rPr lang="nl-BE" smtClean="0"/>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5" name="Rechthoe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el 1"/>
          <p:cNvSpPr>
            <a:spLocks noGrp="1"/>
          </p:cNvSpPr>
          <p:nvPr>
            <p:ph type="title"/>
          </p:nvPr>
        </p:nvSpPr>
        <p:spPr>
          <a:xfrm>
            <a:off x="504824" y="512064"/>
            <a:ext cx="7772400" cy="914400"/>
          </a:xfrm>
        </p:spPr>
        <p:txBody>
          <a:bodyPr anchor="t"/>
          <a:lstStyle>
            <a:lvl1pPr>
              <a:defRPr sz="4000"/>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8" name="Tijdelijke aanduiding voor voettekst 7"/>
          <p:cNvSpPr>
            <a:spLocks noGrp="1"/>
          </p:cNvSpPr>
          <p:nvPr>
            <p:ph type="ftr" sz="quarter" idx="11"/>
          </p:nvPr>
        </p:nvSpPr>
        <p:spPr/>
        <p:txBody>
          <a:bodyPr/>
          <a:lstStyle>
            <a:extLst/>
          </a:lstStyle>
          <a:p>
            <a:endParaRPr lang="nl-BE"/>
          </a:p>
        </p:txBody>
      </p:sp>
      <p:sp>
        <p:nvSpPr>
          <p:cNvPr id="9" name="Tijdelijke aanduiding voor dianummer 8"/>
          <p:cNvSpPr>
            <a:spLocks noGrp="1"/>
          </p:cNvSpPr>
          <p:nvPr>
            <p:ph type="sldNum" sz="quarter" idx="12"/>
          </p:nvPr>
        </p:nvSpPr>
        <p:spPr/>
        <p:txBody>
          <a:bodyPr/>
          <a:lstStyle>
            <a:extLst/>
          </a:lstStyle>
          <a:p>
            <a:fld id="{C5660B1A-3C9F-4A5C-B858-0E698176CC87}" type="slidenum">
              <a:rPr lang="nl-BE" smtClean="0"/>
              <a:t>‹nr.›</a:t>
            </a:fld>
            <a:endParaRPr lang="nl-BE"/>
          </a:p>
        </p:txBody>
      </p:sp>
      <p:sp>
        <p:nvSpPr>
          <p:cNvPr id="16" name="Rechthoe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hthoe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hthoe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hthoe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hthoe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hthoe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hthoe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hthoe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hthoe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914400" y="512064"/>
            <a:ext cx="7772400" cy="914400"/>
          </a:xfrm>
        </p:spPr>
        <p:txBody>
          <a:bodyPr/>
          <a:lstStyle>
            <a:lvl1pPr>
              <a:defRPr sz="4000" cap="none" baseline="0"/>
            </a:lvl1pPr>
            <a:extLst/>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4" name="Tijdelijke aanduiding voor voettekst 3"/>
          <p:cNvSpPr>
            <a:spLocks noGrp="1"/>
          </p:cNvSpPr>
          <p:nvPr>
            <p:ph type="ftr" sz="quarter" idx="11"/>
          </p:nvPr>
        </p:nvSpPr>
        <p:spPr/>
        <p:txBody>
          <a:bodyPr/>
          <a:lstStyle>
            <a:extLst/>
          </a:lstStyle>
          <a:p>
            <a:endParaRPr lang="nl-BE"/>
          </a:p>
        </p:txBody>
      </p:sp>
      <p:sp>
        <p:nvSpPr>
          <p:cNvPr id="5" name="Tijdelijke aanduiding voor dianummer 4"/>
          <p:cNvSpPr>
            <a:spLocks noGrp="1"/>
          </p:cNvSpPr>
          <p:nvPr>
            <p:ph type="sldNum" sz="quarter" idx="12"/>
          </p:nvPr>
        </p:nvSpPr>
        <p:spPr/>
        <p:txBody>
          <a:bodyPr/>
          <a:lstStyle>
            <a:extLst/>
          </a:lstStyle>
          <a:p>
            <a:fld id="{C5660B1A-3C9F-4A5C-B858-0E698176CC87}" type="slidenum">
              <a:rPr lang="nl-BE" smtClean="0"/>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3" name="Tijdelijke aanduiding voor voettekst 2"/>
          <p:cNvSpPr>
            <a:spLocks noGrp="1"/>
          </p:cNvSpPr>
          <p:nvPr>
            <p:ph type="ftr" sz="quarter" idx="11"/>
          </p:nvPr>
        </p:nvSpPr>
        <p:spPr/>
        <p:txBody>
          <a:bodyPr/>
          <a:lstStyle>
            <a:extLst/>
          </a:lstStyle>
          <a:p>
            <a:endParaRPr lang="nl-BE"/>
          </a:p>
        </p:txBody>
      </p:sp>
      <p:sp>
        <p:nvSpPr>
          <p:cNvPr id="4" name="Tijdelijke aanduiding voor dianummer 3"/>
          <p:cNvSpPr>
            <a:spLocks noGrp="1"/>
          </p:cNvSpPr>
          <p:nvPr>
            <p:ph type="sldNum" sz="quarter" idx="12"/>
          </p:nvPr>
        </p:nvSpPr>
        <p:spPr/>
        <p:txBody>
          <a:bodyPr/>
          <a:lstStyle>
            <a:extLst/>
          </a:lstStyle>
          <a:p>
            <a:fld id="{C5660B1A-3C9F-4A5C-B858-0E698176CC87}" type="slidenum">
              <a:rPr lang="nl-BE" smtClean="0"/>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273050"/>
            <a:ext cx="8229600" cy="1162050"/>
          </a:xfrm>
        </p:spPr>
        <p:txBody>
          <a:bodyPr anchor="ctr"/>
          <a:lstStyle>
            <a:lvl1pPr algn="l">
              <a:buNone/>
              <a:defRPr sz="3600" b="0"/>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49A4CAD9-D3D4-434E-9329-6AD588ECA8D9}" type="datetimeFigureOut">
              <a:rPr lang="nl-BE" smtClean="0"/>
              <a:t>4/11/2011</a:t>
            </a:fld>
            <a:endParaRPr lang="nl-BE"/>
          </a:p>
        </p:txBody>
      </p:sp>
      <p:sp>
        <p:nvSpPr>
          <p:cNvPr id="6" name="Tijdelijke aanduiding voor voettekst 5"/>
          <p:cNvSpPr>
            <a:spLocks noGrp="1"/>
          </p:cNvSpPr>
          <p:nvPr>
            <p:ph type="ftr" sz="quarter" idx="11"/>
          </p:nvPr>
        </p:nvSpPr>
        <p:spPr/>
        <p:txBody>
          <a:bodyPr/>
          <a:lstStyle>
            <a:extLst/>
          </a:lstStyle>
          <a:p>
            <a:endParaRPr lang="nl-BE"/>
          </a:p>
        </p:txBody>
      </p:sp>
      <p:sp>
        <p:nvSpPr>
          <p:cNvPr id="7" name="Tijdelijke aanduiding voor dianummer 6"/>
          <p:cNvSpPr>
            <a:spLocks noGrp="1"/>
          </p:cNvSpPr>
          <p:nvPr>
            <p:ph type="sldNum" sz="quarter" idx="12"/>
          </p:nvPr>
        </p:nvSpPr>
        <p:spPr/>
        <p:txBody>
          <a:bodyPr/>
          <a:lstStyle>
            <a:extLst/>
          </a:lstStyle>
          <a:p>
            <a:fld id="{C5660B1A-3C9F-4A5C-B858-0E698176CC87}" type="slidenum">
              <a:rPr lang="nl-BE" smtClean="0"/>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Rechthoe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Rechte verbindingslijn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ep 9"/>
          <p:cNvGrpSpPr/>
          <p:nvPr/>
        </p:nvGrpSpPr>
        <p:grpSpPr>
          <a:xfrm rot="5400000">
            <a:off x="8514581" y="1219200"/>
            <a:ext cx="132763" cy="128466"/>
            <a:chOff x="6668087" y="1297746"/>
            <a:chExt cx="161840" cy="156602"/>
          </a:xfrm>
        </p:grpSpPr>
        <p:cxnSp>
          <p:nvCxnSpPr>
            <p:cNvPr id="15" name="Rechte verbindingslijn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Rechte verbindingslijn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Rechte verbindingslijn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el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nl-NL" smtClean="0"/>
              <a:t>Klik op het pictogram als u een afbeelding wilt toevoegen</a:t>
            </a:r>
            <a:endParaRPr kumimoji="0" lang="en-US"/>
          </a:p>
        </p:txBody>
      </p:sp>
      <p:sp>
        <p:nvSpPr>
          <p:cNvPr id="4" name="Tijdelijke aanduiding voor teks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grpSp>
        <p:nvGrpSpPr>
          <p:cNvPr id="14" name="Groep 13"/>
          <p:cNvGrpSpPr/>
          <p:nvPr/>
        </p:nvGrpSpPr>
        <p:grpSpPr>
          <a:xfrm rot="5400000">
            <a:off x="8666981" y="1371600"/>
            <a:ext cx="132763" cy="128466"/>
            <a:chOff x="6668087" y="1297746"/>
            <a:chExt cx="161840" cy="156602"/>
          </a:xfrm>
        </p:grpSpPr>
        <p:cxnSp>
          <p:nvCxnSpPr>
            <p:cNvPr id="11" name="Rechte verbindingslijn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Rechte verbindingslijn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Rechte verbindingslijn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ep 17"/>
          <p:cNvGrpSpPr/>
          <p:nvPr/>
        </p:nvGrpSpPr>
        <p:grpSpPr>
          <a:xfrm rot="5400000">
            <a:off x="8320088" y="1474763"/>
            <a:ext cx="132763" cy="128466"/>
            <a:chOff x="6668087" y="1297746"/>
            <a:chExt cx="161840" cy="156602"/>
          </a:xfrm>
        </p:grpSpPr>
        <p:cxnSp>
          <p:nvCxnSpPr>
            <p:cNvPr id="19" name="Rechte verbindingslijn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Rechte verbindingslijn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Rechte verbindingslijn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Tijdelijke aanduiding voor datum 4"/>
          <p:cNvSpPr>
            <a:spLocks noGrp="1"/>
          </p:cNvSpPr>
          <p:nvPr>
            <p:ph type="dt" sz="half" idx="10"/>
          </p:nvPr>
        </p:nvSpPr>
        <p:spPr>
          <a:xfrm>
            <a:off x="6477000" y="55499"/>
            <a:ext cx="2133600" cy="365125"/>
          </a:xfrm>
        </p:spPr>
        <p:txBody>
          <a:bodyPr/>
          <a:lstStyle>
            <a:extLst/>
          </a:lstStyle>
          <a:p>
            <a:fld id="{49A4CAD9-D3D4-434E-9329-6AD588ECA8D9}" type="datetimeFigureOut">
              <a:rPr lang="nl-BE" smtClean="0"/>
              <a:t>4/11/2011</a:t>
            </a:fld>
            <a:endParaRPr lang="nl-BE"/>
          </a:p>
        </p:txBody>
      </p:sp>
      <p:sp>
        <p:nvSpPr>
          <p:cNvPr id="6" name="Tijdelijke aanduiding voor voettekst 5"/>
          <p:cNvSpPr>
            <a:spLocks noGrp="1"/>
          </p:cNvSpPr>
          <p:nvPr>
            <p:ph type="ftr" sz="quarter" idx="11"/>
          </p:nvPr>
        </p:nvSpPr>
        <p:spPr>
          <a:xfrm>
            <a:off x="914400" y="55499"/>
            <a:ext cx="5562600" cy="365125"/>
          </a:xfrm>
        </p:spPr>
        <p:txBody>
          <a:bodyPr/>
          <a:lstStyle>
            <a:extLst/>
          </a:lstStyle>
          <a:p>
            <a:endParaRPr lang="nl-BE"/>
          </a:p>
        </p:txBody>
      </p:sp>
      <p:sp>
        <p:nvSpPr>
          <p:cNvPr id="7" name="Tijdelijke aanduiding voor dianummer 6"/>
          <p:cNvSpPr>
            <a:spLocks noGrp="1"/>
          </p:cNvSpPr>
          <p:nvPr>
            <p:ph type="sldNum" sz="quarter" idx="12"/>
          </p:nvPr>
        </p:nvSpPr>
        <p:spPr>
          <a:xfrm>
            <a:off x="8610600" y="55499"/>
            <a:ext cx="457200" cy="365125"/>
          </a:xfrm>
        </p:spPr>
        <p:txBody>
          <a:bodyPr/>
          <a:lstStyle>
            <a:extLst/>
          </a:lstStyle>
          <a:p>
            <a:fld id="{C5660B1A-3C9F-4A5C-B858-0E698176CC87}" type="slidenum">
              <a:rPr lang="nl-BE" smtClean="0"/>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hthoe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hthoe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hthoe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hthoe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hthoe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hthoe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hthoe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hthoe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hthoe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jdelijke aanduiding voor titel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9A4CAD9-D3D4-434E-9329-6AD588ECA8D9}" type="datetimeFigureOut">
              <a:rPr lang="nl-BE" smtClean="0"/>
              <a:t>4/11/2011</a:t>
            </a:fld>
            <a:endParaRPr lang="nl-BE"/>
          </a:p>
        </p:txBody>
      </p:sp>
      <p:sp>
        <p:nvSpPr>
          <p:cNvPr id="3" name="Tijdelijke aanduiding voor voettekst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nl-BE"/>
          </a:p>
        </p:txBody>
      </p:sp>
      <p:sp>
        <p:nvSpPr>
          <p:cNvPr id="23" name="Tijdelijke aanduiding voor dianumm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5660B1A-3C9F-4A5C-B858-0E698176CC87}" type="slidenum">
              <a:rPr lang="nl-BE" smtClean="0"/>
              <a:t>‹nr.›</a:t>
            </a:fld>
            <a:endParaRPr lang="nl-BE"/>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kabangahospita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Enkele  projecten</a:t>
            </a:r>
            <a:endParaRPr lang="nl-BE" dirty="0"/>
          </a:p>
        </p:txBody>
      </p:sp>
      <p:sp>
        <p:nvSpPr>
          <p:cNvPr id="3" name="Ondertitel 2"/>
          <p:cNvSpPr>
            <a:spLocks noGrp="1"/>
          </p:cNvSpPr>
          <p:nvPr>
            <p:ph type="subTitle" idx="1"/>
          </p:nvPr>
        </p:nvSpPr>
        <p:spPr/>
        <p:txBody>
          <a:bodyPr/>
          <a:lstStyle/>
          <a:p>
            <a:r>
              <a:rPr lang="nl-BE" dirty="0" smtClean="0"/>
              <a:t>Tuur &amp; Gert bezoeken</a:t>
            </a:r>
            <a:endParaRPr lang="nl-BE" dirty="0"/>
          </a:p>
        </p:txBody>
      </p:sp>
    </p:spTree>
    <p:extLst>
      <p:ext uri="{BB962C8B-B14F-4D97-AF65-F5344CB8AC3E}">
        <p14:creationId xmlns:p14="http://schemas.microsoft.com/office/powerpoint/2010/main" val="4018578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M A E N D E L E O</a:t>
            </a:r>
            <a:endParaRPr lang="nl-BE" dirty="0"/>
          </a:p>
        </p:txBody>
      </p:sp>
      <p:sp>
        <p:nvSpPr>
          <p:cNvPr id="3" name="Tijdelijke aanduiding voor inhoud 2"/>
          <p:cNvSpPr>
            <a:spLocks noGrp="1"/>
          </p:cNvSpPr>
          <p:nvPr>
            <p:ph idx="1"/>
          </p:nvPr>
        </p:nvSpPr>
        <p:spPr>
          <a:xfrm>
            <a:off x="971600" y="1772816"/>
            <a:ext cx="7772400" cy="4572000"/>
          </a:xfrm>
        </p:spPr>
        <p:txBody>
          <a:bodyPr>
            <a:normAutofit/>
          </a:bodyPr>
          <a:lstStyle/>
          <a:p>
            <a:pPr marL="68580" indent="0">
              <a:buNone/>
            </a:pPr>
            <a:r>
              <a:rPr lang="nl-BE" sz="1600" dirty="0" smtClean="0"/>
              <a:t>Het jeugdcentrum Maendeleo neemt het op voor verwaarloosde jongeren.  </a:t>
            </a:r>
            <a:r>
              <a:rPr lang="nl-NL" sz="1600" dirty="0" smtClean="0"/>
              <a:t>Het </a:t>
            </a:r>
            <a:r>
              <a:rPr lang="nl-NL" sz="1600" dirty="0"/>
              <a:t>jeugdcentrum doet dit echter op een heel eigenzinnige wijze. De jongeren worden niet als “slachtoffers” behandeld, maar op hun verantwoordelijkheid gewezen. Men vraagt niet: “wat kunnen we voor jullie doen”, maar “wat kunnen jullie voor de maatschappij doen?”. Niet wat ze tekort komen wordt centraal gesteld, maar wat ze aan capaciteiten hebben. In het jeugdcentrum worden de jongeren gevormd en opgeroepen om actief buiten het centrum de maatschappij op te gaan bouwen. Dit doen ze in kleine groepen, onder leiding van een ‘ancien’. De jongeren verzorgen zieken aan huis, bouwen hutten voor bejaarden, bezoeken gevangenen, brengen water op moeilijk bereikbare plaatsen, organiseren sportactiviteiten in de sloppenwijken, zetten een jeugdbeweging op enz. In ruil krijgen ze de kans om te groeien in verantwoordelijkheid en krijgen ze een maaltijd per dag</a:t>
            </a:r>
            <a:r>
              <a:rPr lang="nl-NL" sz="1600" dirty="0" smtClean="0"/>
              <a:t>.</a:t>
            </a:r>
          </a:p>
          <a:p>
            <a:pPr marL="68580" indent="0">
              <a:buNone/>
            </a:pPr>
            <a:r>
              <a:rPr lang="nl-NL" sz="1600" dirty="0" smtClean="0"/>
              <a:t>Maendeleo betekent in het Swahili : “toekomst, hoop en ontwikkeling”. Maendeleo werd opgericht door de Broeders van Liefde onder leiding van Broeder Stan </a:t>
            </a:r>
            <a:r>
              <a:rPr lang="nl-NL" sz="1600" dirty="0" err="1" smtClean="0"/>
              <a:t>Goedschalckx</a:t>
            </a:r>
            <a:r>
              <a:rPr lang="nl-NL" sz="1600" dirty="0" smtClean="0"/>
              <a:t> , die in 2007 de befaamde OPUS PRIZE won.</a:t>
            </a:r>
            <a:endParaRPr lang="nl-BE" sz="1600" dirty="0"/>
          </a:p>
          <a:p>
            <a:pPr marL="68580" indent="0">
              <a:buNone/>
            </a:pPr>
            <a:r>
              <a:rPr lang="nl-BE" sz="1600" dirty="0" smtClean="0"/>
              <a:t> </a:t>
            </a:r>
            <a:endParaRPr lang="nl-BE" sz="1600" dirty="0"/>
          </a:p>
        </p:txBody>
      </p:sp>
    </p:spTree>
    <p:extLst>
      <p:ext uri="{BB962C8B-B14F-4D97-AF65-F5344CB8AC3E}">
        <p14:creationId xmlns:p14="http://schemas.microsoft.com/office/powerpoint/2010/main" val="2120763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S I N T – D Y M P H N A</a:t>
            </a:r>
            <a:endParaRPr lang="nl-BE" dirty="0"/>
          </a:p>
        </p:txBody>
      </p:sp>
      <p:sp>
        <p:nvSpPr>
          <p:cNvPr id="4" name="Tijdelijke aanduiding voor inhoud 2"/>
          <p:cNvSpPr>
            <a:spLocks noGrp="1"/>
          </p:cNvSpPr>
          <p:nvPr>
            <p:ph idx="1"/>
          </p:nvPr>
        </p:nvSpPr>
        <p:spPr>
          <a:xfrm>
            <a:off x="971600" y="1772816"/>
            <a:ext cx="7772400" cy="4572000"/>
          </a:xfrm>
        </p:spPr>
        <p:txBody>
          <a:bodyPr>
            <a:normAutofit/>
          </a:bodyPr>
          <a:lstStyle/>
          <a:p>
            <a:pPr marL="68580" indent="0">
              <a:buNone/>
            </a:pPr>
            <a:r>
              <a:rPr lang="nl-BE" sz="1600" dirty="0" smtClean="0"/>
              <a:t>Sint –</a:t>
            </a:r>
            <a:r>
              <a:rPr lang="nl-BE" sz="1600" dirty="0" err="1" smtClean="0"/>
              <a:t>Dymphna</a:t>
            </a:r>
            <a:r>
              <a:rPr lang="nl-BE" sz="1600" dirty="0" smtClean="0"/>
              <a:t> is een psychiatrisch centrum in </a:t>
            </a:r>
            <a:r>
              <a:rPr lang="nl-BE" sz="1600" dirty="0" err="1" smtClean="0"/>
              <a:t>Marumba</a:t>
            </a:r>
            <a:r>
              <a:rPr lang="nl-BE" sz="1600" dirty="0" smtClean="0"/>
              <a:t>.  Gelegen tussen Kigoma en </a:t>
            </a:r>
            <a:r>
              <a:rPr lang="nl-BE" sz="1600" dirty="0" err="1" smtClean="0"/>
              <a:t>Kasulu</a:t>
            </a:r>
            <a:r>
              <a:rPr lang="nl-BE" sz="1600" dirty="0" smtClean="0"/>
              <a:t>.  Sint-</a:t>
            </a:r>
            <a:r>
              <a:rPr lang="nl-BE" sz="1600" dirty="0" err="1" smtClean="0"/>
              <a:t>Dymphna</a:t>
            </a:r>
            <a:r>
              <a:rPr lang="nl-BE" sz="1600" dirty="0" smtClean="0"/>
              <a:t> is ook een organisatie van NGO </a:t>
            </a:r>
            <a:r>
              <a:rPr lang="nl-BE" sz="1600" dirty="0" err="1" smtClean="0"/>
              <a:t>Caeres</a:t>
            </a:r>
            <a:r>
              <a:rPr lang="nl-BE" sz="1600" dirty="0" smtClean="0"/>
              <a:t> en de Broeders van Liefde.  Het centrum behandelt voornamelijk mensen met een psychisch lijden.  Psychoses en schizofrenie zijn het meest voorkomend.  Anderzijds is er een tweede grote groep van patiënten: mensen met epilepsie.</a:t>
            </a:r>
          </a:p>
          <a:p>
            <a:pPr marL="68580" indent="0">
              <a:buNone/>
            </a:pPr>
            <a:endParaRPr lang="nl-BE" sz="1600" dirty="0"/>
          </a:p>
          <a:p>
            <a:pPr marL="68580" indent="0">
              <a:buNone/>
            </a:pPr>
            <a:r>
              <a:rPr lang="nl-BE" sz="1600" dirty="0" smtClean="0"/>
              <a:t>Het centrum doet voornamelijk consultaties, maar indien de situatie of de toestand van de patiënt te acuut wordt, kan men tot een opname overgaan.  Het centrum heeft een mannen en vrouwen afdeling.  Een patiënt wordt meestal samen met een familielid opgenomen.  Deze laatste staat mee in voor de verzorging en begeleiding.  Het familielid helpt mee koken en werkt mee op het land.  Er worden –indien gewenst en haalbaar- patiënten thuis begeleid.   </a:t>
            </a:r>
            <a:endParaRPr lang="nl-BE" sz="1600" dirty="0"/>
          </a:p>
        </p:txBody>
      </p:sp>
    </p:spTree>
    <p:extLst>
      <p:ext uri="{BB962C8B-B14F-4D97-AF65-F5344CB8AC3E}">
        <p14:creationId xmlns:p14="http://schemas.microsoft.com/office/powerpoint/2010/main" val="1138070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M W O C H A C H I</a:t>
            </a:r>
            <a:endParaRPr lang="nl-BE" dirty="0"/>
          </a:p>
        </p:txBody>
      </p:sp>
      <p:sp>
        <p:nvSpPr>
          <p:cNvPr id="4" name="Tijdelijke aanduiding voor inhoud 2"/>
          <p:cNvSpPr>
            <a:spLocks noGrp="1"/>
          </p:cNvSpPr>
          <p:nvPr>
            <p:ph idx="1"/>
          </p:nvPr>
        </p:nvSpPr>
        <p:spPr>
          <a:xfrm>
            <a:off x="971600" y="1772816"/>
            <a:ext cx="7772400" cy="4572000"/>
          </a:xfrm>
        </p:spPr>
        <p:txBody>
          <a:bodyPr>
            <a:normAutofit/>
          </a:bodyPr>
          <a:lstStyle/>
          <a:p>
            <a:pPr marL="68580" indent="0">
              <a:buNone/>
            </a:pPr>
            <a:r>
              <a:rPr lang="nl-BE" sz="1600" dirty="0" err="1" smtClean="0"/>
              <a:t>Mwochachi</a:t>
            </a:r>
            <a:r>
              <a:rPr lang="nl-BE" sz="1600" dirty="0" smtClean="0"/>
              <a:t> is een weeshuis opgericht door de NGO </a:t>
            </a:r>
            <a:r>
              <a:rPr lang="nl-BE" sz="1600" dirty="0" err="1" smtClean="0"/>
              <a:t>Neighbours</a:t>
            </a:r>
            <a:r>
              <a:rPr lang="nl-BE" sz="1600" dirty="0" smtClean="0"/>
              <a:t> without Borders.  Momenteel wordt het weeshuis gerund door zusters en met de steun van de Broeders van Liefde.  </a:t>
            </a:r>
            <a:endParaRPr lang="nl-BE" sz="1600" dirty="0"/>
          </a:p>
          <a:p>
            <a:pPr marL="68580" indent="0">
              <a:buNone/>
            </a:pPr>
            <a:r>
              <a:rPr lang="nl-BE" sz="1600" dirty="0" smtClean="0"/>
              <a:t>In </a:t>
            </a:r>
            <a:r>
              <a:rPr lang="nl-BE" sz="1600" dirty="0" err="1" smtClean="0"/>
              <a:t>Mwochachi</a:t>
            </a:r>
            <a:r>
              <a:rPr lang="nl-BE" sz="1600" dirty="0" smtClean="0"/>
              <a:t> verblijven meer dan 150 jongens en een 80-tal meisjes tussen de 5 en 17 jaar.  Het weeshuis zorgt dat er dagelijks 2 maaltijden zijn, rijst met bonen en bonen met rijst.  Ook proberen zij de kinderen, in kleine primitieve klaslokaaltjes, dagelijks onderwijs aan te bieden.</a:t>
            </a:r>
            <a:endParaRPr lang="nl-BE" sz="1600" dirty="0"/>
          </a:p>
          <a:p>
            <a:pPr marL="68580" indent="0">
              <a:buNone/>
            </a:pPr>
            <a:r>
              <a:rPr lang="nl-BE" sz="1600" dirty="0" smtClean="0"/>
              <a:t> </a:t>
            </a:r>
            <a:endParaRPr lang="nl-BE" sz="1600" dirty="0"/>
          </a:p>
        </p:txBody>
      </p:sp>
    </p:spTree>
    <p:extLst>
      <p:ext uri="{BB962C8B-B14F-4D97-AF65-F5344CB8AC3E}">
        <p14:creationId xmlns:p14="http://schemas.microsoft.com/office/powerpoint/2010/main" val="107516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z="3600" dirty="0" smtClean="0"/>
              <a:t>K A B A N G A   H O S P I T A L</a:t>
            </a:r>
            <a:endParaRPr lang="nl-BE" sz="3600" dirty="0"/>
          </a:p>
        </p:txBody>
      </p:sp>
      <p:sp>
        <p:nvSpPr>
          <p:cNvPr id="4" name="Tijdelijke aanduiding voor inhoud 2"/>
          <p:cNvSpPr>
            <a:spLocks noGrp="1"/>
          </p:cNvSpPr>
          <p:nvPr>
            <p:ph idx="1"/>
          </p:nvPr>
        </p:nvSpPr>
        <p:spPr>
          <a:xfrm>
            <a:off x="971600" y="1772816"/>
            <a:ext cx="7772400" cy="4572000"/>
          </a:xfrm>
        </p:spPr>
        <p:txBody>
          <a:bodyPr>
            <a:normAutofit/>
          </a:bodyPr>
          <a:lstStyle/>
          <a:p>
            <a:pPr marL="68580" indent="0">
              <a:buNone/>
            </a:pPr>
            <a:r>
              <a:rPr lang="nl-BE" sz="1600" dirty="0" smtClean="0"/>
              <a:t>Het </a:t>
            </a:r>
            <a:r>
              <a:rPr lang="nl-BE" sz="1600" dirty="0" err="1" smtClean="0"/>
              <a:t>Kabanga</a:t>
            </a:r>
            <a:r>
              <a:rPr lang="nl-BE" sz="1600" dirty="0" smtClean="0"/>
              <a:t> </a:t>
            </a:r>
            <a:r>
              <a:rPr lang="nl-BE" sz="1600" dirty="0" err="1" smtClean="0"/>
              <a:t>Hospital</a:t>
            </a:r>
            <a:r>
              <a:rPr lang="nl-BE" sz="1600" dirty="0" smtClean="0"/>
              <a:t> te </a:t>
            </a:r>
            <a:r>
              <a:rPr lang="nl-BE" sz="1600" dirty="0" err="1" smtClean="0"/>
              <a:t>kasulu</a:t>
            </a:r>
            <a:r>
              <a:rPr lang="nl-BE" sz="1600" dirty="0" smtClean="0"/>
              <a:t> telt ruim 160 bedden.  Deze zijn verdeeld over diverse specifieke afdelingen.  Het ziekenhuis heeft een grote regionale functie en </a:t>
            </a:r>
            <a:r>
              <a:rPr lang="nl-BE" sz="1600" dirty="0" err="1" smtClean="0"/>
              <a:t>draat</a:t>
            </a:r>
            <a:r>
              <a:rPr lang="nl-BE" sz="1600" dirty="0" smtClean="0"/>
              <a:t> dus zorg voor </a:t>
            </a:r>
            <a:r>
              <a:rPr lang="nl-BE" sz="1600" dirty="0" err="1" smtClean="0"/>
              <a:t>patienten</a:t>
            </a:r>
            <a:r>
              <a:rPr lang="nl-BE" sz="1600" dirty="0" smtClean="0"/>
              <a:t> die in afgelegen gebieden wonen.  Gezien deze doelgroep niet altijd de mogelijkheden hebben om het ziekenhuis binnen een aanzienlijke tijd te bereiken, </a:t>
            </a:r>
            <a:r>
              <a:rPr lang="nl-BE" sz="1600" dirty="0" err="1" smtClean="0"/>
              <a:t>wodrt</a:t>
            </a:r>
            <a:r>
              <a:rPr lang="nl-BE" sz="1600" dirty="0" smtClean="0"/>
              <a:t> er gebruik gemaakt van een Mobile </a:t>
            </a:r>
            <a:r>
              <a:rPr lang="nl-BE" sz="1600" dirty="0" err="1" smtClean="0"/>
              <a:t>Clinic</a:t>
            </a:r>
            <a:r>
              <a:rPr lang="nl-BE" sz="1600" dirty="0" smtClean="0"/>
              <a:t>.  Dit houdt in dat medisch personeel er met middelen op uit trekt om in deze gebieden  zorg te verlenen.</a:t>
            </a:r>
          </a:p>
          <a:p>
            <a:pPr marL="68580" indent="0">
              <a:buNone/>
            </a:pPr>
            <a:r>
              <a:rPr lang="nl-BE" sz="1600" dirty="0" smtClean="0"/>
              <a:t>Bij het ziekenhuis is een lokale opleiding voor verpleegkunde gevestigd.  Het ziekenhuis kan ook rekenen op de steun van The </a:t>
            </a:r>
            <a:r>
              <a:rPr lang="nl-BE" sz="1600" dirty="0" err="1" smtClean="0"/>
              <a:t>Flying</a:t>
            </a:r>
            <a:r>
              <a:rPr lang="nl-BE" sz="1600" dirty="0" smtClean="0"/>
              <a:t> Doctors.  </a:t>
            </a:r>
          </a:p>
          <a:p>
            <a:pPr marL="68580" indent="0">
              <a:buNone/>
            </a:pPr>
            <a:endParaRPr lang="nl-BE" sz="1600" dirty="0"/>
          </a:p>
          <a:p>
            <a:pPr marL="68580" indent="0">
              <a:buNone/>
            </a:pPr>
            <a:r>
              <a:rPr lang="nl-BE" sz="1600" dirty="0" smtClean="0">
                <a:hlinkClick r:id="rId2"/>
              </a:rPr>
              <a:t>http://www.kabangahospital.com</a:t>
            </a:r>
            <a:r>
              <a:rPr lang="nl-BE" sz="1600" dirty="0" smtClean="0"/>
              <a:t> </a:t>
            </a:r>
            <a:endParaRPr lang="nl-BE" sz="1600" dirty="0"/>
          </a:p>
          <a:p>
            <a:pPr marL="68580" indent="0">
              <a:buNone/>
            </a:pPr>
            <a:r>
              <a:rPr lang="nl-BE" sz="1600" dirty="0" smtClean="0"/>
              <a:t> </a:t>
            </a:r>
            <a:endParaRPr lang="nl-BE" sz="1600" dirty="0"/>
          </a:p>
        </p:txBody>
      </p:sp>
    </p:spTree>
    <p:extLst>
      <p:ext uri="{BB962C8B-B14F-4D97-AF65-F5344CB8AC3E}">
        <p14:creationId xmlns:p14="http://schemas.microsoft.com/office/powerpoint/2010/main" val="35729188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42</TotalTime>
  <Words>589</Words>
  <Application>Microsoft Office PowerPoint</Application>
  <PresentationFormat>Diavoorstelling (4:3)</PresentationFormat>
  <Paragraphs>20</Paragraphs>
  <Slides>5</Slides>
  <Notes>0</Notes>
  <HiddenSlides>0</HiddenSlides>
  <MMClips>0</MMClips>
  <ScaleCrop>false</ScaleCrop>
  <HeadingPairs>
    <vt:vector size="4" baseType="variant">
      <vt:variant>
        <vt:lpstr>Thema</vt:lpstr>
      </vt:variant>
      <vt:variant>
        <vt:i4>1</vt:i4>
      </vt:variant>
      <vt:variant>
        <vt:lpstr>Diatitels</vt:lpstr>
      </vt:variant>
      <vt:variant>
        <vt:i4>5</vt:i4>
      </vt:variant>
    </vt:vector>
  </HeadingPairs>
  <TitlesOfParts>
    <vt:vector size="6" baseType="lpstr">
      <vt:lpstr>Metro</vt:lpstr>
      <vt:lpstr>Enkele  projecten</vt:lpstr>
      <vt:lpstr>M A E N D E L E O</vt:lpstr>
      <vt:lpstr>S I N T – D Y M P H N A</vt:lpstr>
      <vt:lpstr>M W O C H A C H I</vt:lpstr>
      <vt:lpstr>K A B A N G A   H O S P I T A 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Enkele  projecten</dc:title>
  <dc:creator>Gebruiker</dc:creator>
  <cp:lastModifiedBy>Gebruiker</cp:lastModifiedBy>
  <cp:revision>4</cp:revision>
  <dcterms:created xsi:type="dcterms:W3CDTF">2011-11-03T22:30:31Z</dcterms:created>
  <dcterms:modified xsi:type="dcterms:W3CDTF">2011-11-03T23:17:19Z</dcterms:modified>
</cp:coreProperties>
</file>