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0" r:id="rId1"/>
  </p:sldMasterIdLst>
  <p:sldIdLst>
    <p:sldId id="256" r:id="rId2"/>
    <p:sldId id="257" r:id="rId3"/>
    <p:sldId id="277" r:id="rId4"/>
    <p:sldId id="261" r:id="rId5"/>
    <p:sldId id="258" r:id="rId6"/>
    <p:sldId id="281" r:id="rId7"/>
    <p:sldId id="262" r:id="rId8"/>
    <p:sldId id="276" r:id="rId9"/>
    <p:sldId id="280" r:id="rId10"/>
    <p:sldId id="259" r:id="rId11"/>
    <p:sldId id="278" r:id="rId12"/>
    <p:sldId id="263" r:id="rId13"/>
    <p:sldId id="282" r:id="rId14"/>
    <p:sldId id="279" r:id="rId15"/>
    <p:sldId id="273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08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316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2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57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3153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49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32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88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10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6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68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5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3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18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2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8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1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5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308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hiefbankbrugge.be/Archiefbank" TargetMode="External"/><Relationship Id="rId3" Type="http://schemas.openxmlformats.org/officeDocument/2006/relationships/hyperlink" Target="https://geneanet.org/" TargetMode="External"/><Relationship Id="rId7" Type="http://schemas.openxmlformats.org/officeDocument/2006/relationships/hyperlink" Target="https://stad.gent/nl/cultuur-sport-vrije-tijd/cultuur/archief-gent/archievenoverzicht-en-archieftoegangen" TargetMode="External"/><Relationship Id="rId2" Type="http://schemas.openxmlformats.org/officeDocument/2006/relationships/hyperlink" Target="https://www.familysearch.org/ark:/61903/3:1:S3HT-XXX7-Z6F?i=109&amp;cat=148164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ata.stad.gent/explore/dataset/geboorteakten/table/?sort=registerjaar" TargetMode="External"/><Relationship Id="rId11" Type="http://schemas.openxmlformats.org/officeDocument/2006/relationships/hyperlink" Target="https://stamboom.evergem.be/Databank" TargetMode="External"/><Relationship Id="rId5" Type="http://schemas.openxmlformats.org/officeDocument/2006/relationships/hyperlink" Target="https://arsfam.com/en/places/be/Ghent" TargetMode="External"/><Relationship Id="rId10" Type="http://schemas.openxmlformats.org/officeDocument/2006/relationships/hyperlink" Target="https://familiekunde-vlaanderen.be/" TargetMode="External"/><Relationship Id="rId4" Type="http://schemas.openxmlformats.org/officeDocument/2006/relationships/hyperlink" Target="seach.arch.be/nl" TargetMode="External"/><Relationship Id="rId9" Type="http://schemas.openxmlformats.org/officeDocument/2006/relationships/hyperlink" Target="https://felixarchief.antwerpen.be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D22DE-1AE0-E093-0164-C76A96CC9F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7200" dirty="0"/>
              <a:t>genealogie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D92E0E3-0838-A047-AA1A-4679D2CDC3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2800" b="1" dirty="0"/>
              <a:t>stap voor stap…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924A958F-62E6-D811-5887-1EE405A2B162}"/>
              </a:ext>
            </a:extLst>
          </p:cNvPr>
          <p:cNvSpPr txBox="1">
            <a:spLocks/>
          </p:cNvSpPr>
          <p:nvPr/>
        </p:nvSpPr>
        <p:spPr>
          <a:xfrm>
            <a:off x="3809005" y="340659"/>
            <a:ext cx="8144134" cy="482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800" b="1" dirty="0" err="1"/>
              <a:t>Speltincx</a:t>
            </a:r>
            <a:r>
              <a:rPr lang="nl-BE" sz="2800" b="1" dirty="0"/>
              <a:t> Genealogie</a:t>
            </a:r>
          </a:p>
        </p:txBody>
      </p:sp>
      <p:sp>
        <p:nvSpPr>
          <p:cNvPr id="12" name="Pijl: vijfhoek 11">
            <a:extLst>
              <a:ext uri="{FF2B5EF4-FFF2-40B4-BE49-F238E27FC236}">
                <a16:creationId xmlns:a16="http://schemas.microsoft.com/office/drawing/2014/main" id="{754533F1-D561-26D1-3FA5-843A64A4722B}"/>
              </a:ext>
            </a:extLst>
          </p:cNvPr>
          <p:cNvSpPr/>
          <p:nvPr/>
        </p:nvSpPr>
        <p:spPr>
          <a:xfrm>
            <a:off x="0" y="6657422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427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lythrough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6DF1555-A3E7-DB36-E1DD-D6EE4E9AA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64" y="290855"/>
            <a:ext cx="11369086" cy="49266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55DFA9-3947-105D-4B83-B5541C4DB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8541" y="5396753"/>
            <a:ext cx="9418638" cy="866588"/>
          </a:xfrm>
        </p:spPr>
        <p:txBody>
          <a:bodyPr/>
          <a:lstStyle/>
          <a:p>
            <a:r>
              <a:rPr lang="nl-BE" dirty="0"/>
              <a:t>Opzoeken in de burgerlijke stand</a:t>
            </a:r>
          </a:p>
        </p:txBody>
      </p:sp>
      <p:sp>
        <p:nvSpPr>
          <p:cNvPr id="3" name="Pijl: vijfhoek 2">
            <a:extLst>
              <a:ext uri="{FF2B5EF4-FFF2-40B4-BE49-F238E27FC236}">
                <a16:creationId xmlns:a16="http://schemas.microsoft.com/office/drawing/2014/main" id="{7EB32A04-D69C-CB7F-E9CA-19529C05F9D2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9250471"/>
      </p:ext>
    </p:extLst>
  </p:cSld>
  <p:clrMapOvr>
    <a:masterClrMapping/>
  </p:clrMapOvr>
  <p:transition spd="med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5DFA9-3947-105D-4B83-B5541C4DB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1647" y="5488944"/>
            <a:ext cx="9418638" cy="866588"/>
          </a:xfrm>
        </p:spPr>
        <p:txBody>
          <a:bodyPr/>
          <a:lstStyle/>
          <a:p>
            <a:r>
              <a:rPr lang="nl-BE" dirty="0"/>
              <a:t>Opzoeken in de parochieregisters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095C66-92ED-840A-5D35-BAE23D3AB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3" y="502468"/>
            <a:ext cx="11327966" cy="3845413"/>
          </a:xfrm>
          <a:prstGeom prst="rect">
            <a:avLst/>
          </a:prstGeom>
        </p:spPr>
      </p:pic>
      <p:sp>
        <p:nvSpPr>
          <p:cNvPr id="4" name="Pijl: vijfhoek 3">
            <a:extLst>
              <a:ext uri="{FF2B5EF4-FFF2-40B4-BE49-F238E27FC236}">
                <a16:creationId xmlns:a16="http://schemas.microsoft.com/office/drawing/2014/main" id="{FCE644F1-A811-5E44-ED71-614EA5C15D9F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4272592"/>
      </p:ext>
    </p:extLst>
  </p:cSld>
  <p:clrMapOvr>
    <a:masterClrMapping/>
  </p:clrMapOvr>
  <p:transition spd="med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e bronafbeelding bekijken">
            <a:extLst>
              <a:ext uri="{FF2B5EF4-FFF2-40B4-BE49-F238E27FC236}">
                <a16:creationId xmlns:a16="http://schemas.microsoft.com/office/drawing/2014/main" id="{027376A2-6EF6-776B-C669-DC9D9B79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0962">
            <a:off x="941359" y="473647"/>
            <a:ext cx="4323294" cy="44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55DFA9-3947-105D-4B83-B5541C4DBB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5788" y="5016780"/>
            <a:ext cx="10031413" cy="1506537"/>
          </a:xfrm>
        </p:spPr>
        <p:txBody>
          <a:bodyPr>
            <a:normAutofit/>
          </a:bodyPr>
          <a:lstStyle/>
          <a:p>
            <a:r>
              <a:rPr lang="nl-NL" dirty="0"/>
              <a:t>Staten van Goed, Poortersboeken, Landboeken, </a:t>
            </a:r>
            <a:r>
              <a:rPr lang="nl-NL" dirty="0" err="1"/>
              <a:t>ommelopers</a:t>
            </a:r>
            <a:r>
              <a:rPr lang="nl-NL" dirty="0"/>
              <a:t>, kadaster, …</a:t>
            </a:r>
            <a:endParaRPr lang="nl-BE" dirty="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EE073697-0797-04E1-97CB-7FEB0448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678">
            <a:off x="6160109" y="239054"/>
            <a:ext cx="5417702" cy="472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: vijfhoek 2">
            <a:extLst>
              <a:ext uri="{FF2B5EF4-FFF2-40B4-BE49-F238E27FC236}">
                <a16:creationId xmlns:a16="http://schemas.microsoft.com/office/drawing/2014/main" id="{7F50F789-7E56-BAFF-F37B-CE7BD6F508DA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3514901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B3C01-3AEC-9473-7B55-341270E6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STAP 7 :</a:t>
            </a:r>
            <a:br>
              <a:rPr lang="nl-BE" b="1" dirty="0"/>
            </a:br>
            <a:r>
              <a:rPr lang="nl-BE" b="1" dirty="0"/>
              <a:t>Transcriptie en bronnotatie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DAF160-C91B-955F-4533-B4E47FF15F79}"/>
              </a:ext>
            </a:extLst>
          </p:cNvPr>
          <p:cNvSpPr txBox="1"/>
          <p:nvPr/>
        </p:nvSpPr>
        <p:spPr>
          <a:xfrm>
            <a:off x="680321" y="2469506"/>
            <a:ext cx="804233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/>
              <a:t>Transcribeer de akte</a:t>
            </a:r>
            <a:r>
              <a:rPr lang="nl-BE" dirty="0"/>
              <a:t>: volledig uitschrijven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Dit vermijdt dat je later terug moet zoeken om de tekst te kunnen lezen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Dit is een goede documentatie voor niet-genealogen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err="1"/>
              <a:t>Vb</a:t>
            </a:r>
            <a:r>
              <a:rPr lang="nl-BE" dirty="0"/>
              <a:t>: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Ludovicus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filius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Ludovici Verpoest et Catharina De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Munck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coniugum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decima </a:t>
            </a:r>
            <a:r>
              <a:rPr 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octava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aprilis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1664 hora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secunda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prandium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Baptisatis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decima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nona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eiusdem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Susceptores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Ludovicus Verpoest et Joanna De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Munck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(get.) L.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Vandenhaute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vicepastor</a:t>
            </a:r>
            <a:endParaRPr lang="nl-BE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b="1" dirty="0"/>
              <a:t>Noteer de bronnen zodat anderen de akten kunnen terugvinden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Vb.: </a:t>
            </a:r>
            <a:r>
              <a:rPr lang="nl-BE" sz="1600" i="1" dirty="0">
                <a:latin typeface="Times New Roman" panose="02020603050405020304" pitchFamily="18" charset="0"/>
              </a:rPr>
              <a:t>parochie Sint-Pieters (Gent, Arrondissement Gent, België), Parochieregisters. Doopakten 11/09/1665 - 17/12/1672 / 9000_000_00268_000_0_0001_r, "doopakte Verpoest Ludovicus 16670418,"  scan 32 van 134 - rechts onderaan; digital images, Het Rijksarchief in België;</a:t>
            </a:r>
            <a:r>
              <a:rPr lang="nl-BE" sz="1800" dirty="0">
                <a:latin typeface="Times New Roman" panose="02020603050405020304" pitchFamily="18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3" name="Pijl: vijfhoek 2">
            <a:extLst>
              <a:ext uri="{FF2B5EF4-FFF2-40B4-BE49-F238E27FC236}">
                <a16:creationId xmlns:a16="http://schemas.microsoft.com/office/drawing/2014/main" id="{1BA0DA48-E1FE-C240-5E12-99BB413B45D7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5447804"/>
      </p:ext>
    </p:extLst>
  </p:cSld>
  <p:clrMapOvr>
    <a:masterClrMapping/>
  </p:clrMapOvr>
  <p:transition spd="med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B3C01-3AEC-9473-7B55-341270E6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Wat kan je vinden op internet?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B749DD-BC43-9D70-27EB-55B93673F7A4}"/>
              </a:ext>
            </a:extLst>
          </p:cNvPr>
          <p:cNvSpPr txBox="1"/>
          <p:nvPr/>
        </p:nvSpPr>
        <p:spPr>
          <a:xfrm>
            <a:off x="850526" y="2582761"/>
            <a:ext cx="61049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Online akten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Genealogie-sites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Stamboom door een derde persoon opgemaakt?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Genealogie-verenigingen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Handboeken over genealogie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Cursussen paleografie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Bronnen uit binnen- en buitenland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…</a:t>
            </a:r>
          </a:p>
        </p:txBody>
      </p:sp>
      <p:pic>
        <p:nvPicPr>
          <p:cNvPr id="5" name="Picture 4" descr="De bronafbeelding bekijken">
            <a:extLst>
              <a:ext uri="{FF2B5EF4-FFF2-40B4-BE49-F238E27FC236}">
                <a16:creationId xmlns:a16="http://schemas.microsoft.com/office/drawing/2014/main" id="{F172D886-7570-7CAD-65A2-AA4AD28FC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42" y="621688"/>
            <a:ext cx="1353671" cy="135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jl: vijfhoek 3">
            <a:extLst>
              <a:ext uri="{FF2B5EF4-FFF2-40B4-BE49-F238E27FC236}">
                <a16:creationId xmlns:a16="http://schemas.microsoft.com/office/drawing/2014/main" id="{70F43B36-3EDF-BC87-4FE0-21A5C183E382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9213992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487B2F10-94D0-45DD-D16B-4BDED5419253}"/>
              </a:ext>
            </a:extLst>
          </p:cNvPr>
          <p:cNvSpPr txBox="1"/>
          <p:nvPr/>
        </p:nvSpPr>
        <p:spPr>
          <a:xfrm>
            <a:off x="883584" y="542925"/>
            <a:ext cx="207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2"/>
              </a:rPr>
              <a:t>FamilySearch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CC07B03-15C4-467B-1A62-60B6C2DDDCFD}"/>
              </a:ext>
            </a:extLst>
          </p:cNvPr>
          <p:cNvSpPr txBox="1"/>
          <p:nvPr/>
        </p:nvSpPr>
        <p:spPr>
          <a:xfrm>
            <a:off x="3569634" y="657225"/>
            <a:ext cx="178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>
                <a:hlinkClick r:id="rId3"/>
              </a:rPr>
              <a:t>Geneanet</a:t>
            </a: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69F7A51-68A4-53C0-D4BE-281F557AA49F}"/>
              </a:ext>
            </a:extLst>
          </p:cNvPr>
          <p:cNvSpPr txBox="1"/>
          <p:nvPr/>
        </p:nvSpPr>
        <p:spPr>
          <a:xfrm>
            <a:off x="2019174" y="1973670"/>
            <a:ext cx="397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4"/>
              </a:rPr>
              <a:t>Het Rijksarchief van België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250BC36-3E30-310E-3C1D-01B62892DE66}"/>
              </a:ext>
            </a:extLst>
          </p:cNvPr>
          <p:cNvSpPr txBox="1"/>
          <p:nvPr/>
        </p:nvSpPr>
        <p:spPr>
          <a:xfrm>
            <a:off x="8930651" y="1492786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5"/>
              </a:rPr>
              <a:t>Ars </a:t>
            </a:r>
            <a:r>
              <a:rPr lang="nl-BE" dirty="0" err="1">
                <a:hlinkClick r:id="rId5"/>
              </a:rPr>
              <a:t>Familiae</a:t>
            </a:r>
            <a:r>
              <a:rPr lang="nl-BE" dirty="0">
                <a:hlinkClick r:id="rId5"/>
              </a:rPr>
              <a:t> Gent</a:t>
            </a:r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7B04B4A-D98B-5B81-9757-EE55F568D8DB}"/>
              </a:ext>
            </a:extLst>
          </p:cNvPr>
          <p:cNvSpPr txBox="1"/>
          <p:nvPr/>
        </p:nvSpPr>
        <p:spPr>
          <a:xfrm>
            <a:off x="488857" y="2890181"/>
            <a:ext cx="397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6"/>
              </a:rPr>
              <a:t>Open Data Portaal Gent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4AC4EED-E4B3-FA05-846D-9EA1C6E89B26}"/>
              </a:ext>
            </a:extLst>
          </p:cNvPr>
          <p:cNvSpPr txBox="1"/>
          <p:nvPr/>
        </p:nvSpPr>
        <p:spPr>
          <a:xfrm>
            <a:off x="4356409" y="3105449"/>
            <a:ext cx="588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7"/>
              </a:rPr>
              <a:t>Archievenoverzicht en archieftoegangen Gent</a:t>
            </a:r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E236979-84E8-FA18-6810-AD298BE8E751}"/>
              </a:ext>
            </a:extLst>
          </p:cNvPr>
          <p:cNvSpPr txBox="1"/>
          <p:nvPr/>
        </p:nvSpPr>
        <p:spPr>
          <a:xfrm rot="20847449">
            <a:off x="5795821" y="1581868"/>
            <a:ext cx="397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8"/>
              </a:rPr>
              <a:t>Archiefbank Brugge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0DC3955-82CF-C6D8-05B3-FDA89B633906}"/>
              </a:ext>
            </a:extLst>
          </p:cNvPr>
          <p:cNvSpPr txBox="1"/>
          <p:nvPr/>
        </p:nvSpPr>
        <p:spPr>
          <a:xfrm rot="20847449">
            <a:off x="625131" y="1331286"/>
            <a:ext cx="397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9"/>
              </a:rPr>
              <a:t>Felixarchief Antwerpen</a:t>
            </a:r>
            <a:endParaRPr lang="nl-BE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6D131E5-EDCD-ADCF-4451-670034B21BA1}"/>
              </a:ext>
            </a:extLst>
          </p:cNvPr>
          <p:cNvSpPr txBox="1"/>
          <p:nvPr/>
        </p:nvSpPr>
        <p:spPr>
          <a:xfrm rot="394044">
            <a:off x="8002444" y="2557424"/>
            <a:ext cx="397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10"/>
              </a:rPr>
              <a:t>Familiekunde Vlaanderen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5FB2FB9-F64B-50E0-947C-3DA43393CF93}"/>
              </a:ext>
            </a:extLst>
          </p:cNvPr>
          <p:cNvSpPr txBox="1"/>
          <p:nvPr/>
        </p:nvSpPr>
        <p:spPr>
          <a:xfrm rot="382322">
            <a:off x="6227108" y="622777"/>
            <a:ext cx="4879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hlinkClick r:id="rId11"/>
              </a:rPr>
              <a:t>Gemeente Evergem - stamboom</a:t>
            </a:r>
            <a:endParaRPr lang="nl-BE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A86035C-D25B-4766-FE88-E3E681AE22AA}"/>
              </a:ext>
            </a:extLst>
          </p:cNvPr>
          <p:cNvSpPr txBox="1"/>
          <p:nvPr/>
        </p:nvSpPr>
        <p:spPr>
          <a:xfrm rot="21245557">
            <a:off x="3800284" y="1163420"/>
            <a:ext cx="3974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/>
              <a:t>Speltincx</a:t>
            </a:r>
            <a:r>
              <a:rPr lang="nl-BE" dirty="0"/>
              <a:t> Genealogie blog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CF51C69-ADB9-7509-9732-A7854E04F174}"/>
              </a:ext>
            </a:extLst>
          </p:cNvPr>
          <p:cNvSpPr txBox="1">
            <a:spLocks/>
          </p:cNvSpPr>
          <p:nvPr/>
        </p:nvSpPr>
        <p:spPr>
          <a:xfrm>
            <a:off x="684212" y="4487332"/>
            <a:ext cx="9419012" cy="150706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dirty="0"/>
              <a:t>overzicht archieven: RIJKSARCHIEF, Zwarte Doos, Melle, Familiekunde Vlaanderen, …</a:t>
            </a:r>
            <a:endParaRPr lang="nl-BE" dirty="0"/>
          </a:p>
        </p:txBody>
      </p:sp>
      <p:sp>
        <p:nvSpPr>
          <p:cNvPr id="14" name="Pijl: vijfhoek 13">
            <a:extLst>
              <a:ext uri="{FF2B5EF4-FFF2-40B4-BE49-F238E27FC236}">
                <a16:creationId xmlns:a16="http://schemas.microsoft.com/office/drawing/2014/main" id="{54E0F670-C3F9-5C31-C2F1-23915F8A533B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1695059"/>
      </p:ext>
    </p:extLst>
  </p:cSld>
  <p:clrMapOvr>
    <a:masterClrMapping/>
  </p:clrMapOvr>
  <p:transition spd="med" advTm="1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5DFA9-3947-105D-4B83-B5541C4D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53" y="569755"/>
            <a:ext cx="9419012" cy="1507067"/>
          </a:xfrm>
        </p:spPr>
        <p:txBody>
          <a:bodyPr>
            <a:normAutofit/>
          </a:bodyPr>
          <a:lstStyle/>
          <a:p>
            <a:r>
              <a:rPr lang="nl-NL" b="1" dirty="0"/>
              <a:t>AANSLUITEN BIJ SPELTINCX GENEALOGIE</a:t>
            </a:r>
            <a:endParaRPr lang="nl-BE" b="1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7DF58F8-C016-AB96-130D-2ACCA0527369}"/>
              </a:ext>
            </a:extLst>
          </p:cNvPr>
          <p:cNvSpPr txBox="1"/>
          <p:nvPr/>
        </p:nvSpPr>
        <p:spPr>
          <a:xfrm>
            <a:off x="755930" y="2298949"/>
            <a:ext cx="6104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Maandelijkse bijeenkomst (eerste donderdag van de maand)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Nieuwe ideeën en vondsten bekijken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Paleografie voor beginners en gevorderden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Uitwisselen van websites met archieven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Uitgewerkte onderwerpen over genealogie,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persoonlijke opvang na afspraak, bestemd voor starters (derde donderdag van de maand)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4" name="Pijl: vijfhoek 3">
            <a:extLst>
              <a:ext uri="{FF2B5EF4-FFF2-40B4-BE49-F238E27FC236}">
                <a16:creationId xmlns:a16="http://schemas.microsoft.com/office/drawing/2014/main" id="{F100B1DD-0B57-C9DD-125D-80E94EDA1687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2606259"/>
      </p:ext>
    </p:extLst>
  </p:cSld>
  <p:clrMapOvr>
    <a:masterClrMapping/>
  </p:clrMapOvr>
  <p:transition spd="med" advTm="2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B3C01-3AEC-9473-7B55-341270E6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STAP 1: </a:t>
            </a:r>
            <a:br>
              <a:rPr lang="nl-BE" b="1" dirty="0"/>
            </a:br>
            <a:r>
              <a:rPr lang="nl-BE" b="1" dirty="0"/>
              <a:t>Recente generaties</a:t>
            </a:r>
          </a:p>
        </p:txBody>
      </p:sp>
      <p:sp>
        <p:nvSpPr>
          <p:cNvPr id="13" name="Tijdelijke aanduiding voor inhoud 12">
            <a:extLst>
              <a:ext uri="{FF2B5EF4-FFF2-40B4-BE49-F238E27FC236}">
                <a16:creationId xmlns:a16="http://schemas.microsoft.com/office/drawing/2014/main" id="{3FEA9A9E-3221-DB5B-F1A9-4EAD62933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Het geheugen: verhalen van ouders, </a:t>
            </a:r>
            <a:br>
              <a:rPr lang="nl-BE" dirty="0"/>
            </a:br>
            <a:r>
              <a:rPr lang="nl-BE" dirty="0"/>
              <a:t>familieleden, …</a:t>
            </a:r>
          </a:p>
          <a:p>
            <a:r>
              <a:rPr lang="nl-BE" dirty="0"/>
              <a:t>Zoek in uw eigen documentatie</a:t>
            </a:r>
          </a:p>
          <a:p>
            <a:r>
              <a:rPr lang="nl-BE" dirty="0"/>
              <a:t>Interview familieleden</a:t>
            </a:r>
          </a:p>
          <a:p>
            <a:r>
              <a:rPr lang="nl-BE" dirty="0"/>
              <a:t>Aanvragen van aktes bij de gemeente </a:t>
            </a:r>
            <a:br>
              <a:rPr lang="nl-BE" dirty="0"/>
            </a:br>
            <a:r>
              <a:rPr lang="nl-BE" dirty="0"/>
              <a:t>(voor eigen recente familie)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FA74E47-C54E-F372-0292-1767988C1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7614">
            <a:off x="7771297" y="539496"/>
            <a:ext cx="4147676" cy="5936361"/>
          </a:xfrm>
          <a:prstGeom prst="rect">
            <a:avLst/>
          </a:prstGeom>
        </p:spPr>
      </p:pic>
      <p:sp>
        <p:nvSpPr>
          <p:cNvPr id="3" name="Pijl: vijfhoek 2">
            <a:extLst>
              <a:ext uri="{FF2B5EF4-FFF2-40B4-BE49-F238E27FC236}">
                <a16:creationId xmlns:a16="http://schemas.microsoft.com/office/drawing/2014/main" id="{5C41A29B-405D-096A-3262-B3595F15D2DC}"/>
              </a:ext>
            </a:extLst>
          </p:cNvPr>
          <p:cNvSpPr/>
          <p:nvPr/>
        </p:nvSpPr>
        <p:spPr>
          <a:xfrm>
            <a:off x="0" y="6657422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59007"/>
      </p:ext>
    </p:extLst>
  </p:cSld>
  <p:clrMapOvr>
    <a:masterClrMapping/>
  </p:clrMapOvr>
  <p:transition spd="slow" advTm="1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C870ED8-765B-36D6-389C-0917EEBCB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860">
            <a:off x="7442760" y="724772"/>
            <a:ext cx="2345436" cy="40416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EAB3C01-3AEC-9473-7B55-341270E6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STAP 2 :</a:t>
            </a:r>
            <a:br>
              <a:rPr lang="nl-BE" b="1" dirty="0"/>
            </a:br>
            <a:r>
              <a:rPr lang="nl-BE" b="1" dirty="0"/>
              <a:t>Gegevens verzamelen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DAF160-C91B-955F-4533-B4E47FF15F79}"/>
              </a:ext>
            </a:extLst>
          </p:cNvPr>
          <p:cNvSpPr txBox="1"/>
          <p:nvPr/>
        </p:nvSpPr>
        <p:spPr>
          <a:xfrm>
            <a:off x="769881" y="2483414"/>
            <a:ext cx="61049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Rouwbrieven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Bidprentjes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Foto’s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Trouwboekjes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Rapporten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Huwelijksaankondigingen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Communieprentjes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/>
              <a:t>Krantenartikels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Koopakte ouderlijk huis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Andere familiedocumenten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Grafstenen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504E5F34-0CAA-3EA7-1AA9-1DF752DA9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6273">
            <a:off x="9683644" y="193011"/>
            <a:ext cx="2211324" cy="33086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5E209FF-D1F4-DDBA-C23A-E1DDEE020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5612">
            <a:off x="9569442" y="3138918"/>
            <a:ext cx="1783187" cy="337769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C059FD0-161A-4B07-3C20-E548B5DB4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733" y="2315171"/>
            <a:ext cx="2266288" cy="374504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4802910-DF42-2A25-06FA-F51F91C95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91029">
            <a:off x="6703630" y="611879"/>
            <a:ext cx="943820" cy="4901090"/>
          </a:xfrm>
          <a:prstGeom prst="rect">
            <a:avLst/>
          </a:prstGeom>
        </p:spPr>
      </p:pic>
      <p:sp>
        <p:nvSpPr>
          <p:cNvPr id="9" name="Pijl: vijfhoek 8">
            <a:extLst>
              <a:ext uri="{FF2B5EF4-FFF2-40B4-BE49-F238E27FC236}">
                <a16:creationId xmlns:a16="http://schemas.microsoft.com/office/drawing/2014/main" id="{39F21295-98FF-E49C-6883-47AEC15A4922}"/>
              </a:ext>
            </a:extLst>
          </p:cNvPr>
          <p:cNvSpPr/>
          <p:nvPr/>
        </p:nvSpPr>
        <p:spPr>
          <a:xfrm>
            <a:off x="0" y="665373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87079993"/>
      </p:ext>
    </p:extLst>
  </p:cSld>
  <p:clrMapOvr>
    <a:masterClrMapping/>
  </p:clrMapOvr>
  <p:transition spd="slow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FACD-A952-E574-53A3-232B0082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STAP 3 :</a:t>
            </a:r>
            <a:br>
              <a:rPr lang="nl-BE" b="1" dirty="0"/>
            </a:br>
            <a:r>
              <a:rPr lang="nl-BE" b="1" dirty="0"/>
              <a:t>Klasseren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0C8B8E7-4044-1DAF-9690-4C7CCC2D90CF}"/>
              </a:ext>
            </a:extLst>
          </p:cNvPr>
          <p:cNvSpPr txBox="1"/>
          <p:nvPr/>
        </p:nvSpPr>
        <p:spPr>
          <a:xfrm>
            <a:off x="684212" y="3429000"/>
            <a:ext cx="6104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Consequent klasseren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Degelijk nummeringsysteem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384113-0C75-0FDE-707D-9A0430B92B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23" y="470038"/>
            <a:ext cx="5182276" cy="2625412"/>
          </a:xfrm>
          <a:prstGeom prst="rect">
            <a:avLst/>
          </a:prstGeom>
          <a:noFill/>
          <a:ln>
            <a:noFill/>
          </a:ln>
          <a:effectLst>
            <a:outerShdw blurRad="190500" dir="5400000" sx="105000" sy="105000" algn="ctr" rotWithShape="0">
              <a:schemeClr val="tx1">
                <a:alpha val="90000"/>
              </a:scheme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4F003E3-7269-710E-C28F-9B4288E34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32" y="2124203"/>
            <a:ext cx="1796368" cy="2609594"/>
          </a:xfrm>
          <a:prstGeom prst="rect">
            <a:avLst/>
          </a:prstGeom>
          <a:noFill/>
          <a:ln>
            <a:noFill/>
          </a:ln>
          <a:effectLst>
            <a:outerShdw blurRad="190500" dist="50800" dir="5400000" sx="105000" sy="105000" algn="ctr" rotWithShape="0">
              <a:schemeClr val="tx1">
                <a:alpha val="90000"/>
              </a:scheme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64B7806-87F0-EFB6-4738-1B7BDA3AA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697" y="3250247"/>
            <a:ext cx="5687201" cy="3322120"/>
          </a:xfrm>
          <a:prstGeom prst="rect">
            <a:avLst/>
          </a:prstGeom>
          <a:noFill/>
          <a:ln>
            <a:noFill/>
          </a:ln>
          <a:effectLst>
            <a:outerShdw blurRad="190500" dist="50800" dir="5400000" sx="105000" sy="105000" algn="ctr" rotWithShape="0">
              <a:schemeClr val="tx1">
                <a:alpha val="90000"/>
              </a:schemeClr>
            </a:outerShdw>
          </a:effectLst>
        </p:spPr>
      </p:pic>
      <p:sp>
        <p:nvSpPr>
          <p:cNvPr id="7" name="Pijl: vijfhoek 6">
            <a:extLst>
              <a:ext uri="{FF2B5EF4-FFF2-40B4-BE49-F238E27FC236}">
                <a16:creationId xmlns:a16="http://schemas.microsoft.com/office/drawing/2014/main" id="{B7C285FF-D204-CC70-045A-7F104C050CF0}"/>
              </a:ext>
            </a:extLst>
          </p:cNvPr>
          <p:cNvSpPr/>
          <p:nvPr/>
        </p:nvSpPr>
        <p:spPr>
          <a:xfrm>
            <a:off x="0" y="665047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3676588"/>
      </p:ext>
    </p:extLst>
  </p:cSld>
  <p:clrMapOvr>
    <a:masterClrMapping/>
  </p:clrMapOvr>
  <p:transition spd="med" advClick="0" advTm="1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FACD-A952-E574-53A3-232B0082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STAP 4 :</a:t>
            </a:r>
            <a:br>
              <a:rPr lang="nl-BE" b="1" dirty="0"/>
            </a:br>
            <a:r>
              <a:rPr lang="nl-BE" b="1" dirty="0"/>
              <a:t>Wat noteren we?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E294A8B-9911-D453-6977-79B3123088DC}"/>
              </a:ext>
            </a:extLst>
          </p:cNvPr>
          <p:cNvSpPr txBox="1"/>
          <p:nvPr/>
        </p:nvSpPr>
        <p:spPr>
          <a:xfrm>
            <a:off x="680321" y="2456471"/>
            <a:ext cx="1068692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Noteer zoveel mogelijk!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Bronvermelding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Kopie van de akte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Neem foto’s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Ieder detail is belangrijk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lvl="1"/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Waarom noteren we zoveel over de bronnen?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Geloofwaardigheid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Anderen de kans te geven jouw gegevens te controleren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Om te kunnen terugvinden waar we onze bronnen gehaald hebben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3" name="Pijl: vijfhoek 2">
            <a:extLst>
              <a:ext uri="{FF2B5EF4-FFF2-40B4-BE49-F238E27FC236}">
                <a16:creationId xmlns:a16="http://schemas.microsoft.com/office/drawing/2014/main" id="{8CB08BC5-1597-26BA-609E-908A2302B4CF}"/>
              </a:ext>
            </a:extLst>
          </p:cNvPr>
          <p:cNvSpPr/>
          <p:nvPr/>
        </p:nvSpPr>
        <p:spPr>
          <a:xfrm>
            <a:off x="0" y="6657422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2001853"/>
      </p:ext>
    </p:extLst>
  </p:cSld>
  <p:clrMapOvr>
    <a:masterClrMapping/>
  </p:clrMapOvr>
  <p:transition spd="med" advTm="19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9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BFACD-A952-E574-53A3-232B0082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STAP 4 a :</a:t>
            </a:r>
            <a:br>
              <a:rPr lang="nl-BE" b="1" dirty="0"/>
            </a:br>
            <a:r>
              <a:rPr lang="nl-BE" b="1" dirty="0"/>
              <a:t>Noteren op papier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8BDEAA1-3A8B-9BE4-F64B-558D564C2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46256">
            <a:off x="5619638" y="295914"/>
            <a:ext cx="3688794" cy="546402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C18C741-F4AD-EA21-23F9-787334155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3788">
            <a:off x="7740897" y="1323975"/>
            <a:ext cx="3928114" cy="554355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5E294A8B-9911-D453-6977-79B3123088DC}"/>
              </a:ext>
            </a:extLst>
          </p:cNvPr>
          <p:cNvSpPr txBox="1"/>
          <p:nvPr/>
        </p:nvSpPr>
        <p:spPr>
          <a:xfrm>
            <a:off x="680321" y="2456471"/>
            <a:ext cx="6104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Persoonsbladen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Gezinsbladen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Nummering van personen en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Histories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3" name="Pijl: vijfhoek 2">
            <a:extLst>
              <a:ext uri="{FF2B5EF4-FFF2-40B4-BE49-F238E27FC236}">
                <a16:creationId xmlns:a16="http://schemas.microsoft.com/office/drawing/2014/main" id="{37110B6A-BEA7-DF4D-05FB-DAD3A4E2811B}"/>
              </a:ext>
            </a:extLst>
          </p:cNvPr>
          <p:cNvSpPr/>
          <p:nvPr/>
        </p:nvSpPr>
        <p:spPr>
          <a:xfrm>
            <a:off x="0" y="6657422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3163939"/>
      </p:ext>
    </p:extLst>
  </p:cSld>
  <p:clrMapOvr>
    <a:masterClrMapping/>
  </p:clrMapOvr>
  <p:transition spd="med" advClick="0" advTm="1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6936963-E73E-8B1B-B02A-956AF7DD3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7783">
            <a:off x="6708663" y="3854945"/>
            <a:ext cx="4807061" cy="26685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CBFACD-A952-E574-53A3-232B0082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STAP 4 b:</a:t>
            </a:r>
            <a:br>
              <a:rPr lang="nl-BE" b="1" dirty="0"/>
            </a:br>
            <a:r>
              <a:rPr lang="nl-BE" b="1" dirty="0"/>
              <a:t>Noteren op computer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01FF32-654C-20BE-5B76-B6D9F7E8A767}"/>
              </a:ext>
            </a:extLst>
          </p:cNvPr>
          <p:cNvSpPr txBox="1"/>
          <p:nvPr/>
        </p:nvSpPr>
        <p:spPr>
          <a:xfrm>
            <a:off x="680321" y="2509735"/>
            <a:ext cx="61049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Degelijk computerprogramma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GEDCOM-compatibel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Uitvoer mogelijk naar rapporten, grafieken,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Keuze uit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offline apps (Legacy Family Tree, </a:t>
            </a:r>
            <a:r>
              <a:rPr lang="nl-BE" dirty="0" err="1"/>
              <a:t>Aldfaer</a:t>
            </a:r>
            <a:r>
              <a:rPr lang="nl-BE" dirty="0"/>
              <a:t>, </a:t>
            </a:r>
            <a:br>
              <a:rPr lang="nl-BE" dirty="0"/>
            </a:br>
            <a:r>
              <a:rPr lang="nl-BE" dirty="0"/>
              <a:t>My Family Tree, 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 err="1"/>
              <a:t>Webbased</a:t>
            </a:r>
            <a:r>
              <a:rPr lang="nl-BE" dirty="0"/>
              <a:t> (</a:t>
            </a:r>
            <a:r>
              <a:rPr lang="nl-BE" dirty="0" err="1"/>
              <a:t>Geneanet</a:t>
            </a:r>
            <a:r>
              <a:rPr lang="nl-BE" dirty="0"/>
              <a:t>, …)</a:t>
            </a:r>
          </a:p>
          <a:p>
            <a:endParaRPr lang="nl-BE" dirty="0"/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F2A09BC-01B7-4468-56A3-EA134F396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3630">
            <a:off x="5858663" y="380528"/>
            <a:ext cx="4718137" cy="25114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07CAE11-D8B4-2F20-230C-B3D061EC6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11">
            <a:off x="6587784" y="1636240"/>
            <a:ext cx="5414055" cy="2873570"/>
          </a:xfrm>
          <a:prstGeom prst="rect">
            <a:avLst/>
          </a:prstGeom>
        </p:spPr>
      </p:pic>
      <p:sp>
        <p:nvSpPr>
          <p:cNvPr id="4" name="Pijl: vijfhoek 3">
            <a:extLst>
              <a:ext uri="{FF2B5EF4-FFF2-40B4-BE49-F238E27FC236}">
                <a16:creationId xmlns:a16="http://schemas.microsoft.com/office/drawing/2014/main" id="{895429DB-1929-2999-01A6-5EB94A1393F1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4507567"/>
      </p:ext>
    </p:extLst>
  </p:cSld>
  <p:clrMapOvr>
    <a:masterClrMapping/>
  </p:clrMapOvr>
  <p:transition spd="med" advTm="1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B3C01-3AEC-9473-7B55-341270E6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STAP 5 :</a:t>
            </a:r>
            <a:br>
              <a:rPr lang="nl-BE" b="1" dirty="0"/>
            </a:br>
            <a:r>
              <a:rPr lang="nl-BE" b="1" dirty="0"/>
              <a:t>Wie zoekt ook naar jouw voorouders?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DAF160-C91B-955F-4533-B4E47FF15F79}"/>
              </a:ext>
            </a:extLst>
          </p:cNvPr>
          <p:cNvSpPr txBox="1"/>
          <p:nvPr/>
        </p:nvSpPr>
        <p:spPr>
          <a:xfrm>
            <a:off x="680320" y="2469506"/>
            <a:ext cx="112517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Nazien wie nog aan jouw stamboom werkt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dirty="0"/>
              <a:t>Op internet: </a:t>
            </a:r>
            <a:r>
              <a:rPr lang="nl-BE" dirty="0" err="1"/>
              <a:t>Geneanet</a:t>
            </a:r>
            <a:r>
              <a:rPr lang="nl-BE" dirty="0"/>
              <a:t>, FamilySearch, Google,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bij een plaatselijke heemkundige kring, een documentatiecentrum (Melle, Aalter, Assenede, Eeklo, Maldegem, …)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3" name="Pijl: vijfhoek 2">
            <a:extLst>
              <a:ext uri="{FF2B5EF4-FFF2-40B4-BE49-F238E27FC236}">
                <a16:creationId xmlns:a16="http://schemas.microsoft.com/office/drawing/2014/main" id="{C6365DDD-60C6-9F1A-A189-7410F12F397E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9875160"/>
      </p:ext>
    </p:extLst>
  </p:cSld>
  <p:clrMapOvr>
    <a:masterClrMapping/>
  </p:clrMapOvr>
  <p:transition spd="med" advTm="1601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B3C01-3AEC-9473-7B55-341270E6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STAP 6 :</a:t>
            </a:r>
            <a:br>
              <a:rPr lang="nl-BE" b="1" dirty="0"/>
            </a:br>
            <a:r>
              <a:rPr lang="nl-BE" b="1" dirty="0"/>
              <a:t>Opzoeken in archieven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DAF160-C91B-955F-4533-B4E47FF15F79}"/>
              </a:ext>
            </a:extLst>
          </p:cNvPr>
          <p:cNvSpPr txBox="1"/>
          <p:nvPr/>
        </p:nvSpPr>
        <p:spPr>
          <a:xfrm>
            <a:off x="680321" y="2469506"/>
            <a:ext cx="6104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Rijksarchief van België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FamilySearch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 err="1"/>
              <a:t>Geneanet</a:t>
            </a: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Google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Familiekunde Vlaanderen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Buitenlandse archieven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3" name="Pijl: vijfhoek 2">
            <a:extLst>
              <a:ext uri="{FF2B5EF4-FFF2-40B4-BE49-F238E27FC236}">
                <a16:creationId xmlns:a16="http://schemas.microsoft.com/office/drawing/2014/main" id="{EBF4C398-7B23-D3BC-72BB-07CBFF21E7FF}"/>
              </a:ext>
            </a:extLst>
          </p:cNvPr>
          <p:cNvSpPr/>
          <p:nvPr/>
        </p:nvSpPr>
        <p:spPr>
          <a:xfrm>
            <a:off x="0" y="6655711"/>
            <a:ext cx="12192000" cy="200578"/>
          </a:xfrm>
          <a:prstGeom prst="homePlat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4839129"/>
      </p:ext>
    </p:extLst>
  </p:cSld>
  <p:clrMapOvr>
    <a:masterClrMapping/>
  </p:clrMapOvr>
  <p:transition spd="med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Berlijn">
  <a:themeElements>
    <a:clrScheme name="Berlij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j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j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Berlijn</Template>
  <TotalTime>0</TotalTime>
  <Words>525</Words>
  <Application>Microsoft Office PowerPoint</Application>
  <PresentationFormat>Breedbeeld</PresentationFormat>
  <Paragraphs>109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Berlijn</vt:lpstr>
      <vt:lpstr>genealogie</vt:lpstr>
      <vt:lpstr>STAP 1:  Recente generaties</vt:lpstr>
      <vt:lpstr>STAP 2 : Gegevens verzamelen</vt:lpstr>
      <vt:lpstr>STAP 3 : Klasseren</vt:lpstr>
      <vt:lpstr>STAP 4 : Wat noteren we?</vt:lpstr>
      <vt:lpstr>STAP 4 a : Noteren op papier</vt:lpstr>
      <vt:lpstr>STAP 4 b: Noteren op computer</vt:lpstr>
      <vt:lpstr>STAP 5 : Wie zoekt ook naar jouw voorouders?</vt:lpstr>
      <vt:lpstr>STAP 6 : Opzoeken in archieven</vt:lpstr>
      <vt:lpstr>Opzoeken in de burgerlijke stand</vt:lpstr>
      <vt:lpstr>Opzoeken in de parochieregisters</vt:lpstr>
      <vt:lpstr>Staten van Goed, Poortersboeken, Landboeken, ommelopers, kadaster, …</vt:lpstr>
      <vt:lpstr>STAP 7 : Transcriptie en bronnotatie</vt:lpstr>
      <vt:lpstr>Wat kan je vinden op internet?</vt:lpstr>
      <vt:lpstr>PowerPoint-presentatie</vt:lpstr>
      <vt:lpstr>AANSLUITEN BIJ SPELTINCX GENEALOGIE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genealogie</dc:title>
  <dc:creator>Geert Verpoest</dc:creator>
  <cp:lastModifiedBy>Geert Verpoest</cp:lastModifiedBy>
  <cp:revision>9</cp:revision>
  <dcterms:created xsi:type="dcterms:W3CDTF">2022-06-08T07:11:55Z</dcterms:created>
  <dcterms:modified xsi:type="dcterms:W3CDTF">2022-09-05T13:44:07Z</dcterms:modified>
</cp:coreProperties>
</file>