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58" r:id="rId5"/>
    <p:sldId id="284" r:id="rId6"/>
    <p:sldId id="259" r:id="rId7"/>
    <p:sldId id="285" r:id="rId8"/>
    <p:sldId id="260" r:id="rId9"/>
    <p:sldId id="286" r:id="rId10"/>
    <p:sldId id="261" r:id="rId11"/>
    <p:sldId id="287" r:id="rId12"/>
    <p:sldId id="262" r:id="rId13"/>
    <p:sldId id="288" r:id="rId14"/>
    <p:sldId id="289" r:id="rId15"/>
    <p:sldId id="263" r:id="rId16"/>
    <p:sldId id="290" r:id="rId17"/>
    <p:sldId id="275" r:id="rId18"/>
    <p:sldId id="291" r:id="rId19"/>
    <p:sldId id="264" r:id="rId20"/>
    <p:sldId id="292" r:id="rId21"/>
    <p:sldId id="293" r:id="rId22"/>
    <p:sldId id="265" r:id="rId23"/>
    <p:sldId id="266" r:id="rId24"/>
    <p:sldId id="321" r:id="rId25"/>
    <p:sldId id="267" r:id="rId26"/>
    <p:sldId id="322" r:id="rId27"/>
    <p:sldId id="268" r:id="rId28"/>
    <p:sldId id="294" r:id="rId29"/>
    <p:sldId id="269" r:id="rId30"/>
    <p:sldId id="295" r:id="rId31"/>
    <p:sldId id="270" r:id="rId32"/>
    <p:sldId id="296" r:id="rId33"/>
    <p:sldId id="271" r:id="rId34"/>
    <p:sldId id="297" r:id="rId35"/>
    <p:sldId id="272" r:id="rId36"/>
    <p:sldId id="299" r:id="rId37"/>
    <p:sldId id="298" r:id="rId38"/>
    <p:sldId id="300" r:id="rId39"/>
    <p:sldId id="301" r:id="rId40"/>
    <p:sldId id="273" r:id="rId41"/>
    <p:sldId id="274" r:id="rId42"/>
    <p:sldId id="280" r:id="rId43"/>
    <p:sldId id="276" r:id="rId44"/>
    <p:sldId id="277" r:id="rId45"/>
    <p:sldId id="278" r:id="rId46"/>
    <p:sldId id="279" r:id="rId47"/>
    <p:sldId id="281" r:id="rId48"/>
    <p:sldId id="302" r:id="rId49"/>
    <p:sldId id="28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6" r:id="rId63"/>
    <p:sldId id="317" r:id="rId64"/>
    <p:sldId id="318" r:id="rId65"/>
    <p:sldId id="324" r:id="rId66"/>
    <p:sldId id="323" r:id="rId67"/>
    <p:sldId id="325" r:id="rId68"/>
    <p:sldId id="320" r:id="rId69"/>
    <p:sldId id="319" r:id="rId70"/>
    <p:sldId id="326" r:id="rId7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  <a:srgbClr val="D23E10"/>
    <a:srgbClr val="F274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40" autoAdjust="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5BE3-71D4-4775-8DB3-FF04523A25DE}" type="datetimeFigureOut">
              <a:rPr lang="nl-BE" smtClean="0"/>
              <a:pPr/>
              <a:t>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2ECF-DE15-4849-BBCB-8A1709828D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5BE3-71D4-4775-8DB3-FF04523A25DE}" type="datetimeFigureOut">
              <a:rPr lang="nl-BE" smtClean="0"/>
              <a:pPr/>
              <a:t>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2ECF-DE15-4849-BBCB-8A1709828D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5BE3-71D4-4775-8DB3-FF04523A25DE}" type="datetimeFigureOut">
              <a:rPr lang="nl-BE" smtClean="0"/>
              <a:pPr/>
              <a:t>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2ECF-DE15-4849-BBCB-8A1709828D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5BE3-71D4-4775-8DB3-FF04523A25DE}" type="datetimeFigureOut">
              <a:rPr lang="nl-BE" smtClean="0"/>
              <a:pPr/>
              <a:t>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2ECF-DE15-4849-BBCB-8A1709828D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5BE3-71D4-4775-8DB3-FF04523A25DE}" type="datetimeFigureOut">
              <a:rPr lang="nl-BE" smtClean="0"/>
              <a:pPr/>
              <a:t>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2ECF-DE15-4849-BBCB-8A1709828D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5BE3-71D4-4775-8DB3-FF04523A25DE}" type="datetimeFigureOut">
              <a:rPr lang="nl-BE" smtClean="0"/>
              <a:pPr/>
              <a:t>6/11/2018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2ECF-DE15-4849-BBCB-8A1709828D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5BE3-71D4-4775-8DB3-FF04523A25DE}" type="datetimeFigureOut">
              <a:rPr lang="nl-BE" smtClean="0"/>
              <a:pPr/>
              <a:t>6/11/2018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2ECF-DE15-4849-BBCB-8A1709828D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5BE3-71D4-4775-8DB3-FF04523A25DE}" type="datetimeFigureOut">
              <a:rPr lang="nl-BE" smtClean="0"/>
              <a:pPr/>
              <a:t>6/11/2018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2ECF-DE15-4849-BBCB-8A1709828D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5BE3-71D4-4775-8DB3-FF04523A25DE}" type="datetimeFigureOut">
              <a:rPr lang="nl-BE" smtClean="0"/>
              <a:pPr/>
              <a:t>6/11/2018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2ECF-DE15-4849-BBCB-8A1709828D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5BE3-71D4-4775-8DB3-FF04523A25DE}" type="datetimeFigureOut">
              <a:rPr lang="nl-BE" smtClean="0"/>
              <a:pPr/>
              <a:t>6/11/2018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2ECF-DE15-4849-BBCB-8A1709828D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5BE3-71D4-4775-8DB3-FF04523A25DE}" type="datetimeFigureOut">
              <a:rPr lang="nl-BE" smtClean="0"/>
              <a:pPr/>
              <a:t>6/11/2018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2ECF-DE15-4849-BBCB-8A1709828D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25BE3-71D4-4775-8DB3-FF04523A25DE}" type="datetimeFigureOut">
              <a:rPr lang="nl-BE" smtClean="0"/>
              <a:pPr/>
              <a:t>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22ECF-DE15-4849-BBCB-8A1709828D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Voorbeeld van een excelblad voor het bijhouden van rechtstreekse voorouders</a:t>
            </a:r>
            <a:endParaRPr lang="nl-BE" sz="4000" b="1" dirty="0"/>
          </a:p>
        </p:txBody>
      </p:sp>
      <p:pic>
        <p:nvPicPr>
          <p:cNvPr id="4" name="Picture 3" descr="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6030"/>
            <a:ext cx="9144000" cy="4791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doopnamen</a:t>
            </a:r>
            <a:endParaRPr lang="nl-B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doopnamen</a:t>
            </a:r>
            <a:endParaRPr lang="nl-BE" sz="4000" b="1" dirty="0"/>
          </a:p>
        </p:txBody>
      </p:sp>
      <p:sp>
        <p:nvSpPr>
          <p:cNvPr id="7" name="Down Arrow 6"/>
          <p:cNvSpPr/>
          <p:nvPr/>
        </p:nvSpPr>
        <p:spPr>
          <a:xfrm flipH="1">
            <a:off x="2503097" y="1784262"/>
            <a:ext cx="504056" cy="829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7" descr="doopna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636912"/>
            <a:ext cx="1296144" cy="3471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Sex : </a:t>
            </a:r>
            <a:r>
              <a:rPr lang="nl-BE" sz="4000" b="1" dirty="0" smtClean="0">
                <a:latin typeface="Arial"/>
                <a:cs typeface="Arial"/>
              </a:rPr>
              <a:t>♂ man, ♀ vrouw</a:t>
            </a:r>
            <a:endParaRPr lang="nl-B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Sex : </a:t>
            </a:r>
            <a:r>
              <a:rPr lang="nl-BE" sz="4000" b="1" dirty="0" smtClean="0">
                <a:latin typeface="Arial"/>
                <a:cs typeface="Arial"/>
              </a:rPr>
              <a:t>♂ man, ♀ vrouw</a:t>
            </a:r>
            <a:endParaRPr lang="nl-BE" sz="4000" b="1" dirty="0"/>
          </a:p>
        </p:txBody>
      </p:sp>
      <p:sp>
        <p:nvSpPr>
          <p:cNvPr id="9" name="Down Arrow 8"/>
          <p:cNvSpPr/>
          <p:nvPr/>
        </p:nvSpPr>
        <p:spPr>
          <a:xfrm>
            <a:off x="3203848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9" descr="s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780928"/>
            <a:ext cx="1374824" cy="2713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Sex : </a:t>
            </a:r>
            <a:r>
              <a:rPr lang="nl-BE" sz="4000" b="1" dirty="0" smtClean="0">
                <a:latin typeface="Arial"/>
                <a:cs typeface="Arial"/>
              </a:rPr>
              <a:t>♂ man, ♀ vrouw</a:t>
            </a:r>
            <a:endParaRPr lang="nl-BE" sz="4000" b="1" dirty="0"/>
          </a:p>
        </p:txBody>
      </p:sp>
      <p:pic>
        <p:nvPicPr>
          <p:cNvPr id="10" name="Picture 9" descr="s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780928"/>
            <a:ext cx="1374824" cy="271393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4139952" y="3284984"/>
            <a:ext cx="172819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4860032" y="3356992"/>
            <a:ext cx="160697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Drop down</a:t>
            </a:r>
            <a:endParaRPr lang="nl-B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Geb. datum</a:t>
            </a:r>
            <a:endParaRPr lang="nl-B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Geb. datum</a:t>
            </a:r>
            <a:endParaRPr lang="nl-BE" sz="4000" b="1" dirty="0"/>
          </a:p>
        </p:txBody>
      </p:sp>
      <p:sp>
        <p:nvSpPr>
          <p:cNvPr id="9" name="Down Arrow 8"/>
          <p:cNvSpPr/>
          <p:nvPr/>
        </p:nvSpPr>
        <p:spPr>
          <a:xfrm>
            <a:off x="3419872" y="17008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9" descr="gebdat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636912"/>
            <a:ext cx="1800969" cy="3533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Geb. datum republikeinse kalender</a:t>
            </a:r>
            <a:endParaRPr lang="nl-BE" sz="4000" b="1" dirty="0"/>
          </a:p>
        </p:txBody>
      </p:sp>
      <p:pic>
        <p:nvPicPr>
          <p:cNvPr id="8" name="Picture 7" descr="repk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0781" y="1700114"/>
            <a:ext cx="4763219" cy="5157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Geb. datum republikeinse kalender</a:t>
            </a:r>
          </a:p>
          <a:p>
            <a:pPr algn="ctr"/>
            <a:r>
              <a:rPr lang="nl-BE" sz="4000" b="1" dirty="0" smtClean="0"/>
              <a:t>In comment</a:t>
            </a:r>
            <a:endParaRPr lang="nl-BE" sz="4000" b="1" dirty="0"/>
          </a:p>
        </p:txBody>
      </p:sp>
      <p:pic>
        <p:nvPicPr>
          <p:cNvPr id="8" name="Picture 7" descr="repk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0781" y="1700114"/>
            <a:ext cx="4763219" cy="515788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275856" y="3140968"/>
            <a:ext cx="165618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1043608" y="3068960"/>
            <a:ext cx="278826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muis plaatsen op cel</a:t>
            </a:r>
            <a:endParaRPr lang="nl-B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Geb. plaats</a:t>
            </a:r>
            <a:endParaRPr lang="nl-B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KOLOM G : </a:t>
            </a:r>
          </a:p>
          <a:p>
            <a:pPr algn="ctr"/>
            <a:r>
              <a:rPr lang="nl-BE" sz="4000" b="1" dirty="0" smtClean="0"/>
              <a:t>generatie; 0 = proband, 1 = ouders, enz...</a:t>
            </a:r>
            <a:endParaRPr lang="nl-BE" sz="4000" b="1" dirty="0"/>
          </a:p>
        </p:txBody>
      </p:sp>
      <p:pic>
        <p:nvPicPr>
          <p:cNvPr id="8" name="Picture 7" descr="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6030"/>
            <a:ext cx="9144000" cy="4791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Geb. plaats</a:t>
            </a:r>
            <a:endParaRPr lang="nl-BE" sz="4000" b="1" dirty="0"/>
          </a:p>
        </p:txBody>
      </p:sp>
      <p:sp>
        <p:nvSpPr>
          <p:cNvPr id="9" name="Down Arrow 8"/>
          <p:cNvSpPr/>
          <p:nvPr/>
        </p:nvSpPr>
        <p:spPr>
          <a:xfrm>
            <a:off x="4067944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7" descr="gebplaa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780928"/>
            <a:ext cx="1656184" cy="2423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Akte : X = aanwezig, nr = klapper</a:t>
            </a:r>
          </a:p>
          <a:p>
            <a:pPr algn="ctr"/>
            <a:r>
              <a:rPr lang="nl-BE" sz="4000" b="1" dirty="0" smtClean="0"/>
              <a:t>(met link naar document)</a:t>
            </a:r>
            <a:endParaRPr lang="nl-B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Akte : X = aanwezig, nr = klapper</a:t>
            </a:r>
          </a:p>
          <a:p>
            <a:pPr algn="ctr"/>
            <a:r>
              <a:rPr lang="nl-BE" sz="4000" b="1" dirty="0" smtClean="0"/>
              <a:t>(met link naar document op HD)</a:t>
            </a:r>
            <a:endParaRPr lang="nl-BE" sz="4000" b="1" dirty="0"/>
          </a:p>
        </p:txBody>
      </p:sp>
      <p:sp>
        <p:nvSpPr>
          <p:cNvPr id="9" name="Down Arrow 8"/>
          <p:cNvSpPr/>
          <p:nvPr/>
        </p:nvSpPr>
        <p:spPr>
          <a:xfrm>
            <a:off x="4716016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7" descr="ak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780928"/>
            <a:ext cx="1800200" cy="358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Huw. datum</a:t>
            </a:r>
            <a:endParaRPr lang="nl-B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Huw. datum</a:t>
            </a:r>
            <a:endParaRPr lang="nl-BE" sz="4000" b="1" dirty="0"/>
          </a:p>
        </p:txBody>
      </p:sp>
      <p:sp>
        <p:nvSpPr>
          <p:cNvPr id="9" name="Down Arrow 8"/>
          <p:cNvSpPr/>
          <p:nvPr/>
        </p:nvSpPr>
        <p:spPr>
          <a:xfrm>
            <a:off x="5148064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7" descr="huwdat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780928"/>
            <a:ext cx="2088232" cy="272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Huw. Plaats</a:t>
            </a:r>
            <a:endParaRPr lang="nl-B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Huw. Plaats</a:t>
            </a:r>
            <a:endParaRPr lang="nl-BE" sz="4000" b="1" dirty="0"/>
          </a:p>
        </p:txBody>
      </p:sp>
      <p:sp>
        <p:nvSpPr>
          <p:cNvPr id="9" name="Down Arrow 8"/>
          <p:cNvSpPr/>
          <p:nvPr/>
        </p:nvSpPr>
        <p:spPr>
          <a:xfrm>
            <a:off x="5796136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7" descr="huwplaa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80928"/>
            <a:ext cx="2257663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Akte Huwelijk</a:t>
            </a:r>
          </a:p>
          <a:p>
            <a:pPr algn="ctr"/>
            <a:endParaRPr lang="nl-B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Akte Huwelijk</a:t>
            </a:r>
          </a:p>
          <a:p>
            <a:pPr algn="ctr"/>
            <a:endParaRPr lang="nl-BE" sz="4000" b="1" dirty="0"/>
          </a:p>
        </p:txBody>
      </p:sp>
      <p:sp>
        <p:nvSpPr>
          <p:cNvPr id="9" name="Down Arrow 8"/>
          <p:cNvSpPr/>
          <p:nvPr/>
        </p:nvSpPr>
        <p:spPr>
          <a:xfrm>
            <a:off x="6228184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7" descr="akte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852936"/>
            <a:ext cx="1734522" cy="3445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Datum overlijden</a:t>
            </a:r>
            <a:endParaRPr lang="nl-B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6030"/>
            <a:ext cx="9144000" cy="4791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KOLOM G : </a:t>
            </a:r>
          </a:p>
          <a:p>
            <a:pPr algn="ctr"/>
            <a:r>
              <a:rPr lang="nl-BE" sz="4000" b="1" dirty="0" smtClean="0"/>
              <a:t>generatie; 1 = proband, 2 = ouders, enz...</a:t>
            </a:r>
            <a:endParaRPr lang="nl-BE" sz="4000" b="1" dirty="0"/>
          </a:p>
        </p:txBody>
      </p:sp>
      <p:pic>
        <p:nvPicPr>
          <p:cNvPr id="8" name="Picture 7" descr="kolom 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08920"/>
            <a:ext cx="1193850" cy="2846873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9771612" flipH="1">
            <a:off x="264431" y="2130906"/>
            <a:ext cx="244649" cy="1018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Datum overlijden</a:t>
            </a:r>
            <a:endParaRPr lang="nl-BE" sz="4000" b="1" dirty="0"/>
          </a:p>
        </p:txBody>
      </p:sp>
      <p:sp>
        <p:nvSpPr>
          <p:cNvPr id="9" name="Down Arrow 8"/>
          <p:cNvSpPr/>
          <p:nvPr/>
        </p:nvSpPr>
        <p:spPr>
          <a:xfrm>
            <a:off x="6660232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7" descr="ovldat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780928"/>
            <a:ext cx="2088431" cy="233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Plaats overlijden</a:t>
            </a:r>
            <a:endParaRPr lang="nl-B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Plaats overlijden</a:t>
            </a:r>
            <a:endParaRPr lang="nl-BE" sz="4000" b="1" dirty="0"/>
          </a:p>
        </p:txBody>
      </p:sp>
      <p:sp>
        <p:nvSpPr>
          <p:cNvPr id="9" name="Down Arrow 8"/>
          <p:cNvSpPr/>
          <p:nvPr/>
        </p:nvSpPr>
        <p:spPr>
          <a:xfrm>
            <a:off x="7236296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7" descr="ovlplaa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780928"/>
            <a:ext cx="2074104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Akte overlijden</a:t>
            </a:r>
            <a:endParaRPr lang="nl-B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Akte overlijden</a:t>
            </a:r>
            <a:endParaRPr lang="nl-BE" sz="4000" b="1" dirty="0"/>
          </a:p>
        </p:txBody>
      </p:sp>
      <p:sp>
        <p:nvSpPr>
          <p:cNvPr id="9" name="Down Arrow 8"/>
          <p:cNvSpPr/>
          <p:nvPr/>
        </p:nvSpPr>
        <p:spPr>
          <a:xfrm>
            <a:off x="7812360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7" descr="akteov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2780928"/>
            <a:ext cx="1582663" cy="2440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Ouder : sosa vader</a:t>
            </a:r>
            <a:endParaRPr lang="nl-B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Ouder : sosa vader</a:t>
            </a:r>
            <a:endParaRPr lang="nl-BE" sz="4000" b="1" dirty="0"/>
          </a:p>
        </p:txBody>
      </p:sp>
      <p:pic>
        <p:nvPicPr>
          <p:cNvPr id="12" name="Picture 11" descr="ou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780928"/>
            <a:ext cx="2195736" cy="2619199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8172400" y="1772816"/>
            <a:ext cx="48463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Ouder : sosa vader</a:t>
            </a:r>
            <a:endParaRPr lang="nl-BE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2780928"/>
            <a:ext cx="288032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3000" b="1" dirty="0" smtClean="0"/>
              <a:t>= sosa nr. maal 2</a:t>
            </a:r>
            <a:endParaRPr lang="nl-BE" sz="3000" b="1" dirty="0"/>
          </a:p>
        </p:txBody>
      </p:sp>
      <p:pic>
        <p:nvPicPr>
          <p:cNvPr id="12" name="Picture 11" descr="ou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780928"/>
            <a:ext cx="2195736" cy="261919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868144" y="2924944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Kind : sosa zoon/dochter</a:t>
            </a:r>
            <a:endParaRPr lang="nl-B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Kind : sosa zoon/dochter</a:t>
            </a:r>
            <a:endParaRPr lang="nl-BE" sz="4000" b="1" dirty="0"/>
          </a:p>
        </p:txBody>
      </p:sp>
      <p:pic>
        <p:nvPicPr>
          <p:cNvPr id="8" name="Picture 7" descr="ki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780927"/>
            <a:ext cx="1907705" cy="2789417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8659368" y="1772816"/>
            <a:ext cx="484632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Sosa Nr. </a:t>
            </a:r>
            <a:endParaRPr lang="nl-BE" sz="4000" b="1" dirty="0"/>
          </a:p>
        </p:txBody>
      </p:sp>
      <p:pic>
        <p:nvPicPr>
          <p:cNvPr id="7" name="Picture 6" descr="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6030"/>
            <a:ext cx="9144000" cy="4791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Kind : sosa zoon/dochter</a:t>
            </a:r>
            <a:endParaRPr lang="nl-BE" sz="4000" b="1" dirty="0"/>
          </a:p>
        </p:txBody>
      </p:sp>
      <p:pic>
        <p:nvPicPr>
          <p:cNvPr id="8" name="Picture 7" descr="ki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780927"/>
            <a:ext cx="1907705" cy="278941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724128" y="2924944"/>
            <a:ext cx="165618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3131840" y="2636912"/>
            <a:ext cx="288032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3000" b="1" dirty="0" smtClean="0"/>
              <a:t>= even sosa nr. gedeeld door 2 </a:t>
            </a:r>
            <a:endParaRPr lang="nl-BE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Conditional Formatting</a:t>
            </a:r>
            <a:endParaRPr lang="nl-BE" sz="4000" b="1" dirty="0"/>
          </a:p>
        </p:txBody>
      </p:sp>
      <p:pic>
        <p:nvPicPr>
          <p:cNvPr id="10" name="Picture 9" descr="condF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22000"/>
            <a:ext cx="9144000" cy="4536000"/>
          </a:xfrm>
          <a:prstGeom prst="rect">
            <a:avLst/>
          </a:prstGeom>
        </p:spPr>
      </p:pic>
      <p:pic>
        <p:nvPicPr>
          <p:cNvPr id="6" name="Picture 5" descr="cf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564904"/>
            <a:ext cx="5943600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1. Lijn tussen generaties</a:t>
            </a:r>
            <a:endParaRPr lang="nl-BE" sz="4000" b="1" dirty="0"/>
          </a:p>
        </p:txBody>
      </p:sp>
      <p:pic>
        <p:nvPicPr>
          <p:cNvPr id="8" name="Picture 7" descr="cf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9" y="679043"/>
            <a:ext cx="6310076" cy="6178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" y="62068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Conditional Formatting</a:t>
            </a:r>
          </a:p>
          <a:p>
            <a:pPr algn="ctr"/>
            <a:r>
              <a:rPr lang="nl-BE" sz="4000" b="1" dirty="0" smtClean="0"/>
              <a:t>2. Indien geen ouders</a:t>
            </a:r>
            <a:endParaRPr lang="nl-BE" sz="4000" b="1" dirty="0"/>
          </a:p>
        </p:txBody>
      </p:sp>
      <p:pic>
        <p:nvPicPr>
          <p:cNvPr id="8" name="Picture 7" descr="cf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76501"/>
            <a:ext cx="9144000" cy="4381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26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/>
              <a:t>=AND(ISNA(VLOOKUP($B11*2;$B:$B;1;FALSE));ISNA(VLOOKUP(($B11*2)+1;$B:$B;1;FALSE)))</a:t>
            </a:r>
            <a:endParaRPr lang="nl-BE" sz="3600" b="1" dirty="0"/>
          </a:p>
        </p:txBody>
      </p:sp>
      <p:pic>
        <p:nvPicPr>
          <p:cNvPr id="6" name="Picture 5" descr="geen oud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2323" y="1844824"/>
            <a:ext cx="5120986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3. Alleen vader</a:t>
            </a:r>
            <a:endParaRPr lang="nl-BE" sz="4000" b="1" dirty="0"/>
          </a:p>
        </p:txBody>
      </p:sp>
      <p:pic>
        <p:nvPicPr>
          <p:cNvPr id="8" name="Picture 7" descr="cf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980728"/>
            <a:ext cx="6017578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4. Alleen moeder</a:t>
            </a:r>
            <a:endParaRPr lang="nl-BE" sz="4000" b="1" dirty="0"/>
          </a:p>
        </p:txBody>
      </p:sp>
      <p:pic>
        <p:nvPicPr>
          <p:cNvPr id="6" name="Picture 5" descr="cf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9" y="650250"/>
            <a:ext cx="6273790" cy="620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 smtClean="0"/>
              <a:t>Samenvattende tabel</a:t>
            </a:r>
            <a:endParaRPr lang="nl-BE" sz="4000" b="1" dirty="0"/>
          </a:p>
        </p:txBody>
      </p:sp>
      <p:pic>
        <p:nvPicPr>
          <p:cNvPr id="5" name="Picture 4" descr="t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5082"/>
            <a:ext cx="9144000" cy="4262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5082"/>
            <a:ext cx="9144000" cy="4262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 smtClean="0"/>
              <a:t>Totaal n voorouders</a:t>
            </a:r>
            <a:endParaRPr lang="nl-BE" sz="4000" b="1" dirty="0"/>
          </a:p>
        </p:txBody>
      </p:sp>
      <p:pic>
        <p:nvPicPr>
          <p:cNvPr id="5" name="Picture 4" descr="n vooroud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212976"/>
            <a:ext cx="5689228" cy="194342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41202">
            <a:off x="403908" y="3643532"/>
            <a:ext cx="2473228" cy="529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5082"/>
            <a:ext cx="9144000" cy="4262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 smtClean="0"/>
              <a:t>Totaal n voorouders</a:t>
            </a:r>
            <a:endParaRPr lang="nl-BE" sz="4000" b="1" dirty="0"/>
          </a:p>
        </p:txBody>
      </p:sp>
      <p:pic>
        <p:nvPicPr>
          <p:cNvPr id="5" name="Picture 4" descr="n vooroud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212976"/>
            <a:ext cx="5689228" cy="194342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48064" y="3068960"/>
            <a:ext cx="2520280" cy="720080"/>
          </a:xfrm>
          <a:prstGeom prst="ellipse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Down Arrow 7"/>
          <p:cNvSpPr/>
          <p:nvPr/>
        </p:nvSpPr>
        <p:spPr>
          <a:xfrm>
            <a:off x="5724128" y="1124744"/>
            <a:ext cx="792088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2843808" y="3284984"/>
            <a:ext cx="2304256" cy="1296144"/>
          </a:xfrm>
          <a:prstGeom prst="bentConnector3">
            <a:avLst>
              <a:gd name="adj1" fmla="val 100303"/>
            </a:avLst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6030"/>
            <a:ext cx="9144000" cy="4791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Sosa Nr. </a:t>
            </a:r>
            <a:endParaRPr lang="nl-BE" sz="4000" b="1" dirty="0"/>
          </a:p>
        </p:txBody>
      </p:sp>
      <p:pic>
        <p:nvPicPr>
          <p:cNvPr id="8" name="Picture 7" descr="Sosa N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068960"/>
            <a:ext cx="2087860" cy="2057156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79512" y="2276872"/>
            <a:ext cx="492333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77839"/>
            <a:ext cx="9144000" cy="4480161"/>
          </a:xfrm>
          <a:prstGeom prst="rect">
            <a:avLst/>
          </a:prstGeom>
        </p:spPr>
      </p:pic>
      <p:pic>
        <p:nvPicPr>
          <p:cNvPr id="5" name="Picture 4" descr="n geb ak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4471752" cy="271631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3255382">
            <a:off x="3832586" y="2755350"/>
            <a:ext cx="638871" cy="2408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BE" b="1" dirty="0" smtClean="0"/>
              <a:t>Totaal n geboorteakten</a:t>
            </a:r>
            <a:endParaRPr lang="nl-BE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 smtClean="0"/>
              <a:t>Totaal n geboorteakten</a:t>
            </a:r>
            <a:endParaRPr lang="nl-BE" sz="4000" b="1" dirty="0"/>
          </a:p>
        </p:txBody>
      </p:sp>
      <p:pic>
        <p:nvPicPr>
          <p:cNvPr id="4" name="Picture 3" descr="t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77839"/>
            <a:ext cx="9144000" cy="4480161"/>
          </a:xfrm>
          <a:prstGeom prst="rect">
            <a:avLst/>
          </a:prstGeom>
        </p:spPr>
      </p:pic>
      <p:pic>
        <p:nvPicPr>
          <p:cNvPr id="5" name="Picture 4" descr="n geb ak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4471752" cy="27163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99592" y="2996952"/>
            <a:ext cx="3168352" cy="720080"/>
          </a:xfrm>
          <a:prstGeom prst="ellipse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99792" y="3501008"/>
            <a:ext cx="144016" cy="1296144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 smtClean="0"/>
              <a:t>Totaal n huwelijksakten</a:t>
            </a:r>
            <a:endParaRPr lang="nl-BE" sz="4000" b="1" dirty="0"/>
          </a:p>
        </p:txBody>
      </p:sp>
      <p:pic>
        <p:nvPicPr>
          <p:cNvPr id="5" name="Picture 4" descr="t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5082"/>
            <a:ext cx="9144000" cy="426291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5082"/>
            <a:ext cx="9144000" cy="4262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 smtClean="0"/>
              <a:t>Totaal n huwelijksakten</a:t>
            </a:r>
            <a:endParaRPr lang="nl-BE" sz="4000" b="1" dirty="0"/>
          </a:p>
        </p:txBody>
      </p:sp>
      <p:pic>
        <p:nvPicPr>
          <p:cNvPr id="6" name="Picture 5" descr="n huw ak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501008"/>
            <a:ext cx="2443207" cy="225931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8573572">
            <a:off x="4717755" y="3784324"/>
            <a:ext cx="2801549" cy="57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5082"/>
            <a:ext cx="9144000" cy="4262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 smtClean="0"/>
              <a:t>Totaal n huwelijksakten</a:t>
            </a:r>
            <a:endParaRPr lang="nl-BE" sz="4000" b="1" dirty="0"/>
          </a:p>
        </p:txBody>
      </p:sp>
      <p:pic>
        <p:nvPicPr>
          <p:cNvPr id="6" name="Picture 5" descr="n huw ak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501008"/>
            <a:ext cx="2443207" cy="225931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72000" y="3284984"/>
            <a:ext cx="2376264" cy="720080"/>
          </a:xfrm>
          <a:prstGeom prst="ellipse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48064" y="3789040"/>
            <a:ext cx="432048" cy="1224136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 smtClean="0"/>
              <a:t>Totaal n overlijdensakten</a:t>
            </a:r>
            <a:endParaRPr lang="nl-BE" sz="4000" b="1" dirty="0"/>
          </a:p>
        </p:txBody>
      </p:sp>
      <p:pic>
        <p:nvPicPr>
          <p:cNvPr id="5" name="Picture 4" descr="t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5082"/>
            <a:ext cx="9144000" cy="426291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5082"/>
            <a:ext cx="9144000" cy="4262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 smtClean="0"/>
              <a:t>Totaal n overlijdensakten</a:t>
            </a:r>
            <a:endParaRPr lang="nl-BE" sz="4000" b="1" dirty="0"/>
          </a:p>
        </p:txBody>
      </p:sp>
      <p:pic>
        <p:nvPicPr>
          <p:cNvPr id="5" name="Picture 4" descr="n ovl ak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212976"/>
            <a:ext cx="2511540" cy="243723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2419864">
            <a:off x="7747988" y="2950311"/>
            <a:ext cx="720080" cy="2353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5082"/>
            <a:ext cx="9144000" cy="4262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 smtClean="0"/>
              <a:t>Totaal n overlijdensakten</a:t>
            </a:r>
            <a:endParaRPr lang="nl-BE" sz="4000" b="1" dirty="0"/>
          </a:p>
        </p:txBody>
      </p:sp>
      <p:pic>
        <p:nvPicPr>
          <p:cNvPr id="5" name="Picture 4" descr="n ovl ak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212976"/>
            <a:ext cx="2511540" cy="243723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36096" y="3068960"/>
            <a:ext cx="2592288" cy="864096"/>
          </a:xfrm>
          <a:prstGeom prst="ellipse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876256" y="3501008"/>
            <a:ext cx="216024" cy="144016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el t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50993"/>
            <a:ext cx="9144000" cy="3807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Totaal n akten</a:t>
            </a:r>
            <a:endParaRPr lang="nl-BE" b="1" dirty="0"/>
          </a:p>
        </p:txBody>
      </p:sp>
      <p:pic>
        <p:nvPicPr>
          <p:cNvPr id="5" name="Picture 4" descr="tot n ak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844824"/>
            <a:ext cx="3418534" cy="331236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4618782">
            <a:off x="6217028" y="2257186"/>
            <a:ext cx="504056" cy="3845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bel t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50993"/>
            <a:ext cx="9144000" cy="3807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Totaal n akten</a:t>
            </a:r>
            <a:endParaRPr lang="nl-BE" b="1" dirty="0"/>
          </a:p>
        </p:txBody>
      </p:sp>
      <p:pic>
        <p:nvPicPr>
          <p:cNvPr id="5" name="Picture 4" descr="tot n ak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844824"/>
            <a:ext cx="3418534" cy="33123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03848" y="1700808"/>
            <a:ext cx="2808312" cy="864096"/>
          </a:xfrm>
          <a:prstGeom prst="ellipse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39952" y="2420888"/>
            <a:ext cx="360040" cy="180020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Fam. Naam</a:t>
            </a:r>
            <a:endParaRPr lang="nl-B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 smtClean="0"/>
              <a:t>Totaal n voorouders per generatie</a:t>
            </a:r>
            <a:endParaRPr lang="nl-BE" sz="4000" b="1" dirty="0"/>
          </a:p>
        </p:txBody>
      </p:sp>
      <p:pic>
        <p:nvPicPr>
          <p:cNvPr id="5" name="Picture 4" descr="t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5082"/>
            <a:ext cx="9144000" cy="4262918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5082"/>
            <a:ext cx="9144000" cy="4262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 smtClean="0"/>
              <a:t>Totaal n voorouders per generatie</a:t>
            </a:r>
            <a:endParaRPr lang="nl-BE" sz="4000" b="1" dirty="0"/>
          </a:p>
        </p:txBody>
      </p:sp>
      <p:pic>
        <p:nvPicPr>
          <p:cNvPr id="5" name="Picture 4" descr="n ouder 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268760"/>
            <a:ext cx="6191250" cy="15430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11560" y="1484784"/>
            <a:ext cx="3456384" cy="1728192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131840" y="1196752"/>
            <a:ext cx="2232248" cy="432048"/>
          </a:xfrm>
          <a:prstGeom prst="ellipse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5082"/>
            <a:ext cx="9144000" cy="4262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 smtClean="0"/>
              <a:t>Totaal n voorouders per generatie</a:t>
            </a:r>
            <a:endParaRPr lang="nl-BE" sz="4000" b="1" dirty="0"/>
          </a:p>
        </p:txBody>
      </p:sp>
      <p:pic>
        <p:nvPicPr>
          <p:cNvPr id="5" name="Picture 4" descr="prob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268760"/>
            <a:ext cx="3303684" cy="241989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87824" y="1268760"/>
            <a:ext cx="2808312" cy="720080"/>
          </a:xfrm>
          <a:prstGeom prst="ellipse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Variatie op éénzelfde thema</a:t>
            </a:r>
            <a:br>
              <a:rPr lang="nl-BE" b="1" dirty="0" smtClean="0"/>
            </a:br>
            <a:r>
              <a:rPr lang="nl-BE" b="1" dirty="0" smtClean="0"/>
              <a:t>bijkomende kolom met url</a:t>
            </a:r>
            <a:endParaRPr lang="nl-BE" b="1" dirty="0"/>
          </a:p>
        </p:txBody>
      </p:sp>
      <p:pic>
        <p:nvPicPr>
          <p:cNvPr id="4" name="Content Placeholder 3" descr="J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48189"/>
            <a:ext cx="10196422" cy="4509811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Variatie op éénzelfde thema</a:t>
            </a:r>
            <a:br>
              <a:rPr lang="nl-BE" b="1" dirty="0" smtClean="0"/>
            </a:br>
            <a:r>
              <a:rPr lang="nl-BE" b="1" dirty="0" smtClean="0"/>
              <a:t>bijkomende kolom met url</a:t>
            </a:r>
            <a:endParaRPr lang="nl-BE" b="1" dirty="0"/>
          </a:p>
        </p:txBody>
      </p:sp>
      <p:pic>
        <p:nvPicPr>
          <p:cNvPr id="4" name="Content Placeholder 3" descr="J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48189"/>
            <a:ext cx="10196422" cy="4509811"/>
          </a:xfrm>
        </p:spPr>
      </p:pic>
      <p:pic>
        <p:nvPicPr>
          <p:cNvPr id="5" name="Picture 4" descr="ju z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996952"/>
            <a:ext cx="7234599" cy="259228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652120" y="3717032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l 6"/>
          <p:cNvSpPr/>
          <p:nvPr/>
        </p:nvSpPr>
        <p:spPr>
          <a:xfrm>
            <a:off x="395536" y="2852936"/>
            <a:ext cx="4176464" cy="576064"/>
          </a:xfrm>
          <a:prstGeom prst="ellipse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rwin\AppData\Local\Microsoft\Windows\INetCache\IE\W33E74I2\instructional_tim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3254826" cy="3240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404664"/>
            <a:ext cx="7129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b="1" dirty="0" smtClean="0"/>
              <a:t>Enkele maanden later</a:t>
            </a:r>
            <a:endParaRPr lang="nl-BE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06" y="4797152"/>
            <a:ext cx="9140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b="1" dirty="0" smtClean="0"/>
              <a:t>Op een meeting in Speltincx</a:t>
            </a:r>
            <a:endParaRPr lang="nl-BE" sz="6000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win\AppData\Local\Microsoft\Windows\INetCache\IE\8R9YHU5T\TH9u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95250"/>
            <a:ext cx="5715000" cy="666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260648"/>
            <a:ext cx="4968552" cy="1569660"/>
          </a:xfrm>
          <a:prstGeom prst="rect">
            <a:avLst/>
          </a:prstGeom>
          <a:solidFill>
            <a:srgbClr val="D23E1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9600" dirty="0" smtClean="0">
                <a:solidFill>
                  <a:schemeClr val="bg2">
                    <a:lumMod val="90000"/>
                  </a:schemeClr>
                </a:solidFill>
                <a:latin typeface="Franklin Gothic Demi" pitchFamily="34" charset="0"/>
              </a:rPr>
              <a:t>ERWIN!</a:t>
            </a:r>
            <a:endParaRPr lang="nl-BE" sz="9600" dirty="0">
              <a:solidFill>
                <a:schemeClr val="bg2">
                  <a:lumMod val="9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1027" name="Picture 3" descr="C:\Users\Erwin\AppData\Local\Microsoft\Windows\INetCache\IE\32AVAHYK\professor%20em%20ação%20dando%20aulas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412776"/>
            <a:ext cx="1691680" cy="18131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21297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Etienne</a:t>
            </a:r>
            <a:endParaRPr lang="nl-BE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In Geneanet kan je reeds de meeste informatie terugvinden</a:t>
            </a:r>
            <a:endParaRPr lang="nl-BE" b="1" dirty="0"/>
          </a:p>
        </p:txBody>
      </p:sp>
      <p:pic>
        <p:nvPicPr>
          <p:cNvPr id="4" name="Content Placeholder 3" descr="gen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79088"/>
            <a:ext cx="9194871" cy="4578912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win\AppData\Local\Microsoft\Windows\INetCache\IE\L2VZ3RR7\17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536504" cy="41735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476672"/>
            <a:ext cx="4625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400" b="1" dirty="0" smtClean="0"/>
              <a:t>Zijn er nog vragen?</a:t>
            </a:r>
            <a:endParaRPr lang="nl-BE" sz="4400" b="1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589240"/>
            <a:ext cx="7499176" cy="778098"/>
          </a:xfrm>
        </p:spPr>
        <p:txBody>
          <a:bodyPr/>
          <a:lstStyle/>
          <a:p>
            <a:r>
              <a:rPr lang="nl-BE" b="1" dirty="0" smtClean="0"/>
              <a:t>Ik dank u voor de aandacht</a:t>
            </a:r>
            <a:endParaRPr lang="nl-BE" b="1" dirty="0"/>
          </a:p>
        </p:txBody>
      </p:sp>
      <p:pic>
        <p:nvPicPr>
          <p:cNvPr id="3076" name="Picture 4" descr="C:\Users\Erwin\AppData\Local\Microsoft\Windows\INetCache\IE\8R9YHU5T\thankyo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77399"/>
            <a:ext cx="5760640" cy="5313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Fam. Naam</a:t>
            </a:r>
            <a:endParaRPr lang="nl-BE" sz="4000" b="1" dirty="0"/>
          </a:p>
        </p:txBody>
      </p:sp>
      <p:sp>
        <p:nvSpPr>
          <p:cNvPr id="7" name="Down Arrow 6"/>
          <p:cNvSpPr/>
          <p:nvPr/>
        </p:nvSpPr>
        <p:spPr>
          <a:xfrm>
            <a:off x="827584" y="1772816"/>
            <a:ext cx="586962" cy="991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7" descr="fam na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780928"/>
            <a:ext cx="2304256" cy="1897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rwin\AppData\Local\Microsoft\Windows\INetCache\IE\8R9YHU5T\male-teacher-carto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07946" cy="650144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11960" y="1340768"/>
            <a:ext cx="4032448" cy="2862322"/>
          </a:xfrm>
          <a:prstGeom prst="rect">
            <a:avLst/>
          </a:prstGeom>
          <a:solidFill>
            <a:srgbClr val="005C2A"/>
          </a:solidFill>
        </p:spPr>
        <p:txBody>
          <a:bodyPr wrap="square" rtlCol="0">
            <a:spAutoFit/>
          </a:bodyPr>
          <a:lstStyle/>
          <a:p>
            <a:pPr algn="r"/>
            <a:r>
              <a:rPr lang="nl-BE" sz="6000" dirty="0" smtClean="0">
                <a:solidFill>
                  <a:schemeClr val="bg1"/>
                </a:solidFill>
                <a:latin typeface="Brush Script MT" pitchFamily="66" charset="0"/>
              </a:rPr>
              <a:t>en nu terug over naar Etienne ...</a:t>
            </a:r>
            <a:endParaRPr lang="nl-BE" sz="6000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sp>
        <p:nvSpPr>
          <p:cNvPr id="4" name="Toelichting met afgeronde rechthoek 3"/>
          <p:cNvSpPr/>
          <p:nvPr/>
        </p:nvSpPr>
        <p:spPr>
          <a:xfrm>
            <a:off x="6444208" y="5229200"/>
            <a:ext cx="2520280" cy="1224136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err="1" smtClean="0">
                <a:solidFill>
                  <a:schemeClr val="tx1"/>
                </a:solidFill>
              </a:rPr>
              <a:t>Wa</a:t>
            </a:r>
            <a:r>
              <a:rPr lang="nl-BE" sz="2400" b="1" dirty="0" smtClean="0">
                <a:solidFill>
                  <a:schemeClr val="tx1"/>
                </a:solidFill>
              </a:rPr>
              <a:t> zegde?</a:t>
            </a:r>
            <a:endParaRPr lang="nl-NL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Voornaam</a:t>
            </a:r>
            <a:endParaRPr lang="nl-B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000" dirty="0"/>
          </a:p>
        </p:txBody>
      </p:sp>
      <p:pic>
        <p:nvPicPr>
          <p:cNvPr id="6" name="Picture 5" descr="ge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121"/>
            <a:ext cx="9144000" cy="5282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Voornaam</a:t>
            </a:r>
            <a:endParaRPr lang="nl-BE" sz="4000" b="1" dirty="0"/>
          </a:p>
        </p:txBody>
      </p:sp>
      <p:sp>
        <p:nvSpPr>
          <p:cNvPr id="7" name="Down Arrow 6"/>
          <p:cNvSpPr/>
          <p:nvPr/>
        </p:nvSpPr>
        <p:spPr>
          <a:xfrm>
            <a:off x="1763688" y="1772816"/>
            <a:ext cx="64807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7" descr="voorna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996952"/>
            <a:ext cx="2304256" cy="2563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348</Words>
  <Application>Microsoft Office PowerPoint</Application>
  <PresentationFormat>Diavoorstelling (4:3)</PresentationFormat>
  <Paragraphs>83</Paragraphs>
  <Slides>70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70</vt:i4>
      </vt:variant>
    </vt:vector>
  </HeadingPairs>
  <TitlesOfParts>
    <vt:vector size="71" baseType="lpstr">
      <vt:lpstr>Office Theme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  <vt:lpstr>Dia 44</vt:lpstr>
      <vt:lpstr>Dia 45</vt:lpstr>
      <vt:lpstr>Dia 46</vt:lpstr>
      <vt:lpstr>Samenvattende tabel</vt:lpstr>
      <vt:lpstr>Totaal n voorouders</vt:lpstr>
      <vt:lpstr>Totaal n voorouders</vt:lpstr>
      <vt:lpstr>Totaal n geboorteakten</vt:lpstr>
      <vt:lpstr>Totaal n geboorteakten</vt:lpstr>
      <vt:lpstr>Totaal n huwelijksakten</vt:lpstr>
      <vt:lpstr>Totaal n huwelijksakten</vt:lpstr>
      <vt:lpstr>Totaal n huwelijksakten</vt:lpstr>
      <vt:lpstr>Totaal n overlijdensakten</vt:lpstr>
      <vt:lpstr>Totaal n overlijdensakten</vt:lpstr>
      <vt:lpstr>Totaal n overlijdensakten</vt:lpstr>
      <vt:lpstr>Totaal n akten</vt:lpstr>
      <vt:lpstr>Totaal n akten</vt:lpstr>
      <vt:lpstr>Totaal n voorouders per generatie</vt:lpstr>
      <vt:lpstr>Totaal n voorouders per generatie</vt:lpstr>
      <vt:lpstr>Totaal n voorouders per generatie</vt:lpstr>
      <vt:lpstr>Variatie op éénzelfde thema bijkomende kolom met url</vt:lpstr>
      <vt:lpstr>Variatie op éénzelfde thema bijkomende kolom met url</vt:lpstr>
      <vt:lpstr>Dia 65</vt:lpstr>
      <vt:lpstr>Dia 66</vt:lpstr>
      <vt:lpstr>In Geneanet kan je reeds de meeste informatie terugvinden</vt:lpstr>
      <vt:lpstr>Dia 68</vt:lpstr>
      <vt:lpstr>Ik dank u voor de aandacht</vt:lpstr>
      <vt:lpstr>Dia 70</vt:lpstr>
    </vt:vector>
  </TitlesOfParts>
  <Company>MOD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Erwin Ceriez</dc:creator>
  <cp:lastModifiedBy>Erwin</cp:lastModifiedBy>
  <cp:revision>77</cp:revision>
  <dcterms:created xsi:type="dcterms:W3CDTF">2017-04-06T13:11:37Z</dcterms:created>
  <dcterms:modified xsi:type="dcterms:W3CDTF">2018-11-06T11:32:42Z</dcterms:modified>
</cp:coreProperties>
</file>