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8" r:id="rId8"/>
    <p:sldId id="264" r:id="rId9"/>
    <p:sldId id="265" r:id="rId10"/>
    <p:sldId id="258" r:id="rId11"/>
    <p:sldId id="260" r:id="rId12"/>
    <p:sldId id="266" r:id="rId13"/>
    <p:sldId id="267" r:id="rId14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1B18"/>
    <a:srgbClr val="DA2E2A"/>
    <a:srgbClr val="68141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nl-BE"/>
          </a:p>
        </p:txBody>
      </p:sp>
      <p:sp>
        <p:nvSpPr>
          <p:cNvPr id="10" name="Rechthoe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hthoe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e verbindingslijn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echte verbindingslijn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hthoe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nl-BE"/>
          </a:p>
        </p:txBody>
      </p:sp>
      <p:sp>
        <p:nvSpPr>
          <p:cNvPr id="9" name="Rechthoe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e verbindingslijn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echte verbindingslijn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hthoe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hte verbindingslijn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hoe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ijdelijke aanduiding voor inhou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3" name="Tijdelijke aanduiding voor voetteks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echte verbindingslijn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echte verbindingslijn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 verbindingslijn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7DEC306-74DC-447C-9DFC-CE9A97676318}" type="datetimeFigureOut">
              <a:rPr lang="nl-BE" smtClean="0"/>
              <a:pPr/>
              <a:t>10/08/2010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nl-BE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hoe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4947FB5-E461-46C2-A9EC-322FE25E14E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280920" cy="1539602"/>
          </a:xfrm>
        </p:spPr>
        <p:txBody>
          <a:bodyPr>
            <a:normAutofit/>
          </a:bodyPr>
          <a:lstStyle/>
          <a:p>
            <a:pPr algn="l"/>
            <a:r>
              <a:rPr lang="nl-BE" sz="2800" dirty="0" smtClean="0">
                <a:solidFill>
                  <a:srgbClr val="8C1B18"/>
                </a:solidFill>
              </a:rPr>
              <a:t>Welke </a:t>
            </a:r>
            <a:r>
              <a:rPr lang="nl-BE" sz="2800" dirty="0" err="1" smtClean="0">
                <a:solidFill>
                  <a:srgbClr val="8C1B18"/>
                </a:solidFill>
              </a:rPr>
              <a:t>soa’s</a:t>
            </a:r>
            <a:r>
              <a:rPr lang="nl-BE" sz="2800" dirty="0" smtClean="0">
                <a:solidFill>
                  <a:srgbClr val="8C1B18"/>
                </a:solidFill>
              </a:rPr>
              <a:t> zijn gevaarlijk en besmettelijk?</a:t>
            </a:r>
            <a:br>
              <a:rPr lang="nl-BE" sz="2800" dirty="0" smtClean="0">
                <a:solidFill>
                  <a:srgbClr val="8C1B18"/>
                </a:solidFill>
              </a:rPr>
            </a:br>
            <a:r>
              <a:rPr lang="nl-BE" sz="2800" dirty="0" smtClean="0">
                <a:solidFill>
                  <a:srgbClr val="8C1B18"/>
                </a:solidFill>
              </a:rPr>
              <a:t>Hoe kan ik mij beschermen tegen een soa?</a:t>
            </a:r>
            <a:endParaRPr lang="nl-BE" sz="2800" dirty="0">
              <a:solidFill>
                <a:srgbClr val="8C1B18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123728" y="2852936"/>
            <a:ext cx="6560234" cy="1752600"/>
          </a:xfrm>
        </p:spPr>
        <p:txBody>
          <a:bodyPr>
            <a:normAutofit/>
          </a:bodyPr>
          <a:lstStyle/>
          <a:p>
            <a:r>
              <a:rPr lang="nl-BE" sz="2800" dirty="0" smtClean="0">
                <a:solidFill>
                  <a:srgbClr val="8C1B18"/>
                </a:solidFill>
              </a:rPr>
              <a:t>Syfilis</a:t>
            </a:r>
            <a:endParaRPr lang="nl-BE" sz="2800" dirty="0">
              <a:solidFill>
                <a:srgbClr val="8C1B1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8C1B18"/>
                </a:solidFill>
              </a:rPr>
              <a:t>1. Wat is Syfilis eigenlijk?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BE" sz="7200" dirty="0" smtClean="0">
                <a:solidFill>
                  <a:srgbClr val="00B050"/>
                </a:solidFill>
              </a:rPr>
              <a:t>Juist!!</a:t>
            </a:r>
          </a:p>
          <a:p>
            <a:pPr>
              <a:buNone/>
            </a:pPr>
            <a:r>
              <a:rPr lang="nl-NL" sz="3200" dirty="0" smtClean="0"/>
              <a:t>Syfilis wordt veroorzaakt door een</a:t>
            </a:r>
          </a:p>
          <a:p>
            <a:pPr>
              <a:buNone/>
            </a:pPr>
            <a:r>
              <a:rPr lang="nl-NL" sz="3200" dirty="0" smtClean="0"/>
              <a:t>bacterie die zich nestelt in het slijmvlies </a:t>
            </a:r>
          </a:p>
          <a:p>
            <a:pPr>
              <a:buNone/>
            </a:pPr>
            <a:r>
              <a:rPr lang="nl-NL" sz="3200" dirty="0" smtClean="0"/>
              <a:t>van de mond, penis, vagina of </a:t>
            </a:r>
          </a:p>
          <a:p>
            <a:pPr>
              <a:buNone/>
            </a:pPr>
            <a:r>
              <a:rPr lang="nl-NL" sz="3200" dirty="0" smtClean="0"/>
              <a:t>anus. Later kan het zich verspreiden </a:t>
            </a:r>
          </a:p>
          <a:p>
            <a:pPr>
              <a:buNone/>
            </a:pPr>
            <a:r>
              <a:rPr lang="nl-NL" sz="3200" dirty="0" smtClean="0"/>
              <a:t>over het hele lichaam via het bloed.</a:t>
            </a:r>
            <a:endParaRPr lang="nl-BE" sz="3200" dirty="0" smtClean="0"/>
          </a:p>
          <a:p>
            <a:pPr>
              <a:buNone/>
            </a:pPr>
            <a:endParaRPr lang="nl-BE" sz="3200" dirty="0" smtClean="0"/>
          </a:p>
        </p:txBody>
      </p:sp>
      <p:sp>
        <p:nvSpPr>
          <p:cNvPr id="4" name="Actieknop: Verder of Volgende 3">
            <a:hlinkClick r:id="rId2" action="ppaction://hlinksldjump" highlightClick="1"/>
          </p:cNvPr>
          <p:cNvSpPr/>
          <p:nvPr/>
        </p:nvSpPr>
        <p:spPr>
          <a:xfrm>
            <a:off x="6516216" y="5517232"/>
            <a:ext cx="936104" cy="9361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2. Hoe kan je besmet raken met Syfilis?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nl-BE" sz="6700" dirty="0" smtClean="0">
                <a:solidFill>
                  <a:srgbClr val="00B050"/>
                </a:solidFill>
              </a:rPr>
              <a:t>Juist!!</a:t>
            </a:r>
          </a:p>
          <a:p>
            <a:r>
              <a:rPr lang="nl-NL" sz="3200" dirty="0" smtClean="0"/>
              <a:t>Seksueel contact:</a:t>
            </a:r>
            <a:endParaRPr lang="nl-BE" sz="3200" dirty="0" smtClean="0"/>
          </a:p>
          <a:p>
            <a:pPr lvl="1"/>
            <a:r>
              <a:rPr lang="nl-BE" sz="2600" dirty="0" smtClean="0"/>
              <a:t>Contact tussen 2 slijmvliezen.</a:t>
            </a:r>
          </a:p>
          <a:p>
            <a:pPr lvl="1"/>
            <a:r>
              <a:rPr lang="nl-BE" sz="2600" dirty="0" smtClean="0"/>
              <a:t>Contact van een slijmvlies met vaginaal vocht, menstruatievocht, sperma of voorvocht.</a:t>
            </a:r>
          </a:p>
          <a:p>
            <a:r>
              <a:rPr lang="nl-NL" sz="3200" dirty="0" smtClean="0"/>
              <a:t>Kan tijdens de zwangerschap worden overgedragen op het kind met gevolg van een afwijkende of vervormde vrucht. </a:t>
            </a:r>
            <a:endParaRPr lang="nl-BE" sz="3200" dirty="0" smtClean="0"/>
          </a:p>
          <a:p>
            <a:pPr>
              <a:buNone/>
            </a:pPr>
            <a:endParaRPr lang="nl-BE" sz="3000" dirty="0"/>
          </a:p>
        </p:txBody>
      </p:sp>
      <p:sp>
        <p:nvSpPr>
          <p:cNvPr id="5" name="Actieknop: Verder of Volgende 4">
            <a:hlinkClick r:id="rId2" action="ppaction://hlinksldjump" highlightClick="1"/>
          </p:cNvPr>
          <p:cNvSpPr/>
          <p:nvPr/>
        </p:nvSpPr>
        <p:spPr>
          <a:xfrm>
            <a:off x="7236296" y="5517232"/>
            <a:ext cx="864096" cy="9361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5. Hoe kan ik mij beschermen tegen Syfilis?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BE" sz="6700" dirty="0" smtClean="0">
                <a:solidFill>
                  <a:srgbClr val="00B050"/>
                </a:solidFill>
              </a:rPr>
              <a:t>Juist!!</a:t>
            </a:r>
          </a:p>
          <a:p>
            <a:pPr>
              <a:buNone/>
            </a:pPr>
            <a:r>
              <a:rPr lang="nl-BE" sz="3200" dirty="0" smtClean="0">
                <a:solidFill>
                  <a:srgbClr val="C00000"/>
                </a:solidFill>
              </a:rPr>
              <a:t>Het</a:t>
            </a:r>
            <a:r>
              <a:rPr lang="nl-BE" sz="3200" dirty="0" smtClean="0">
                <a:solidFill>
                  <a:srgbClr val="C00000"/>
                </a:solidFill>
              </a:rPr>
              <a:t> </a:t>
            </a:r>
            <a:r>
              <a:rPr lang="nl-BE" sz="3200" dirty="0" smtClean="0">
                <a:solidFill>
                  <a:srgbClr val="C00000"/>
                </a:solidFill>
              </a:rPr>
              <a:t>condoom kan je beschermen tegen </a:t>
            </a:r>
          </a:p>
          <a:p>
            <a:pPr>
              <a:buNone/>
            </a:pPr>
            <a:r>
              <a:rPr lang="nl-BE" sz="3200" dirty="0" err="1" smtClean="0">
                <a:solidFill>
                  <a:srgbClr val="C00000"/>
                </a:solidFill>
              </a:rPr>
              <a:t>Sifilis</a:t>
            </a:r>
            <a:r>
              <a:rPr lang="nl-BE" sz="3200" dirty="0" smtClean="0">
                <a:solidFill>
                  <a:srgbClr val="C00000"/>
                </a:solidFill>
              </a:rPr>
              <a:t>. Zorg er dus voor dat je deze </a:t>
            </a:r>
          </a:p>
          <a:p>
            <a:pPr>
              <a:buNone/>
            </a:pPr>
            <a:r>
              <a:rPr lang="nl-BE" sz="3200" dirty="0" smtClean="0">
                <a:solidFill>
                  <a:srgbClr val="C00000"/>
                </a:solidFill>
              </a:rPr>
              <a:t>gebruikt op de juiste wijze. Zo ben je </a:t>
            </a:r>
          </a:p>
          <a:p>
            <a:pPr>
              <a:buNone/>
            </a:pPr>
            <a:r>
              <a:rPr lang="nl-BE" sz="3200" dirty="0" smtClean="0">
                <a:solidFill>
                  <a:srgbClr val="C00000"/>
                </a:solidFill>
              </a:rPr>
              <a:t>beschermt tegen </a:t>
            </a:r>
            <a:r>
              <a:rPr lang="nl-BE" sz="3200" dirty="0" err="1" smtClean="0">
                <a:solidFill>
                  <a:srgbClr val="C00000"/>
                </a:solidFill>
              </a:rPr>
              <a:t>Sifilis</a:t>
            </a:r>
            <a:r>
              <a:rPr lang="nl-BE" sz="3200" dirty="0" smtClean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sz="6700" dirty="0" smtClean="0">
                <a:solidFill>
                  <a:srgbClr val="FF0000"/>
                </a:solidFill>
              </a:rPr>
              <a:t/>
            </a:r>
            <a:br>
              <a:rPr lang="nl-BE" sz="6700" dirty="0" smtClean="0">
                <a:solidFill>
                  <a:srgbClr val="FF0000"/>
                </a:solidFill>
              </a:rPr>
            </a:br>
            <a:r>
              <a:rPr lang="nl-BE" sz="6700" dirty="0" smtClean="0">
                <a:solidFill>
                  <a:srgbClr val="FF0000"/>
                </a:solidFill>
              </a:rPr>
              <a:t>Fout!!</a:t>
            </a:r>
            <a:endParaRPr lang="nl-BE" sz="67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BE" dirty="0"/>
          </a:p>
        </p:txBody>
      </p:sp>
      <p:pic>
        <p:nvPicPr>
          <p:cNvPr id="23555" name="Picture 3" descr="C:\Users\Callaerts\AppData\Local\Microsoft\Windows\Temporary Internet Files\Content.IE5\AYO95FBY\MC90043440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700808"/>
            <a:ext cx="3888953" cy="4073514"/>
          </a:xfrm>
          <a:prstGeom prst="rect">
            <a:avLst/>
          </a:prstGeom>
          <a:noFill/>
        </p:spPr>
      </p:pic>
      <p:sp>
        <p:nvSpPr>
          <p:cNvPr id="7" name="Actieknop: Verder of Volgende 6">
            <a:hlinkClick r:id="" action="ppaction://hlinkshowjump?jump=lastslideviewed" highlightClick="1"/>
          </p:cNvPr>
          <p:cNvSpPr/>
          <p:nvPr/>
        </p:nvSpPr>
        <p:spPr>
          <a:xfrm>
            <a:off x="6876256" y="5301208"/>
            <a:ext cx="1008112" cy="11521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1. Wat is syfilis eigenlijk?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6156176" y="2852936"/>
            <a:ext cx="2530624" cy="3273227"/>
          </a:xfrm>
        </p:spPr>
        <p:txBody>
          <a:bodyPr/>
          <a:lstStyle/>
          <a:p>
            <a:endParaRPr lang="nl-BE" dirty="0"/>
          </a:p>
        </p:txBody>
      </p:sp>
      <p:sp>
        <p:nvSpPr>
          <p:cNvPr id="4" name="Rechthoek 3"/>
          <p:cNvSpPr/>
          <p:nvPr/>
        </p:nvSpPr>
        <p:spPr>
          <a:xfrm>
            <a:off x="467544" y="3140968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2" action="ppaction://hlinksldjump"/>
              </a:rPr>
              <a:t>Een virus</a:t>
            </a:r>
            <a:endParaRPr lang="nl-BE" dirty="0"/>
          </a:p>
        </p:txBody>
      </p:sp>
      <p:sp>
        <p:nvSpPr>
          <p:cNvPr id="7" name="Rechthoek 6"/>
          <p:cNvSpPr/>
          <p:nvPr/>
        </p:nvSpPr>
        <p:spPr>
          <a:xfrm>
            <a:off x="3275856" y="3140968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3" action="ppaction://hlinksldjump"/>
              </a:rPr>
              <a:t>Een bacterie</a:t>
            </a:r>
            <a:endParaRPr lang="nl-BE" dirty="0"/>
          </a:p>
        </p:txBody>
      </p:sp>
      <p:sp>
        <p:nvSpPr>
          <p:cNvPr id="8" name="Rechthoek 7"/>
          <p:cNvSpPr/>
          <p:nvPr/>
        </p:nvSpPr>
        <p:spPr>
          <a:xfrm>
            <a:off x="6084168" y="3140968"/>
            <a:ext cx="280831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2" action="ppaction://hlinksldjump"/>
              </a:rPr>
              <a:t>Een parasiet</a:t>
            </a:r>
            <a:endParaRPr lang="nl-BE" dirty="0"/>
          </a:p>
        </p:txBody>
      </p:sp>
      <p:sp>
        <p:nvSpPr>
          <p:cNvPr id="9" name="Rechthoek 8"/>
          <p:cNvSpPr/>
          <p:nvPr/>
        </p:nvSpPr>
        <p:spPr>
          <a:xfrm>
            <a:off x="539552" y="1772816"/>
            <a:ext cx="828092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400" dirty="0" smtClean="0">
                <a:solidFill>
                  <a:srgbClr val="C00000"/>
                </a:solidFill>
              </a:rPr>
              <a:t>Waardoor wordt syfilis veroorzaakt?</a:t>
            </a:r>
            <a:endParaRPr lang="nl-BE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2. Hoe kan je besmet raken met syfilis?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1187624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Enkel door seksueel contact</a:t>
            </a:r>
            <a:endParaRPr lang="nl-BE" dirty="0"/>
          </a:p>
        </p:txBody>
      </p:sp>
      <p:sp>
        <p:nvSpPr>
          <p:cNvPr id="8" name="Rechthoek 7"/>
          <p:cNvSpPr/>
          <p:nvPr/>
        </p:nvSpPr>
        <p:spPr>
          <a:xfrm>
            <a:off x="5652120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Via het bloed</a:t>
            </a:r>
            <a:endParaRPr lang="nl-BE" dirty="0"/>
          </a:p>
        </p:txBody>
      </p:sp>
      <p:sp>
        <p:nvSpPr>
          <p:cNvPr id="9" name="Rechthoek 8"/>
          <p:cNvSpPr/>
          <p:nvPr/>
        </p:nvSpPr>
        <p:spPr>
          <a:xfrm>
            <a:off x="3419872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Enkel van moeder op kind ( door zwangerschap of de geboorte)</a:t>
            </a:r>
            <a:endParaRPr lang="nl-BE" dirty="0"/>
          </a:p>
        </p:txBody>
      </p:sp>
      <p:sp>
        <p:nvSpPr>
          <p:cNvPr id="10" name="Rechthoek 9"/>
          <p:cNvSpPr/>
          <p:nvPr/>
        </p:nvSpPr>
        <p:spPr>
          <a:xfrm>
            <a:off x="3419872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2" action="ppaction://hlinksldjump"/>
              </a:rPr>
              <a:t>Do</a:t>
            </a:r>
            <a:r>
              <a:rPr lang="nl-BE" dirty="0" smtClean="0">
                <a:hlinkClick r:id="rId2" action="ppaction://hlinksldjump"/>
              </a:rPr>
              <a:t>or </a:t>
            </a:r>
            <a:r>
              <a:rPr lang="nl-BE" dirty="0" smtClean="0">
                <a:hlinkClick r:id="rId2" action="ppaction://hlinksldjump"/>
              </a:rPr>
              <a:t>seksueel contact en van moeder op dochter</a:t>
            </a:r>
            <a:endParaRPr lang="nl-BE" dirty="0"/>
          </a:p>
        </p:txBody>
      </p:sp>
      <p:sp>
        <p:nvSpPr>
          <p:cNvPr id="11" name="Rechthoek 10"/>
          <p:cNvSpPr/>
          <p:nvPr/>
        </p:nvSpPr>
        <p:spPr>
          <a:xfrm>
            <a:off x="5652120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Door seksueel contact en speeksel uit te wisselen</a:t>
            </a:r>
            <a:endParaRPr lang="nl-BE" dirty="0"/>
          </a:p>
        </p:txBody>
      </p:sp>
      <p:sp>
        <p:nvSpPr>
          <p:cNvPr id="12" name="Rechthoek 11"/>
          <p:cNvSpPr/>
          <p:nvPr/>
        </p:nvSpPr>
        <p:spPr>
          <a:xfrm>
            <a:off x="1187624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Door speeksel uit te wisselen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3. Welke symptomen kan je krijgen bij Syfilis?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 flipH="1">
            <a:off x="8686800" y="4581128"/>
            <a:ext cx="61664" cy="1545035"/>
          </a:xfrm>
        </p:spPr>
        <p:txBody>
          <a:bodyPr/>
          <a:lstStyle/>
          <a:p>
            <a:endParaRPr lang="nl-BE" dirty="0"/>
          </a:p>
        </p:txBody>
      </p:sp>
      <p:sp>
        <p:nvSpPr>
          <p:cNvPr id="4" name="Rechthoek 3"/>
          <p:cNvSpPr/>
          <p:nvPr/>
        </p:nvSpPr>
        <p:spPr>
          <a:xfrm>
            <a:off x="1043608" y="2132856"/>
            <a:ext cx="352839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600" dirty="0" smtClean="0">
                <a:solidFill>
                  <a:schemeClr val="tx1"/>
                </a:solidFill>
                <a:hlinkClick r:id="rId2" action="ppaction://hlinksldjump"/>
              </a:rPr>
              <a:t>1</a:t>
            </a:r>
            <a:r>
              <a:rPr lang="nl-BE" sz="3600" baseline="30000" dirty="0" smtClean="0">
                <a:solidFill>
                  <a:schemeClr val="tx1"/>
                </a:solidFill>
                <a:hlinkClick r:id="rId2" action="ppaction://hlinksldjump"/>
              </a:rPr>
              <a:t>e</a:t>
            </a:r>
            <a:r>
              <a:rPr lang="nl-BE" sz="3600" dirty="0" smtClean="0">
                <a:solidFill>
                  <a:schemeClr val="tx1"/>
                </a:solidFill>
                <a:hlinkClick r:id="rId2" action="ppaction://hlinksldjump"/>
              </a:rPr>
              <a:t> stadium</a:t>
            </a:r>
            <a:endParaRPr lang="nl-BE" sz="3600" dirty="0">
              <a:solidFill>
                <a:schemeClr val="tx1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1043608" y="4869160"/>
            <a:ext cx="352839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600" dirty="0" smtClean="0">
                <a:solidFill>
                  <a:schemeClr val="tx1"/>
                </a:solidFill>
                <a:hlinkClick r:id="rId3" action="ppaction://hlinksldjump"/>
              </a:rPr>
              <a:t>3</a:t>
            </a:r>
            <a:r>
              <a:rPr lang="nl-BE" sz="3600" baseline="30000" dirty="0" smtClean="0">
                <a:solidFill>
                  <a:schemeClr val="tx1"/>
                </a:solidFill>
                <a:hlinkClick r:id="rId3" action="ppaction://hlinksldjump"/>
              </a:rPr>
              <a:t>e</a:t>
            </a:r>
            <a:r>
              <a:rPr lang="nl-BE" sz="3600" dirty="0" smtClean="0">
                <a:solidFill>
                  <a:schemeClr val="tx1"/>
                </a:solidFill>
                <a:hlinkClick r:id="rId3" action="ppaction://hlinksldjump"/>
              </a:rPr>
              <a:t> stadium</a:t>
            </a:r>
            <a:endParaRPr lang="nl-BE" sz="3600" dirty="0">
              <a:solidFill>
                <a:schemeClr val="tx1"/>
              </a:solidFill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1043608" y="3501008"/>
            <a:ext cx="352839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600" dirty="0" smtClean="0">
                <a:solidFill>
                  <a:schemeClr val="tx1"/>
                </a:solidFill>
                <a:hlinkClick r:id="rId4" action="ppaction://hlinksldjump"/>
              </a:rPr>
              <a:t>2</a:t>
            </a:r>
            <a:r>
              <a:rPr lang="nl-BE" sz="3600" baseline="30000" dirty="0" smtClean="0">
                <a:solidFill>
                  <a:schemeClr val="tx1"/>
                </a:solidFill>
                <a:hlinkClick r:id="rId4" action="ppaction://hlinksldjump"/>
              </a:rPr>
              <a:t>e</a:t>
            </a:r>
            <a:r>
              <a:rPr lang="nl-BE" sz="3600" dirty="0" smtClean="0">
                <a:solidFill>
                  <a:schemeClr val="tx1"/>
                </a:solidFill>
                <a:hlinkClick r:id="rId4" action="ppaction://hlinksldjump"/>
              </a:rPr>
              <a:t> stadium</a:t>
            </a:r>
            <a:endParaRPr lang="nl-BE" sz="3600" dirty="0">
              <a:solidFill>
                <a:schemeClr val="tx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395536" y="1628800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De symptomen verlopen in 3 stadia</a:t>
            </a: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BE" dirty="0" smtClean="0">
                <a:solidFill>
                  <a:srgbClr val="8C1B18"/>
                </a:solidFill>
              </a:rPr>
              <a:t>3. Welke symptomen kan je krijgen bij Syfilis</a:t>
            </a:r>
            <a:br>
              <a:rPr lang="nl-BE" dirty="0" smtClean="0">
                <a:solidFill>
                  <a:srgbClr val="8C1B18"/>
                </a:solidFill>
              </a:rPr>
            </a:br>
            <a:endParaRPr lang="nl-BE" sz="3100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nl-BE" sz="3200" b="1" dirty="0" smtClean="0">
                <a:solidFill>
                  <a:srgbClr val="C00000"/>
                </a:solidFill>
              </a:rPr>
              <a:t>Stadium 1</a:t>
            </a:r>
          </a:p>
          <a:p>
            <a:pPr lvl="0">
              <a:buNone/>
            </a:pPr>
            <a:endParaRPr lang="nl-BE" dirty="0" smtClean="0"/>
          </a:p>
          <a:p>
            <a:pPr lvl="0">
              <a:buNone/>
            </a:pPr>
            <a:r>
              <a:rPr lang="nl-BE" dirty="0" smtClean="0">
                <a:solidFill>
                  <a:srgbClr val="C00000"/>
                </a:solidFill>
              </a:rPr>
              <a:t>Het eerste stadium begint 2 tot 12 weken na de </a:t>
            </a:r>
          </a:p>
          <a:p>
            <a:pPr lvl="0">
              <a:buNone/>
            </a:pPr>
            <a:r>
              <a:rPr lang="nl-BE" dirty="0" smtClean="0">
                <a:solidFill>
                  <a:srgbClr val="C00000"/>
                </a:solidFill>
              </a:rPr>
              <a:t>besmetting. Je krijgt op de plaats van de besmetting </a:t>
            </a:r>
          </a:p>
          <a:p>
            <a:pPr lvl="0">
              <a:buNone/>
            </a:pPr>
            <a:r>
              <a:rPr lang="nl-BE" dirty="0" smtClean="0">
                <a:solidFill>
                  <a:srgbClr val="C00000"/>
                </a:solidFill>
              </a:rPr>
              <a:t>zweertjes die pijnloos zijn en hard aanvoelen.</a:t>
            </a:r>
          </a:p>
          <a:p>
            <a:pPr>
              <a:buNone/>
            </a:pPr>
            <a:r>
              <a:rPr lang="nl-BE" dirty="0" smtClean="0">
                <a:solidFill>
                  <a:srgbClr val="C00000"/>
                </a:solidFill>
              </a:rPr>
              <a:t>Dit kan gepaard gaan met het opzwellen van de </a:t>
            </a:r>
          </a:p>
          <a:p>
            <a:pPr>
              <a:buNone/>
            </a:pPr>
            <a:r>
              <a:rPr lang="nl-BE" dirty="0" smtClean="0">
                <a:solidFill>
                  <a:srgbClr val="C00000"/>
                </a:solidFill>
              </a:rPr>
              <a:t>lymfeklieren in de hals of lies. </a:t>
            </a:r>
          </a:p>
          <a:p>
            <a:endParaRPr lang="nl-BE" dirty="0"/>
          </a:p>
        </p:txBody>
      </p:sp>
      <p:sp>
        <p:nvSpPr>
          <p:cNvPr id="4" name="Actieknop: Verder of Volgende 3">
            <a:hlinkClick r:id="" action="ppaction://hlinkshowjump?jump=previousslide" highlightClick="1"/>
          </p:cNvPr>
          <p:cNvSpPr/>
          <p:nvPr/>
        </p:nvSpPr>
        <p:spPr>
          <a:xfrm>
            <a:off x="6876256" y="5301208"/>
            <a:ext cx="936104" cy="8640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3. Welke symptomen kan je krijgen bij Syfilis?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nl-BE" sz="3200" b="1" dirty="0" smtClean="0">
                <a:solidFill>
                  <a:srgbClr val="C00000"/>
                </a:solidFill>
              </a:rPr>
              <a:t>Stadium 2</a:t>
            </a:r>
          </a:p>
          <a:p>
            <a:pPr lvl="0">
              <a:buNone/>
            </a:pPr>
            <a:endParaRPr lang="nl-BE" dirty="0" smtClean="0"/>
          </a:p>
          <a:p>
            <a:pPr lvl="0">
              <a:buNone/>
            </a:pPr>
            <a:r>
              <a:rPr lang="nl-BE" dirty="0" smtClean="0">
                <a:solidFill>
                  <a:srgbClr val="C00000"/>
                </a:solidFill>
              </a:rPr>
              <a:t>In het tweede stadium zijn de symptomen: huiduitslag </a:t>
            </a:r>
          </a:p>
          <a:p>
            <a:pPr lvl="0">
              <a:buNone/>
            </a:pPr>
            <a:r>
              <a:rPr lang="nl-BE" dirty="0" smtClean="0">
                <a:solidFill>
                  <a:srgbClr val="C00000"/>
                </a:solidFill>
              </a:rPr>
              <a:t>(meestal </a:t>
            </a:r>
            <a:r>
              <a:rPr lang="nl-BE" dirty="0" err="1" smtClean="0">
                <a:solidFill>
                  <a:srgbClr val="C00000"/>
                </a:solidFill>
              </a:rPr>
              <a:t>rose-rode</a:t>
            </a:r>
            <a:r>
              <a:rPr lang="nl-BE" dirty="0" smtClean="0">
                <a:solidFill>
                  <a:srgbClr val="C00000"/>
                </a:solidFill>
              </a:rPr>
              <a:t>, niet-jeukende vlekjes), haaruitval, </a:t>
            </a:r>
          </a:p>
          <a:p>
            <a:pPr lvl="0">
              <a:buNone/>
            </a:pPr>
            <a:r>
              <a:rPr lang="nl-BE" dirty="0" smtClean="0">
                <a:solidFill>
                  <a:srgbClr val="C00000"/>
                </a:solidFill>
              </a:rPr>
              <a:t>wratjes, koorts, hoofd- en - botpijnen. </a:t>
            </a:r>
          </a:p>
          <a:p>
            <a:pPr lvl="0">
              <a:buNone/>
            </a:pPr>
            <a:endParaRPr lang="nl-BE" dirty="0" smtClean="0">
              <a:solidFill>
                <a:srgbClr val="C00000"/>
              </a:solidFill>
            </a:endParaRPr>
          </a:p>
          <a:p>
            <a:endParaRPr lang="nl-BE" dirty="0"/>
          </a:p>
        </p:txBody>
      </p:sp>
      <p:sp>
        <p:nvSpPr>
          <p:cNvPr id="4" name="Actieknop: Verder of Volgende 3">
            <a:hlinkClick r:id="rId2" action="ppaction://hlinksldjump" highlightClick="1"/>
          </p:cNvPr>
          <p:cNvSpPr/>
          <p:nvPr/>
        </p:nvSpPr>
        <p:spPr>
          <a:xfrm>
            <a:off x="6444208" y="5517232"/>
            <a:ext cx="864096" cy="8640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8C1B18"/>
                </a:solidFill>
              </a:rPr>
              <a:t>3. Welke symptomen kan je krijgen bij Syfilis?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nl-BE" sz="3200" b="1" dirty="0" smtClean="0">
                <a:solidFill>
                  <a:srgbClr val="C00000"/>
                </a:solidFill>
              </a:rPr>
              <a:t>Stadium 3</a:t>
            </a:r>
          </a:p>
          <a:p>
            <a:pPr lvl="0">
              <a:buNone/>
            </a:pPr>
            <a:endParaRPr lang="nl-BE" dirty="0" smtClean="0"/>
          </a:p>
          <a:p>
            <a:pPr lvl="0">
              <a:buNone/>
            </a:pPr>
            <a:r>
              <a:rPr lang="nl-BE" dirty="0" smtClean="0">
                <a:solidFill>
                  <a:srgbClr val="C00000"/>
                </a:solidFill>
              </a:rPr>
              <a:t>Als je in de vorige 2 stadiums niet behandeld </a:t>
            </a:r>
            <a:r>
              <a:rPr lang="nl-BE" dirty="0" smtClean="0">
                <a:solidFill>
                  <a:srgbClr val="C00000"/>
                </a:solidFill>
              </a:rPr>
              <a:t>bent,</a:t>
            </a:r>
            <a:endParaRPr lang="nl-BE" dirty="0" smtClean="0">
              <a:solidFill>
                <a:srgbClr val="C00000"/>
              </a:solidFill>
            </a:endParaRPr>
          </a:p>
          <a:p>
            <a:pPr lvl="0">
              <a:buNone/>
            </a:pPr>
            <a:r>
              <a:rPr lang="nl-BE" dirty="0" smtClean="0">
                <a:solidFill>
                  <a:srgbClr val="C00000"/>
                </a:solidFill>
              </a:rPr>
              <a:t>kom je in het derde stadium van de ziekte. Dit kan </a:t>
            </a:r>
          </a:p>
          <a:p>
            <a:pPr lvl="0">
              <a:buNone/>
            </a:pPr>
            <a:r>
              <a:rPr lang="nl-BE" dirty="0" smtClean="0">
                <a:solidFill>
                  <a:srgbClr val="C00000"/>
                </a:solidFill>
              </a:rPr>
              <a:t>leiden tot ernstige aandoeningen zoals </a:t>
            </a:r>
          </a:p>
          <a:p>
            <a:pPr lvl="0">
              <a:buNone/>
            </a:pPr>
            <a:r>
              <a:rPr lang="nl-BE" dirty="0" smtClean="0">
                <a:solidFill>
                  <a:srgbClr val="C00000"/>
                </a:solidFill>
              </a:rPr>
              <a:t>beschadigingen van het hart en de bloedvaten, de </a:t>
            </a:r>
          </a:p>
          <a:p>
            <a:pPr lvl="0">
              <a:buNone/>
            </a:pPr>
            <a:r>
              <a:rPr lang="nl-BE" dirty="0" smtClean="0">
                <a:solidFill>
                  <a:srgbClr val="C00000"/>
                </a:solidFill>
              </a:rPr>
              <a:t>hersenen, het ruggenmerg en het skelet.</a:t>
            </a:r>
            <a:endParaRPr lang="nl-BE" dirty="0" smtClean="0"/>
          </a:p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4. Welke behandeling kan je krijgen tegen Syfilis?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nl-BE" dirty="0" smtClean="0"/>
              <a:t>Syfilis is te genezen met penicilline-injecties.</a:t>
            </a:r>
          </a:p>
          <a:p>
            <a:pPr>
              <a:buNone/>
            </a:pPr>
            <a:r>
              <a:rPr lang="nl-BE" dirty="0" err="1" smtClean="0"/>
              <a:t>Nacontrole</a:t>
            </a:r>
            <a:r>
              <a:rPr lang="nl-BE" dirty="0" smtClean="0"/>
              <a:t> is nodig. </a:t>
            </a:r>
          </a:p>
          <a:p>
            <a:pPr>
              <a:buNone/>
            </a:pPr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rgbClr val="8C1B18"/>
                </a:solidFill>
              </a:rPr>
              <a:t>5. Hoe kan ik mij beschermen tegen Syfilis?</a:t>
            </a:r>
            <a:endParaRPr lang="nl-BE" dirty="0">
              <a:solidFill>
                <a:srgbClr val="8C1B18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67544" y="4221088"/>
            <a:ext cx="8219256" cy="1905075"/>
          </a:xfrm>
        </p:spPr>
        <p:txBody>
          <a:bodyPr/>
          <a:lstStyle/>
          <a:p>
            <a:endParaRPr lang="nl-BE" dirty="0"/>
          </a:p>
        </p:txBody>
      </p:sp>
      <p:sp>
        <p:nvSpPr>
          <p:cNvPr id="4" name="Rechthoek 3"/>
          <p:cNvSpPr/>
          <p:nvPr/>
        </p:nvSpPr>
        <p:spPr>
          <a:xfrm>
            <a:off x="1187624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              </a:t>
            </a:r>
            <a:r>
              <a:rPr lang="nl-BE" dirty="0" smtClean="0">
                <a:hlinkClick r:id="" action="ppaction://hlinkshowjump?jump=lastslide"/>
              </a:rPr>
              <a:t>De ring</a:t>
            </a:r>
            <a:endParaRPr lang="nl-BE" dirty="0"/>
          </a:p>
        </p:txBody>
      </p:sp>
      <p:sp>
        <p:nvSpPr>
          <p:cNvPr id="5" name="Rechthoek 4"/>
          <p:cNvSpPr/>
          <p:nvPr/>
        </p:nvSpPr>
        <p:spPr>
          <a:xfrm>
            <a:off x="3419872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 smtClean="0"/>
          </a:p>
          <a:p>
            <a:pPr algn="ctr"/>
            <a:r>
              <a:rPr lang="nl-BE" dirty="0" smtClean="0">
                <a:hlinkClick r:id="" action="ppaction://hlinkshowjump?jump=lastslide"/>
              </a:rPr>
              <a:t>Een vaccinatie</a:t>
            </a:r>
            <a:endParaRPr lang="nl-BE" dirty="0"/>
          </a:p>
        </p:txBody>
      </p:sp>
      <p:sp>
        <p:nvSpPr>
          <p:cNvPr id="6" name="Rechthoek 5"/>
          <p:cNvSpPr/>
          <p:nvPr/>
        </p:nvSpPr>
        <p:spPr>
          <a:xfrm>
            <a:off x="5652120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" action="ppaction://hlinkshowjump?jump=lastslide"/>
              </a:rPr>
              <a:t>Ik kan me er niet tegen beschermen</a:t>
            </a:r>
            <a:endParaRPr lang="nl-BE" dirty="0"/>
          </a:p>
        </p:txBody>
      </p:sp>
      <p:sp>
        <p:nvSpPr>
          <p:cNvPr id="7" name="Rechthoek 6"/>
          <p:cNvSpPr/>
          <p:nvPr/>
        </p:nvSpPr>
        <p:spPr>
          <a:xfrm>
            <a:off x="5652120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hlinkClick r:id="rId2" action="ppaction://hlinksldjump"/>
              </a:rPr>
              <a:t>De condoom</a:t>
            </a:r>
            <a:endParaRPr lang="nl-BE" dirty="0"/>
          </a:p>
        </p:txBody>
      </p:sp>
      <p:sp>
        <p:nvSpPr>
          <p:cNvPr id="8" name="Rechthoek 7"/>
          <p:cNvSpPr/>
          <p:nvPr/>
        </p:nvSpPr>
        <p:spPr>
          <a:xfrm>
            <a:off x="3419872" y="1988840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                                                    </a:t>
            </a:r>
          </a:p>
          <a:p>
            <a:pPr algn="ctr"/>
            <a:endParaRPr lang="nl-BE" dirty="0"/>
          </a:p>
          <a:p>
            <a:pPr algn="ctr"/>
            <a:endParaRPr lang="nl-BE" dirty="0" smtClean="0"/>
          </a:p>
          <a:p>
            <a:pPr algn="ctr"/>
            <a:r>
              <a:rPr lang="nl-BE" dirty="0" smtClean="0">
                <a:hlinkClick r:id="" action="ppaction://hlinkshowjump?jump=lastslide"/>
              </a:rPr>
              <a:t>Het spiraaltje</a:t>
            </a:r>
            <a:endParaRPr lang="nl-BE" dirty="0"/>
          </a:p>
        </p:txBody>
      </p:sp>
      <p:pic>
        <p:nvPicPr>
          <p:cNvPr id="1026" name="Picture 2" descr="http://t3.gstatic.com/images?q=tbn:ANd9GcR7TB_mpdF98VIAxcFEeKMGrPcIae5W4glQaIKmpL-Z_CK5Rto&amp;t=1&amp;usg=__EJOECYNa488RxLyrj8aDK6xZHX0=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060848"/>
            <a:ext cx="951378" cy="1008112"/>
          </a:xfrm>
          <a:prstGeom prst="rect">
            <a:avLst/>
          </a:prstGeom>
          <a:noFill/>
        </p:spPr>
      </p:pic>
      <p:pic>
        <p:nvPicPr>
          <p:cNvPr id="1028" name="Picture 4" descr="http://t3.gstatic.com/images?q=tbn:ANd9GcQCDJRAi-SpXUy3wGAltET5yDKgJxV11UyTi4LS2SrTCIx-uwI&amp;t=1&amp;usg=__8vWIDLT9l93mtCHduaoP4iNdEiM=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2060848"/>
            <a:ext cx="1011719" cy="757437"/>
          </a:xfrm>
          <a:prstGeom prst="rect">
            <a:avLst/>
          </a:prstGeom>
          <a:noFill/>
        </p:spPr>
      </p:pic>
      <p:sp>
        <p:nvSpPr>
          <p:cNvPr id="11" name="Rechthoek 10"/>
          <p:cNvSpPr/>
          <p:nvPr/>
        </p:nvSpPr>
        <p:spPr>
          <a:xfrm>
            <a:off x="1187624" y="3212976"/>
            <a:ext cx="22322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/>
              <a:t>              </a:t>
            </a:r>
          </a:p>
          <a:p>
            <a:pPr algn="ctr"/>
            <a:endParaRPr lang="nl-BE" dirty="0"/>
          </a:p>
          <a:p>
            <a:pPr algn="ctr"/>
            <a:endParaRPr lang="nl-BE" dirty="0" smtClean="0"/>
          </a:p>
          <a:p>
            <a:pPr algn="ctr"/>
            <a:r>
              <a:rPr lang="nl-BE" dirty="0" smtClean="0">
                <a:hlinkClick r:id="" action="ppaction://hlinkshowjump?jump=lastslide"/>
              </a:rPr>
              <a:t>De pil</a:t>
            </a:r>
            <a:endParaRPr lang="nl-BE" dirty="0"/>
          </a:p>
        </p:txBody>
      </p:sp>
      <p:pic>
        <p:nvPicPr>
          <p:cNvPr id="1030" name="Picture 6" descr="http://www.sensoa.be/illustraties/SG/soa/condoom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1988840"/>
            <a:ext cx="979527" cy="615703"/>
          </a:xfrm>
          <a:prstGeom prst="rect">
            <a:avLst/>
          </a:prstGeom>
          <a:noFill/>
        </p:spPr>
      </p:pic>
      <p:pic>
        <p:nvPicPr>
          <p:cNvPr id="1032" name="Picture 8" descr="http://t3.gstatic.com/images?q=tbn:ANd9GcTzu7CKQ1qWd8SP_7PcR12R-ay-n-KzCvqTHbAkFtyeM3c0vac&amp;t=1&amp;usg=__iGTDg8NwfdhqsBo2bNK7s1F2Z_I=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3284984"/>
            <a:ext cx="1336948" cy="8379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angepast 7">
      <a:dk1>
        <a:srgbClr val="A91717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A91717"/>
      </a:hlink>
      <a:folHlink>
        <a:srgbClr val="C0000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125</TotalTime>
  <Words>436</Words>
  <Application>Microsoft Office PowerPoint</Application>
  <PresentationFormat>Diavoorstelling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Oriel</vt:lpstr>
      <vt:lpstr>Welke soa’s zijn gevaarlijk en besmettelijk? Hoe kan ik mij beschermen tegen een soa?</vt:lpstr>
      <vt:lpstr>1. Wat is syfilis eigenlijk?</vt:lpstr>
      <vt:lpstr>2. Hoe kan je besmet raken met syfilis?</vt:lpstr>
      <vt:lpstr>3. Welke symptomen kan je krijgen bij Syfilis?</vt:lpstr>
      <vt:lpstr>3. Welke symptomen kan je krijgen bij Syfilis </vt:lpstr>
      <vt:lpstr>3. Welke symptomen kan je krijgen bij Syfilis?</vt:lpstr>
      <vt:lpstr>3. Welke symptomen kan je krijgen bij Syfilis?</vt:lpstr>
      <vt:lpstr>4. Welke behandeling kan je krijgen tegen Syfilis?</vt:lpstr>
      <vt:lpstr>5. Hoe kan ik mij beschermen tegen Syfilis?</vt:lpstr>
      <vt:lpstr>1. Wat is Syfilis eigenlijk?</vt:lpstr>
      <vt:lpstr>2. Hoe kan je besmet raken met Syfilis?</vt:lpstr>
      <vt:lpstr>5. Hoe kan ik mij beschermen tegen Syfilis?</vt:lpstr>
      <vt:lpstr> Fout!!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Welke soa’s zijn gevaarlijk en besmettelijk? Hoe kan ik mij beschermen tegen een soa?</dc:title>
  <dc:creator>Callaerts</dc:creator>
  <cp:lastModifiedBy>Callaerts</cp:lastModifiedBy>
  <cp:revision>20</cp:revision>
  <dcterms:created xsi:type="dcterms:W3CDTF">2010-08-09T13:17:20Z</dcterms:created>
  <dcterms:modified xsi:type="dcterms:W3CDTF">2010-08-10T10:52:58Z</dcterms:modified>
</cp:coreProperties>
</file>