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9" r:id="rId4"/>
    <p:sldId id="262" r:id="rId5"/>
    <p:sldId id="264" r:id="rId6"/>
    <p:sldId id="265" r:id="rId7"/>
    <p:sldId id="258" r:id="rId8"/>
    <p:sldId id="260" r:id="rId9"/>
    <p:sldId id="266" r:id="rId10"/>
    <p:sldId id="267" r:id="rId11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1B18"/>
    <a:srgbClr val="DA2E2A"/>
    <a:srgbClr val="68141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nl-BE"/>
          </a:p>
        </p:txBody>
      </p:sp>
      <p:sp>
        <p:nvSpPr>
          <p:cNvPr id="10" name="Rechthoe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hoe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 verbindingslijn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echte verbindingslijn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hoe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nl-BE"/>
          </a:p>
        </p:txBody>
      </p:sp>
      <p:sp>
        <p:nvSpPr>
          <p:cNvPr id="9" name="Rechthoe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e verbindingslijn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echte verbindingslijn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hoe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hte verbindingslijn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ijdelijke aanduiding voor inhou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1" name="Tijdelijke aanduiding voo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3" name="Tijdelijke aanduiding voor voetteks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echte verbindingslijn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BE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gif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8280920" cy="1539602"/>
          </a:xfrm>
        </p:spPr>
        <p:txBody>
          <a:bodyPr>
            <a:normAutofit/>
          </a:bodyPr>
          <a:lstStyle/>
          <a:p>
            <a:pPr algn="l"/>
            <a:r>
              <a:rPr lang="nl-BE" sz="2800" dirty="0" smtClean="0">
                <a:solidFill>
                  <a:srgbClr val="8C1B18"/>
                </a:solidFill>
              </a:rPr>
              <a:t>Welke </a:t>
            </a:r>
            <a:r>
              <a:rPr lang="nl-BE" sz="2800" dirty="0" err="1" smtClean="0">
                <a:solidFill>
                  <a:srgbClr val="8C1B18"/>
                </a:solidFill>
              </a:rPr>
              <a:t>soa’s</a:t>
            </a:r>
            <a:r>
              <a:rPr lang="nl-BE" sz="2800" dirty="0" smtClean="0">
                <a:solidFill>
                  <a:srgbClr val="8C1B18"/>
                </a:solidFill>
              </a:rPr>
              <a:t> zijn gevaarlijk en besmettelijk?</a:t>
            </a:r>
            <a:br>
              <a:rPr lang="nl-BE" sz="2800" dirty="0" smtClean="0">
                <a:solidFill>
                  <a:srgbClr val="8C1B18"/>
                </a:solidFill>
              </a:rPr>
            </a:br>
            <a:r>
              <a:rPr lang="nl-BE" sz="2800" dirty="0" smtClean="0">
                <a:solidFill>
                  <a:srgbClr val="8C1B18"/>
                </a:solidFill>
              </a:rPr>
              <a:t>Hoe kan ik mij beschermen tegen een soa?</a:t>
            </a:r>
            <a:endParaRPr lang="nl-BE" sz="2800" dirty="0">
              <a:solidFill>
                <a:srgbClr val="8C1B18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123728" y="2852936"/>
            <a:ext cx="6560234" cy="1752600"/>
          </a:xfrm>
        </p:spPr>
        <p:txBody>
          <a:bodyPr>
            <a:normAutofit/>
          </a:bodyPr>
          <a:lstStyle/>
          <a:p>
            <a:r>
              <a:rPr lang="nl-BE" sz="2800" dirty="0" smtClean="0">
                <a:solidFill>
                  <a:srgbClr val="8C1B18"/>
                </a:solidFill>
              </a:rPr>
              <a:t>Hepatitis B</a:t>
            </a:r>
            <a:endParaRPr lang="nl-BE" sz="2800" dirty="0">
              <a:solidFill>
                <a:srgbClr val="8C1B1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sz="6700" dirty="0" smtClean="0">
                <a:solidFill>
                  <a:srgbClr val="FF0000"/>
                </a:solidFill>
              </a:rPr>
              <a:t/>
            </a:r>
            <a:br>
              <a:rPr lang="nl-BE" sz="6700" dirty="0" smtClean="0">
                <a:solidFill>
                  <a:srgbClr val="FF0000"/>
                </a:solidFill>
              </a:rPr>
            </a:br>
            <a:r>
              <a:rPr lang="nl-BE" sz="6700" dirty="0" smtClean="0">
                <a:solidFill>
                  <a:srgbClr val="FF0000"/>
                </a:solidFill>
              </a:rPr>
              <a:t>Fout!!</a:t>
            </a:r>
            <a:endParaRPr lang="nl-BE" sz="67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l-BE" dirty="0"/>
          </a:p>
        </p:txBody>
      </p:sp>
      <p:pic>
        <p:nvPicPr>
          <p:cNvPr id="23555" name="Picture 3" descr="C:\Users\Callaerts\AppData\Local\Microsoft\Windows\Temporary Internet Files\Content.IE5\AYO95FBY\MC90043440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00808"/>
            <a:ext cx="3888953" cy="4073514"/>
          </a:xfrm>
          <a:prstGeom prst="rect">
            <a:avLst/>
          </a:prstGeom>
          <a:noFill/>
        </p:spPr>
      </p:pic>
      <p:sp>
        <p:nvSpPr>
          <p:cNvPr id="7" name="Actieknop: Verder of Volgende 6">
            <a:hlinkClick r:id="" action="ppaction://hlinkshowjump?jump=lastslideviewed" highlightClick="1"/>
          </p:cNvPr>
          <p:cNvSpPr/>
          <p:nvPr/>
        </p:nvSpPr>
        <p:spPr>
          <a:xfrm>
            <a:off x="6876256" y="5301208"/>
            <a:ext cx="1008112" cy="11521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nl-BE" dirty="0" smtClean="0">
                <a:solidFill>
                  <a:srgbClr val="8C1B18"/>
                </a:solidFill>
              </a:rPr>
              <a:t>1. Wat is Hepatitis B eigenlijk?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6156176" y="2852936"/>
            <a:ext cx="2530624" cy="3273227"/>
          </a:xfrm>
        </p:spPr>
        <p:txBody>
          <a:bodyPr/>
          <a:lstStyle/>
          <a:p>
            <a:endParaRPr lang="nl-BE" dirty="0"/>
          </a:p>
        </p:txBody>
      </p:sp>
      <p:sp>
        <p:nvSpPr>
          <p:cNvPr id="4" name="Rechthoek 3"/>
          <p:cNvSpPr/>
          <p:nvPr/>
        </p:nvSpPr>
        <p:spPr>
          <a:xfrm>
            <a:off x="467544" y="3140968"/>
            <a:ext cx="280831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2" action="ppaction://hlinksldjump"/>
              </a:rPr>
              <a:t>Een virus</a:t>
            </a:r>
            <a:endParaRPr lang="nl-BE" dirty="0"/>
          </a:p>
        </p:txBody>
      </p:sp>
      <p:sp>
        <p:nvSpPr>
          <p:cNvPr id="7" name="Rechthoek 6"/>
          <p:cNvSpPr/>
          <p:nvPr/>
        </p:nvSpPr>
        <p:spPr>
          <a:xfrm>
            <a:off x="3275856" y="3140968"/>
            <a:ext cx="280831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Een bacterie</a:t>
            </a:r>
            <a:endParaRPr lang="nl-BE" dirty="0"/>
          </a:p>
        </p:txBody>
      </p:sp>
      <p:sp>
        <p:nvSpPr>
          <p:cNvPr id="8" name="Rechthoek 7"/>
          <p:cNvSpPr/>
          <p:nvPr/>
        </p:nvSpPr>
        <p:spPr>
          <a:xfrm>
            <a:off x="6084168" y="3140968"/>
            <a:ext cx="280831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3" action="ppaction://hlinksldjump"/>
              </a:rPr>
              <a:t>Een parasiet</a:t>
            </a:r>
            <a:endParaRPr lang="nl-BE" dirty="0"/>
          </a:p>
        </p:txBody>
      </p:sp>
      <p:sp>
        <p:nvSpPr>
          <p:cNvPr id="9" name="Rechthoek 8"/>
          <p:cNvSpPr/>
          <p:nvPr/>
        </p:nvSpPr>
        <p:spPr>
          <a:xfrm>
            <a:off x="539552" y="1772816"/>
            <a:ext cx="828092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rgbClr val="C00000"/>
                </a:solidFill>
              </a:rPr>
              <a:t>Waardoor wordt Hepatitis B veroorzaakt?</a:t>
            </a:r>
            <a:endParaRPr lang="nl-BE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rgbClr val="8C1B18"/>
                </a:solidFill>
              </a:rPr>
              <a:t>2. Hoe kan je besmet raken met</a:t>
            </a:r>
            <a:br>
              <a:rPr lang="nl-BE" dirty="0" smtClean="0">
                <a:solidFill>
                  <a:srgbClr val="8C1B18"/>
                </a:solidFill>
              </a:rPr>
            </a:br>
            <a:r>
              <a:rPr lang="nl-BE" dirty="0" smtClean="0">
                <a:solidFill>
                  <a:srgbClr val="8C1B18"/>
                </a:solidFill>
              </a:rPr>
              <a:t>Hepatitis B?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187624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Enkel door seksueel contact</a:t>
            </a:r>
            <a:endParaRPr lang="nl-BE" dirty="0"/>
          </a:p>
        </p:txBody>
      </p:sp>
      <p:sp>
        <p:nvSpPr>
          <p:cNvPr id="8" name="Rechthoek 7"/>
          <p:cNvSpPr/>
          <p:nvPr/>
        </p:nvSpPr>
        <p:spPr>
          <a:xfrm>
            <a:off x="5652120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Via het bloed</a:t>
            </a:r>
            <a:endParaRPr lang="nl-BE" dirty="0"/>
          </a:p>
        </p:txBody>
      </p:sp>
      <p:sp>
        <p:nvSpPr>
          <p:cNvPr id="9" name="Rechthoek 8"/>
          <p:cNvSpPr/>
          <p:nvPr/>
        </p:nvSpPr>
        <p:spPr>
          <a:xfrm>
            <a:off x="3419872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Enkel van moeder op kind ( door zwangerschap of de geboorte)</a:t>
            </a:r>
            <a:endParaRPr lang="nl-BE" dirty="0"/>
          </a:p>
        </p:txBody>
      </p:sp>
      <p:sp>
        <p:nvSpPr>
          <p:cNvPr id="10" name="Rechthoek 9"/>
          <p:cNvSpPr/>
          <p:nvPr/>
        </p:nvSpPr>
        <p:spPr>
          <a:xfrm>
            <a:off x="3419872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D</a:t>
            </a:r>
            <a:r>
              <a:rPr lang="nl-BE" dirty="0" smtClean="0">
                <a:hlinkClick r:id="" action="ppaction://hlinkshowjump?jump=lastslide"/>
              </a:rPr>
              <a:t>oor </a:t>
            </a:r>
            <a:r>
              <a:rPr lang="nl-BE" dirty="0" smtClean="0">
                <a:hlinkClick r:id="" action="ppaction://hlinkshowjump?jump=lastslide"/>
              </a:rPr>
              <a:t>seksueel contact en van moeder op dochter</a:t>
            </a:r>
            <a:endParaRPr lang="nl-BE" dirty="0"/>
          </a:p>
        </p:txBody>
      </p:sp>
      <p:sp>
        <p:nvSpPr>
          <p:cNvPr id="11" name="Rechthoek 10"/>
          <p:cNvSpPr/>
          <p:nvPr/>
        </p:nvSpPr>
        <p:spPr>
          <a:xfrm>
            <a:off x="5652120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2" action="ppaction://hlinksldjump"/>
              </a:rPr>
              <a:t>Door seksueel contact, speeksel uit te wisselen en via het bloed</a:t>
            </a:r>
            <a:endParaRPr lang="nl-BE" dirty="0"/>
          </a:p>
        </p:txBody>
      </p:sp>
      <p:sp>
        <p:nvSpPr>
          <p:cNvPr id="12" name="Rechthoek 11"/>
          <p:cNvSpPr/>
          <p:nvPr/>
        </p:nvSpPr>
        <p:spPr>
          <a:xfrm>
            <a:off x="1187624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Enkel door</a:t>
            </a:r>
            <a:r>
              <a:rPr lang="nl-BE" dirty="0" smtClean="0">
                <a:hlinkClick r:id="" action="ppaction://hlinkshowjump?jump=lastslide"/>
              </a:rPr>
              <a:t> </a:t>
            </a:r>
            <a:r>
              <a:rPr lang="nl-BE" dirty="0" smtClean="0">
                <a:hlinkClick r:id="" action="ppaction://hlinkshowjump?jump=lastslide"/>
              </a:rPr>
              <a:t>speeksel uit te wisselen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BE" dirty="0" smtClean="0">
                <a:solidFill>
                  <a:srgbClr val="8C1B18"/>
                </a:solidFill>
              </a:rPr>
              <a:t>3. Welke symptomen kan je krijgen bij Hepatitis B?</a:t>
            </a:r>
            <a:br>
              <a:rPr lang="nl-BE" dirty="0" smtClean="0">
                <a:solidFill>
                  <a:srgbClr val="8C1B18"/>
                </a:solidFill>
              </a:rPr>
            </a:br>
            <a:endParaRPr lang="nl-BE" sz="3100" dirty="0">
              <a:solidFill>
                <a:srgbClr val="8C1B18"/>
              </a:solidFill>
            </a:endParaRPr>
          </a:p>
        </p:txBody>
      </p:sp>
      <p:sp>
        <p:nvSpPr>
          <p:cNvPr id="9217" name="Rectangle 1"/>
          <p:cNvSpPr>
            <a:spLocks noGrp="1" noChangeArrowheads="1"/>
          </p:cNvSpPr>
          <p:nvPr>
            <p:ph sz="quarter" idx="1"/>
          </p:nvPr>
        </p:nvSpPr>
        <p:spPr bwMode="auto">
          <a:xfrm>
            <a:off x="395536" y="2030651"/>
            <a:ext cx="6576416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Niet iedereen</a:t>
            </a:r>
            <a:r>
              <a:rPr kumimoji="0" lang="nl-NL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ondervindt symptomen.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1 op de 3 mensen wordt er ziek,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koortsig en misselijk  van.</a:t>
            </a:r>
            <a:endParaRPr kumimoji="0" lang="nl-B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rgbClr val="8C1B18"/>
                </a:solidFill>
              </a:rPr>
              <a:t>4. Welke behandeling kan je krijgen tegen Hepatitis B?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Rust  en vermijden van alcohol en medicijnen.</a:t>
            </a:r>
            <a:endParaRPr lang="nl-BE" dirty="0" smtClean="0"/>
          </a:p>
          <a:p>
            <a:pPr>
              <a:buNone/>
            </a:pP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rgbClr val="8C1B18"/>
                </a:solidFill>
              </a:rPr>
              <a:t>5. Hoe kan ik mij beschermen tegen Hepatitis B?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67544" y="4221088"/>
            <a:ext cx="8219256" cy="1905075"/>
          </a:xfrm>
        </p:spPr>
        <p:txBody>
          <a:bodyPr/>
          <a:lstStyle/>
          <a:p>
            <a:endParaRPr lang="nl-BE" dirty="0"/>
          </a:p>
        </p:txBody>
      </p:sp>
      <p:sp>
        <p:nvSpPr>
          <p:cNvPr id="4" name="Rechthoek 3"/>
          <p:cNvSpPr/>
          <p:nvPr/>
        </p:nvSpPr>
        <p:spPr>
          <a:xfrm>
            <a:off x="1187624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              </a:t>
            </a:r>
            <a:r>
              <a:rPr lang="nl-BE" dirty="0" smtClean="0">
                <a:hlinkClick r:id="" action="ppaction://hlinkshowjump?jump=lastslide"/>
              </a:rPr>
              <a:t>De ring</a:t>
            </a:r>
            <a:endParaRPr lang="nl-BE" dirty="0"/>
          </a:p>
        </p:txBody>
      </p:sp>
      <p:sp>
        <p:nvSpPr>
          <p:cNvPr id="5" name="Rechthoek 4"/>
          <p:cNvSpPr/>
          <p:nvPr/>
        </p:nvSpPr>
        <p:spPr>
          <a:xfrm>
            <a:off x="3419872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 smtClean="0"/>
          </a:p>
          <a:p>
            <a:pPr algn="ctr"/>
            <a:r>
              <a:rPr lang="nl-BE" dirty="0" smtClean="0">
                <a:solidFill>
                  <a:srgbClr val="C00000"/>
                </a:solidFill>
                <a:hlinkClick r:id="rId2" action="ppaction://hlinksldjump"/>
              </a:rPr>
              <a:t>vaccinatie</a:t>
            </a:r>
            <a:endParaRPr lang="nl-BE" dirty="0">
              <a:solidFill>
                <a:srgbClr val="C00000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5652120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Ik kan me er niet tegen beschermen</a:t>
            </a:r>
            <a:endParaRPr lang="nl-BE" dirty="0"/>
          </a:p>
        </p:txBody>
      </p:sp>
      <p:sp>
        <p:nvSpPr>
          <p:cNvPr id="8" name="Rechthoek 7"/>
          <p:cNvSpPr/>
          <p:nvPr/>
        </p:nvSpPr>
        <p:spPr>
          <a:xfrm>
            <a:off x="3419872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                                                    </a:t>
            </a:r>
          </a:p>
          <a:p>
            <a:pPr algn="ctr"/>
            <a:endParaRPr lang="nl-BE" dirty="0"/>
          </a:p>
          <a:p>
            <a:pPr algn="ctr"/>
            <a:endParaRPr lang="nl-BE" dirty="0" smtClean="0"/>
          </a:p>
          <a:p>
            <a:pPr algn="ctr"/>
            <a:r>
              <a:rPr lang="nl-BE" dirty="0" smtClean="0">
                <a:hlinkClick r:id="" action="ppaction://hlinkshowjump?jump=lastslide"/>
              </a:rPr>
              <a:t>Het spiraaltje</a:t>
            </a:r>
            <a:endParaRPr lang="nl-BE" dirty="0"/>
          </a:p>
        </p:txBody>
      </p:sp>
      <p:pic>
        <p:nvPicPr>
          <p:cNvPr id="1026" name="Picture 2" descr="http://t3.gstatic.com/images?q=tbn:ANd9GcR7TB_mpdF98VIAxcFEeKMGrPcIae5W4glQaIKmpL-Z_CK5Rto&amp;t=1&amp;usg=__EJOECYNa488RxLyrj8aDK6xZHX0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060848"/>
            <a:ext cx="951378" cy="1008112"/>
          </a:xfrm>
          <a:prstGeom prst="rect">
            <a:avLst/>
          </a:prstGeom>
          <a:noFill/>
        </p:spPr>
      </p:pic>
      <p:pic>
        <p:nvPicPr>
          <p:cNvPr id="1028" name="Picture 4" descr="http://t3.gstatic.com/images?q=tbn:ANd9GcQCDJRAi-SpXUy3wGAltET5yDKgJxV11UyTi4LS2SrTCIx-uwI&amp;t=1&amp;usg=__8vWIDLT9l93mtCHduaoP4iNdEiM=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2060848"/>
            <a:ext cx="1011719" cy="757437"/>
          </a:xfrm>
          <a:prstGeom prst="rect">
            <a:avLst/>
          </a:prstGeom>
          <a:noFill/>
        </p:spPr>
      </p:pic>
      <p:sp>
        <p:nvSpPr>
          <p:cNvPr id="11" name="Rechthoek 10"/>
          <p:cNvSpPr/>
          <p:nvPr/>
        </p:nvSpPr>
        <p:spPr>
          <a:xfrm>
            <a:off x="1187624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              </a:t>
            </a:r>
          </a:p>
          <a:p>
            <a:pPr algn="ctr"/>
            <a:endParaRPr lang="nl-BE" dirty="0"/>
          </a:p>
          <a:p>
            <a:pPr algn="ctr"/>
            <a:endParaRPr lang="nl-BE" dirty="0" smtClean="0"/>
          </a:p>
          <a:p>
            <a:pPr algn="ctr"/>
            <a:r>
              <a:rPr lang="nl-BE" dirty="0" smtClean="0">
                <a:hlinkClick r:id="" action="ppaction://hlinkshowjump?jump=lastslide"/>
              </a:rPr>
              <a:t>De pil</a:t>
            </a:r>
            <a:endParaRPr lang="nl-BE" dirty="0"/>
          </a:p>
        </p:txBody>
      </p:sp>
      <p:pic>
        <p:nvPicPr>
          <p:cNvPr id="1032" name="Picture 8" descr="http://t3.gstatic.com/images?q=tbn:ANd9GcTzu7CKQ1qWd8SP_7PcR12R-ay-n-KzCvqTHbAkFtyeM3c0vac&amp;t=1&amp;usg=__iGTDg8NwfdhqsBo2bNK7s1F2Z_I=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3284984"/>
            <a:ext cx="1336948" cy="837947"/>
          </a:xfrm>
          <a:prstGeom prst="rect">
            <a:avLst/>
          </a:prstGeom>
          <a:noFill/>
        </p:spPr>
      </p:pic>
      <p:sp>
        <p:nvSpPr>
          <p:cNvPr id="15" name="Rechthoek 14"/>
          <p:cNvSpPr/>
          <p:nvPr/>
        </p:nvSpPr>
        <p:spPr>
          <a:xfrm>
            <a:off x="5652120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6" action="ppaction://hlinksldjump"/>
              </a:rPr>
              <a:t>Het condoom</a:t>
            </a:r>
            <a:endParaRPr lang="nl-BE" dirty="0"/>
          </a:p>
        </p:txBody>
      </p:sp>
      <p:pic>
        <p:nvPicPr>
          <p:cNvPr id="16" name="Picture 6" descr="http://www.sensoa.be/illustraties/SG/soa/condoom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80112" y="1988840"/>
            <a:ext cx="979527" cy="6157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8C1B18"/>
                </a:solidFill>
              </a:rPr>
              <a:t>1. Wat is Hepatitis B eigenlijk?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BE" sz="7200" dirty="0" smtClean="0">
                <a:solidFill>
                  <a:srgbClr val="00B050"/>
                </a:solidFill>
              </a:rPr>
              <a:t>Juist!!</a:t>
            </a:r>
          </a:p>
          <a:p>
            <a:pPr>
              <a:buNone/>
            </a:pPr>
            <a:r>
              <a:rPr lang="nl-BE" sz="3200" dirty="0" err="1" smtClean="0"/>
              <a:t>Hepatitis-B</a:t>
            </a:r>
            <a:r>
              <a:rPr lang="nl-BE" sz="3200" dirty="0" smtClean="0"/>
              <a:t> ook wel geelzucht genoemd </a:t>
            </a:r>
          </a:p>
          <a:p>
            <a:pPr>
              <a:buNone/>
            </a:pPr>
            <a:r>
              <a:rPr lang="nl-BE" sz="3200" dirty="0" smtClean="0"/>
              <a:t>is een ernstige infectieziekte die </a:t>
            </a:r>
          </a:p>
          <a:p>
            <a:pPr>
              <a:buNone/>
            </a:pPr>
            <a:r>
              <a:rPr lang="nl-BE" sz="3200" dirty="0" smtClean="0"/>
              <a:t>veroorzaakt wordt door het </a:t>
            </a:r>
            <a:r>
              <a:rPr lang="nl-BE" sz="3200" b="1" dirty="0" err="1" smtClean="0"/>
              <a:t>hepatitis-B</a:t>
            </a:r>
            <a:r>
              <a:rPr lang="nl-BE" sz="3200" b="1" dirty="0" smtClean="0"/>
              <a:t>-</a:t>
            </a:r>
          </a:p>
          <a:p>
            <a:pPr>
              <a:buNone/>
            </a:pPr>
            <a:r>
              <a:rPr lang="nl-BE" sz="3200" b="1" dirty="0" smtClean="0"/>
              <a:t>virus</a:t>
            </a:r>
            <a:r>
              <a:rPr lang="nl-BE" sz="3200" dirty="0" smtClean="0"/>
              <a:t>. Het virus bereikt de levercellen </a:t>
            </a:r>
          </a:p>
          <a:p>
            <a:pPr>
              <a:buNone/>
            </a:pPr>
            <a:r>
              <a:rPr lang="nl-BE" sz="3200" dirty="0" smtClean="0"/>
              <a:t>en dringt er binnen en veroorzaakt een </a:t>
            </a:r>
          </a:p>
          <a:p>
            <a:pPr>
              <a:buNone/>
            </a:pPr>
            <a:r>
              <a:rPr lang="nl-BE" sz="3200" dirty="0" smtClean="0"/>
              <a:t>ontsteking.</a:t>
            </a:r>
          </a:p>
          <a:p>
            <a:pPr>
              <a:buNone/>
            </a:pPr>
            <a:endParaRPr lang="nl-BE" sz="3200" dirty="0" smtClean="0"/>
          </a:p>
        </p:txBody>
      </p:sp>
      <p:sp>
        <p:nvSpPr>
          <p:cNvPr id="4" name="Actieknop: Verder of Volgende 3">
            <a:hlinkClick r:id="rId2" action="ppaction://hlinksldjump" highlightClick="1"/>
          </p:cNvPr>
          <p:cNvSpPr/>
          <p:nvPr/>
        </p:nvSpPr>
        <p:spPr>
          <a:xfrm>
            <a:off x="6516216" y="5661248"/>
            <a:ext cx="936104" cy="9361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rgbClr val="8C1B18"/>
                </a:solidFill>
              </a:rPr>
              <a:t>2. Hoe kan je besmet raken met </a:t>
            </a:r>
            <a:br>
              <a:rPr lang="nl-BE" dirty="0" smtClean="0">
                <a:solidFill>
                  <a:srgbClr val="8C1B18"/>
                </a:solidFill>
              </a:rPr>
            </a:br>
            <a:r>
              <a:rPr lang="nl-BE" dirty="0" smtClean="0">
                <a:solidFill>
                  <a:srgbClr val="8C1B18"/>
                </a:solidFill>
              </a:rPr>
              <a:t>Hepatitis B?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BE" sz="6700" dirty="0" smtClean="0">
                <a:solidFill>
                  <a:srgbClr val="00B050"/>
                </a:solidFill>
              </a:rPr>
              <a:t>Juist!!</a:t>
            </a:r>
          </a:p>
          <a:p>
            <a:pPr lvl="0"/>
            <a:r>
              <a:rPr lang="nl-NL" sz="3200" dirty="0" smtClean="0"/>
              <a:t>Door seksueel </a:t>
            </a:r>
            <a:r>
              <a:rPr lang="nl-NL" sz="3200" dirty="0" smtClean="0"/>
              <a:t>contact</a:t>
            </a:r>
            <a:endParaRPr lang="nl-BE" sz="3200" dirty="0" smtClean="0"/>
          </a:p>
          <a:p>
            <a:pPr lvl="0"/>
            <a:r>
              <a:rPr lang="nl-NL" sz="3200" dirty="0" smtClean="0"/>
              <a:t>Door het uitwisselen van speeksel door bv. tongzoenen</a:t>
            </a:r>
            <a:endParaRPr lang="nl-BE" sz="3200" dirty="0" smtClean="0"/>
          </a:p>
          <a:p>
            <a:pPr lvl="0"/>
            <a:r>
              <a:rPr lang="nl-NL" sz="3200" dirty="0" smtClean="0"/>
              <a:t>Door besmet </a:t>
            </a:r>
            <a:r>
              <a:rPr lang="nl-NL" sz="3200" dirty="0" smtClean="0"/>
              <a:t>bloed</a:t>
            </a:r>
            <a:endParaRPr lang="nl-BE" sz="3200" dirty="0" smtClean="0"/>
          </a:p>
          <a:p>
            <a:pPr>
              <a:buNone/>
            </a:pPr>
            <a:endParaRPr lang="nl-BE" sz="3000" dirty="0"/>
          </a:p>
        </p:txBody>
      </p:sp>
      <p:sp>
        <p:nvSpPr>
          <p:cNvPr id="5" name="Actieknop: Verder of Volgende 4">
            <a:hlinkClick r:id="rId2" action="ppaction://hlinksldjump" highlightClick="1"/>
          </p:cNvPr>
          <p:cNvSpPr/>
          <p:nvPr/>
        </p:nvSpPr>
        <p:spPr>
          <a:xfrm>
            <a:off x="7236296" y="5517232"/>
            <a:ext cx="864096" cy="9361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rgbClr val="8C1B18"/>
                </a:solidFill>
              </a:rPr>
              <a:t>5. Hoe kan ik mij beschermen tegen Hepatitis B?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BE" sz="6700" dirty="0" smtClean="0">
                <a:solidFill>
                  <a:srgbClr val="00B050"/>
                </a:solidFill>
              </a:rPr>
              <a:t>Juist!!</a:t>
            </a:r>
          </a:p>
          <a:p>
            <a:pPr>
              <a:buNone/>
            </a:pPr>
            <a:r>
              <a:rPr lang="nl-BE" dirty="0" smtClean="0">
                <a:solidFill>
                  <a:srgbClr val="C00000"/>
                </a:solidFill>
              </a:rPr>
              <a:t>Je kan jezelf beschermen tegen Hepatitis B door een </a:t>
            </a:r>
          </a:p>
          <a:p>
            <a:pPr>
              <a:buNone/>
            </a:pPr>
            <a:r>
              <a:rPr lang="nl-BE" dirty="0" smtClean="0">
                <a:solidFill>
                  <a:srgbClr val="C00000"/>
                </a:solidFill>
              </a:rPr>
              <a:t>vaccinatie.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angepast 7">
      <a:dk1>
        <a:srgbClr val="A91717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91717"/>
      </a:hlink>
      <a:folHlink>
        <a:srgbClr val="C0000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144</TotalTime>
  <Words>251</Words>
  <Application>Microsoft Office PowerPoint</Application>
  <PresentationFormat>Diavoorstelling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Oriel</vt:lpstr>
      <vt:lpstr>Welke soa’s zijn gevaarlijk en besmettelijk? Hoe kan ik mij beschermen tegen een soa?</vt:lpstr>
      <vt:lpstr>1. Wat is Hepatitis B eigenlijk?</vt:lpstr>
      <vt:lpstr>2. Hoe kan je besmet raken met Hepatitis B?</vt:lpstr>
      <vt:lpstr>3. Welke symptomen kan je krijgen bij Hepatitis B? </vt:lpstr>
      <vt:lpstr>4. Welke behandeling kan je krijgen tegen Hepatitis B?</vt:lpstr>
      <vt:lpstr>5. Hoe kan ik mij beschermen tegen Hepatitis B?</vt:lpstr>
      <vt:lpstr>1. Wat is Hepatitis B eigenlijk?</vt:lpstr>
      <vt:lpstr>2. Hoe kan je besmet raken met  Hepatitis B?</vt:lpstr>
      <vt:lpstr>5. Hoe kan ik mij beschermen tegen Hepatitis B?</vt:lpstr>
      <vt:lpstr> Fout!!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Welke soa’s zijn gevaarlijk en besmettelijk? Hoe kan ik mij beschermen tegen een soa?</dc:title>
  <dc:creator>Callaerts</dc:creator>
  <cp:lastModifiedBy>Callaerts</cp:lastModifiedBy>
  <cp:revision>23</cp:revision>
  <dcterms:created xsi:type="dcterms:W3CDTF">2010-08-09T13:17:20Z</dcterms:created>
  <dcterms:modified xsi:type="dcterms:W3CDTF">2010-08-10T10:57:21Z</dcterms:modified>
</cp:coreProperties>
</file>