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66" r:id="rId3"/>
    <p:sldId id="257" r:id="rId4"/>
    <p:sldId id="258" r:id="rId5"/>
    <p:sldId id="259" r:id="rId6"/>
    <p:sldId id="260" r:id="rId7"/>
    <p:sldId id="263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61A69-D0AD-42FE-9422-A284FFFE80BA}" type="datetimeFigureOut">
              <a:rPr lang="nl-BE" smtClean="0"/>
              <a:t>7/01/2015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03778-B3BE-48FA-8DF2-1A7F6251129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00335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CD8989D-A38E-4154-87E5-C0B2F4C9DD76}" type="datetimeFigureOut">
              <a:rPr lang="nl-BE" smtClean="0"/>
              <a:t>7/01/2015</a:t>
            </a:fld>
            <a:endParaRPr lang="nl-B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51FFFB4-58AF-4ACD-BC66-2874AE0DFD48}" type="slidenum">
              <a:rPr lang="nl-BE" smtClean="0"/>
              <a:t>‹nr.›</a:t>
            </a:fld>
            <a:endParaRPr lang="nl-B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989D-A38E-4154-87E5-C0B2F4C9DD76}" type="datetimeFigureOut">
              <a:rPr lang="nl-BE" smtClean="0"/>
              <a:t>7/01/2015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FFB4-58AF-4ACD-BC66-2874AE0DFD4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989D-A38E-4154-87E5-C0B2F4C9DD76}" type="datetimeFigureOut">
              <a:rPr lang="nl-BE" smtClean="0"/>
              <a:t>7/01/2015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FFB4-58AF-4ACD-BC66-2874AE0DFD4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989D-A38E-4154-87E5-C0B2F4C9DD76}" type="datetimeFigureOut">
              <a:rPr lang="nl-BE" smtClean="0"/>
              <a:t>7/01/2015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FFB4-58AF-4ACD-BC66-2874AE0DFD4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989D-A38E-4154-87E5-C0B2F4C9DD76}" type="datetimeFigureOut">
              <a:rPr lang="nl-BE" smtClean="0"/>
              <a:t>7/01/2015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FFB4-58AF-4ACD-BC66-2874AE0DFD4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989D-A38E-4154-87E5-C0B2F4C9DD76}" type="datetimeFigureOut">
              <a:rPr lang="nl-BE" smtClean="0"/>
              <a:t>7/01/2015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FFB4-58AF-4ACD-BC66-2874AE0DFD48}" type="slidenum">
              <a:rPr lang="nl-BE" smtClean="0"/>
              <a:t>‹nr.›</a:t>
            </a:fld>
            <a:endParaRPr lang="nl-B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989D-A38E-4154-87E5-C0B2F4C9DD76}" type="datetimeFigureOut">
              <a:rPr lang="nl-BE" smtClean="0"/>
              <a:t>7/01/2015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FFB4-58AF-4ACD-BC66-2874AE0DFD4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989D-A38E-4154-87E5-C0B2F4C9DD76}" type="datetimeFigureOut">
              <a:rPr lang="nl-BE" smtClean="0"/>
              <a:t>7/01/2015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FFB4-58AF-4ACD-BC66-2874AE0DFD4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989D-A38E-4154-87E5-C0B2F4C9DD76}" type="datetimeFigureOut">
              <a:rPr lang="nl-BE" smtClean="0"/>
              <a:t>7/01/2015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FFB4-58AF-4ACD-BC66-2874AE0DFD4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989D-A38E-4154-87E5-C0B2F4C9DD76}" type="datetimeFigureOut">
              <a:rPr lang="nl-BE" smtClean="0"/>
              <a:t>7/01/2015</a:t>
            </a:fld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FFB4-58AF-4ACD-BC66-2874AE0DFD48}" type="slidenum">
              <a:rPr lang="nl-BE" smtClean="0"/>
              <a:t>‹nr.›</a:t>
            </a:fld>
            <a:endParaRPr lang="nl-B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989D-A38E-4154-87E5-C0B2F4C9DD76}" type="datetimeFigureOut">
              <a:rPr lang="nl-BE" smtClean="0"/>
              <a:t>7/01/2015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FFB4-58AF-4ACD-BC66-2874AE0DFD4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CD8989D-A38E-4154-87E5-C0B2F4C9DD76}" type="datetimeFigureOut">
              <a:rPr lang="nl-BE" smtClean="0"/>
              <a:t>7/01/2015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51FFFB4-58AF-4ACD-BC66-2874AE0DFD48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Qxcyck3xY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Een gesprek is meer dan praten alleen!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 dirty="0"/>
          </a:p>
        </p:txBody>
      </p:sp>
      <p:pic>
        <p:nvPicPr>
          <p:cNvPr id="4" name="Afbeelding 3" descr="https://creathosbv.files.wordpress.com/2012/09/retoric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3675742" cy="26578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7850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Vraagjes in duo oplossen: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nl-NL" dirty="0" smtClean="0"/>
              <a:t>Komen </a:t>
            </a:r>
            <a:r>
              <a:rPr lang="nl-NL" dirty="0"/>
              <a:t>de basishoudingen </a:t>
            </a:r>
            <a:r>
              <a:rPr lang="nl-NL" dirty="0" smtClean="0"/>
              <a:t>aan bod</a:t>
            </a:r>
            <a:r>
              <a:rPr lang="nl-NL" dirty="0"/>
              <a:t>?</a:t>
            </a:r>
            <a:endParaRPr lang="nl-BE" dirty="0"/>
          </a:p>
          <a:p>
            <a:pPr marL="68580" indent="0">
              <a:buNone/>
            </a:pPr>
            <a:r>
              <a:rPr lang="nl-NL" dirty="0"/>
              <a:t>………………………………………………………………………….</a:t>
            </a:r>
            <a:endParaRPr lang="nl-BE" dirty="0"/>
          </a:p>
          <a:p>
            <a:pPr lvl="0"/>
            <a:r>
              <a:rPr lang="nl-NL" dirty="0"/>
              <a:t>Zo ja, </a:t>
            </a:r>
            <a:r>
              <a:rPr lang="nl-NL" dirty="0" smtClean="0"/>
              <a:t>aan </a:t>
            </a:r>
            <a:r>
              <a:rPr lang="nl-NL" dirty="0"/>
              <a:t>wat merk je dit?</a:t>
            </a:r>
            <a:endParaRPr lang="nl-BE" dirty="0"/>
          </a:p>
          <a:p>
            <a:pPr marL="68580" indent="0">
              <a:buNone/>
            </a:pPr>
            <a:r>
              <a:rPr lang="nl-NL" dirty="0"/>
              <a:t>………………………………………………………………………….</a:t>
            </a:r>
            <a:endParaRPr lang="nl-BE" dirty="0"/>
          </a:p>
          <a:p>
            <a:pPr lvl="0"/>
            <a:r>
              <a:rPr lang="nl-NL" dirty="0"/>
              <a:t>Zo nee, </a:t>
            </a:r>
            <a:r>
              <a:rPr lang="nl-NL" dirty="0"/>
              <a:t>w</a:t>
            </a:r>
            <a:r>
              <a:rPr lang="nl-NL" dirty="0" smtClean="0"/>
              <a:t>elke </a:t>
            </a:r>
            <a:r>
              <a:rPr lang="nl-NL" dirty="0"/>
              <a:t>basishouding komt </a:t>
            </a:r>
            <a:r>
              <a:rPr lang="nl-NL"/>
              <a:t>niet </a:t>
            </a:r>
            <a:r>
              <a:rPr lang="nl-NL" smtClean="0"/>
              <a:t>aan bod</a:t>
            </a:r>
            <a:r>
              <a:rPr lang="nl-NL" dirty="0"/>
              <a:t>?</a:t>
            </a:r>
            <a:endParaRPr lang="nl-BE" dirty="0"/>
          </a:p>
          <a:p>
            <a:pPr marL="68580" indent="0">
              <a:buNone/>
            </a:pPr>
            <a:r>
              <a:rPr lang="nl-NL" dirty="0"/>
              <a:t>………………………………………………………………………….</a:t>
            </a:r>
            <a:endParaRPr lang="nl-BE" dirty="0"/>
          </a:p>
          <a:p>
            <a:pPr lvl="0"/>
            <a:r>
              <a:rPr lang="nl-NL" dirty="0"/>
              <a:t>Komen alle fasen van een slechtnieuwsgesprek </a:t>
            </a:r>
            <a:r>
              <a:rPr lang="nl-NL" dirty="0" smtClean="0"/>
              <a:t>aan bod</a:t>
            </a:r>
            <a:r>
              <a:rPr lang="nl-NL" dirty="0"/>
              <a:t>?</a:t>
            </a:r>
            <a:endParaRPr lang="nl-BE" dirty="0"/>
          </a:p>
          <a:p>
            <a:pPr marL="68580" indent="0">
              <a:buNone/>
            </a:pPr>
            <a:r>
              <a:rPr lang="nl-NL" dirty="0"/>
              <a:t>………………………………………………………………………….</a:t>
            </a:r>
            <a:endParaRPr lang="nl-BE" dirty="0"/>
          </a:p>
          <a:p>
            <a:pPr lvl="0"/>
            <a:r>
              <a:rPr lang="nl-NL" dirty="0"/>
              <a:t>Zo ja, aan wat merk je dit?</a:t>
            </a:r>
            <a:endParaRPr lang="nl-BE" dirty="0"/>
          </a:p>
          <a:p>
            <a:pPr marL="68580" indent="0">
              <a:buNone/>
            </a:pPr>
            <a:r>
              <a:rPr lang="nl-NL" dirty="0"/>
              <a:t>………………………………………………………………………….</a:t>
            </a:r>
            <a:endParaRPr lang="nl-BE" dirty="0"/>
          </a:p>
          <a:p>
            <a:pPr lvl="0"/>
            <a:r>
              <a:rPr lang="nl-NL" dirty="0"/>
              <a:t>Zo nee, </a:t>
            </a:r>
            <a:r>
              <a:rPr lang="nl-NL" dirty="0" smtClean="0"/>
              <a:t>welke </a:t>
            </a:r>
            <a:r>
              <a:rPr lang="nl-NL" dirty="0"/>
              <a:t>fasen komen niet </a:t>
            </a:r>
            <a:r>
              <a:rPr lang="nl-NL" dirty="0" smtClean="0"/>
              <a:t>aan bod</a:t>
            </a:r>
            <a:r>
              <a:rPr lang="nl-NL" dirty="0"/>
              <a:t>?</a:t>
            </a:r>
            <a:endParaRPr lang="nl-BE" dirty="0"/>
          </a:p>
          <a:p>
            <a:pPr marL="68580" indent="0">
              <a:buNone/>
            </a:pPr>
            <a:r>
              <a:rPr lang="nl-NL" dirty="0"/>
              <a:t>………………………………………………………………………….</a:t>
            </a:r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0534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http://www.bonifaciuskerkmedemblik.nl/kerkgemeenschap/pastoraat/afbeeldingen%20pastoraat/MCBD06659_0000%5b1%5d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358" y="2673767"/>
            <a:ext cx="1790700" cy="138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Afbeelding 4" descr="http://pixabay.com/static/uploads/photo/2013/03/24/08/16/shaking-hands-96298_64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57" y="836712"/>
            <a:ext cx="2857500" cy="2016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Afbeelding 5" descr="http://www.sapphohuis.be/dd/media/6a00d83420a52953ef00e54f1f16e78833-800wi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740192"/>
            <a:ext cx="2462530" cy="193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http://img.ymlp.com/f2n4_tngesprek1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57" y="3861048"/>
            <a:ext cx="2857500" cy="2163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jobat.be/uploadedImages/pictures/racism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350" y="3662677"/>
            <a:ext cx="2381250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48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Basishouding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nl-BE" dirty="0" smtClean="0"/>
              <a:t>3 basishoudingen:</a:t>
            </a:r>
          </a:p>
          <a:p>
            <a:pPr marL="68580" indent="0">
              <a:buNone/>
            </a:pPr>
            <a:r>
              <a:rPr lang="nl-BE" dirty="0" smtClean="0"/>
              <a:t>1</a:t>
            </a:r>
            <a:r>
              <a:rPr lang="nl-BE" baseline="30000" dirty="0" smtClean="0"/>
              <a:t>e</a:t>
            </a:r>
            <a:r>
              <a:rPr lang="nl-BE" dirty="0" smtClean="0"/>
              <a:t> basishouding:</a:t>
            </a:r>
          </a:p>
          <a:p>
            <a:r>
              <a:rPr lang="nl-BE" dirty="0" smtClean="0"/>
              <a:t>Openhouding van aanvaarding en acceptatie</a:t>
            </a:r>
          </a:p>
          <a:p>
            <a:pPr lvl="1">
              <a:buFont typeface="Arial" pitchFamily="34" charset="0"/>
              <a:buChar char="•"/>
            </a:pPr>
            <a:r>
              <a:rPr lang="nl-BE" sz="1400" dirty="0" smtClean="0"/>
              <a:t>Verschillende waarden en normen</a:t>
            </a:r>
          </a:p>
          <a:p>
            <a:pPr lvl="1">
              <a:buFont typeface="Arial" pitchFamily="34" charset="0"/>
              <a:buChar char="•"/>
            </a:pPr>
            <a:r>
              <a:rPr lang="nl-BE" sz="1400" dirty="0" err="1" smtClean="0"/>
              <a:t>Vb</a:t>
            </a:r>
            <a:r>
              <a:rPr lang="nl-BE" sz="1400" dirty="0" smtClean="0"/>
              <a:t>: Eetpatroon bij Moslims vs. Christenen</a:t>
            </a:r>
          </a:p>
          <a:p>
            <a:pPr lvl="1">
              <a:buFont typeface="Arial" pitchFamily="34" charset="0"/>
              <a:buChar char="•"/>
            </a:pPr>
            <a:endParaRPr lang="nl-BE" b="1" dirty="0"/>
          </a:p>
          <a:p>
            <a:pPr>
              <a:buFont typeface="Arial" pitchFamily="34" charset="0"/>
              <a:buChar char="•"/>
            </a:pPr>
            <a:endParaRPr lang="nl-BE" b="1" dirty="0" smtClean="0"/>
          </a:p>
          <a:p>
            <a:pPr>
              <a:buFont typeface="Courier New" pitchFamily="49" charset="0"/>
              <a:buChar char="o"/>
            </a:pPr>
            <a:endParaRPr lang="nl-BE" b="1" dirty="0" smtClean="0"/>
          </a:p>
          <a:p>
            <a:pPr lvl="1">
              <a:buFont typeface="Arial" pitchFamily="34" charset="0"/>
              <a:buChar char="•"/>
            </a:pPr>
            <a:endParaRPr lang="nl-BE" b="1" dirty="0" smtClean="0"/>
          </a:p>
        </p:txBody>
      </p:sp>
    </p:spTree>
    <p:extLst>
      <p:ext uri="{BB962C8B-B14F-4D97-AF65-F5344CB8AC3E}">
        <p14:creationId xmlns:p14="http://schemas.microsoft.com/office/powerpoint/2010/main" val="275024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1052736"/>
            <a:ext cx="6777317" cy="3508977"/>
          </a:xfrm>
        </p:spPr>
        <p:txBody>
          <a:bodyPr>
            <a:normAutofit/>
          </a:bodyPr>
          <a:lstStyle/>
          <a:p>
            <a:r>
              <a:rPr lang="nl-BE" dirty="0" smtClean="0"/>
              <a:t>Onderscheid maken tussen:</a:t>
            </a:r>
          </a:p>
          <a:p>
            <a:pPr marL="365760" lvl="1" indent="0">
              <a:buNone/>
            </a:pPr>
            <a:r>
              <a:rPr lang="nl-BE" dirty="0" smtClean="0"/>
              <a:t>Respecteren:</a:t>
            </a:r>
          </a:p>
          <a:p>
            <a:pPr lvl="1">
              <a:buFont typeface="Arial" pitchFamily="34" charset="0"/>
              <a:buChar char="•"/>
            </a:pPr>
            <a:r>
              <a:rPr lang="nl-BE" sz="1400" dirty="0" smtClean="0"/>
              <a:t>Verschillende </a:t>
            </a:r>
            <a:r>
              <a:rPr lang="nl-BE" sz="1400" dirty="0"/>
              <a:t>w</a:t>
            </a:r>
            <a:r>
              <a:rPr lang="nl-BE" sz="1400" dirty="0" smtClean="0"/>
              <a:t>aarden en normen begrijpen.</a:t>
            </a:r>
          </a:p>
          <a:p>
            <a:pPr lvl="1">
              <a:buFont typeface="Arial" pitchFamily="34" charset="0"/>
              <a:buChar char="•"/>
            </a:pPr>
            <a:r>
              <a:rPr lang="nl-BE" sz="1400" dirty="0" err="1" smtClean="0"/>
              <a:t>Vb</a:t>
            </a:r>
            <a:r>
              <a:rPr lang="nl-BE" sz="1400" dirty="0" smtClean="0"/>
              <a:t>: Slordig zijn vs. netheid</a:t>
            </a:r>
          </a:p>
          <a:p>
            <a:pPr marL="365760" lvl="1" indent="0">
              <a:buNone/>
            </a:pPr>
            <a:r>
              <a:rPr lang="nl-BE" dirty="0" smtClean="0"/>
              <a:t>Tolereren:</a:t>
            </a:r>
          </a:p>
          <a:p>
            <a:pPr lvl="1">
              <a:buFont typeface="Arial" pitchFamily="34" charset="0"/>
              <a:buChar char="•"/>
            </a:pPr>
            <a:r>
              <a:rPr lang="nl-BE" sz="1400" dirty="0" smtClean="0"/>
              <a:t>Door een bepaalde reden</a:t>
            </a:r>
          </a:p>
          <a:p>
            <a:pPr lvl="1">
              <a:buFont typeface="Arial" pitchFamily="34" charset="0"/>
              <a:buChar char="•"/>
            </a:pPr>
            <a:r>
              <a:rPr lang="nl-BE" sz="1400" dirty="0" err="1" smtClean="0"/>
              <a:t>Vb</a:t>
            </a:r>
            <a:r>
              <a:rPr lang="nl-BE" sz="1400" dirty="0" smtClean="0"/>
              <a:t>: Afwezigheid wegens ziekte</a:t>
            </a:r>
          </a:p>
          <a:p>
            <a:pPr marL="365760" lvl="1" indent="0">
              <a:buNone/>
            </a:pPr>
            <a:r>
              <a:rPr lang="nl-BE" dirty="0" smtClean="0"/>
              <a:t>Begrijpen:</a:t>
            </a:r>
          </a:p>
          <a:p>
            <a:pPr lvl="1">
              <a:buFont typeface="Arial" pitchFamily="34" charset="0"/>
              <a:buChar char="•"/>
            </a:pPr>
            <a:r>
              <a:rPr lang="nl-BE" sz="1400" dirty="0" smtClean="0"/>
              <a:t>Door achtergrond</a:t>
            </a:r>
          </a:p>
          <a:p>
            <a:pPr lvl="1">
              <a:buFont typeface="Arial" pitchFamily="34" charset="0"/>
              <a:buChar char="•"/>
            </a:pPr>
            <a:r>
              <a:rPr lang="nl-BE" sz="1400" dirty="0" err="1" smtClean="0"/>
              <a:t>Vb</a:t>
            </a:r>
            <a:r>
              <a:rPr lang="nl-BE" sz="1400" dirty="0" smtClean="0"/>
              <a:t>: Slechte punten omdat ouders scheiden</a:t>
            </a:r>
          </a:p>
        </p:txBody>
      </p:sp>
    </p:spTree>
    <p:extLst>
      <p:ext uri="{BB962C8B-B14F-4D97-AF65-F5344CB8AC3E}">
        <p14:creationId xmlns:p14="http://schemas.microsoft.com/office/powerpoint/2010/main" val="383795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024744" cy="1143000"/>
          </a:xfrm>
        </p:spPr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052736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nl-BE" dirty="0" smtClean="0"/>
              <a:t>2</a:t>
            </a:r>
            <a:r>
              <a:rPr lang="nl-BE" baseline="30000" dirty="0" smtClean="0"/>
              <a:t>e</a:t>
            </a:r>
            <a:r>
              <a:rPr lang="nl-BE" dirty="0" smtClean="0"/>
              <a:t> basishouding:</a:t>
            </a:r>
          </a:p>
          <a:p>
            <a:pPr>
              <a:buFont typeface="Courier New" pitchFamily="49" charset="0"/>
              <a:buChar char="o"/>
            </a:pPr>
            <a:r>
              <a:rPr lang="nl-BE" dirty="0" err="1" smtClean="0"/>
              <a:t>Empatisch</a:t>
            </a:r>
            <a:r>
              <a:rPr lang="nl-BE" dirty="0" smtClean="0"/>
              <a:t> zijn:</a:t>
            </a:r>
          </a:p>
          <a:p>
            <a:pPr lvl="1">
              <a:buFont typeface="Arial" pitchFamily="34" charset="0"/>
              <a:buChar char="•"/>
            </a:pPr>
            <a:r>
              <a:rPr lang="nl-BE" sz="1400" dirty="0" smtClean="0"/>
              <a:t>Anderen aanvoelen.</a:t>
            </a:r>
          </a:p>
          <a:p>
            <a:pPr lvl="1">
              <a:buFont typeface="Arial" pitchFamily="34" charset="0"/>
              <a:buChar char="•"/>
            </a:pPr>
            <a:r>
              <a:rPr lang="nl-BE" sz="1400" dirty="0" err="1" smtClean="0"/>
              <a:t>Vb</a:t>
            </a:r>
            <a:r>
              <a:rPr lang="nl-BE" sz="1400" dirty="0" smtClean="0"/>
              <a:t>: Sterfgeval=verdriet, je kan je die emoties voorstellen.</a:t>
            </a:r>
            <a:endParaRPr lang="nl-BE" dirty="0" smtClean="0"/>
          </a:p>
          <a:p>
            <a:pPr lvl="1">
              <a:buFont typeface="Arial" pitchFamily="34" charset="0"/>
              <a:buChar char="•"/>
            </a:pPr>
            <a:endParaRPr lang="nl-BE" dirty="0"/>
          </a:p>
          <a:p>
            <a:pPr marL="68580" indent="0">
              <a:buNone/>
            </a:pPr>
            <a:r>
              <a:rPr lang="nl-BE" dirty="0" smtClean="0"/>
              <a:t>3</a:t>
            </a:r>
            <a:r>
              <a:rPr lang="nl-BE" baseline="30000" dirty="0" smtClean="0"/>
              <a:t>e</a:t>
            </a:r>
            <a:r>
              <a:rPr lang="nl-BE" dirty="0" smtClean="0"/>
              <a:t> basishouding:</a:t>
            </a:r>
          </a:p>
          <a:p>
            <a:pPr>
              <a:buFont typeface="Courier New" pitchFamily="49" charset="0"/>
              <a:buChar char="o"/>
            </a:pPr>
            <a:r>
              <a:rPr lang="nl-BE" dirty="0" smtClean="0"/>
              <a:t>Echtheid:</a:t>
            </a:r>
          </a:p>
          <a:p>
            <a:pPr lvl="1">
              <a:buFont typeface="Arial" pitchFamily="34" charset="0"/>
              <a:buChar char="•"/>
            </a:pPr>
            <a:r>
              <a:rPr lang="nl-BE" sz="1400" dirty="0" smtClean="0"/>
              <a:t>Jezelf blijven</a:t>
            </a:r>
          </a:p>
          <a:p>
            <a:pPr lvl="1">
              <a:buFont typeface="Arial" pitchFamily="34" charset="0"/>
              <a:buChar char="•"/>
            </a:pPr>
            <a:r>
              <a:rPr lang="nl-BE" sz="1400" dirty="0" err="1" smtClean="0"/>
              <a:t>Vb</a:t>
            </a:r>
            <a:r>
              <a:rPr lang="nl-BE" sz="1400" dirty="0" smtClean="0"/>
              <a:t>: Je bent het eens met iemand, toon dit dan ook!</a:t>
            </a:r>
          </a:p>
          <a:p>
            <a:pPr marL="6858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5728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Slechtnieuwsgesprek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nl-BE" dirty="0" smtClean="0"/>
              <a:t>3 doelen:</a:t>
            </a:r>
          </a:p>
          <a:p>
            <a:pPr>
              <a:buFont typeface="Courier New" pitchFamily="49" charset="0"/>
              <a:buChar char="o"/>
            </a:pPr>
            <a:r>
              <a:rPr lang="nl-BE" dirty="0" smtClean="0"/>
              <a:t>Boodschap overbrengen</a:t>
            </a:r>
          </a:p>
          <a:p>
            <a:pPr>
              <a:buFont typeface="Courier New" pitchFamily="49" charset="0"/>
              <a:buChar char="o"/>
            </a:pPr>
            <a:r>
              <a:rPr lang="nl-BE" dirty="0" smtClean="0"/>
              <a:t>Emoties opvangen</a:t>
            </a:r>
          </a:p>
          <a:p>
            <a:pPr>
              <a:buFont typeface="Courier New" pitchFamily="49" charset="0"/>
              <a:buChar char="o"/>
            </a:pPr>
            <a:r>
              <a:rPr lang="nl-BE" dirty="0" smtClean="0"/>
              <a:t>Boodschap accepteren</a:t>
            </a:r>
          </a:p>
          <a:p>
            <a:pPr>
              <a:buFont typeface="Courier New" pitchFamily="49" charset="0"/>
              <a:buChar char="o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09093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1052736"/>
            <a:ext cx="6777317" cy="3508977"/>
          </a:xfrm>
        </p:spPr>
        <p:txBody>
          <a:bodyPr/>
          <a:lstStyle/>
          <a:p>
            <a:pPr marL="68580" indent="0">
              <a:buNone/>
            </a:pPr>
            <a:r>
              <a:rPr lang="nl-BE" dirty="0" smtClean="0"/>
              <a:t>Voorwaarden:</a:t>
            </a:r>
          </a:p>
          <a:p>
            <a:pPr marL="68580" indent="0">
              <a:buNone/>
            </a:pPr>
            <a:r>
              <a:rPr lang="nl-BE" dirty="0" err="1" smtClean="0"/>
              <a:t>Vb</a:t>
            </a:r>
            <a:r>
              <a:rPr lang="nl-BE" dirty="0" smtClean="0"/>
              <a:t>: duidelijkheid, buffertechniek,…</a:t>
            </a:r>
          </a:p>
          <a:p>
            <a:pPr marL="68580" indent="0">
              <a:buNone/>
            </a:pPr>
            <a:endParaRPr lang="nl-BE" dirty="0"/>
          </a:p>
          <a:p>
            <a:pPr marL="68580" indent="0">
              <a:buNone/>
            </a:pPr>
            <a:r>
              <a:rPr lang="nl-BE" dirty="0" smtClean="0"/>
              <a:t>Hoe het niet moet!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/>
              <a:t>De pil vergulden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/>
              <a:t>De klap vanachter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/>
              <a:t>Mondje dicht</a:t>
            </a:r>
          </a:p>
          <a:p>
            <a:pPr>
              <a:buFontTx/>
              <a:buChar char="-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8883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980728"/>
            <a:ext cx="6777317" cy="3508977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nl-BE" dirty="0" smtClean="0"/>
              <a:t>Fasen:</a:t>
            </a:r>
          </a:p>
          <a:p>
            <a:pPr marL="525780" indent="-457200">
              <a:buFont typeface="+mj-lt"/>
              <a:buAutoNum type="arabicPeriod"/>
            </a:pPr>
            <a:r>
              <a:rPr lang="nl-BE" dirty="0" smtClean="0"/>
              <a:t>De voorbereiding</a:t>
            </a:r>
          </a:p>
          <a:p>
            <a:pPr lvl="1">
              <a:buFont typeface="Arial" pitchFamily="34" charset="0"/>
              <a:buChar char="•"/>
            </a:pPr>
            <a:r>
              <a:rPr lang="nl-BE" sz="1500" dirty="0" err="1" smtClean="0"/>
              <a:t>Vb</a:t>
            </a:r>
            <a:r>
              <a:rPr lang="nl-BE" sz="1500" dirty="0" smtClean="0"/>
              <a:t>: Rustige ruimte kiezen</a:t>
            </a:r>
          </a:p>
          <a:p>
            <a:pPr marL="525780" indent="-457200">
              <a:buFont typeface="+mj-lt"/>
              <a:buAutoNum type="arabicPeriod"/>
            </a:pPr>
            <a:r>
              <a:rPr lang="nl-BE" dirty="0" smtClean="0"/>
              <a:t>Boodschap overbrengen</a:t>
            </a:r>
          </a:p>
          <a:p>
            <a:pPr lvl="1">
              <a:buFont typeface="Arial" pitchFamily="34" charset="0"/>
              <a:buChar char="•"/>
            </a:pPr>
            <a:r>
              <a:rPr lang="nl-BE" sz="1500" dirty="0" err="1" smtClean="0"/>
              <a:t>Vb</a:t>
            </a:r>
            <a:r>
              <a:rPr lang="nl-BE" sz="1500" dirty="0" smtClean="0"/>
              <a:t>: 2 minuten regel</a:t>
            </a:r>
          </a:p>
          <a:p>
            <a:pPr marL="525780" indent="-457200">
              <a:buFont typeface="+mj-lt"/>
              <a:buAutoNum type="arabicPeriod"/>
            </a:pPr>
            <a:r>
              <a:rPr lang="nl-BE" dirty="0" smtClean="0"/>
              <a:t>Emoties opvangen</a:t>
            </a:r>
          </a:p>
          <a:p>
            <a:pPr lvl="1">
              <a:buFont typeface="Arial" pitchFamily="34" charset="0"/>
              <a:buChar char="•"/>
            </a:pPr>
            <a:r>
              <a:rPr lang="nl-BE" sz="1500" dirty="0" err="1" smtClean="0"/>
              <a:t>Vb</a:t>
            </a:r>
            <a:r>
              <a:rPr lang="nl-BE" sz="1500" dirty="0" smtClean="0"/>
              <a:t>: Luisteren</a:t>
            </a:r>
          </a:p>
          <a:p>
            <a:pPr marL="525780" indent="-457200">
              <a:buFont typeface="+mj-lt"/>
              <a:buAutoNum type="arabicPeriod"/>
            </a:pPr>
            <a:r>
              <a:rPr lang="nl-BE" dirty="0" smtClean="0"/>
              <a:t>Analyse van de boodschap</a:t>
            </a:r>
          </a:p>
          <a:p>
            <a:pPr lvl="1">
              <a:buFont typeface="Arial" pitchFamily="34" charset="0"/>
              <a:buChar char="•"/>
            </a:pPr>
            <a:r>
              <a:rPr lang="nl-BE" sz="1500" dirty="0" err="1" smtClean="0"/>
              <a:t>Vb</a:t>
            </a:r>
            <a:r>
              <a:rPr lang="nl-BE" sz="1500" dirty="0" smtClean="0"/>
              <a:t>: Waarom heb je dit beslist?</a:t>
            </a:r>
          </a:p>
          <a:p>
            <a:pPr marL="525780" indent="-457200">
              <a:buFont typeface="+mj-lt"/>
              <a:buAutoNum type="arabicPeriod"/>
            </a:pPr>
            <a:r>
              <a:rPr lang="nl-BE" dirty="0" smtClean="0"/>
              <a:t>Acceptatie van de boodschap</a:t>
            </a:r>
          </a:p>
          <a:p>
            <a:pPr lvl="1">
              <a:buFont typeface="Arial" pitchFamily="34" charset="0"/>
              <a:buChar char="•"/>
            </a:pPr>
            <a:r>
              <a:rPr lang="nl-BE" sz="1500" dirty="0" err="1" smtClean="0"/>
              <a:t>Vb</a:t>
            </a:r>
            <a:r>
              <a:rPr lang="nl-BE" sz="1500" dirty="0" smtClean="0"/>
              <a:t>: Persoon begrijpt de boodschap</a:t>
            </a:r>
            <a:endParaRPr lang="nl-BE" sz="1500" dirty="0"/>
          </a:p>
        </p:txBody>
      </p:sp>
    </p:spTree>
    <p:extLst>
      <p:ext uri="{BB962C8B-B14F-4D97-AF65-F5344CB8AC3E}">
        <p14:creationId xmlns:p14="http://schemas.microsoft.com/office/powerpoint/2010/main" val="294808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1052736"/>
            <a:ext cx="6777317" cy="3508977"/>
          </a:xfrm>
        </p:spPr>
        <p:txBody>
          <a:bodyPr/>
          <a:lstStyle/>
          <a:p>
            <a:r>
              <a:rPr lang="nl-BE" dirty="0" smtClean="0"/>
              <a:t>Filmpje: slechtnieuwsgesprek</a:t>
            </a:r>
          </a:p>
          <a:p>
            <a:pPr marL="68580" indent="0">
              <a:buNone/>
            </a:pPr>
            <a:r>
              <a:rPr lang="nl-BE" dirty="0">
                <a:hlinkClick r:id="rId2"/>
              </a:rPr>
              <a:t>https://</a:t>
            </a:r>
            <a:r>
              <a:rPr lang="nl-BE" dirty="0" smtClean="0">
                <a:hlinkClick r:id="rId2"/>
              </a:rPr>
              <a:t>www.youtube.com/watch?v=5Qxcyck3xYA</a:t>
            </a:r>
            <a:endParaRPr lang="nl-BE" dirty="0" smtClean="0"/>
          </a:p>
          <a:p>
            <a:pPr marL="68580" indent="0">
              <a:buNone/>
            </a:pP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373333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135</TotalTime>
  <Words>258</Words>
  <Application>Microsoft Office PowerPoint</Application>
  <PresentationFormat>Diavoorstelling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Austin</vt:lpstr>
      <vt:lpstr>Een gesprek is meer dan praten alleen!</vt:lpstr>
      <vt:lpstr>PowerPoint-presentatie</vt:lpstr>
      <vt:lpstr>Basishouding</vt:lpstr>
      <vt:lpstr>PowerPoint-presentatie</vt:lpstr>
      <vt:lpstr>PowerPoint-presentatie</vt:lpstr>
      <vt:lpstr>Slechtnieuwsgesprek</vt:lpstr>
      <vt:lpstr>PowerPoint-presentatie</vt:lpstr>
      <vt:lpstr>PowerPoint-presentatie</vt:lpstr>
      <vt:lpstr>PowerPoint-presentatie</vt:lpstr>
      <vt:lpstr>Vraagjes in duo oplossen: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 gesprek is meer dan praten alleen!</dc:title>
  <dc:creator>Admin</dc:creator>
  <cp:lastModifiedBy>Admin</cp:lastModifiedBy>
  <cp:revision>16</cp:revision>
  <dcterms:created xsi:type="dcterms:W3CDTF">2014-11-28T10:39:39Z</dcterms:created>
  <dcterms:modified xsi:type="dcterms:W3CDTF">2015-01-07T09:19:28Z</dcterms:modified>
</cp:coreProperties>
</file>