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305" r:id="rId3"/>
    <p:sldId id="306" r:id="rId4"/>
    <p:sldId id="315" r:id="rId5"/>
    <p:sldId id="266" r:id="rId6"/>
    <p:sldId id="303" r:id="rId7"/>
    <p:sldId id="304" r:id="rId8"/>
    <p:sldId id="260" r:id="rId9"/>
    <p:sldId id="269" r:id="rId10"/>
    <p:sldId id="267" r:id="rId11"/>
    <p:sldId id="271" r:id="rId12"/>
    <p:sldId id="270" r:id="rId13"/>
    <p:sldId id="262" r:id="rId14"/>
    <p:sldId id="256" r:id="rId15"/>
    <p:sldId id="308" r:id="rId16"/>
    <p:sldId id="309" r:id="rId17"/>
    <p:sldId id="310" r:id="rId18"/>
    <p:sldId id="311" r:id="rId19"/>
    <p:sldId id="272" r:id="rId20"/>
    <p:sldId id="265" r:id="rId21"/>
    <p:sldId id="312" r:id="rId22"/>
    <p:sldId id="322" r:id="rId23"/>
    <p:sldId id="319" r:id="rId24"/>
    <p:sldId id="320" r:id="rId25"/>
    <p:sldId id="321" r:id="rId26"/>
    <p:sldId id="293" r:id="rId27"/>
    <p:sldId id="307" r:id="rId28"/>
    <p:sldId id="329" r:id="rId29"/>
    <p:sldId id="273" r:id="rId30"/>
    <p:sldId id="277" r:id="rId31"/>
    <p:sldId id="295" r:id="rId32"/>
    <p:sldId id="280" r:id="rId33"/>
    <p:sldId id="296" r:id="rId34"/>
    <p:sldId id="325" r:id="rId35"/>
    <p:sldId id="326" r:id="rId36"/>
    <p:sldId id="314" r:id="rId37"/>
    <p:sldId id="323" r:id="rId38"/>
    <p:sldId id="318" r:id="rId39"/>
    <p:sldId id="328" r:id="rId40"/>
    <p:sldId id="327" r:id="rId41"/>
    <p:sldId id="324" r:id="rId42"/>
    <p:sldId id="330" r:id="rId43"/>
    <p:sldId id="331" r:id="rId44"/>
    <p:sldId id="313" r:id="rId45"/>
    <p:sldId id="333" r:id="rId46"/>
    <p:sldId id="334" r:id="rId47"/>
    <p:sldId id="335" r:id="rId48"/>
    <p:sldId id="316" r:id="rId49"/>
    <p:sldId id="336" r:id="rId50"/>
    <p:sldId id="332" r:id="rId51"/>
    <p:sldId id="337" r:id="rId52"/>
    <p:sldId id="338" r:id="rId53"/>
    <p:sldId id="317" r:id="rId54"/>
    <p:sldId id="339" r:id="rId55"/>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114" d="100"/>
          <a:sy n="114" d="100"/>
        </p:scale>
        <p:origin x="47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endParaRPr lang="nl-BE"/>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BE"/>
          </a:p>
        </p:txBody>
      </p:sp>
      <p:sp>
        <p:nvSpPr>
          <p:cNvPr id="4" name="Tijdelijke aanduiding voor datum 3"/>
          <p:cNvSpPr>
            <a:spLocks noGrp="1"/>
          </p:cNvSpPr>
          <p:nvPr>
            <p:ph type="dt" sz="half" idx="10"/>
          </p:nvPr>
        </p:nvSpPr>
        <p:spPr/>
        <p:txBody>
          <a:bodyPr/>
          <a:lstStyle/>
          <a:p>
            <a:fld id="{C6E58F54-CED6-4287-A166-9044899EEBA5}" type="datetimeFigureOut">
              <a:rPr lang="nl-BE" smtClean="0"/>
              <a:t>17/11/2017</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8671F0AC-BF0A-49F1-96A2-B9AB7E47F83B}" type="slidenum">
              <a:rPr lang="nl-BE" smtClean="0"/>
              <a:t>‹#›</a:t>
            </a:fld>
            <a:endParaRPr lang="nl-BE"/>
          </a:p>
        </p:txBody>
      </p:sp>
    </p:spTree>
    <p:extLst>
      <p:ext uri="{BB962C8B-B14F-4D97-AF65-F5344CB8AC3E}">
        <p14:creationId xmlns:p14="http://schemas.microsoft.com/office/powerpoint/2010/main" val="23296487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C6E58F54-CED6-4287-A166-9044899EEBA5}" type="datetimeFigureOut">
              <a:rPr lang="nl-BE" smtClean="0"/>
              <a:t>17/11/2017</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8671F0AC-BF0A-49F1-96A2-B9AB7E47F83B}" type="slidenum">
              <a:rPr lang="nl-BE" smtClean="0"/>
              <a:t>‹#›</a:t>
            </a:fld>
            <a:endParaRPr lang="nl-BE"/>
          </a:p>
        </p:txBody>
      </p:sp>
    </p:spTree>
    <p:extLst>
      <p:ext uri="{BB962C8B-B14F-4D97-AF65-F5344CB8AC3E}">
        <p14:creationId xmlns:p14="http://schemas.microsoft.com/office/powerpoint/2010/main" val="3552474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C6E58F54-CED6-4287-A166-9044899EEBA5}" type="datetimeFigureOut">
              <a:rPr lang="nl-BE" smtClean="0"/>
              <a:t>17/11/2017</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8671F0AC-BF0A-49F1-96A2-B9AB7E47F83B}" type="slidenum">
              <a:rPr lang="nl-BE" smtClean="0"/>
              <a:t>‹#›</a:t>
            </a:fld>
            <a:endParaRPr lang="nl-BE"/>
          </a:p>
        </p:txBody>
      </p:sp>
    </p:spTree>
    <p:extLst>
      <p:ext uri="{BB962C8B-B14F-4D97-AF65-F5344CB8AC3E}">
        <p14:creationId xmlns:p14="http://schemas.microsoft.com/office/powerpoint/2010/main" val="3195672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C6E58F54-CED6-4287-A166-9044899EEBA5}" type="datetimeFigureOut">
              <a:rPr lang="nl-BE" smtClean="0"/>
              <a:t>17/11/2017</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8671F0AC-BF0A-49F1-96A2-B9AB7E47F83B}" type="slidenum">
              <a:rPr lang="nl-BE" smtClean="0"/>
              <a:t>‹#›</a:t>
            </a:fld>
            <a:endParaRPr lang="nl-BE"/>
          </a:p>
        </p:txBody>
      </p:sp>
    </p:spTree>
    <p:extLst>
      <p:ext uri="{BB962C8B-B14F-4D97-AF65-F5344CB8AC3E}">
        <p14:creationId xmlns:p14="http://schemas.microsoft.com/office/powerpoint/2010/main" val="2974940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endParaRPr lang="nl-BE"/>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C6E58F54-CED6-4287-A166-9044899EEBA5}" type="datetimeFigureOut">
              <a:rPr lang="nl-BE" smtClean="0"/>
              <a:t>17/11/2017</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8671F0AC-BF0A-49F1-96A2-B9AB7E47F83B}" type="slidenum">
              <a:rPr lang="nl-BE" smtClean="0"/>
              <a:t>‹#›</a:t>
            </a:fld>
            <a:endParaRPr lang="nl-BE"/>
          </a:p>
        </p:txBody>
      </p:sp>
    </p:spTree>
    <p:extLst>
      <p:ext uri="{BB962C8B-B14F-4D97-AF65-F5344CB8AC3E}">
        <p14:creationId xmlns:p14="http://schemas.microsoft.com/office/powerpoint/2010/main" val="39258567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838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p:cNvSpPr>
            <a:spLocks noGrp="1"/>
          </p:cNvSpPr>
          <p:nvPr>
            <p:ph type="dt" sz="half" idx="10"/>
          </p:nvPr>
        </p:nvSpPr>
        <p:spPr/>
        <p:txBody>
          <a:bodyPr/>
          <a:lstStyle/>
          <a:p>
            <a:fld id="{C6E58F54-CED6-4287-A166-9044899EEBA5}" type="datetimeFigureOut">
              <a:rPr lang="nl-BE" smtClean="0"/>
              <a:t>17/11/2017</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8671F0AC-BF0A-49F1-96A2-B9AB7E47F83B}" type="slidenum">
              <a:rPr lang="nl-BE" smtClean="0"/>
              <a:t>‹#›</a:t>
            </a:fld>
            <a:endParaRPr lang="nl-BE"/>
          </a:p>
        </p:txBody>
      </p:sp>
    </p:spTree>
    <p:extLst>
      <p:ext uri="{BB962C8B-B14F-4D97-AF65-F5344CB8AC3E}">
        <p14:creationId xmlns:p14="http://schemas.microsoft.com/office/powerpoint/2010/main" val="4103324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endParaRPr lang="nl-BE"/>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p:cNvSpPr>
            <a:spLocks noGrp="1"/>
          </p:cNvSpPr>
          <p:nvPr>
            <p:ph type="dt" sz="half" idx="10"/>
          </p:nvPr>
        </p:nvSpPr>
        <p:spPr/>
        <p:txBody>
          <a:bodyPr/>
          <a:lstStyle/>
          <a:p>
            <a:fld id="{C6E58F54-CED6-4287-A166-9044899EEBA5}" type="datetimeFigureOut">
              <a:rPr lang="nl-BE" smtClean="0"/>
              <a:t>17/11/2017</a:t>
            </a:fld>
            <a:endParaRPr lang="nl-BE"/>
          </a:p>
        </p:txBody>
      </p:sp>
      <p:sp>
        <p:nvSpPr>
          <p:cNvPr id="8" name="Tijdelijke aanduiding voor voettekst 7"/>
          <p:cNvSpPr>
            <a:spLocks noGrp="1"/>
          </p:cNvSpPr>
          <p:nvPr>
            <p:ph type="ftr" sz="quarter" idx="11"/>
          </p:nvPr>
        </p:nvSpPr>
        <p:spPr/>
        <p:txBody>
          <a:bodyPr/>
          <a:lstStyle/>
          <a:p>
            <a:endParaRPr lang="nl-BE"/>
          </a:p>
        </p:txBody>
      </p:sp>
      <p:sp>
        <p:nvSpPr>
          <p:cNvPr id="9" name="Tijdelijke aanduiding voor dianummer 8"/>
          <p:cNvSpPr>
            <a:spLocks noGrp="1"/>
          </p:cNvSpPr>
          <p:nvPr>
            <p:ph type="sldNum" sz="quarter" idx="12"/>
          </p:nvPr>
        </p:nvSpPr>
        <p:spPr/>
        <p:txBody>
          <a:bodyPr/>
          <a:lstStyle/>
          <a:p>
            <a:fld id="{8671F0AC-BF0A-49F1-96A2-B9AB7E47F83B}" type="slidenum">
              <a:rPr lang="nl-BE" smtClean="0"/>
              <a:t>‹#›</a:t>
            </a:fld>
            <a:endParaRPr lang="nl-BE"/>
          </a:p>
        </p:txBody>
      </p:sp>
    </p:spTree>
    <p:extLst>
      <p:ext uri="{BB962C8B-B14F-4D97-AF65-F5344CB8AC3E}">
        <p14:creationId xmlns:p14="http://schemas.microsoft.com/office/powerpoint/2010/main" val="7093438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datum 2"/>
          <p:cNvSpPr>
            <a:spLocks noGrp="1"/>
          </p:cNvSpPr>
          <p:nvPr>
            <p:ph type="dt" sz="half" idx="10"/>
          </p:nvPr>
        </p:nvSpPr>
        <p:spPr/>
        <p:txBody>
          <a:bodyPr/>
          <a:lstStyle/>
          <a:p>
            <a:fld id="{C6E58F54-CED6-4287-A166-9044899EEBA5}" type="datetimeFigureOut">
              <a:rPr lang="nl-BE" smtClean="0"/>
              <a:t>17/11/2017</a:t>
            </a:fld>
            <a:endParaRPr lang="nl-BE"/>
          </a:p>
        </p:txBody>
      </p:sp>
      <p:sp>
        <p:nvSpPr>
          <p:cNvPr id="4" name="Tijdelijke aanduiding voor voettekst 3"/>
          <p:cNvSpPr>
            <a:spLocks noGrp="1"/>
          </p:cNvSpPr>
          <p:nvPr>
            <p:ph type="ftr" sz="quarter" idx="11"/>
          </p:nvPr>
        </p:nvSpPr>
        <p:spPr/>
        <p:txBody>
          <a:bodyPr/>
          <a:lstStyle/>
          <a:p>
            <a:endParaRPr lang="nl-BE"/>
          </a:p>
        </p:txBody>
      </p:sp>
      <p:sp>
        <p:nvSpPr>
          <p:cNvPr id="5" name="Tijdelijke aanduiding voor dianummer 4"/>
          <p:cNvSpPr>
            <a:spLocks noGrp="1"/>
          </p:cNvSpPr>
          <p:nvPr>
            <p:ph type="sldNum" sz="quarter" idx="12"/>
          </p:nvPr>
        </p:nvSpPr>
        <p:spPr/>
        <p:txBody>
          <a:bodyPr/>
          <a:lstStyle/>
          <a:p>
            <a:fld id="{8671F0AC-BF0A-49F1-96A2-B9AB7E47F83B}" type="slidenum">
              <a:rPr lang="nl-BE" smtClean="0"/>
              <a:t>‹#›</a:t>
            </a:fld>
            <a:endParaRPr lang="nl-BE"/>
          </a:p>
        </p:txBody>
      </p:sp>
    </p:spTree>
    <p:extLst>
      <p:ext uri="{BB962C8B-B14F-4D97-AF65-F5344CB8AC3E}">
        <p14:creationId xmlns:p14="http://schemas.microsoft.com/office/powerpoint/2010/main" val="2768303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C6E58F54-CED6-4287-A166-9044899EEBA5}" type="datetimeFigureOut">
              <a:rPr lang="nl-BE" smtClean="0"/>
              <a:t>17/11/2017</a:t>
            </a:fld>
            <a:endParaRPr lang="nl-BE"/>
          </a:p>
        </p:txBody>
      </p:sp>
      <p:sp>
        <p:nvSpPr>
          <p:cNvPr id="3" name="Tijdelijke aanduiding voor voettekst 2"/>
          <p:cNvSpPr>
            <a:spLocks noGrp="1"/>
          </p:cNvSpPr>
          <p:nvPr>
            <p:ph type="ftr" sz="quarter" idx="11"/>
          </p:nvPr>
        </p:nvSpPr>
        <p:spPr/>
        <p:txBody>
          <a:bodyPr/>
          <a:lstStyle/>
          <a:p>
            <a:endParaRPr lang="nl-BE"/>
          </a:p>
        </p:txBody>
      </p:sp>
      <p:sp>
        <p:nvSpPr>
          <p:cNvPr id="4" name="Tijdelijke aanduiding voor dianummer 3"/>
          <p:cNvSpPr>
            <a:spLocks noGrp="1"/>
          </p:cNvSpPr>
          <p:nvPr>
            <p:ph type="sldNum" sz="quarter" idx="12"/>
          </p:nvPr>
        </p:nvSpPr>
        <p:spPr/>
        <p:txBody>
          <a:bodyPr/>
          <a:lstStyle/>
          <a:p>
            <a:fld id="{8671F0AC-BF0A-49F1-96A2-B9AB7E47F83B}" type="slidenum">
              <a:rPr lang="nl-BE" smtClean="0"/>
              <a:t>‹#›</a:t>
            </a:fld>
            <a:endParaRPr lang="nl-BE"/>
          </a:p>
        </p:txBody>
      </p:sp>
    </p:spTree>
    <p:extLst>
      <p:ext uri="{BB962C8B-B14F-4D97-AF65-F5344CB8AC3E}">
        <p14:creationId xmlns:p14="http://schemas.microsoft.com/office/powerpoint/2010/main" val="1272633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nl-BE"/>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C6E58F54-CED6-4287-A166-9044899EEBA5}" type="datetimeFigureOut">
              <a:rPr lang="nl-BE" smtClean="0"/>
              <a:t>17/11/2017</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8671F0AC-BF0A-49F1-96A2-B9AB7E47F83B}" type="slidenum">
              <a:rPr lang="nl-BE" smtClean="0"/>
              <a:t>‹#›</a:t>
            </a:fld>
            <a:endParaRPr lang="nl-BE"/>
          </a:p>
        </p:txBody>
      </p:sp>
    </p:spTree>
    <p:extLst>
      <p:ext uri="{BB962C8B-B14F-4D97-AF65-F5344CB8AC3E}">
        <p14:creationId xmlns:p14="http://schemas.microsoft.com/office/powerpoint/2010/main" val="6576429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nl-BE"/>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C6E58F54-CED6-4287-A166-9044899EEBA5}" type="datetimeFigureOut">
              <a:rPr lang="nl-BE" smtClean="0"/>
              <a:t>17/11/2017</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8671F0AC-BF0A-49F1-96A2-B9AB7E47F83B}" type="slidenum">
              <a:rPr lang="nl-BE" smtClean="0"/>
              <a:t>‹#›</a:t>
            </a:fld>
            <a:endParaRPr lang="nl-BE"/>
          </a:p>
        </p:txBody>
      </p:sp>
    </p:spTree>
    <p:extLst>
      <p:ext uri="{BB962C8B-B14F-4D97-AF65-F5344CB8AC3E}">
        <p14:creationId xmlns:p14="http://schemas.microsoft.com/office/powerpoint/2010/main" val="13620938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endParaRPr lang="nl-BE"/>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E58F54-CED6-4287-A166-9044899EEBA5}" type="datetimeFigureOut">
              <a:rPr lang="nl-BE" smtClean="0"/>
              <a:t>17/11/2017</a:t>
            </a:fld>
            <a:endParaRPr lang="nl-BE"/>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71F0AC-BF0A-49F1-96A2-B9AB7E47F83B}" type="slidenum">
              <a:rPr lang="nl-BE" smtClean="0"/>
              <a:t>‹#›</a:t>
            </a:fld>
            <a:endParaRPr lang="nl-BE"/>
          </a:p>
        </p:txBody>
      </p:sp>
    </p:spTree>
    <p:extLst>
      <p:ext uri="{BB962C8B-B14F-4D97-AF65-F5344CB8AC3E}">
        <p14:creationId xmlns:p14="http://schemas.microsoft.com/office/powerpoint/2010/main" val="42496818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40.jpg"/></Relationships>
</file>

<file path=ppt/slides/_rels/slide4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hyperlink" Target="http://www.oigo.be/" TargetMode="External"/><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6.xml"/><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Annemie\Bureaublad\OI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370621"/>
            <a:ext cx="12192000" cy="1497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fbeelding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1945" y="405245"/>
            <a:ext cx="6828112" cy="4827171"/>
          </a:xfrm>
          <a:prstGeom prst="rect">
            <a:avLst/>
          </a:prstGeom>
        </p:spPr>
      </p:pic>
    </p:spTree>
    <p:extLst>
      <p:ext uri="{BB962C8B-B14F-4D97-AF65-F5344CB8AC3E}">
        <p14:creationId xmlns:p14="http://schemas.microsoft.com/office/powerpoint/2010/main" val="2976526903"/>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838200" y="93519"/>
            <a:ext cx="10515600" cy="935181"/>
          </a:xfrm>
        </p:spPr>
        <p:txBody>
          <a:bodyPr/>
          <a:lstStyle/>
          <a:p>
            <a:pPr algn="ctr"/>
            <a:r>
              <a:rPr lang="nl-BE" dirty="0"/>
              <a:t>Jan </a:t>
            </a:r>
            <a:r>
              <a:rPr lang="nl-BE" dirty="0" err="1"/>
              <a:t>Palfijn</a:t>
            </a:r>
            <a:r>
              <a:rPr lang="nl-BE" dirty="0"/>
              <a:t> ziekenhuis Gent </a:t>
            </a:r>
          </a:p>
        </p:txBody>
      </p:sp>
      <p:pic>
        <p:nvPicPr>
          <p:cNvPr id="4" name="Picture 2" descr="C:\Documents and Settings\Annemie\Bureaublad\OI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391402"/>
            <a:ext cx="12192000" cy="1497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Tijdelijke aanduiding voor inhoud 8"/>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506262" y="862448"/>
            <a:ext cx="6950282" cy="4695206"/>
          </a:xfrm>
        </p:spPr>
      </p:pic>
      <p:sp>
        <p:nvSpPr>
          <p:cNvPr id="6" name="TextBox 5">
            <a:extLst>
              <a:ext uri="{FF2B5EF4-FFF2-40B4-BE49-F238E27FC236}">
                <a16:creationId xmlns:a16="http://schemas.microsoft.com/office/drawing/2014/main" id="{89E55814-35F6-4851-BE59-3FF80C1AF71D}"/>
              </a:ext>
            </a:extLst>
          </p:cNvPr>
          <p:cNvSpPr txBox="1"/>
          <p:nvPr/>
        </p:nvSpPr>
        <p:spPr>
          <a:xfrm>
            <a:off x="595618" y="1132514"/>
            <a:ext cx="1223797" cy="369332"/>
          </a:xfrm>
          <a:prstGeom prst="rect">
            <a:avLst/>
          </a:prstGeom>
          <a:noFill/>
        </p:spPr>
        <p:txBody>
          <a:bodyPr wrap="none" rtlCol="0">
            <a:spAutoFit/>
          </a:bodyPr>
          <a:lstStyle/>
          <a:p>
            <a:r>
              <a:rPr lang="nl-BE" dirty="0"/>
              <a:t>relax zetels</a:t>
            </a:r>
            <a:endParaRPr lang="en-GB" dirty="0"/>
          </a:p>
        </p:txBody>
      </p:sp>
    </p:spTree>
    <p:extLst>
      <p:ext uri="{BB962C8B-B14F-4D97-AF65-F5344CB8AC3E}">
        <p14:creationId xmlns:p14="http://schemas.microsoft.com/office/powerpoint/2010/main" val="269687229"/>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838200" y="218209"/>
            <a:ext cx="10515600" cy="820883"/>
          </a:xfrm>
        </p:spPr>
        <p:txBody>
          <a:bodyPr>
            <a:noAutofit/>
          </a:bodyPr>
          <a:lstStyle/>
          <a:p>
            <a:pPr algn="ctr"/>
            <a:r>
              <a:rPr lang="nl-BE" dirty="0"/>
              <a:t>UZ Gent </a:t>
            </a:r>
          </a:p>
        </p:txBody>
      </p:sp>
      <p:pic>
        <p:nvPicPr>
          <p:cNvPr id="6" name="Picture 2" descr="C:\Documents and Settings\Annemie\Bureaublad\OI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391402"/>
            <a:ext cx="12192000" cy="1497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fbeelding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0866" y="1132514"/>
            <a:ext cx="6650338" cy="4437503"/>
          </a:xfrm>
          <a:prstGeom prst="rect">
            <a:avLst/>
          </a:prstGeom>
        </p:spPr>
      </p:pic>
      <p:sp>
        <p:nvSpPr>
          <p:cNvPr id="8" name="TextBox 7">
            <a:extLst>
              <a:ext uri="{FF2B5EF4-FFF2-40B4-BE49-F238E27FC236}">
                <a16:creationId xmlns:a16="http://schemas.microsoft.com/office/drawing/2014/main" id="{1CAB292C-4944-4889-A4B6-FB44977A1B09}"/>
              </a:ext>
            </a:extLst>
          </p:cNvPr>
          <p:cNvSpPr txBox="1"/>
          <p:nvPr/>
        </p:nvSpPr>
        <p:spPr>
          <a:xfrm>
            <a:off x="595618" y="1132514"/>
            <a:ext cx="2606291" cy="923330"/>
          </a:xfrm>
          <a:prstGeom prst="rect">
            <a:avLst/>
          </a:prstGeom>
          <a:noFill/>
        </p:spPr>
        <p:txBody>
          <a:bodyPr wrap="none" rtlCol="0">
            <a:spAutoFit/>
          </a:bodyPr>
          <a:lstStyle/>
          <a:p>
            <a:r>
              <a:rPr lang="nl-BE" dirty="0"/>
              <a:t>nieuwe (3</a:t>
            </a:r>
            <a:r>
              <a:rPr lang="nl-BE" baseline="30000" dirty="0"/>
              <a:t>de</a:t>
            </a:r>
            <a:r>
              <a:rPr lang="nl-BE" dirty="0"/>
              <a:t>) bestelling </a:t>
            </a:r>
          </a:p>
          <a:p>
            <a:r>
              <a:rPr lang="nl-BE" dirty="0"/>
              <a:t>informatiemappen </a:t>
            </a:r>
          </a:p>
          <a:p>
            <a:r>
              <a:rPr lang="nl-BE" dirty="0"/>
              <a:t>voor patiënten en familie.</a:t>
            </a:r>
            <a:endParaRPr lang="en-GB" dirty="0"/>
          </a:p>
        </p:txBody>
      </p:sp>
    </p:spTree>
    <p:extLst>
      <p:ext uri="{BB962C8B-B14F-4D97-AF65-F5344CB8AC3E}">
        <p14:creationId xmlns:p14="http://schemas.microsoft.com/office/powerpoint/2010/main" val="2495515781"/>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176645"/>
            <a:ext cx="10515600" cy="893619"/>
          </a:xfrm>
        </p:spPr>
        <p:txBody>
          <a:bodyPr/>
          <a:lstStyle/>
          <a:p>
            <a:pPr algn="ctr"/>
            <a:r>
              <a:rPr lang="nl-BE" dirty="0"/>
              <a:t>Sint-Lucas Gent </a:t>
            </a:r>
          </a:p>
        </p:txBody>
      </p:sp>
      <p:pic>
        <p:nvPicPr>
          <p:cNvPr id="4" name="Tijdelijke aanduiding voor inhoud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2406"/>
          <a:stretch/>
        </p:blipFill>
        <p:spPr>
          <a:xfrm>
            <a:off x="3634087" y="1201462"/>
            <a:ext cx="7449187" cy="4349217"/>
          </a:xfrm>
        </p:spPr>
      </p:pic>
      <p:pic>
        <p:nvPicPr>
          <p:cNvPr id="5" name="Picture 2" descr="C:\Documents and Settings\Annemie\Bureaublad\OI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5391402"/>
            <a:ext cx="12192000" cy="1497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9F4A604A-6638-400B-BF85-F2B6FE2124BC}"/>
              </a:ext>
            </a:extLst>
          </p:cNvPr>
          <p:cNvSpPr txBox="1"/>
          <p:nvPr/>
        </p:nvSpPr>
        <p:spPr>
          <a:xfrm>
            <a:off x="595618" y="1132514"/>
            <a:ext cx="2256387" cy="923330"/>
          </a:xfrm>
          <a:prstGeom prst="rect">
            <a:avLst/>
          </a:prstGeom>
          <a:noFill/>
        </p:spPr>
        <p:txBody>
          <a:bodyPr wrap="none" rtlCol="0">
            <a:spAutoFit/>
          </a:bodyPr>
          <a:lstStyle/>
          <a:p>
            <a:r>
              <a:rPr lang="nl-BE" dirty="0"/>
              <a:t>ijskap </a:t>
            </a:r>
          </a:p>
          <a:p>
            <a:r>
              <a:rPr lang="nl-BE" dirty="0"/>
              <a:t>(voorkomt haaruitval </a:t>
            </a:r>
          </a:p>
          <a:p>
            <a:r>
              <a:rPr lang="nl-BE" dirty="0"/>
              <a:t>tijdens behandeling)</a:t>
            </a:r>
            <a:endParaRPr lang="en-GB" dirty="0"/>
          </a:p>
        </p:txBody>
      </p:sp>
    </p:spTree>
    <p:extLst>
      <p:ext uri="{BB962C8B-B14F-4D97-AF65-F5344CB8AC3E}">
        <p14:creationId xmlns:p14="http://schemas.microsoft.com/office/powerpoint/2010/main" val="2039188793"/>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Documents and Settings\Annemie\Bureaublad\OI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70623"/>
            <a:ext cx="12192000" cy="1497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el 3"/>
          <p:cNvSpPr>
            <a:spLocks noGrp="1"/>
          </p:cNvSpPr>
          <p:nvPr>
            <p:ph type="ctrTitle"/>
          </p:nvPr>
        </p:nvSpPr>
        <p:spPr>
          <a:xfrm>
            <a:off x="0" y="166255"/>
            <a:ext cx="12115800" cy="1975749"/>
          </a:xfrm>
        </p:spPr>
        <p:txBody>
          <a:bodyPr>
            <a:normAutofit fontScale="90000"/>
          </a:bodyPr>
          <a:lstStyle/>
          <a:p>
            <a:r>
              <a:rPr lang="nl-BE" sz="4400" dirty="0"/>
              <a:t>Verwendagen</a:t>
            </a:r>
            <a:br>
              <a:rPr lang="nl-BE" sz="4400" dirty="0"/>
            </a:br>
            <a:br>
              <a:rPr lang="nl-BE" sz="4400" dirty="0"/>
            </a:br>
            <a:r>
              <a:rPr lang="nl-BE" sz="3100" dirty="0"/>
              <a:t>in het voorjaar</a:t>
            </a:r>
            <a:br>
              <a:rPr lang="nl-BE" sz="3100" dirty="0"/>
            </a:br>
            <a:endParaRPr lang="nl-BE" sz="3100" dirty="0"/>
          </a:p>
        </p:txBody>
      </p:sp>
      <p:sp>
        <p:nvSpPr>
          <p:cNvPr id="5" name="Ondertitel 4"/>
          <p:cNvSpPr>
            <a:spLocks noGrp="1"/>
          </p:cNvSpPr>
          <p:nvPr>
            <p:ph type="subTitle" idx="1"/>
          </p:nvPr>
        </p:nvSpPr>
        <p:spPr>
          <a:xfrm>
            <a:off x="1524000" y="1870365"/>
            <a:ext cx="9144000" cy="3387436"/>
          </a:xfrm>
        </p:spPr>
        <p:txBody>
          <a:bodyPr/>
          <a:lstStyle/>
          <a:p>
            <a:r>
              <a:rPr lang="nl-BE" sz="2800" dirty="0"/>
              <a:t>voor herstellende kankerpatiënten uit </a:t>
            </a:r>
            <a:r>
              <a:rPr lang="nl-BE" sz="2800" dirty="0" err="1"/>
              <a:t>Laarne</a:t>
            </a:r>
            <a:r>
              <a:rPr lang="nl-BE" sz="2800" dirty="0"/>
              <a:t> en Kalken </a:t>
            </a:r>
          </a:p>
          <a:p>
            <a:endParaRPr lang="nl-BE" dirty="0"/>
          </a:p>
          <a:p>
            <a:endParaRPr lang="nl-BE" dirty="0"/>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8044" y="2462895"/>
            <a:ext cx="4111392" cy="2907728"/>
          </a:xfrm>
          <a:prstGeom prst="rect">
            <a:avLst/>
          </a:prstGeom>
        </p:spPr>
      </p:pic>
    </p:spTree>
    <p:extLst>
      <p:ext uri="{BB962C8B-B14F-4D97-AF65-F5344CB8AC3E}">
        <p14:creationId xmlns:p14="http://schemas.microsoft.com/office/powerpoint/2010/main" val="1009605343"/>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0" y="218209"/>
            <a:ext cx="12192000" cy="841664"/>
          </a:xfrm>
        </p:spPr>
        <p:txBody>
          <a:bodyPr>
            <a:normAutofit/>
          </a:bodyPr>
          <a:lstStyle/>
          <a:p>
            <a:r>
              <a:rPr lang="nl-BE" sz="4800" b="1" dirty="0"/>
              <a:t>Project 2017</a:t>
            </a:r>
          </a:p>
        </p:txBody>
      </p:sp>
      <p:sp>
        <p:nvSpPr>
          <p:cNvPr id="3" name="Ondertitel 2"/>
          <p:cNvSpPr>
            <a:spLocks noGrp="1"/>
          </p:cNvSpPr>
          <p:nvPr>
            <p:ph type="subTitle" idx="1"/>
          </p:nvPr>
        </p:nvSpPr>
        <p:spPr>
          <a:xfrm>
            <a:off x="415636" y="1143001"/>
            <a:ext cx="11024755" cy="4368636"/>
          </a:xfrm>
        </p:spPr>
        <p:txBody>
          <a:bodyPr>
            <a:normAutofit fontScale="92500"/>
          </a:bodyPr>
          <a:lstStyle/>
          <a:p>
            <a:pPr algn="l"/>
            <a:r>
              <a:rPr lang="nl-BE" b="1" dirty="0"/>
              <a:t>St Lucas </a:t>
            </a:r>
            <a:r>
              <a:rPr lang="nl-BE" dirty="0"/>
              <a:t>: informatiemappen voor patiënten</a:t>
            </a:r>
          </a:p>
          <a:p>
            <a:pPr algn="l"/>
            <a:r>
              <a:rPr lang="nl-BE" b="1" dirty="0"/>
              <a:t>Maria Middelares </a:t>
            </a:r>
            <a:r>
              <a:rPr lang="nl-BE" dirty="0"/>
              <a:t>: inrichten van ruimte voor ‘slecht nieuws gesprekken’ </a:t>
            </a:r>
          </a:p>
          <a:p>
            <a:pPr algn="l"/>
            <a:r>
              <a:rPr lang="nl-BE" dirty="0"/>
              <a:t>                                    ijskappen *</a:t>
            </a:r>
          </a:p>
          <a:p>
            <a:pPr algn="l"/>
            <a:r>
              <a:rPr lang="nl-BE" dirty="0"/>
              <a:t>                                    aankoop kinderboekjes </a:t>
            </a:r>
          </a:p>
          <a:p>
            <a:pPr algn="l"/>
            <a:r>
              <a:rPr lang="nl-BE" b="1" dirty="0" err="1"/>
              <a:t>Uz</a:t>
            </a:r>
            <a:r>
              <a:rPr lang="nl-BE" b="1" dirty="0"/>
              <a:t> Gent </a:t>
            </a:r>
            <a:r>
              <a:rPr lang="nl-BE" dirty="0"/>
              <a:t>: inrichten gespreksruimte op de dienst oncologie</a:t>
            </a:r>
          </a:p>
          <a:p>
            <a:pPr algn="l"/>
            <a:r>
              <a:rPr lang="nl-BE" b="1" dirty="0"/>
              <a:t>OLV Waregem </a:t>
            </a:r>
            <a:r>
              <a:rPr lang="nl-BE" dirty="0"/>
              <a:t>: ijskappen *</a:t>
            </a:r>
          </a:p>
          <a:p>
            <a:pPr algn="l"/>
            <a:r>
              <a:rPr lang="nl-BE" b="1" dirty="0"/>
              <a:t>Zorghuis</a:t>
            </a:r>
            <a:r>
              <a:rPr lang="nl-BE" dirty="0"/>
              <a:t> : aankoop rolstoel en keuken materiaal</a:t>
            </a:r>
          </a:p>
          <a:p>
            <a:pPr algn="l"/>
            <a:r>
              <a:rPr lang="nl-BE" b="1" dirty="0"/>
              <a:t>Infoavond</a:t>
            </a:r>
            <a:r>
              <a:rPr lang="nl-BE" dirty="0"/>
              <a:t> : rond een kanker gerelateerd thema (najaar)</a:t>
            </a:r>
          </a:p>
          <a:p>
            <a:pPr algn="l"/>
            <a:r>
              <a:rPr lang="nl-BE" b="1" dirty="0"/>
              <a:t>Verwendagen</a:t>
            </a:r>
            <a:r>
              <a:rPr lang="nl-BE" dirty="0"/>
              <a:t> : voor inwoners van Laarne-Kalken in behandeling of herstellende van kanker </a:t>
            </a:r>
          </a:p>
          <a:p>
            <a:pPr algn="l"/>
            <a:r>
              <a:rPr lang="nl-BE" sz="1800" dirty="0"/>
              <a:t>*</a:t>
            </a:r>
            <a:r>
              <a:rPr lang="nl-BE" sz="1800" i="1" dirty="0"/>
              <a:t>ijskap : voorkomt haaruitval tijdens behandeling</a:t>
            </a:r>
          </a:p>
          <a:p>
            <a:endParaRPr lang="nl-BE" dirty="0"/>
          </a:p>
        </p:txBody>
      </p:sp>
      <p:pic>
        <p:nvPicPr>
          <p:cNvPr id="5" name="Picture 2" descr="C:\Documents and Settings\Annemie\Bureaublad\OI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370621"/>
            <a:ext cx="12192000" cy="1497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0440430"/>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2396" y="1286165"/>
            <a:ext cx="6619091" cy="4411921"/>
          </a:xfrm>
          <a:prstGeom prst="rect">
            <a:avLst/>
          </a:prstGeom>
        </p:spPr>
      </p:pic>
      <p:pic>
        <p:nvPicPr>
          <p:cNvPr id="5" name="Picture 2" descr="C:\Documents and Settings\Annemie\Bureaublad\OI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5370621"/>
            <a:ext cx="12192000" cy="1497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el 5"/>
          <p:cNvSpPr>
            <a:spLocks noGrp="1"/>
          </p:cNvSpPr>
          <p:nvPr>
            <p:ph type="title" idx="4294967295"/>
          </p:nvPr>
        </p:nvSpPr>
        <p:spPr>
          <a:xfrm>
            <a:off x="0" y="82550"/>
            <a:ext cx="12192000" cy="1050925"/>
          </a:xfrm>
        </p:spPr>
        <p:txBody>
          <a:bodyPr/>
          <a:lstStyle/>
          <a:p>
            <a:pPr algn="ctr"/>
            <a:r>
              <a:rPr lang="nl-BE" dirty="0"/>
              <a:t>Maria Middelares Gent </a:t>
            </a:r>
          </a:p>
        </p:txBody>
      </p:sp>
      <p:sp>
        <p:nvSpPr>
          <p:cNvPr id="7" name="TextBox 6">
            <a:extLst>
              <a:ext uri="{FF2B5EF4-FFF2-40B4-BE49-F238E27FC236}">
                <a16:creationId xmlns:a16="http://schemas.microsoft.com/office/drawing/2014/main" id="{87DA16E9-129B-4D48-8DED-7529FEC27409}"/>
              </a:ext>
            </a:extLst>
          </p:cNvPr>
          <p:cNvSpPr txBox="1"/>
          <p:nvPr/>
        </p:nvSpPr>
        <p:spPr>
          <a:xfrm>
            <a:off x="595618" y="1132514"/>
            <a:ext cx="2682722" cy="646331"/>
          </a:xfrm>
          <a:prstGeom prst="rect">
            <a:avLst/>
          </a:prstGeom>
          <a:noFill/>
        </p:spPr>
        <p:txBody>
          <a:bodyPr wrap="none" rtlCol="0">
            <a:spAutoFit/>
          </a:bodyPr>
          <a:lstStyle/>
          <a:p>
            <a:r>
              <a:rPr lang="nl-BE" dirty="0"/>
              <a:t>ruimte voor </a:t>
            </a:r>
          </a:p>
          <a:p>
            <a:r>
              <a:rPr lang="nl-BE" dirty="0"/>
              <a:t>‘slecht nieuws gesprekken’</a:t>
            </a:r>
            <a:endParaRPr lang="en-GB" dirty="0"/>
          </a:p>
        </p:txBody>
      </p:sp>
    </p:spTree>
    <p:extLst>
      <p:ext uri="{BB962C8B-B14F-4D97-AF65-F5344CB8AC3E}">
        <p14:creationId xmlns:p14="http://schemas.microsoft.com/office/powerpoint/2010/main" val="2218071316"/>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63611" y="1022252"/>
            <a:ext cx="4215580" cy="4480374"/>
          </a:xfrm>
          <a:prstGeom prst="rect">
            <a:avLst/>
          </a:prstGeom>
        </p:spPr>
      </p:pic>
      <p:pic>
        <p:nvPicPr>
          <p:cNvPr id="4" name="Picture 2" descr="C:\Documents and Settings\Annemie\Bureaublad\OI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5391402"/>
            <a:ext cx="12192000" cy="1497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el 5">
            <a:extLst>
              <a:ext uri="{FF2B5EF4-FFF2-40B4-BE49-F238E27FC236}">
                <a16:creationId xmlns:a16="http://schemas.microsoft.com/office/drawing/2014/main" id="{C13A1333-592E-4EF9-8E82-E20BF8A4635F}"/>
              </a:ext>
            </a:extLst>
          </p:cNvPr>
          <p:cNvSpPr txBox="1">
            <a:spLocks/>
          </p:cNvSpPr>
          <p:nvPr/>
        </p:nvSpPr>
        <p:spPr>
          <a:xfrm>
            <a:off x="0" y="82550"/>
            <a:ext cx="12192000" cy="10509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BE"/>
              <a:t>Maria Middelares Gent </a:t>
            </a:r>
            <a:endParaRPr lang="nl-BE" dirty="0"/>
          </a:p>
        </p:txBody>
      </p:sp>
      <p:sp>
        <p:nvSpPr>
          <p:cNvPr id="9" name="TextBox 8">
            <a:extLst>
              <a:ext uri="{FF2B5EF4-FFF2-40B4-BE49-F238E27FC236}">
                <a16:creationId xmlns:a16="http://schemas.microsoft.com/office/drawing/2014/main" id="{69732EA2-6311-413E-B260-A0F8A70ADDA9}"/>
              </a:ext>
            </a:extLst>
          </p:cNvPr>
          <p:cNvSpPr txBox="1"/>
          <p:nvPr/>
        </p:nvSpPr>
        <p:spPr>
          <a:xfrm>
            <a:off x="595617" y="1132514"/>
            <a:ext cx="3565321" cy="2031325"/>
          </a:xfrm>
          <a:prstGeom prst="rect">
            <a:avLst/>
          </a:prstGeom>
          <a:noFill/>
        </p:spPr>
        <p:txBody>
          <a:bodyPr wrap="square" rtlCol="0">
            <a:spAutoFit/>
          </a:bodyPr>
          <a:lstStyle/>
          <a:p>
            <a:r>
              <a:rPr lang="nl-BE" dirty="0"/>
              <a:t>ijskap </a:t>
            </a:r>
          </a:p>
          <a:p>
            <a:r>
              <a:rPr lang="nl-BE" dirty="0"/>
              <a:t>(voorkomt haaruitval </a:t>
            </a:r>
          </a:p>
          <a:p>
            <a:r>
              <a:rPr lang="nl-BE" dirty="0"/>
              <a:t>tijdens behandeling)</a:t>
            </a:r>
          </a:p>
          <a:p>
            <a:endParaRPr lang="nl-BE" dirty="0"/>
          </a:p>
          <a:p>
            <a:r>
              <a:rPr lang="nl-BE" dirty="0"/>
              <a:t>Samenaankoop met de </a:t>
            </a:r>
          </a:p>
          <a:p>
            <a:r>
              <a:rPr lang="nl-BE" dirty="0"/>
              <a:t>BACK ON TRACK foundation</a:t>
            </a:r>
          </a:p>
          <a:p>
            <a:r>
              <a:rPr lang="nl-BE" dirty="0"/>
              <a:t>van atleet Thomas Van Der </a:t>
            </a:r>
            <a:r>
              <a:rPr lang="nl-BE" dirty="0" err="1"/>
              <a:t>Plaetsen</a:t>
            </a:r>
            <a:endParaRPr lang="en-GB" dirty="0"/>
          </a:p>
        </p:txBody>
      </p:sp>
    </p:spTree>
    <p:extLst>
      <p:ext uri="{BB962C8B-B14F-4D97-AF65-F5344CB8AC3E}">
        <p14:creationId xmlns:p14="http://schemas.microsoft.com/office/powerpoint/2010/main" val="770269958"/>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              UZ GENT</a:t>
            </a:r>
          </a:p>
        </p:txBody>
      </p:sp>
      <p:pic>
        <p:nvPicPr>
          <p:cNvPr id="4" name="Picture 2" descr="C:\Documents and Settings\Annemie\Bureaublad\OI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391402"/>
            <a:ext cx="12192000" cy="1497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448252"/>
            <a:ext cx="3807479" cy="5081155"/>
          </a:xfrm>
          <a:prstGeom prst="rect">
            <a:avLst/>
          </a:prstGeom>
        </p:spPr>
      </p:pic>
      <p:sp>
        <p:nvSpPr>
          <p:cNvPr id="6" name="TextBox 5">
            <a:extLst>
              <a:ext uri="{FF2B5EF4-FFF2-40B4-BE49-F238E27FC236}">
                <a16:creationId xmlns:a16="http://schemas.microsoft.com/office/drawing/2014/main" id="{59A43B0A-E4AD-4D2B-94E5-BA2B348BA692}"/>
              </a:ext>
            </a:extLst>
          </p:cNvPr>
          <p:cNvSpPr txBox="1"/>
          <p:nvPr/>
        </p:nvSpPr>
        <p:spPr>
          <a:xfrm>
            <a:off x="595618" y="1132514"/>
            <a:ext cx="2682722" cy="1200329"/>
          </a:xfrm>
          <a:prstGeom prst="rect">
            <a:avLst/>
          </a:prstGeom>
          <a:noFill/>
        </p:spPr>
        <p:txBody>
          <a:bodyPr wrap="none" rtlCol="0">
            <a:spAutoFit/>
          </a:bodyPr>
          <a:lstStyle/>
          <a:p>
            <a:endParaRPr lang="nl-BE" dirty="0"/>
          </a:p>
          <a:p>
            <a:endParaRPr lang="nl-BE" dirty="0"/>
          </a:p>
          <a:p>
            <a:r>
              <a:rPr lang="nl-BE" dirty="0"/>
              <a:t>ruimte voor </a:t>
            </a:r>
          </a:p>
          <a:p>
            <a:r>
              <a:rPr lang="nl-BE" dirty="0"/>
              <a:t>‘slecht nieuws gesprekken’</a:t>
            </a:r>
            <a:endParaRPr lang="en-GB" dirty="0"/>
          </a:p>
        </p:txBody>
      </p:sp>
    </p:spTree>
    <p:extLst>
      <p:ext uri="{BB962C8B-B14F-4D97-AF65-F5344CB8AC3E}">
        <p14:creationId xmlns:p14="http://schemas.microsoft.com/office/powerpoint/2010/main" val="3127511807"/>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a:xfrm>
            <a:off x="1524000" y="342900"/>
            <a:ext cx="9144000" cy="1153391"/>
          </a:xfrm>
        </p:spPr>
        <p:txBody>
          <a:bodyPr/>
          <a:lstStyle/>
          <a:p>
            <a:r>
              <a:rPr lang="nl-BE" sz="4400" dirty="0">
                <a:cs typeface="Arial" panose="020B0604020202020204" pitchFamily="34" charset="0"/>
              </a:rPr>
              <a:t>Voorlopig</a:t>
            </a:r>
            <a:r>
              <a:rPr lang="nl-BE" dirty="0">
                <a:cs typeface="Arial" panose="020B0604020202020204" pitchFamily="34" charset="0"/>
              </a:rPr>
              <a:t> </a:t>
            </a:r>
            <a:r>
              <a:rPr lang="nl-BE" sz="4400" dirty="0">
                <a:cs typeface="Arial" panose="020B0604020202020204" pitchFamily="34" charset="0"/>
              </a:rPr>
              <a:t>project 2018</a:t>
            </a:r>
          </a:p>
        </p:txBody>
      </p:sp>
      <p:sp>
        <p:nvSpPr>
          <p:cNvPr id="5" name="Ondertitel 4"/>
          <p:cNvSpPr>
            <a:spLocks noGrp="1"/>
          </p:cNvSpPr>
          <p:nvPr>
            <p:ph type="subTitle" idx="1"/>
          </p:nvPr>
        </p:nvSpPr>
        <p:spPr>
          <a:xfrm>
            <a:off x="1524000" y="498765"/>
            <a:ext cx="9144000" cy="4892638"/>
          </a:xfrm>
        </p:spPr>
        <p:txBody>
          <a:bodyPr>
            <a:normAutofit/>
          </a:bodyPr>
          <a:lstStyle/>
          <a:p>
            <a:endParaRPr lang="nl-BE" dirty="0"/>
          </a:p>
          <a:p>
            <a:r>
              <a:rPr lang="nl-BE" dirty="0"/>
              <a:t> </a:t>
            </a:r>
          </a:p>
          <a:p>
            <a:r>
              <a:rPr lang="nl-BE" dirty="0"/>
              <a:t> </a:t>
            </a:r>
          </a:p>
          <a:p>
            <a:r>
              <a:rPr lang="nl-BE" dirty="0"/>
              <a:t>*AZ Sint-Lucas: aankoop 2e ijskap + inrichting ontmoetingsruimte </a:t>
            </a:r>
          </a:p>
          <a:p>
            <a:r>
              <a:rPr lang="nl-BE" dirty="0"/>
              <a:t>*Palliatief netwerk Gent-Eeklo: aankoop 3 pijn/medicatiepompen +  informatieve boekjes voor mantelzorgers </a:t>
            </a:r>
          </a:p>
          <a:p>
            <a:r>
              <a:rPr lang="nl-BE" dirty="0"/>
              <a:t>*Palliatief netwerk Aalst-Dendermonde: aankoop comfortmatrassen en zitkussens + informatieve boekjes voor kinderen van patiënten. </a:t>
            </a:r>
          </a:p>
          <a:p>
            <a:r>
              <a:rPr lang="nl-BE" dirty="0"/>
              <a:t>*UZ Gent: inrichten van 2 gesprek- ontmoetingsruimtes + aankoop lasertoestel </a:t>
            </a:r>
          </a:p>
          <a:p>
            <a:r>
              <a:rPr lang="nl-BE" dirty="0"/>
              <a:t> </a:t>
            </a:r>
          </a:p>
          <a:p>
            <a:endParaRPr lang="nl-BE" dirty="0"/>
          </a:p>
        </p:txBody>
      </p:sp>
      <p:pic>
        <p:nvPicPr>
          <p:cNvPr id="6" name="Picture 2" descr="C:\Documents and Settings\Annemie\Bureaublad\OI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391402"/>
            <a:ext cx="12192000" cy="1497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5530266"/>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95301" y="218209"/>
            <a:ext cx="10702636" cy="1472479"/>
          </a:xfrm>
        </p:spPr>
        <p:txBody>
          <a:bodyPr>
            <a:normAutofit fontScale="90000"/>
          </a:bodyPr>
          <a:lstStyle/>
          <a:p>
            <a:pPr marL="0" indent="0" algn="ctr"/>
            <a:r>
              <a:rPr lang="nl-BE" dirty="0"/>
              <a:t> </a:t>
            </a:r>
            <a:br>
              <a:rPr lang="nl-BE" dirty="0"/>
            </a:br>
            <a:r>
              <a:rPr lang="nl-BE" sz="3600" dirty="0"/>
              <a:t>Vorige projecten </a:t>
            </a:r>
            <a:br>
              <a:rPr lang="nl-BE" dirty="0"/>
            </a:br>
            <a:r>
              <a:rPr lang="nl-BE" sz="4900" dirty="0"/>
              <a:t>De OIGO ruimte en het OIGO terras </a:t>
            </a:r>
            <a:br>
              <a:rPr lang="nl-BE" dirty="0"/>
            </a:br>
            <a:endParaRPr lang="nl-BE" dirty="0"/>
          </a:p>
        </p:txBody>
      </p:sp>
      <p:pic>
        <p:nvPicPr>
          <p:cNvPr id="3" name="Picture 2" descr="C:\Documents and Settings\Annemie\Bureaublad\OI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60232"/>
            <a:ext cx="12192000" cy="1497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ontent Placeholder 5" descr="P1000770"/>
          <p:cNvPicPr>
            <a:picLocks noGrp="1" noChangeAspect="1" noChangeArrowheads="1"/>
          </p:cNvPicPr>
          <p:nvPr>
            <p:ph sz="half" idx="1"/>
          </p:nvPr>
        </p:nvPicPr>
        <p:blipFill rotWithShape="1">
          <a:blip r:embed="rId3" cstate="print">
            <a:extLst>
              <a:ext uri="{28A0092B-C50C-407E-A947-70E740481C1C}">
                <a14:useLocalDpi xmlns:a14="http://schemas.microsoft.com/office/drawing/2010/main" val="0"/>
              </a:ext>
            </a:extLst>
          </a:blip>
          <a:srcRect t="5692" b="11171"/>
          <a:stretch/>
        </p:blipFill>
        <p:spPr bwMode="auto">
          <a:xfrm>
            <a:off x="495300" y="1911927"/>
            <a:ext cx="5181600" cy="3231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Tijdelijke aanduiding voor inhoud 6"/>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6016337" y="1907419"/>
            <a:ext cx="5181600" cy="3183445"/>
          </a:xfrm>
          <a:prstGeom prst="rect">
            <a:avLst/>
          </a:prstGeom>
        </p:spPr>
      </p:pic>
    </p:spTree>
    <p:extLst>
      <p:ext uri="{BB962C8B-B14F-4D97-AF65-F5344CB8AC3E}">
        <p14:creationId xmlns:p14="http://schemas.microsoft.com/office/powerpoint/2010/main" val="3484151585"/>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Annemie\Bureaublad\OI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370621"/>
            <a:ext cx="12192000" cy="1497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1402774" y="238992"/>
            <a:ext cx="8738754" cy="1049482"/>
          </a:xfrm>
        </p:spPr>
        <p:txBody>
          <a:bodyPr>
            <a:normAutofit/>
          </a:bodyPr>
          <a:lstStyle/>
          <a:p>
            <a:r>
              <a:rPr lang="nl-BE" sz="4800" b="1" dirty="0"/>
              <a:t>Wie zijn wij (1)</a:t>
            </a:r>
          </a:p>
        </p:txBody>
      </p:sp>
      <p:sp>
        <p:nvSpPr>
          <p:cNvPr id="3" name="Ondertitel 2"/>
          <p:cNvSpPr>
            <a:spLocks noGrp="1"/>
          </p:cNvSpPr>
          <p:nvPr>
            <p:ph type="subTitle" idx="1"/>
          </p:nvPr>
        </p:nvSpPr>
        <p:spPr>
          <a:xfrm>
            <a:off x="222638" y="1431235"/>
            <a:ext cx="11815638" cy="4117510"/>
          </a:xfrm>
        </p:spPr>
        <p:txBody>
          <a:bodyPr>
            <a:normAutofit fontScale="85000" lnSpcReduction="20000"/>
          </a:bodyPr>
          <a:lstStyle/>
          <a:p>
            <a:pPr algn="l"/>
            <a:r>
              <a:rPr lang="nl-NL" sz="3200" dirty="0"/>
              <a:t>In het najaar van 2007 vond een eerste vergadering plaats ten huize van Jo </a:t>
            </a:r>
            <a:r>
              <a:rPr lang="nl-NL" sz="3200" dirty="0" err="1"/>
              <a:t>Vervaet</a:t>
            </a:r>
            <a:r>
              <a:rPr lang="nl-NL" sz="3200" dirty="0"/>
              <a:t>, stichter en eerste voorzitter van VZW OIGO. </a:t>
            </a:r>
          </a:p>
          <a:p>
            <a:pPr algn="l"/>
            <a:r>
              <a:rPr lang="nl-NL" sz="3200" dirty="0"/>
              <a:t>Jo was in datzelfde jaar behandeld voor lymfeklierkanker in het UZ Gent. </a:t>
            </a:r>
          </a:p>
          <a:p>
            <a:pPr algn="l"/>
            <a:r>
              <a:rPr lang="nl-NL" sz="3200" dirty="0"/>
              <a:t>Tijdens zijn behandeling zag hij de noden van het verplegend personeel. Die noden situeerden zich vooral op het vlak van het behandelen van de bijwerkingen die een kankertherapie met zich meebrengt. </a:t>
            </a:r>
          </a:p>
          <a:p>
            <a:pPr algn="l"/>
            <a:r>
              <a:rPr lang="nl-NL" sz="3200" dirty="0"/>
              <a:t>Samen met een groep vrienden werd besloten geld in te zamelen om noodzakelijke materialen aan te kopen en ter beschikking te stellen van de dienst hematologie van het UZ Gent.</a:t>
            </a:r>
          </a:p>
          <a:p>
            <a:pPr algn="l"/>
            <a:r>
              <a:rPr lang="nl-NL" sz="3200" dirty="0"/>
              <a:t>Bedoeling was om hiervoor in juni 2008 een éénmalig muzikaal event te organiseren. Het event werd een groot succes, op het eind van 2008 kon een mooie cheque aan het UZ Gent worden overhandigd.</a:t>
            </a:r>
          </a:p>
          <a:p>
            <a:endParaRPr lang="nl-BE" sz="3200" dirty="0"/>
          </a:p>
        </p:txBody>
      </p:sp>
    </p:spTree>
    <p:extLst>
      <p:ext uri="{BB962C8B-B14F-4D97-AF65-F5344CB8AC3E}">
        <p14:creationId xmlns:p14="http://schemas.microsoft.com/office/powerpoint/2010/main" val="3650004270"/>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Annemie\Bureaublad\OI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424060"/>
            <a:ext cx="12192000" cy="1497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el 2"/>
          <p:cNvSpPr>
            <a:spLocks noGrp="1"/>
          </p:cNvSpPr>
          <p:nvPr>
            <p:ph type="ctrTitle"/>
          </p:nvPr>
        </p:nvSpPr>
        <p:spPr>
          <a:xfrm>
            <a:off x="1524000" y="187037"/>
            <a:ext cx="9144000" cy="1226128"/>
          </a:xfrm>
        </p:spPr>
        <p:txBody>
          <a:bodyPr>
            <a:normAutofit/>
          </a:bodyPr>
          <a:lstStyle/>
          <a:p>
            <a:r>
              <a:rPr lang="nl-BE" sz="4800" b="1" dirty="0"/>
              <a:t>Kalender 2017</a:t>
            </a:r>
          </a:p>
        </p:txBody>
      </p:sp>
      <p:sp>
        <p:nvSpPr>
          <p:cNvPr id="4" name="Ondertitel 3"/>
          <p:cNvSpPr>
            <a:spLocks noGrp="1"/>
          </p:cNvSpPr>
          <p:nvPr>
            <p:ph type="subTitle" idx="1"/>
          </p:nvPr>
        </p:nvSpPr>
        <p:spPr>
          <a:xfrm>
            <a:off x="1523999" y="1567543"/>
            <a:ext cx="9511146" cy="3701143"/>
          </a:xfrm>
        </p:spPr>
        <p:txBody>
          <a:bodyPr>
            <a:normAutofit fontScale="92500" lnSpcReduction="10000"/>
          </a:bodyPr>
          <a:lstStyle/>
          <a:p>
            <a:r>
              <a:rPr lang="nl-BE" sz="3600" dirty="0"/>
              <a:t>21 mei stadsloop - </a:t>
            </a:r>
            <a:r>
              <a:rPr lang="nl-BE" dirty="0"/>
              <a:t>Gent</a:t>
            </a:r>
          </a:p>
          <a:p>
            <a:r>
              <a:rPr lang="nl-BE" sz="3600" dirty="0"/>
              <a:t>26 mei/2-9-16 juni Fietsen voor OIGO</a:t>
            </a:r>
          </a:p>
          <a:p>
            <a:r>
              <a:rPr lang="nl-BE" sz="3600" dirty="0"/>
              <a:t>25 juni ONTBIJT fietsen voor OIGO</a:t>
            </a:r>
          </a:p>
          <a:p>
            <a:r>
              <a:rPr lang="nl-BE" sz="3600" dirty="0"/>
              <a:t>4-5 augustus Koersen voor OIGO</a:t>
            </a:r>
          </a:p>
          <a:p>
            <a:r>
              <a:rPr lang="nl-BE" sz="3600" dirty="0"/>
              <a:t>1 september : concert  voor OIGO ( 10 jaar ! ) </a:t>
            </a:r>
            <a:endParaRPr lang="nl-BE" sz="2800" dirty="0"/>
          </a:p>
          <a:p>
            <a:r>
              <a:rPr lang="nl-BE" sz="3600" dirty="0"/>
              <a:t>3 september Motoren voor OIGO</a:t>
            </a:r>
          </a:p>
          <a:p>
            <a:r>
              <a:rPr lang="nl-BE" sz="3600" dirty="0"/>
              <a:t>17 september Wandelen voor OIGO </a:t>
            </a:r>
            <a:r>
              <a:rPr lang="nl-BE" sz="3600"/>
              <a:t>– </a:t>
            </a:r>
            <a:r>
              <a:rPr lang="nl-BE" sz="2600"/>
              <a:t>Waregem</a:t>
            </a:r>
            <a:endParaRPr lang="nl-BE" sz="2600" dirty="0"/>
          </a:p>
        </p:txBody>
      </p:sp>
    </p:spTree>
    <p:extLst>
      <p:ext uri="{BB962C8B-B14F-4D97-AF65-F5344CB8AC3E}">
        <p14:creationId xmlns:p14="http://schemas.microsoft.com/office/powerpoint/2010/main" val="2235965585"/>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92682" y="1589223"/>
            <a:ext cx="4291446" cy="3033861"/>
          </a:xfrm>
          <a:prstGeom prst="rect">
            <a:avLst/>
          </a:prstGeom>
        </p:spPr>
      </p:pic>
      <p:pic>
        <p:nvPicPr>
          <p:cNvPr id="3" name="Picture 2" descr="C:\Documents and Settings\Annemie\Bureaublad\OI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60231"/>
            <a:ext cx="12192000" cy="1497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el 7"/>
          <p:cNvSpPr>
            <a:spLocks noGrp="1"/>
          </p:cNvSpPr>
          <p:nvPr>
            <p:ph type="title"/>
          </p:nvPr>
        </p:nvSpPr>
        <p:spPr/>
        <p:txBody>
          <a:bodyPr/>
          <a:lstStyle/>
          <a:p>
            <a:pPr algn="ctr"/>
            <a:r>
              <a:rPr lang="nl-BE" dirty="0"/>
              <a:t>Lopen voor OIGO</a:t>
            </a:r>
          </a:p>
        </p:txBody>
      </p:sp>
    </p:spTree>
    <p:extLst>
      <p:ext uri="{BB962C8B-B14F-4D97-AF65-F5344CB8AC3E}">
        <p14:creationId xmlns:p14="http://schemas.microsoft.com/office/powerpoint/2010/main" val="244462640"/>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Documents and Settings\Annemie\Bureaublad\OI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60231"/>
            <a:ext cx="12192000" cy="1497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6D86F59F-C567-4B83-94D6-E0E844FB77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4998" y="0"/>
            <a:ext cx="4095750" cy="5791200"/>
          </a:xfrm>
          <a:prstGeom prst="rect">
            <a:avLst/>
          </a:prstGeom>
        </p:spPr>
      </p:pic>
    </p:spTree>
    <p:extLst>
      <p:ext uri="{BB962C8B-B14F-4D97-AF65-F5344CB8AC3E}">
        <p14:creationId xmlns:p14="http://schemas.microsoft.com/office/powerpoint/2010/main" val="110326986"/>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Documents and Settings\Annemie\Bureaublad\OI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60231"/>
            <a:ext cx="12192000" cy="1497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82C4B971-B8E5-437E-9E0E-DD415CC232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2624" y="365126"/>
            <a:ext cx="7046954" cy="5291485"/>
          </a:xfrm>
          <a:prstGeom prst="rect">
            <a:avLst/>
          </a:prstGeom>
        </p:spPr>
      </p:pic>
      <p:sp>
        <p:nvSpPr>
          <p:cNvPr id="4" name="Titel 3">
            <a:extLst>
              <a:ext uri="{FF2B5EF4-FFF2-40B4-BE49-F238E27FC236}">
                <a16:creationId xmlns:a16="http://schemas.microsoft.com/office/drawing/2014/main" id="{209084EE-B423-46F9-8EE7-0EC23E1019AE}"/>
              </a:ext>
            </a:extLst>
          </p:cNvPr>
          <p:cNvSpPr txBox="1">
            <a:spLocks/>
          </p:cNvSpPr>
          <p:nvPr/>
        </p:nvSpPr>
        <p:spPr>
          <a:xfrm>
            <a:off x="296883" y="365126"/>
            <a:ext cx="3565625" cy="127367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BE" dirty="0"/>
              <a:t>Lopen</a:t>
            </a:r>
            <a:br>
              <a:rPr lang="nl-BE" dirty="0"/>
            </a:br>
            <a:r>
              <a:rPr lang="nl-BE" dirty="0"/>
              <a:t>voor OIGO</a:t>
            </a:r>
          </a:p>
        </p:txBody>
      </p:sp>
    </p:spTree>
    <p:extLst>
      <p:ext uri="{BB962C8B-B14F-4D97-AF65-F5344CB8AC3E}">
        <p14:creationId xmlns:p14="http://schemas.microsoft.com/office/powerpoint/2010/main" val="1390675269"/>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Documents and Settings\Annemie\Bureaublad\OI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60231"/>
            <a:ext cx="12192000" cy="1497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7063E235-E7D6-4A76-97F1-489DCA9C8A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2508" y="834613"/>
            <a:ext cx="7620000" cy="4286250"/>
          </a:xfrm>
          <a:prstGeom prst="rect">
            <a:avLst/>
          </a:prstGeom>
        </p:spPr>
      </p:pic>
      <p:sp>
        <p:nvSpPr>
          <p:cNvPr id="5" name="Titel 3">
            <a:extLst>
              <a:ext uri="{FF2B5EF4-FFF2-40B4-BE49-F238E27FC236}">
                <a16:creationId xmlns:a16="http://schemas.microsoft.com/office/drawing/2014/main" id="{F037B587-D7E1-4CBD-8F26-F4634B96C95D}"/>
              </a:ext>
            </a:extLst>
          </p:cNvPr>
          <p:cNvSpPr txBox="1">
            <a:spLocks/>
          </p:cNvSpPr>
          <p:nvPr/>
        </p:nvSpPr>
        <p:spPr>
          <a:xfrm>
            <a:off x="296883" y="365126"/>
            <a:ext cx="3565625" cy="127367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BE" dirty="0"/>
              <a:t>Lopen</a:t>
            </a:r>
            <a:br>
              <a:rPr lang="nl-BE" dirty="0"/>
            </a:br>
            <a:r>
              <a:rPr lang="nl-BE" dirty="0"/>
              <a:t>voor OIGO</a:t>
            </a:r>
          </a:p>
        </p:txBody>
      </p:sp>
    </p:spTree>
    <p:extLst>
      <p:ext uri="{BB962C8B-B14F-4D97-AF65-F5344CB8AC3E}">
        <p14:creationId xmlns:p14="http://schemas.microsoft.com/office/powerpoint/2010/main" val="1504714979"/>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Documents and Settings\Annemie\Bureaublad\OI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60231"/>
            <a:ext cx="12192000" cy="1497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E6CF93DA-AA0A-4C12-9AD0-851B1F638D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4160" y="763361"/>
            <a:ext cx="8172213" cy="4596870"/>
          </a:xfrm>
          <a:prstGeom prst="rect">
            <a:avLst/>
          </a:prstGeom>
        </p:spPr>
      </p:pic>
      <p:sp>
        <p:nvSpPr>
          <p:cNvPr id="4" name="Titel 3">
            <a:extLst>
              <a:ext uri="{FF2B5EF4-FFF2-40B4-BE49-F238E27FC236}">
                <a16:creationId xmlns:a16="http://schemas.microsoft.com/office/drawing/2014/main" id="{67A88FAA-5B32-4766-8E42-504C355F6493}"/>
              </a:ext>
            </a:extLst>
          </p:cNvPr>
          <p:cNvSpPr txBox="1">
            <a:spLocks/>
          </p:cNvSpPr>
          <p:nvPr/>
        </p:nvSpPr>
        <p:spPr>
          <a:xfrm>
            <a:off x="296883" y="365126"/>
            <a:ext cx="3565625" cy="127367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BE" dirty="0"/>
              <a:t>Lopen</a:t>
            </a:r>
            <a:br>
              <a:rPr lang="nl-BE" dirty="0"/>
            </a:br>
            <a:r>
              <a:rPr lang="nl-BE" dirty="0"/>
              <a:t>voor OIGO</a:t>
            </a:r>
          </a:p>
        </p:txBody>
      </p:sp>
    </p:spTree>
    <p:extLst>
      <p:ext uri="{BB962C8B-B14F-4D97-AF65-F5344CB8AC3E}">
        <p14:creationId xmlns:p14="http://schemas.microsoft.com/office/powerpoint/2010/main" val="3576079848"/>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Documents and Settings\Annemie\Bureaublad\OI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60231"/>
            <a:ext cx="12192000" cy="1497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beelding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79480" y="1236744"/>
            <a:ext cx="4986540" cy="3525262"/>
          </a:xfrm>
          <a:prstGeom prst="rect">
            <a:avLst/>
          </a:prstGeom>
        </p:spPr>
      </p:pic>
      <p:sp>
        <p:nvSpPr>
          <p:cNvPr id="4" name="Titel 7">
            <a:extLst>
              <a:ext uri="{FF2B5EF4-FFF2-40B4-BE49-F238E27FC236}">
                <a16:creationId xmlns:a16="http://schemas.microsoft.com/office/drawing/2014/main" id="{861C126F-6580-43D6-A729-A6511F76E3A1}"/>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BE" dirty="0"/>
              <a:t>Fietsen voor OIGO</a:t>
            </a:r>
          </a:p>
        </p:txBody>
      </p:sp>
    </p:spTree>
    <p:extLst>
      <p:ext uri="{BB962C8B-B14F-4D97-AF65-F5344CB8AC3E}">
        <p14:creationId xmlns:p14="http://schemas.microsoft.com/office/powerpoint/2010/main" val="742043623"/>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Annemie\Bureaublad\OI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60231"/>
            <a:ext cx="12192000" cy="1497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el 2"/>
          <p:cNvSpPr>
            <a:spLocks noGrp="1"/>
          </p:cNvSpPr>
          <p:nvPr>
            <p:ph type="title"/>
          </p:nvPr>
        </p:nvSpPr>
        <p:spPr/>
        <p:txBody>
          <a:bodyPr/>
          <a:lstStyle/>
          <a:p>
            <a:pPr algn="ctr"/>
            <a:r>
              <a:rPr lang="nl-BE" b="1" dirty="0"/>
              <a:t>Fietsen voor OIGO</a:t>
            </a:r>
          </a:p>
        </p:txBody>
      </p:sp>
      <p:sp>
        <p:nvSpPr>
          <p:cNvPr id="5" name="Tijdelijke aanduiding voor inhoud 4"/>
          <p:cNvSpPr>
            <a:spLocks noGrp="1"/>
          </p:cNvSpPr>
          <p:nvPr>
            <p:ph idx="1"/>
          </p:nvPr>
        </p:nvSpPr>
        <p:spPr/>
        <p:txBody>
          <a:bodyPr/>
          <a:lstStyle/>
          <a:p>
            <a:pPr marL="0" indent="0" algn="ctr">
              <a:buNone/>
            </a:pPr>
            <a:r>
              <a:rPr lang="nl-BE" dirty="0"/>
              <a:t>26 mei / 2-9-16 juni 2017</a:t>
            </a:r>
          </a:p>
          <a:p>
            <a:pPr marL="0" indent="0" algn="ctr">
              <a:buNone/>
            </a:pPr>
            <a:r>
              <a:rPr lang="nl-BE" dirty="0"/>
              <a:t>Starten aan </a:t>
            </a:r>
            <a:r>
              <a:rPr lang="nl-BE" dirty="0" err="1"/>
              <a:t>Kalkenkerk</a:t>
            </a:r>
            <a:r>
              <a:rPr lang="nl-BE" dirty="0"/>
              <a:t> om 19u</a:t>
            </a:r>
          </a:p>
          <a:p>
            <a:pPr marL="0" indent="0" algn="ctr">
              <a:buNone/>
            </a:pPr>
            <a:r>
              <a:rPr lang="nl-BE" sz="2000" dirty="0"/>
              <a:t>(9 juni Laarne)</a:t>
            </a:r>
          </a:p>
          <a:p>
            <a:pPr marL="0" indent="0" algn="ctr">
              <a:buNone/>
            </a:pPr>
            <a:r>
              <a:rPr lang="nl-BE" sz="2000" dirty="0"/>
              <a:t>Nadien mogelijkheid tot het nuttigen van een drankje en een hapje</a:t>
            </a:r>
          </a:p>
          <a:p>
            <a:pPr marL="0" indent="0" algn="ctr">
              <a:buNone/>
            </a:pPr>
            <a:endParaRPr lang="nl-BE" sz="2000" dirty="0"/>
          </a:p>
          <a:p>
            <a:pPr marL="0" indent="0" algn="ctr">
              <a:buNone/>
            </a:pPr>
            <a:r>
              <a:rPr lang="nl-BE" sz="3200" dirty="0"/>
              <a:t>ONTBIJT zondag 25 juni vanaf 8u in Skala </a:t>
            </a:r>
          </a:p>
          <a:p>
            <a:pPr marL="0" indent="0">
              <a:buNone/>
            </a:pPr>
            <a:endParaRPr lang="nl-BE" dirty="0"/>
          </a:p>
        </p:txBody>
      </p:sp>
      <p:pic>
        <p:nvPicPr>
          <p:cNvPr id="6" name="Afbeelding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9369" y="308552"/>
            <a:ext cx="2145924" cy="1517073"/>
          </a:xfrm>
          <a:prstGeom prst="rect">
            <a:avLst/>
          </a:prstGeom>
        </p:spPr>
      </p:pic>
      <p:pic>
        <p:nvPicPr>
          <p:cNvPr id="7" name="Afbeelding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74779" y="188581"/>
            <a:ext cx="2220190" cy="1569575"/>
          </a:xfrm>
          <a:prstGeom prst="rect">
            <a:avLst/>
          </a:prstGeom>
        </p:spPr>
      </p:pic>
    </p:spTree>
    <p:extLst>
      <p:ext uri="{BB962C8B-B14F-4D97-AF65-F5344CB8AC3E}">
        <p14:creationId xmlns:p14="http://schemas.microsoft.com/office/powerpoint/2010/main" val="932796403"/>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Annemie\Bureaublad\OI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370621"/>
            <a:ext cx="12192000" cy="1497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7CCC4EB6-4F5E-4288-8581-0DDD0B42BC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1986" y="286287"/>
            <a:ext cx="3846536" cy="5328940"/>
          </a:xfrm>
          <a:prstGeom prst="rect">
            <a:avLst/>
          </a:prstGeom>
        </p:spPr>
      </p:pic>
    </p:spTree>
    <p:extLst>
      <p:ext uri="{BB962C8B-B14F-4D97-AF65-F5344CB8AC3E}">
        <p14:creationId xmlns:p14="http://schemas.microsoft.com/office/powerpoint/2010/main" val="4278886388"/>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2813" y="878895"/>
            <a:ext cx="5891645" cy="4159217"/>
          </a:xfrm>
          <a:prstGeom prst="rect">
            <a:avLst/>
          </a:prstGeom>
        </p:spPr>
      </p:pic>
      <p:pic>
        <p:nvPicPr>
          <p:cNvPr id="4" name="Picture 2" descr="C:\Documents and Settings\Annemie\Bureaublad\OI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5370621"/>
            <a:ext cx="12192000" cy="1497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el 3">
            <a:extLst>
              <a:ext uri="{FF2B5EF4-FFF2-40B4-BE49-F238E27FC236}">
                <a16:creationId xmlns:a16="http://schemas.microsoft.com/office/drawing/2014/main" id="{900E660C-00D5-4F8B-B1E0-DE85068B0659}"/>
              </a:ext>
            </a:extLst>
          </p:cNvPr>
          <p:cNvSpPr txBox="1">
            <a:spLocks/>
          </p:cNvSpPr>
          <p:nvPr/>
        </p:nvSpPr>
        <p:spPr>
          <a:xfrm>
            <a:off x="296883" y="365126"/>
            <a:ext cx="3565625" cy="127367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BE" dirty="0"/>
              <a:t>Fietsen</a:t>
            </a:r>
            <a:br>
              <a:rPr lang="nl-BE" dirty="0"/>
            </a:br>
            <a:r>
              <a:rPr lang="nl-BE" dirty="0"/>
              <a:t>voor OIGO</a:t>
            </a:r>
          </a:p>
        </p:txBody>
      </p:sp>
    </p:spTree>
    <p:extLst>
      <p:ext uri="{BB962C8B-B14F-4D97-AF65-F5344CB8AC3E}">
        <p14:creationId xmlns:p14="http://schemas.microsoft.com/office/powerpoint/2010/main" val="1312740449"/>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Annemie\Bureaublad\OI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370621"/>
            <a:ext cx="12192000" cy="1497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1402774" y="238992"/>
            <a:ext cx="8738754" cy="1049482"/>
          </a:xfrm>
        </p:spPr>
        <p:txBody>
          <a:bodyPr>
            <a:normAutofit/>
          </a:bodyPr>
          <a:lstStyle/>
          <a:p>
            <a:r>
              <a:rPr lang="nl-BE" sz="4800" b="1" dirty="0"/>
              <a:t>Wie zijn wij (2)</a:t>
            </a:r>
          </a:p>
        </p:txBody>
      </p:sp>
      <p:sp>
        <p:nvSpPr>
          <p:cNvPr id="3" name="Ondertitel 2"/>
          <p:cNvSpPr>
            <a:spLocks noGrp="1"/>
          </p:cNvSpPr>
          <p:nvPr>
            <p:ph type="subTitle" idx="1"/>
          </p:nvPr>
        </p:nvSpPr>
        <p:spPr>
          <a:xfrm>
            <a:off x="222638" y="1431235"/>
            <a:ext cx="11815638" cy="4117510"/>
          </a:xfrm>
        </p:spPr>
        <p:txBody>
          <a:bodyPr>
            <a:normAutofit lnSpcReduction="10000"/>
          </a:bodyPr>
          <a:lstStyle/>
          <a:p>
            <a:pPr algn="l"/>
            <a:r>
              <a:rPr lang="nl-NL" sz="3200" dirty="0"/>
              <a:t>Wat begon als het organiseren van een éénmalig evenement is uitgegroeid tot een VZW die dit jaar 10 jaar bestaat.</a:t>
            </a:r>
          </a:p>
          <a:p>
            <a:pPr algn="l"/>
            <a:r>
              <a:rPr lang="nl-NL" sz="3200" dirty="0"/>
              <a:t>VZW OIGO telt 11 bestuursleden (onbezoldigd) bijna allemaal mensen uit Laarne-Kalken.</a:t>
            </a:r>
          </a:p>
          <a:p>
            <a:pPr algn="l"/>
            <a:r>
              <a:rPr lang="nl-NL" sz="3200" dirty="0"/>
              <a:t>Jaarlijks worden er evenementen georganiseerd</a:t>
            </a:r>
          </a:p>
          <a:p>
            <a:pPr marL="914400" lvl="1" indent="-457200" algn="l">
              <a:buFont typeface="Arial" panose="020B0604020202020204" pitchFamily="34" charset="0"/>
              <a:buChar char="•"/>
            </a:pPr>
            <a:r>
              <a:rPr lang="nl-NL" sz="2800" dirty="0"/>
              <a:t>Lopen voor OIGO</a:t>
            </a:r>
          </a:p>
          <a:p>
            <a:pPr marL="914400" lvl="1" indent="-457200" algn="l">
              <a:buFont typeface="Arial" panose="020B0604020202020204" pitchFamily="34" charset="0"/>
              <a:buChar char="•"/>
            </a:pPr>
            <a:r>
              <a:rPr lang="nl-NL" sz="2800" dirty="0"/>
              <a:t>Fietsen voor OIGO</a:t>
            </a:r>
          </a:p>
          <a:p>
            <a:pPr marL="914400" lvl="1" indent="-457200" algn="l">
              <a:buFont typeface="Arial" panose="020B0604020202020204" pitchFamily="34" charset="0"/>
              <a:buChar char="•"/>
            </a:pPr>
            <a:r>
              <a:rPr lang="nl-NL" sz="2800" dirty="0"/>
              <a:t>Motoren voor OIGO</a:t>
            </a:r>
          </a:p>
          <a:p>
            <a:pPr marL="914400" lvl="1" indent="-457200" algn="l">
              <a:buFont typeface="Arial" panose="020B0604020202020204" pitchFamily="34" charset="0"/>
              <a:buChar char="•"/>
            </a:pPr>
            <a:r>
              <a:rPr lang="nl-NL" sz="2800" dirty="0"/>
              <a:t>Wandelen voor OIGO</a:t>
            </a:r>
          </a:p>
          <a:p>
            <a:pPr marL="914400" lvl="1" indent="-457200" algn="l">
              <a:buFont typeface="Arial" panose="020B0604020202020204" pitchFamily="34" charset="0"/>
              <a:buChar char="•"/>
            </a:pPr>
            <a:endParaRPr lang="nl-NL" sz="2800" dirty="0"/>
          </a:p>
          <a:p>
            <a:endParaRPr lang="nl-BE" sz="3200" dirty="0"/>
          </a:p>
        </p:txBody>
      </p:sp>
    </p:spTree>
    <p:extLst>
      <p:ext uri="{BB962C8B-B14F-4D97-AF65-F5344CB8AC3E}">
        <p14:creationId xmlns:p14="http://schemas.microsoft.com/office/powerpoint/2010/main" val="3695938002"/>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Annemie\Bureaublad\OI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370621"/>
            <a:ext cx="12192000" cy="1497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9F20AEFB-7ADA-4B91-AA83-6337F121DE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0114" y="95004"/>
            <a:ext cx="7633608" cy="5725206"/>
          </a:xfrm>
          <a:prstGeom prst="rect">
            <a:avLst/>
          </a:prstGeom>
        </p:spPr>
      </p:pic>
      <p:sp>
        <p:nvSpPr>
          <p:cNvPr id="6" name="Titel 3">
            <a:extLst>
              <a:ext uri="{FF2B5EF4-FFF2-40B4-BE49-F238E27FC236}">
                <a16:creationId xmlns:a16="http://schemas.microsoft.com/office/drawing/2014/main" id="{AE297753-7AC2-4EC3-81A0-370506796F97}"/>
              </a:ext>
            </a:extLst>
          </p:cNvPr>
          <p:cNvSpPr txBox="1">
            <a:spLocks/>
          </p:cNvSpPr>
          <p:nvPr/>
        </p:nvSpPr>
        <p:spPr>
          <a:xfrm>
            <a:off x="296883" y="365126"/>
            <a:ext cx="3565625" cy="127367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BE" dirty="0"/>
              <a:t>Fietsen</a:t>
            </a:r>
            <a:br>
              <a:rPr lang="nl-BE" dirty="0"/>
            </a:br>
            <a:r>
              <a:rPr lang="nl-BE" dirty="0"/>
              <a:t>voor OIGO</a:t>
            </a:r>
          </a:p>
        </p:txBody>
      </p:sp>
    </p:spTree>
    <p:extLst>
      <p:ext uri="{BB962C8B-B14F-4D97-AF65-F5344CB8AC3E}">
        <p14:creationId xmlns:p14="http://schemas.microsoft.com/office/powerpoint/2010/main" val="2356700631"/>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Annemie\Bureaublad\OI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370621"/>
            <a:ext cx="12192000" cy="1497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0203" y="394855"/>
            <a:ext cx="6623114" cy="4975766"/>
          </a:xfrm>
          <a:prstGeom prst="rect">
            <a:avLst/>
          </a:prstGeom>
        </p:spPr>
      </p:pic>
      <p:sp>
        <p:nvSpPr>
          <p:cNvPr id="4" name="Titel 3">
            <a:extLst>
              <a:ext uri="{FF2B5EF4-FFF2-40B4-BE49-F238E27FC236}">
                <a16:creationId xmlns:a16="http://schemas.microsoft.com/office/drawing/2014/main" id="{F331163B-09E4-4D7E-AA22-86D5CEB181B6}"/>
              </a:ext>
            </a:extLst>
          </p:cNvPr>
          <p:cNvSpPr txBox="1">
            <a:spLocks/>
          </p:cNvSpPr>
          <p:nvPr/>
        </p:nvSpPr>
        <p:spPr>
          <a:xfrm>
            <a:off x="296883" y="365126"/>
            <a:ext cx="3565625" cy="127367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BE" dirty="0"/>
              <a:t>Fietsen</a:t>
            </a:r>
            <a:br>
              <a:rPr lang="nl-BE" dirty="0"/>
            </a:br>
            <a:r>
              <a:rPr lang="nl-BE" dirty="0"/>
              <a:t>voor OIGO</a:t>
            </a:r>
          </a:p>
        </p:txBody>
      </p:sp>
    </p:spTree>
    <p:extLst>
      <p:ext uri="{BB962C8B-B14F-4D97-AF65-F5344CB8AC3E}">
        <p14:creationId xmlns:p14="http://schemas.microsoft.com/office/powerpoint/2010/main" val="1318162018"/>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Annemie\Bureaublad\OI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370621"/>
            <a:ext cx="12192000" cy="1497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FB13E021-A353-4871-BE7E-66B5F7D205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02510"/>
            <a:ext cx="12192000" cy="3016761"/>
          </a:xfrm>
          <a:prstGeom prst="rect">
            <a:avLst/>
          </a:prstGeom>
        </p:spPr>
      </p:pic>
      <p:sp>
        <p:nvSpPr>
          <p:cNvPr id="6" name="Titel 3">
            <a:extLst>
              <a:ext uri="{FF2B5EF4-FFF2-40B4-BE49-F238E27FC236}">
                <a16:creationId xmlns:a16="http://schemas.microsoft.com/office/drawing/2014/main" id="{5E352C0C-D87C-44DD-815D-9D2EB0BC512B}"/>
              </a:ext>
            </a:extLst>
          </p:cNvPr>
          <p:cNvSpPr txBox="1">
            <a:spLocks/>
          </p:cNvSpPr>
          <p:nvPr/>
        </p:nvSpPr>
        <p:spPr>
          <a:xfrm>
            <a:off x="296883" y="365126"/>
            <a:ext cx="3565625" cy="127367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BE" dirty="0"/>
              <a:t>Fietsen</a:t>
            </a:r>
            <a:br>
              <a:rPr lang="nl-BE" dirty="0"/>
            </a:br>
            <a:r>
              <a:rPr lang="nl-BE" dirty="0"/>
              <a:t>voor OIGO</a:t>
            </a:r>
          </a:p>
        </p:txBody>
      </p:sp>
    </p:spTree>
    <p:extLst>
      <p:ext uri="{BB962C8B-B14F-4D97-AF65-F5344CB8AC3E}">
        <p14:creationId xmlns:p14="http://schemas.microsoft.com/office/powerpoint/2010/main" val="4292516170"/>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Annemie\Bureaublad\OI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370621"/>
            <a:ext cx="12192000" cy="1497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EC6540F0-5295-4AAB-8D2D-6610832EBE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4499" y="259958"/>
            <a:ext cx="7051716" cy="5288787"/>
          </a:xfrm>
          <a:prstGeom prst="rect">
            <a:avLst/>
          </a:prstGeom>
        </p:spPr>
      </p:pic>
      <p:sp>
        <p:nvSpPr>
          <p:cNvPr id="6" name="Titel 3">
            <a:extLst>
              <a:ext uri="{FF2B5EF4-FFF2-40B4-BE49-F238E27FC236}">
                <a16:creationId xmlns:a16="http://schemas.microsoft.com/office/drawing/2014/main" id="{A250C002-D20F-489B-B0C8-634380860511}"/>
              </a:ext>
            </a:extLst>
          </p:cNvPr>
          <p:cNvSpPr txBox="1">
            <a:spLocks/>
          </p:cNvSpPr>
          <p:nvPr/>
        </p:nvSpPr>
        <p:spPr>
          <a:xfrm>
            <a:off x="296883" y="365126"/>
            <a:ext cx="3565625" cy="127367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BE" dirty="0"/>
              <a:t>Fietsen</a:t>
            </a:r>
            <a:br>
              <a:rPr lang="nl-BE" dirty="0"/>
            </a:br>
            <a:r>
              <a:rPr lang="nl-BE" dirty="0"/>
              <a:t>voor OIGO</a:t>
            </a:r>
          </a:p>
        </p:txBody>
      </p:sp>
    </p:spTree>
    <p:extLst>
      <p:ext uri="{BB962C8B-B14F-4D97-AF65-F5344CB8AC3E}">
        <p14:creationId xmlns:p14="http://schemas.microsoft.com/office/powerpoint/2010/main" val="2313760323"/>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Annemie\Bureaublad\OI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370621"/>
            <a:ext cx="12192000" cy="1497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B6ED0569-5FDF-41E7-AB2D-ACA42F370E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2508" y="118755"/>
            <a:ext cx="7600208" cy="5700156"/>
          </a:xfrm>
          <a:prstGeom prst="rect">
            <a:avLst/>
          </a:prstGeom>
        </p:spPr>
      </p:pic>
      <p:sp>
        <p:nvSpPr>
          <p:cNvPr id="6" name="Titel 3">
            <a:extLst>
              <a:ext uri="{FF2B5EF4-FFF2-40B4-BE49-F238E27FC236}">
                <a16:creationId xmlns:a16="http://schemas.microsoft.com/office/drawing/2014/main" id="{B1D363AF-2FC9-496B-B795-1C302368A675}"/>
              </a:ext>
            </a:extLst>
          </p:cNvPr>
          <p:cNvSpPr txBox="1">
            <a:spLocks/>
          </p:cNvSpPr>
          <p:nvPr/>
        </p:nvSpPr>
        <p:spPr>
          <a:xfrm>
            <a:off x="296883" y="365126"/>
            <a:ext cx="3565625" cy="127367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BE" dirty="0"/>
              <a:t>Fietsen</a:t>
            </a:r>
            <a:br>
              <a:rPr lang="nl-BE" dirty="0"/>
            </a:br>
            <a:r>
              <a:rPr lang="nl-BE" dirty="0"/>
              <a:t>voor OIGO</a:t>
            </a:r>
          </a:p>
        </p:txBody>
      </p:sp>
    </p:spTree>
    <p:extLst>
      <p:ext uri="{BB962C8B-B14F-4D97-AF65-F5344CB8AC3E}">
        <p14:creationId xmlns:p14="http://schemas.microsoft.com/office/powerpoint/2010/main" val="2836402729"/>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Annemie\Bureaublad\OI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370621"/>
            <a:ext cx="12192000" cy="1497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B4AAD074-45B0-4439-A12E-3903042E31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8242" y="95003"/>
            <a:ext cx="7407977" cy="5555983"/>
          </a:xfrm>
          <a:prstGeom prst="rect">
            <a:avLst/>
          </a:prstGeom>
        </p:spPr>
      </p:pic>
      <p:sp>
        <p:nvSpPr>
          <p:cNvPr id="6" name="Titel 3">
            <a:extLst>
              <a:ext uri="{FF2B5EF4-FFF2-40B4-BE49-F238E27FC236}">
                <a16:creationId xmlns:a16="http://schemas.microsoft.com/office/drawing/2014/main" id="{B03AF049-2FAF-445D-AB5E-5F478BA5B4F2}"/>
              </a:ext>
            </a:extLst>
          </p:cNvPr>
          <p:cNvSpPr txBox="1">
            <a:spLocks/>
          </p:cNvSpPr>
          <p:nvPr/>
        </p:nvSpPr>
        <p:spPr>
          <a:xfrm>
            <a:off x="296883" y="365126"/>
            <a:ext cx="3565625" cy="127367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BE" dirty="0"/>
              <a:t>Ontbijt</a:t>
            </a:r>
            <a:br>
              <a:rPr lang="nl-BE" dirty="0"/>
            </a:br>
            <a:r>
              <a:rPr lang="nl-BE" dirty="0"/>
              <a:t>voor OIGO</a:t>
            </a:r>
          </a:p>
        </p:txBody>
      </p:sp>
    </p:spTree>
    <p:extLst>
      <p:ext uri="{BB962C8B-B14F-4D97-AF65-F5344CB8AC3E}">
        <p14:creationId xmlns:p14="http://schemas.microsoft.com/office/powerpoint/2010/main" val="2987675132"/>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Annemie\Bureaublad\OI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54489"/>
            <a:ext cx="12192000" cy="1497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0891" y="1228538"/>
            <a:ext cx="5420193" cy="3831835"/>
          </a:xfrm>
          <a:prstGeom prst="rect">
            <a:avLst/>
          </a:prstGeom>
        </p:spPr>
      </p:pic>
      <p:sp>
        <p:nvSpPr>
          <p:cNvPr id="4" name="Titel 3"/>
          <p:cNvSpPr>
            <a:spLocks noGrp="1"/>
          </p:cNvSpPr>
          <p:nvPr>
            <p:ph type="title"/>
          </p:nvPr>
        </p:nvSpPr>
        <p:spPr/>
        <p:txBody>
          <a:bodyPr/>
          <a:lstStyle/>
          <a:p>
            <a:pPr algn="ctr"/>
            <a:r>
              <a:rPr lang="nl-BE" dirty="0"/>
              <a:t>Motoren voor OIGO</a:t>
            </a:r>
          </a:p>
        </p:txBody>
      </p:sp>
    </p:spTree>
    <p:extLst>
      <p:ext uri="{BB962C8B-B14F-4D97-AF65-F5344CB8AC3E}">
        <p14:creationId xmlns:p14="http://schemas.microsoft.com/office/powerpoint/2010/main" val="2029917611"/>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Annemie\Bureaublad\OI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54489"/>
            <a:ext cx="12192000" cy="1497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F627DDF-1EE9-4C4A-AD3F-113B872FEA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61551" y="0"/>
            <a:ext cx="4176164" cy="5882261"/>
          </a:xfrm>
          <a:prstGeom prst="rect">
            <a:avLst/>
          </a:prstGeom>
        </p:spPr>
      </p:pic>
    </p:spTree>
    <p:extLst>
      <p:ext uri="{BB962C8B-B14F-4D97-AF65-F5344CB8AC3E}">
        <p14:creationId xmlns:p14="http://schemas.microsoft.com/office/powerpoint/2010/main" val="4226893936"/>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Documents and Settings\Annemie\Bureaublad\OI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60231"/>
            <a:ext cx="12192000" cy="1497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fbeelding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9247" y="500781"/>
            <a:ext cx="6434917" cy="4549200"/>
          </a:xfrm>
          <a:prstGeom prst="rect">
            <a:avLst/>
          </a:prstGeom>
        </p:spPr>
      </p:pic>
    </p:spTree>
    <p:extLst>
      <p:ext uri="{BB962C8B-B14F-4D97-AF65-F5344CB8AC3E}">
        <p14:creationId xmlns:p14="http://schemas.microsoft.com/office/powerpoint/2010/main" val="180809228"/>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Annemie\Bureaublad\OI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370621"/>
            <a:ext cx="12192000" cy="1497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5F28750D-CCDA-4670-B3F1-91787E66D9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6361" y="0"/>
            <a:ext cx="7752361" cy="5814271"/>
          </a:xfrm>
          <a:prstGeom prst="rect">
            <a:avLst/>
          </a:prstGeom>
        </p:spPr>
      </p:pic>
      <p:sp>
        <p:nvSpPr>
          <p:cNvPr id="6" name="Titel 3">
            <a:extLst>
              <a:ext uri="{FF2B5EF4-FFF2-40B4-BE49-F238E27FC236}">
                <a16:creationId xmlns:a16="http://schemas.microsoft.com/office/drawing/2014/main" id="{DBE7ACC4-6241-434A-8658-8690FF3B58F5}"/>
              </a:ext>
            </a:extLst>
          </p:cNvPr>
          <p:cNvSpPr txBox="1">
            <a:spLocks/>
          </p:cNvSpPr>
          <p:nvPr/>
        </p:nvSpPr>
        <p:spPr>
          <a:xfrm>
            <a:off x="296883" y="365126"/>
            <a:ext cx="3565625" cy="127367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BE" dirty="0"/>
              <a:t>Motoren</a:t>
            </a:r>
            <a:br>
              <a:rPr lang="nl-BE" dirty="0"/>
            </a:br>
            <a:r>
              <a:rPr lang="nl-BE" dirty="0"/>
              <a:t>voor OIGO</a:t>
            </a:r>
          </a:p>
        </p:txBody>
      </p:sp>
    </p:spTree>
    <p:extLst>
      <p:ext uri="{BB962C8B-B14F-4D97-AF65-F5344CB8AC3E}">
        <p14:creationId xmlns:p14="http://schemas.microsoft.com/office/powerpoint/2010/main" val="3533710433"/>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Documents and Settings\Annemie\Bureaublad\OI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60232"/>
            <a:ext cx="12192000" cy="1497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fbeelding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2329" y="365124"/>
            <a:ext cx="7053326" cy="5109401"/>
          </a:xfrm>
          <a:prstGeom prst="rect">
            <a:avLst/>
          </a:prstGeom>
        </p:spPr>
      </p:pic>
    </p:spTree>
    <p:extLst>
      <p:ext uri="{BB962C8B-B14F-4D97-AF65-F5344CB8AC3E}">
        <p14:creationId xmlns:p14="http://schemas.microsoft.com/office/powerpoint/2010/main" val="946920672"/>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Annemie\Bureaublad\OI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370621"/>
            <a:ext cx="12192000" cy="1497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32A5D182-1EAF-41A0-BAC7-972EF98FDB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657684"/>
            <a:ext cx="12192000" cy="3712937"/>
          </a:xfrm>
          <a:prstGeom prst="rect">
            <a:avLst/>
          </a:prstGeom>
        </p:spPr>
      </p:pic>
      <p:sp>
        <p:nvSpPr>
          <p:cNvPr id="5" name="Titel 3">
            <a:extLst>
              <a:ext uri="{FF2B5EF4-FFF2-40B4-BE49-F238E27FC236}">
                <a16:creationId xmlns:a16="http://schemas.microsoft.com/office/drawing/2014/main" id="{3F8CC6FC-7462-4BF4-AE9F-1F9C2AF89368}"/>
              </a:ext>
            </a:extLst>
          </p:cNvPr>
          <p:cNvSpPr txBox="1">
            <a:spLocks/>
          </p:cNvSpPr>
          <p:nvPr/>
        </p:nvSpPr>
        <p:spPr>
          <a:xfrm>
            <a:off x="296883" y="365126"/>
            <a:ext cx="3565625" cy="127367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BE" dirty="0"/>
              <a:t>Motoren</a:t>
            </a:r>
            <a:br>
              <a:rPr lang="nl-BE" dirty="0"/>
            </a:br>
            <a:r>
              <a:rPr lang="nl-BE" dirty="0"/>
              <a:t>voor OIGO</a:t>
            </a:r>
          </a:p>
        </p:txBody>
      </p:sp>
    </p:spTree>
    <p:extLst>
      <p:ext uri="{BB962C8B-B14F-4D97-AF65-F5344CB8AC3E}">
        <p14:creationId xmlns:p14="http://schemas.microsoft.com/office/powerpoint/2010/main" val="178282951"/>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Annemie\Bureaublad\OI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54489"/>
            <a:ext cx="12192000" cy="1497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5F83BBA2-FBCF-41D6-961A-69E1DA823B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1360" y="0"/>
            <a:ext cx="7752361" cy="5814271"/>
          </a:xfrm>
          <a:prstGeom prst="rect">
            <a:avLst/>
          </a:prstGeom>
        </p:spPr>
      </p:pic>
      <p:sp>
        <p:nvSpPr>
          <p:cNvPr id="7" name="Titel 3">
            <a:extLst>
              <a:ext uri="{FF2B5EF4-FFF2-40B4-BE49-F238E27FC236}">
                <a16:creationId xmlns:a16="http://schemas.microsoft.com/office/drawing/2014/main" id="{CCB52639-24AE-4C3B-B823-A67980F7C468}"/>
              </a:ext>
            </a:extLst>
          </p:cNvPr>
          <p:cNvSpPr>
            <a:spLocks noGrp="1"/>
          </p:cNvSpPr>
          <p:nvPr>
            <p:ph type="title"/>
          </p:nvPr>
        </p:nvSpPr>
        <p:spPr>
          <a:xfrm>
            <a:off x="296883" y="365126"/>
            <a:ext cx="3565625" cy="1273670"/>
          </a:xfrm>
        </p:spPr>
        <p:txBody>
          <a:bodyPr>
            <a:normAutofit fontScale="90000"/>
          </a:bodyPr>
          <a:lstStyle/>
          <a:p>
            <a:pPr algn="ctr"/>
            <a:r>
              <a:rPr lang="nl-BE" dirty="0"/>
              <a:t>Motoren</a:t>
            </a:r>
            <a:br>
              <a:rPr lang="nl-BE" dirty="0"/>
            </a:br>
            <a:r>
              <a:rPr lang="nl-BE" dirty="0"/>
              <a:t>voor OIGO</a:t>
            </a:r>
          </a:p>
        </p:txBody>
      </p:sp>
    </p:spTree>
    <p:extLst>
      <p:ext uri="{BB962C8B-B14F-4D97-AF65-F5344CB8AC3E}">
        <p14:creationId xmlns:p14="http://schemas.microsoft.com/office/powerpoint/2010/main" val="3313776055"/>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Annemie\Bureaublad\OI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54489"/>
            <a:ext cx="12192000" cy="1497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el 3">
            <a:extLst>
              <a:ext uri="{FF2B5EF4-FFF2-40B4-BE49-F238E27FC236}">
                <a16:creationId xmlns:a16="http://schemas.microsoft.com/office/drawing/2014/main" id="{51040375-FDE3-4E7F-BC11-17B9981AC69A}"/>
              </a:ext>
            </a:extLst>
          </p:cNvPr>
          <p:cNvSpPr>
            <a:spLocks noGrp="1"/>
          </p:cNvSpPr>
          <p:nvPr>
            <p:ph type="title"/>
          </p:nvPr>
        </p:nvSpPr>
        <p:spPr>
          <a:xfrm>
            <a:off x="296883" y="365126"/>
            <a:ext cx="3565625" cy="1273670"/>
          </a:xfrm>
        </p:spPr>
        <p:txBody>
          <a:bodyPr>
            <a:normAutofit fontScale="90000"/>
          </a:bodyPr>
          <a:lstStyle/>
          <a:p>
            <a:pPr algn="ctr"/>
            <a:r>
              <a:rPr lang="nl-BE" dirty="0"/>
              <a:t>Concert </a:t>
            </a:r>
            <a:br>
              <a:rPr lang="nl-BE" dirty="0"/>
            </a:br>
            <a:r>
              <a:rPr lang="nl-BE" dirty="0"/>
              <a:t>10 jaar OIGO</a:t>
            </a:r>
          </a:p>
        </p:txBody>
      </p:sp>
      <p:pic>
        <p:nvPicPr>
          <p:cNvPr id="7" name="Picture 6">
            <a:extLst>
              <a:ext uri="{FF2B5EF4-FFF2-40B4-BE49-F238E27FC236}">
                <a16:creationId xmlns:a16="http://schemas.microsoft.com/office/drawing/2014/main" id="{0D8F68FA-7E60-462B-97DA-C7E494A4A0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0737" y="485590"/>
            <a:ext cx="7813035" cy="5211434"/>
          </a:xfrm>
          <a:prstGeom prst="rect">
            <a:avLst/>
          </a:prstGeom>
        </p:spPr>
      </p:pic>
    </p:spTree>
    <p:extLst>
      <p:ext uri="{BB962C8B-B14F-4D97-AF65-F5344CB8AC3E}">
        <p14:creationId xmlns:p14="http://schemas.microsoft.com/office/powerpoint/2010/main" val="860566762"/>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Annemie\Bureaublad\OI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54489"/>
            <a:ext cx="12192000" cy="1497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el 3">
            <a:extLst>
              <a:ext uri="{FF2B5EF4-FFF2-40B4-BE49-F238E27FC236}">
                <a16:creationId xmlns:a16="http://schemas.microsoft.com/office/drawing/2014/main" id="{51040375-FDE3-4E7F-BC11-17B9981AC69A}"/>
              </a:ext>
            </a:extLst>
          </p:cNvPr>
          <p:cNvSpPr>
            <a:spLocks noGrp="1"/>
          </p:cNvSpPr>
          <p:nvPr>
            <p:ph type="title"/>
          </p:nvPr>
        </p:nvSpPr>
        <p:spPr>
          <a:xfrm>
            <a:off x="296883" y="365126"/>
            <a:ext cx="3565625" cy="1273670"/>
          </a:xfrm>
        </p:spPr>
        <p:txBody>
          <a:bodyPr>
            <a:normAutofit fontScale="90000"/>
          </a:bodyPr>
          <a:lstStyle/>
          <a:p>
            <a:pPr algn="ctr"/>
            <a:r>
              <a:rPr lang="nl-BE" dirty="0"/>
              <a:t>Concert </a:t>
            </a:r>
            <a:br>
              <a:rPr lang="nl-BE" dirty="0"/>
            </a:br>
            <a:r>
              <a:rPr lang="nl-BE" dirty="0"/>
              <a:t>10 jaar OIGO</a:t>
            </a:r>
          </a:p>
        </p:txBody>
      </p:sp>
      <p:pic>
        <p:nvPicPr>
          <p:cNvPr id="4" name="Picture 3">
            <a:extLst>
              <a:ext uri="{FF2B5EF4-FFF2-40B4-BE49-F238E27FC236}">
                <a16:creationId xmlns:a16="http://schemas.microsoft.com/office/drawing/2014/main" id="{CE48E649-887A-417F-9448-1E7B3FA8B8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9407" y="365126"/>
            <a:ext cx="3562597" cy="5343896"/>
          </a:xfrm>
          <a:prstGeom prst="rect">
            <a:avLst/>
          </a:prstGeom>
        </p:spPr>
      </p:pic>
      <p:pic>
        <p:nvPicPr>
          <p:cNvPr id="8" name="Picture 7">
            <a:extLst>
              <a:ext uri="{FF2B5EF4-FFF2-40B4-BE49-F238E27FC236}">
                <a16:creationId xmlns:a16="http://schemas.microsoft.com/office/drawing/2014/main" id="{1B478566-532E-4598-99B5-446D5C0736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7097" y="377469"/>
            <a:ext cx="3554368" cy="5331553"/>
          </a:xfrm>
          <a:prstGeom prst="rect">
            <a:avLst/>
          </a:prstGeom>
        </p:spPr>
      </p:pic>
      <p:sp>
        <p:nvSpPr>
          <p:cNvPr id="6" name="Titel 3">
            <a:extLst>
              <a:ext uri="{FF2B5EF4-FFF2-40B4-BE49-F238E27FC236}">
                <a16:creationId xmlns:a16="http://schemas.microsoft.com/office/drawing/2014/main" id="{3B9EE905-F3B2-4902-B89C-8B894866E440}"/>
              </a:ext>
            </a:extLst>
          </p:cNvPr>
          <p:cNvSpPr txBox="1">
            <a:spLocks/>
          </p:cNvSpPr>
          <p:nvPr/>
        </p:nvSpPr>
        <p:spPr>
          <a:xfrm>
            <a:off x="449283" y="2835477"/>
            <a:ext cx="3565625" cy="108218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BE" sz="3200" dirty="0"/>
              <a:t>Tom Van Damme</a:t>
            </a:r>
          </a:p>
          <a:p>
            <a:r>
              <a:rPr lang="nl-BE" sz="3200" dirty="0"/>
              <a:t>Tom Van De </a:t>
            </a:r>
            <a:r>
              <a:rPr lang="nl-BE" sz="3200" dirty="0" err="1"/>
              <a:t>Weghe</a:t>
            </a:r>
            <a:endParaRPr lang="nl-BE" sz="3200" dirty="0"/>
          </a:p>
        </p:txBody>
      </p:sp>
    </p:spTree>
    <p:extLst>
      <p:ext uri="{BB962C8B-B14F-4D97-AF65-F5344CB8AC3E}">
        <p14:creationId xmlns:p14="http://schemas.microsoft.com/office/powerpoint/2010/main" val="3837450158"/>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6"/>
            <a:ext cx="10515600" cy="861002"/>
          </a:xfrm>
        </p:spPr>
        <p:txBody>
          <a:bodyPr/>
          <a:lstStyle/>
          <a:p>
            <a:pPr algn="ctr"/>
            <a:r>
              <a:rPr lang="nl-BE" dirty="0"/>
              <a:t>Wandelen voor OIGO</a:t>
            </a:r>
          </a:p>
        </p:txBody>
      </p:sp>
      <p:pic>
        <p:nvPicPr>
          <p:cNvPr id="6" name="Picture 2" descr="C:\Documents and Settings\Annemie\Bureaublad\OI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60232"/>
            <a:ext cx="12192000" cy="1497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8408" y="1315295"/>
            <a:ext cx="4533174" cy="3204752"/>
          </a:xfrm>
          <a:prstGeom prst="rect">
            <a:avLst/>
          </a:prstGeom>
        </p:spPr>
      </p:pic>
    </p:spTree>
    <p:extLst>
      <p:ext uri="{BB962C8B-B14F-4D97-AF65-F5344CB8AC3E}">
        <p14:creationId xmlns:p14="http://schemas.microsoft.com/office/powerpoint/2010/main" val="1323565660"/>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Documents and Settings\Annemie\Bureaublad\OI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60232"/>
            <a:ext cx="12192000" cy="1497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698C139E-DA7E-4FF6-A319-BB27402780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0515" y="134224"/>
            <a:ext cx="5010969" cy="5616829"/>
          </a:xfrm>
          <a:prstGeom prst="rect">
            <a:avLst/>
          </a:prstGeom>
        </p:spPr>
      </p:pic>
    </p:spTree>
    <p:extLst>
      <p:ext uri="{BB962C8B-B14F-4D97-AF65-F5344CB8AC3E}">
        <p14:creationId xmlns:p14="http://schemas.microsoft.com/office/powerpoint/2010/main" val="3555529711"/>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Documents and Settings\Annemie\Bureaublad\OI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60232"/>
            <a:ext cx="12192000" cy="1497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785180DC-1109-4393-8BC8-B36BF03BD4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0139" y="203894"/>
            <a:ext cx="8210617" cy="5471257"/>
          </a:xfrm>
          <a:prstGeom prst="rect">
            <a:avLst/>
          </a:prstGeom>
        </p:spPr>
      </p:pic>
      <p:sp>
        <p:nvSpPr>
          <p:cNvPr id="8" name="Titel 3">
            <a:extLst>
              <a:ext uri="{FF2B5EF4-FFF2-40B4-BE49-F238E27FC236}">
                <a16:creationId xmlns:a16="http://schemas.microsoft.com/office/drawing/2014/main" id="{930E0EA1-0F66-4F6A-B1E7-389B47E835DE}"/>
              </a:ext>
            </a:extLst>
          </p:cNvPr>
          <p:cNvSpPr txBox="1">
            <a:spLocks/>
          </p:cNvSpPr>
          <p:nvPr/>
        </p:nvSpPr>
        <p:spPr>
          <a:xfrm>
            <a:off x="296883" y="365126"/>
            <a:ext cx="3565625" cy="127367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BE" dirty="0"/>
              <a:t>Wandelen</a:t>
            </a:r>
            <a:br>
              <a:rPr lang="nl-BE" dirty="0"/>
            </a:br>
            <a:r>
              <a:rPr lang="nl-BE" dirty="0"/>
              <a:t>voor OIGO</a:t>
            </a:r>
          </a:p>
        </p:txBody>
      </p:sp>
    </p:spTree>
    <p:extLst>
      <p:ext uri="{BB962C8B-B14F-4D97-AF65-F5344CB8AC3E}">
        <p14:creationId xmlns:p14="http://schemas.microsoft.com/office/powerpoint/2010/main" val="3958697559"/>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Documents and Settings\Annemie\Bureaublad\OI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60232"/>
            <a:ext cx="12192000" cy="1497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el 3">
            <a:extLst>
              <a:ext uri="{FF2B5EF4-FFF2-40B4-BE49-F238E27FC236}">
                <a16:creationId xmlns:a16="http://schemas.microsoft.com/office/drawing/2014/main" id="{930E0EA1-0F66-4F6A-B1E7-389B47E835DE}"/>
              </a:ext>
            </a:extLst>
          </p:cNvPr>
          <p:cNvSpPr txBox="1">
            <a:spLocks/>
          </p:cNvSpPr>
          <p:nvPr/>
        </p:nvSpPr>
        <p:spPr>
          <a:xfrm>
            <a:off x="296883" y="365126"/>
            <a:ext cx="3565625" cy="127367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BE" dirty="0"/>
              <a:t>Wandelen</a:t>
            </a:r>
            <a:br>
              <a:rPr lang="nl-BE" dirty="0"/>
            </a:br>
            <a:r>
              <a:rPr lang="nl-BE" dirty="0"/>
              <a:t>voor OIGO</a:t>
            </a:r>
          </a:p>
        </p:txBody>
      </p:sp>
      <p:pic>
        <p:nvPicPr>
          <p:cNvPr id="4" name="Picture 3">
            <a:extLst>
              <a:ext uri="{FF2B5EF4-FFF2-40B4-BE49-F238E27FC236}">
                <a16:creationId xmlns:a16="http://schemas.microsoft.com/office/drawing/2014/main" id="{F12C86A0-334C-41E3-AC9C-6ADAAB087F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3765" y="192947"/>
            <a:ext cx="7285312" cy="5556774"/>
          </a:xfrm>
          <a:prstGeom prst="rect">
            <a:avLst/>
          </a:prstGeom>
        </p:spPr>
      </p:pic>
    </p:spTree>
    <p:extLst>
      <p:ext uri="{BB962C8B-B14F-4D97-AF65-F5344CB8AC3E}">
        <p14:creationId xmlns:p14="http://schemas.microsoft.com/office/powerpoint/2010/main" val="977694770"/>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Annemie\Bureaublad\OI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370621"/>
            <a:ext cx="12192000" cy="1497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7619" y="289857"/>
            <a:ext cx="7356763" cy="5080764"/>
          </a:xfrm>
          <a:prstGeom prst="rect">
            <a:avLst/>
          </a:prstGeom>
        </p:spPr>
      </p:pic>
    </p:spTree>
    <p:extLst>
      <p:ext uri="{BB962C8B-B14F-4D97-AF65-F5344CB8AC3E}">
        <p14:creationId xmlns:p14="http://schemas.microsoft.com/office/powerpoint/2010/main" val="312159393"/>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Annemie\Bureaublad\OI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370621"/>
            <a:ext cx="12192000" cy="1497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ndertitel 2">
            <a:extLst>
              <a:ext uri="{FF2B5EF4-FFF2-40B4-BE49-F238E27FC236}">
                <a16:creationId xmlns:a16="http://schemas.microsoft.com/office/drawing/2014/main" id="{87D97EAE-E2E6-4AFE-B3AC-3A3AF5F63099}"/>
              </a:ext>
            </a:extLst>
          </p:cNvPr>
          <p:cNvSpPr txBox="1">
            <a:spLocks/>
          </p:cNvSpPr>
          <p:nvPr/>
        </p:nvSpPr>
        <p:spPr>
          <a:xfrm>
            <a:off x="1558636" y="570451"/>
            <a:ext cx="9081655" cy="4978294"/>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altLang="nl-BE" sz="3200" i="1" dirty="0"/>
              <a:t>“</a:t>
            </a:r>
            <a:r>
              <a:rPr lang="nl-NL" sz="3200" dirty="0"/>
              <a:t>Lola4Life is een 'jogging' maar wel een heel speciale en mag als 'uniek' omschreven worden.</a:t>
            </a:r>
            <a:r>
              <a:rPr lang="nl-BE" altLang="nl-BE" sz="3200" i="1" dirty="0"/>
              <a:t>”</a:t>
            </a:r>
            <a:endParaRPr lang="nl-BE" sz="3200" i="1" dirty="0"/>
          </a:p>
          <a:p>
            <a:pPr marL="0" indent="0">
              <a:buNone/>
            </a:pPr>
            <a:r>
              <a:rPr lang="nl-NL" sz="3200" dirty="0"/>
              <a:t>'Een marathon in stukjes </a:t>
            </a:r>
            <a:r>
              <a:rPr lang="nl-NL" sz="3200" dirty="0" err="1"/>
              <a:t>tvv</a:t>
            </a:r>
            <a:r>
              <a:rPr lang="nl-NL" sz="3200" dirty="0"/>
              <a:t> het goede doel'. Het LoLa4Life-project overkoepelt twee goede doelen nl. Koester voor Lochristi en OIGO voor Laarne/Kalken.</a:t>
            </a:r>
          </a:p>
          <a:p>
            <a:pPr marL="0" indent="0">
              <a:buNone/>
            </a:pPr>
            <a:r>
              <a:rPr lang="nl-NL" sz="3200" dirty="0"/>
              <a:t>Er wordt gestart aan Laarne Kerk en is het eindpunt </a:t>
            </a:r>
            <a:r>
              <a:rPr lang="nl-NL" sz="3200" dirty="0" err="1"/>
              <a:t>Puyenbroek</a:t>
            </a:r>
            <a:r>
              <a:rPr lang="nl-NL" sz="3200" dirty="0"/>
              <a:t>.</a:t>
            </a:r>
          </a:p>
          <a:p>
            <a:pPr marL="0" indent="0">
              <a:buNone/>
            </a:pPr>
            <a:r>
              <a:rPr lang="nl-NL" sz="3200" dirty="0"/>
              <a:t>Maar... je bent niet verplicht (diegenen die dat willen kunnen dat natuurlijk wel) de volledige afstand te lopen van je startpunt tot </a:t>
            </a:r>
            <a:r>
              <a:rPr lang="nl-NL" sz="3200" dirty="0" err="1"/>
              <a:t>Puyenbroeck</a:t>
            </a:r>
            <a:r>
              <a:rPr lang="nl-NL" sz="3200" dirty="0"/>
              <a:t>. </a:t>
            </a:r>
          </a:p>
          <a:p>
            <a:pPr marL="0" indent="0">
              <a:buNone/>
            </a:pPr>
            <a:r>
              <a:rPr lang="nl-NL" sz="3200" dirty="0"/>
              <a:t>Je kan op elk van de hieronder aangeduide plaatsen vertrekken of stoppen. </a:t>
            </a:r>
          </a:p>
          <a:p>
            <a:pPr marL="0" indent="0">
              <a:buNone/>
            </a:pPr>
            <a:r>
              <a:rPr lang="nl-NL" sz="3200" dirty="0"/>
              <a:t>De tijdstippen waarop 'vertrokken' wordt staan ook meegegeven! Op de verschillende '</a:t>
            </a:r>
            <a:r>
              <a:rPr lang="nl-NL" sz="3200" dirty="0" err="1"/>
              <a:t>stops</a:t>
            </a:r>
            <a:r>
              <a:rPr lang="nl-NL" sz="3200" dirty="0"/>
              <a:t>' zal ook voor randanimatie gezorgd worden en dit ook om 'toeschouwers' naar het event te lokken en nog aan geldinzameling te doen!</a:t>
            </a:r>
          </a:p>
          <a:p>
            <a:pPr marL="0" indent="0">
              <a:buNone/>
            </a:pPr>
            <a:r>
              <a:rPr lang="nl-NL" sz="3200" dirty="0"/>
              <a:t> Er wordt in groep gelopen en aan elk van de hieronder aangeduide locaties wordt halt gehouden. </a:t>
            </a:r>
          </a:p>
          <a:p>
            <a:pPr marL="0" indent="0">
              <a:buNone/>
            </a:pPr>
            <a:r>
              <a:rPr lang="nl-NL" sz="3200" dirty="0"/>
              <a:t>Mensen die niet mee lopen worden alvast uitgenodigd om op die plaatsen een kijkje te komen nemen.</a:t>
            </a:r>
            <a:endParaRPr lang="nl-BE" sz="3200" dirty="0"/>
          </a:p>
        </p:txBody>
      </p:sp>
    </p:spTree>
    <p:extLst>
      <p:ext uri="{BB962C8B-B14F-4D97-AF65-F5344CB8AC3E}">
        <p14:creationId xmlns:p14="http://schemas.microsoft.com/office/powerpoint/2010/main" val="809573694"/>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Annemie\Bureaublad\OI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370621"/>
            <a:ext cx="12192000" cy="1497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1402774" y="238992"/>
            <a:ext cx="8738754" cy="1049482"/>
          </a:xfrm>
        </p:spPr>
        <p:txBody>
          <a:bodyPr>
            <a:normAutofit/>
          </a:bodyPr>
          <a:lstStyle/>
          <a:p>
            <a:r>
              <a:rPr lang="nl-BE" sz="4800" b="1" dirty="0"/>
              <a:t>Missie</a:t>
            </a:r>
          </a:p>
        </p:txBody>
      </p:sp>
      <p:sp>
        <p:nvSpPr>
          <p:cNvPr id="3" name="Ondertitel 2"/>
          <p:cNvSpPr>
            <a:spLocks noGrp="1"/>
          </p:cNvSpPr>
          <p:nvPr>
            <p:ph type="subTitle" idx="1"/>
          </p:nvPr>
        </p:nvSpPr>
        <p:spPr>
          <a:xfrm>
            <a:off x="1558636" y="1880755"/>
            <a:ext cx="9081655" cy="3667990"/>
          </a:xfrm>
        </p:spPr>
        <p:txBody>
          <a:bodyPr>
            <a:normAutofit/>
          </a:bodyPr>
          <a:lstStyle/>
          <a:p>
            <a:r>
              <a:rPr lang="nl-NL" altLang="nl-BE" sz="3200" i="1" dirty="0"/>
              <a:t> “</a:t>
            </a:r>
            <a:r>
              <a:rPr lang="nl-BE" altLang="nl-BE" sz="3200" i="1" dirty="0"/>
              <a:t>OIGO wil een bijdrage leveren voor het verhogen van het comfort bij de kankerpatiënt. Hiervoor worden via allerhande initiatieven fondsen ingezameld waarmee diverse projecten worden gefinancierd die kaderen in deze missie”</a:t>
            </a:r>
            <a:endParaRPr lang="nl-BE" sz="3200" dirty="0"/>
          </a:p>
        </p:txBody>
      </p:sp>
    </p:spTree>
    <p:extLst>
      <p:ext uri="{BB962C8B-B14F-4D97-AF65-F5344CB8AC3E}">
        <p14:creationId xmlns:p14="http://schemas.microsoft.com/office/powerpoint/2010/main" val="2563061341"/>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Annemie\Bureaublad\OI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370621"/>
            <a:ext cx="12192000" cy="1497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B01CF4AC-E498-445F-913D-C80383A4A1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0144" y="0"/>
            <a:ext cx="8848725" cy="5791200"/>
          </a:xfrm>
          <a:prstGeom prst="rect">
            <a:avLst/>
          </a:prstGeom>
        </p:spPr>
      </p:pic>
      <p:sp>
        <p:nvSpPr>
          <p:cNvPr id="4" name="Titel 3">
            <a:extLst>
              <a:ext uri="{FF2B5EF4-FFF2-40B4-BE49-F238E27FC236}">
                <a16:creationId xmlns:a16="http://schemas.microsoft.com/office/drawing/2014/main" id="{780972DF-FCC0-44FA-8FF2-948955DAC829}"/>
              </a:ext>
            </a:extLst>
          </p:cNvPr>
          <p:cNvSpPr txBox="1">
            <a:spLocks/>
          </p:cNvSpPr>
          <p:nvPr/>
        </p:nvSpPr>
        <p:spPr>
          <a:xfrm>
            <a:off x="1" y="365125"/>
            <a:ext cx="3095537" cy="291497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BE" dirty="0"/>
              <a:t>LoLa4Life</a:t>
            </a:r>
          </a:p>
          <a:p>
            <a:pPr algn="ctr"/>
            <a:br>
              <a:rPr lang="nl-BE" dirty="0"/>
            </a:br>
            <a:r>
              <a:rPr lang="nl-BE" dirty="0"/>
              <a:t>zaterdag</a:t>
            </a:r>
          </a:p>
          <a:p>
            <a:pPr algn="ctr"/>
            <a:r>
              <a:rPr lang="nl-BE" dirty="0"/>
              <a:t>23 december</a:t>
            </a:r>
          </a:p>
        </p:txBody>
      </p:sp>
    </p:spTree>
    <p:extLst>
      <p:ext uri="{BB962C8B-B14F-4D97-AF65-F5344CB8AC3E}">
        <p14:creationId xmlns:p14="http://schemas.microsoft.com/office/powerpoint/2010/main" val="2333864617"/>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Annemie\Bureaublad\OI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370621"/>
            <a:ext cx="12192000" cy="1497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el 3">
            <a:extLst>
              <a:ext uri="{FF2B5EF4-FFF2-40B4-BE49-F238E27FC236}">
                <a16:creationId xmlns:a16="http://schemas.microsoft.com/office/drawing/2014/main" id="{780972DF-FCC0-44FA-8FF2-948955DAC829}"/>
              </a:ext>
            </a:extLst>
          </p:cNvPr>
          <p:cNvSpPr txBox="1">
            <a:spLocks/>
          </p:cNvSpPr>
          <p:nvPr/>
        </p:nvSpPr>
        <p:spPr>
          <a:xfrm>
            <a:off x="1" y="365125"/>
            <a:ext cx="3095537" cy="291497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BE" dirty="0"/>
              <a:t>LoLa4Life</a:t>
            </a:r>
          </a:p>
          <a:p>
            <a:pPr algn="ctr"/>
            <a:br>
              <a:rPr lang="nl-BE" dirty="0"/>
            </a:br>
            <a:r>
              <a:rPr lang="nl-BE" dirty="0"/>
              <a:t>zaterdag</a:t>
            </a:r>
          </a:p>
          <a:p>
            <a:pPr algn="ctr"/>
            <a:r>
              <a:rPr lang="nl-BE" dirty="0"/>
              <a:t>23 december</a:t>
            </a:r>
          </a:p>
        </p:txBody>
      </p:sp>
      <p:pic>
        <p:nvPicPr>
          <p:cNvPr id="6" name="Picture 5">
            <a:extLst>
              <a:ext uri="{FF2B5EF4-FFF2-40B4-BE49-F238E27FC236}">
                <a16:creationId xmlns:a16="http://schemas.microsoft.com/office/drawing/2014/main" id="{4D769417-1C59-4DF9-A98B-578AF4814F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3300" y="-192566"/>
            <a:ext cx="6934550" cy="5731354"/>
          </a:xfrm>
          <a:prstGeom prst="rect">
            <a:avLst/>
          </a:prstGeom>
        </p:spPr>
      </p:pic>
    </p:spTree>
    <p:extLst>
      <p:ext uri="{BB962C8B-B14F-4D97-AF65-F5344CB8AC3E}">
        <p14:creationId xmlns:p14="http://schemas.microsoft.com/office/powerpoint/2010/main" val="3426567001"/>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Annemie\Bureaublad\OI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370621"/>
            <a:ext cx="12192000" cy="1497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el 3">
            <a:extLst>
              <a:ext uri="{FF2B5EF4-FFF2-40B4-BE49-F238E27FC236}">
                <a16:creationId xmlns:a16="http://schemas.microsoft.com/office/drawing/2014/main" id="{780972DF-FCC0-44FA-8FF2-948955DAC829}"/>
              </a:ext>
            </a:extLst>
          </p:cNvPr>
          <p:cNvSpPr txBox="1">
            <a:spLocks/>
          </p:cNvSpPr>
          <p:nvPr/>
        </p:nvSpPr>
        <p:spPr>
          <a:xfrm>
            <a:off x="1" y="365125"/>
            <a:ext cx="3095537" cy="291497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BE" dirty="0"/>
              <a:t>LoLa4Life</a:t>
            </a:r>
          </a:p>
          <a:p>
            <a:pPr algn="ctr"/>
            <a:br>
              <a:rPr lang="nl-BE" dirty="0"/>
            </a:br>
            <a:r>
              <a:rPr lang="nl-BE" dirty="0"/>
              <a:t>zaterdag</a:t>
            </a:r>
          </a:p>
          <a:p>
            <a:pPr algn="ctr"/>
            <a:r>
              <a:rPr lang="nl-BE" dirty="0"/>
              <a:t>23 december</a:t>
            </a:r>
          </a:p>
        </p:txBody>
      </p:sp>
      <p:pic>
        <p:nvPicPr>
          <p:cNvPr id="8" name="Picture 7">
            <a:extLst>
              <a:ext uri="{FF2B5EF4-FFF2-40B4-BE49-F238E27FC236}">
                <a16:creationId xmlns:a16="http://schemas.microsoft.com/office/drawing/2014/main" id="{4BDC3702-7C34-4506-AF7E-393E758604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1057" y="0"/>
            <a:ext cx="4121632" cy="5833814"/>
          </a:xfrm>
          <a:prstGeom prst="rect">
            <a:avLst/>
          </a:prstGeom>
        </p:spPr>
      </p:pic>
    </p:spTree>
    <p:extLst>
      <p:ext uri="{BB962C8B-B14F-4D97-AF65-F5344CB8AC3E}">
        <p14:creationId xmlns:p14="http://schemas.microsoft.com/office/powerpoint/2010/main" val="530270292"/>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Annemie\Bureaublad\OI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60231"/>
            <a:ext cx="12192000" cy="1497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el 2"/>
          <p:cNvSpPr>
            <a:spLocks noGrp="1"/>
          </p:cNvSpPr>
          <p:nvPr>
            <p:ph type="title"/>
          </p:nvPr>
        </p:nvSpPr>
        <p:spPr>
          <a:xfrm>
            <a:off x="838200" y="365125"/>
            <a:ext cx="10515600" cy="4331566"/>
          </a:xfrm>
        </p:spPr>
        <p:txBody>
          <a:bodyPr>
            <a:normAutofit/>
          </a:bodyPr>
          <a:lstStyle/>
          <a:p>
            <a:pPr algn="ctr"/>
            <a:r>
              <a:rPr lang="nl-BE" dirty="0"/>
              <a:t>Meer info</a:t>
            </a:r>
            <a:br>
              <a:rPr lang="nl-BE" dirty="0"/>
            </a:br>
            <a:br>
              <a:rPr lang="nl-BE" dirty="0"/>
            </a:br>
            <a:r>
              <a:rPr lang="nl-BE" dirty="0">
                <a:hlinkClick r:id="rId3"/>
              </a:rPr>
              <a:t>www.oigo.be</a:t>
            </a:r>
            <a:br>
              <a:rPr lang="nl-BE" dirty="0"/>
            </a:br>
            <a:br>
              <a:rPr lang="nl-BE" dirty="0"/>
            </a:br>
            <a:r>
              <a:rPr lang="nl-BE" dirty="0"/>
              <a:t>facebookpagina OIGO</a:t>
            </a:r>
          </a:p>
        </p:txBody>
      </p:sp>
    </p:spTree>
    <p:extLst>
      <p:ext uri="{BB962C8B-B14F-4D97-AF65-F5344CB8AC3E}">
        <p14:creationId xmlns:p14="http://schemas.microsoft.com/office/powerpoint/2010/main" val="2061537315"/>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Annemie\Bureaublad\OI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60231"/>
            <a:ext cx="12192000" cy="1497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8FD780E2-8E11-45B3-95B1-CAC4DE643B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6422" y="58723"/>
            <a:ext cx="7990526" cy="5701691"/>
          </a:xfrm>
          <a:prstGeom prst="rect">
            <a:avLst/>
          </a:prstGeom>
        </p:spPr>
      </p:pic>
    </p:spTree>
    <p:extLst>
      <p:ext uri="{BB962C8B-B14F-4D97-AF65-F5344CB8AC3E}">
        <p14:creationId xmlns:p14="http://schemas.microsoft.com/office/powerpoint/2010/main" val="2909286746"/>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Annemie\Bureaublad\OI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370621"/>
            <a:ext cx="12192000" cy="1497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el 2"/>
          <p:cNvSpPr>
            <a:spLocks noGrp="1"/>
          </p:cNvSpPr>
          <p:nvPr>
            <p:ph type="title"/>
          </p:nvPr>
        </p:nvSpPr>
        <p:spPr>
          <a:xfrm>
            <a:off x="831850" y="163287"/>
            <a:ext cx="10515600" cy="794656"/>
          </a:xfrm>
        </p:spPr>
        <p:txBody>
          <a:bodyPr>
            <a:noAutofit/>
          </a:bodyPr>
          <a:lstStyle/>
          <a:p>
            <a:pPr algn="ctr"/>
            <a:r>
              <a:rPr lang="nl-BE" sz="4400" b="1" dirty="0"/>
              <a:t>Project 2016</a:t>
            </a:r>
          </a:p>
        </p:txBody>
      </p:sp>
      <p:sp>
        <p:nvSpPr>
          <p:cNvPr id="4" name="Ondertitel 3"/>
          <p:cNvSpPr>
            <a:spLocks noGrp="1"/>
          </p:cNvSpPr>
          <p:nvPr>
            <p:ph type="body" idx="1"/>
          </p:nvPr>
        </p:nvSpPr>
        <p:spPr/>
        <p:txBody>
          <a:bodyPr/>
          <a:lstStyle/>
          <a:p>
            <a:pPr algn="l"/>
            <a:r>
              <a:rPr lang="nl-BE" dirty="0"/>
              <a:t>°</a:t>
            </a:r>
          </a:p>
        </p:txBody>
      </p:sp>
      <p:sp>
        <p:nvSpPr>
          <p:cNvPr id="5" name="Rechthoek 4"/>
          <p:cNvSpPr/>
          <p:nvPr/>
        </p:nvSpPr>
        <p:spPr>
          <a:xfrm>
            <a:off x="914401" y="1122218"/>
            <a:ext cx="10433050" cy="3477875"/>
          </a:xfrm>
          <a:prstGeom prst="rect">
            <a:avLst/>
          </a:prstGeom>
        </p:spPr>
        <p:txBody>
          <a:bodyPr wrap="square">
            <a:spAutoFit/>
          </a:bodyPr>
          <a:lstStyle/>
          <a:p>
            <a:pPr algn="ctr"/>
            <a:r>
              <a:rPr lang="nl-BE" sz="4000" i="1" dirty="0"/>
              <a:t>project in het teken van aankoop van noodzakelijk materiaal en het bieden van ondersteuning bij moeilijke momenten. </a:t>
            </a:r>
          </a:p>
          <a:p>
            <a:pPr algn="ctr"/>
            <a:endParaRPr lang="nl-BE" sz="4000" i="1" dirty="0"/>
          </a:p>
          <a:p>
            <a:pPr algn="ctr"/>
            <a:r>
              <a:rPr lang="nl-BE" sz="2800" i="1" dirty="0"/>
              <a:t>Voor een totaal bedrag van ongeveer 42 000 euro </a:t>
            </a:r>
          </a:p>
          <a:p>
            <a:pPr algn="ctr"/>
            <a:endParaRPr lang="nl-BE" sz="3200" dirty="0"/>
          </a:p>
        </p:txBody>
      </p:sp>
    </p:spTree>
    <p:extLst>
      <p:ext uri="{BB962C8B-B14F-4D97-AF65-F5344CB8AC3E}">
        <p14:creationId xmlns:p14="http://schemas.microsoft.com/office/powerpoint/2010/main" val="2606072800"/>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862445" y="176645"/>
            <a:ext cx="10153897" cy="4524315"/>
          </a:xfrm>
          <a:prstGeom prst="rect">
            <a:avLst/>
          </a:prstGeom>
        </p:spPr>
        <p:txBody>
          <a:bodyPr wrap="square">
            <a:spAutoFit/>
          </a:bodyPr>
          <a:lstStyle/>
          <a:p>
            <a:endParaRPr lang="nl-BE" b="1" dirty="0"/>
          </a:p>
          <a:p>
            <a:endParaRPr lang="nl-BE" b="1" dirty="0"/>
          </a:p>
          <a:p>
            <a:r>
              <a:rPr lang="nl-BE" b="1" dirty="0"/>
              <a:t>° Maria Middelares Gent </a:t>
            </a:r>
            <a:r>
              <a:rPr lang="nl-BE" dirty="0"/>
              <a:t>:      - aangepaste boekjes  voor jongeren tussen 10 en 14 jaar.</a:t>
            </a:r>
          </a:p>
          <a:p>
            <a:r>
              <a:rPr lang="nl-BE" dirty="0"/>
              <a:t>                                                    </a:t>
            </a:r>
            <a:endParaRPr lang="nl-BE" b="1" dirty="0"/>
          </a:p>
          <a:p>
            <a:r>
              <a:rPr lang="nl-BE" b="1" dirty="0"/>
              <a:t>° Jan </a:t>
            </a:r>
            <a:r>
              <a:rPr lang="nl-BE" b="1" dirty="0" err="1"/>
              <a:t>Palfijn</a:t>
            </a:r>
            <a:r>
              <a:rPr lang="nl-BE" b="1" dirty="0"/>
              <a:t> Gent                      </a:t>
            </a:r>
            <a:r>
              <a:rPr lang="nl-BE" dirty="0"/>
              <a:t>- aankoop van 3 relax zetels voor de afdeling oncologie.            </a:t>
            </a:r>
          </a:p>
          <a:p>
            <a:endParaRPr lang="nl-BE" dirty="0"/>
          </a:p>
          <a:p>
            <a:r>
              <a:rPr lang="nl-BE" dirty="0"/>
              <a:t>° </a:t>
            </a:r>
            <a:r>
              <a:rPr lang="nl-BE" b="1" dirty="0"/>
              <a:t>UZ Gent                                    </a:t>
            </a:r>
            <a:r>
              <a:rPr lang="nl-BE" dirty="0"/>
              <a:t>- nieuwe (3</a:t>
            </a:r>
            <a:r>
              <a:rPr lang="nl-BE" baseline="30000" dirty="0"/>
              <a:t>de</a:t>
            </a:r>
            <a:r>
              <a:rPr lang="nl-BE" dirty="0"/>
              <a:t>) bestelling informatiemappen voor patiënten en familie.   </a:t>
            </a:r>
          </a:p>
          <a:p>
            <a:r>
              <a:rPr lang="nl-BE" dirty="0"/>
              <a:t>  </a:t>
            </a:r>
          </a:p>
          <a:p>
            <a:r>
              <a:rPr lang="nl-BE" dirty="0"/>
              <a:t>° </a:t>
            </a:r>
            <a:r>
              <a:rPr lang="nl-BE" b="1" dirty="0"/>
              <a:t>Zorghuis Gent                         </a:t>
            </a:r>
            <a:r>
              <a:rPr lang="nl-BE" dirty="0"/>
              <a:t>- aankoop relaxzetel en nieuw meubilair</a:t>
            </a:r>
          </a:p>
          <a:p>
            <a:endParaRPr lang="nl-BE" dirty="0"/>
          </a:p>
          <a:p>
            <a:r>
              <a:rPr lang="nl-BE" dirty="0"/>
              <a:t>° </a:t>
            </a:r>
            <a:r>
              <a:rPr lang="nl-BE" b="1" dirty="0"/>
              <a:t>Sint-Lucas Gent                       </a:t>
            </a:r>
            <a:r>
              <a:rPr lang="nl-BE" dirty="0"/>
              <a:t>- aankoop ijskap ( voorkomt haaruitval tijdens behandeling) </a:t>
            </a:r>
          </a:p>
          <a:p>
            <a:endParaRPr lang="nl-BE" dirty="0"/>
          </a:p>
          <a:p>
            <a:r>
              <a:rPr lang="nl-BE" dirty="0"/>
              <a:t>° </a:t>
            </a:r>
            <a:r>
              <a:rPr lang="nl-BE" b="1" dirty="0"/>
              <a:t>OLV Waregem                         </a:t>
            </a:r>
            <a:r>
              <a:rPr lang="nl-BE" dirty="0"/>
              <a:t>- aankoop aanvullingen ijskap </a:t>
            </a:r>
          </a:p>
          <a:p>
            <a:endParaRPr lang="nl-BE" dirty="0"/>
          </a:p>
          <a:p>
            <a:r>
              <a:rPr lang="nl-BE" dirty="0"/>
              <a:t>° </a:t>
            </a:r>
            <a:r>
              <a:rPr lang="nl-BE" b="1" dirty="0"/>
              <a:t>Verwendagen</a:t>
            </a:r>
            <a:r>
              <a:rPr lang="nl-BE" dirty="0"/>
              <a:t> in het voorjaar en </a:t>
            </a:r>
            <a:r>
              <a:rPr lang="nl-BE" b="1" dirty="0"/>
              <a:t>Voordracht</a:t>
            </a:r>
            <a:r>
              <a:rPr lang="nl-BE" dirty="0"/>
              <a:t> in het najaar ( 26 oktober  - Immunotherapie ) </a:t>
            </a:r>
          </a:p>
          <a:p>
            <a:endParaRPr lang="nl-BE" dirty="0"/>
          </a:p>
        </p:txBody>
      </p:sp>
      <p:pic>
        <p:nvPicPr>
          <p:cNvPr id="5" name="Picture 2" descr="C:\Documents and Settings\Annemie\Bureaublad\OI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424060"/>
            <a:ext cx="12192000" cy="1497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173785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120" y="939114"/>
            <a:ext cx="3728981" cy="4178130"/>
          </a:xfrm>
          <a:prstGeom prst="rect">
            <a:avLst/>
          </a:prstGeom>
        </p:spPr>
      </p:pic>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6231" y="939114"/>
            <a:ext cx="5570840" cy="4178130"/>
          </a:xfrm>
          <a:prstGeom prst="rect">
            <a:avLst/>
          </a:prstGeom>
        </p:spPr>
      </p:pic>
      <p:pic>
        <p:nvPicPr>
          <p:cNvPr id="4" name="Picture 2" descr="C:\Documents and Settings\Annemie\Bureaublad\OI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360232"/>
            <a:ext cx="12192000" cy="1497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el 4"/>
          <p:cNvSpPr>
            <a:spLocks noGrp="1"/>
          </p:cNvSpPr>
          <p:nvPr>
            <p:ph type="title"/>
          </p:nvPr>
        </p:nvSpPr>
        <p:spPr>
          <a:xfrm>
            <a:off x="0" y="-135923"/>
            <a:ext cx="12192000" cy="1075037"/>
          </a:xfrm>
        </p:spPr>
        <p:txBody>
          <a:bodyPr>
            <a:normAutofit/>
          </a:bodyPr>
          <a:lstStyle/>
          <a:p>
            <a:pPr algn="ctr"/>
            <a:r>
              <a:rPr lang="nl-BE" sz="3600" dirty="0" err="1"/>
              <a:t>Psycho</a:t>
            </a:r>
            <a:r>
              <a:rPr lang="nl-BE" sz="3600" dirty="0"/>
              <a:t>-educatie voor kinderen      Maria Middelares  Gent </a:t>
            </a:r>
          </a:p>
        </p:txBody>
      </p:sp>
    </p:spTree>
    <p:extLst>
      <p:ext uri="{BB962C8B-B14F-4D97-AF65-F5344CB8AC3E}">
        <p14:creationId xmlns:p14="http://schemas.microsoft.com/office/powerpoint/2010/main" val="1128716612"/>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93519"/>
            <a:ext cx="10515600" cy="955963"/>
          </a:xfrm>
        </p:spPr>
        <p:txBody>
          <a:bodyPr/>
          <a:lstStyle/>
          <a:p>
            <a:pPr algn="ctr"/>
            <a:r>
              <a:rPr lang="nl-BE" dirty="0"/>
              <a:t>Maria Middelares Gent </a:t>
            </a:r>
          </a:p>
        </p:txBody>
      </p:sp>
      <p:pic>
        <p:nvPicPr>
          <p:cNvPr id="7" name="Tijdelijke aanduiding voor inhoud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22358" y="921309"/>
            <a:ext cx="7240843" cy="4826347"/>
          </a:xfrm>
        </p:spPr>
      </p:pic>
      <p:pic>
        <p:nvPicPr>
          <p:cNvPr id="6" name="Picture 2" descr="C:\Documents and Settings\Annemie\Bureaublad\OI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5391402"/>
            <a:ext cx="12192000" cy="1497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96AF7F1D-AD2F-4E08-978C-461327C6C71D}"/>
              </a:ext>
            </a:extLst>
          </p:cNvPr>
          <p:cNvSpPr txBox="1"/>
          <p:nvPr/>
        </p:nvSpPr>
        <p:spPr>
          <a:xfrm>
            <a:off x="595618" y="1132514"/>
            <a:ext cx="2141355" cy="923330"/>
          </a:xfrm>
          <a:prstGeom prst="rect">
            <a:avLst/>
          </a:prstGeom>
          <a:noFill/>
        </p:spPr>
        <p:txBody>
          <a:bodyPr wrap="none" rtlCol="0">
            <a:spAutoFit/>
          </a:bodyPr>
          <a:lstStyle/>
          <a:p>
            <a:r>
              <a:rPr lang="nl-BE" dirty="0"/>
              <a:t>aangepaste boekjes  </a:t>
            </a:r>
          </a:p>
          <a:p>
            <a:r>
              <a:rPr lang="nl-BE" dirty="0"/>
              <a:t>voor jongeren </a:t>
            </a:r>
          </a:p>
          <a:p>
            <a:r>
              <a:rPr lang="nl-BE" dirty="0"/>
              <a:t>tussen 10 en 14 jaar</a:t>
            </a:r>
            <a:endParaRPr lang="en-GB" dirty="0"/>
          </a:p>
        </p:txBody>
      </p:sp>
    </p:spTree>
    <p:extLst>
      <p:ext uri="{BB962C8B-B14F-4D97-AF65-F5344CB8AC3E}">
        <p14:creationId xmlns:p14="http://schemas.microsoft.com/office/powerpoint/2010/main" val="1202171304"/>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440</TotalTime>
  <Words>788</Words>
  <Application>Microsoft Office PowerPoint</Application>
  <PresentationFormat>Widescreen</PresentationFormat>
  <Paragraphs>146</Paragraphs>
  <Slides>54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54</vt:i4>
      </vt:variant>
    </vt:vector>
  </HeadingPairs>
  <TitlesOfParts>
    <vt:vector size="58" baseType="lpstr">
      <vt:lpstr>Arial</vt:lpstr>
      <vt:lpstr>Calibri</vt:lpstr>
      <vt:lpstr>Calibri Light</vt:lpstr>
      <vt:lpstr>Kantoorthema</vt:lpstr>
      <vt:lpstr>PowerPoint Presentation</vt:lpstr>
      <vt:lpstr>Wie zijn wij (1)</vt:lpstr>
      <vt:lpstr>Wie zijn wij (2)</vt:lpstr>
      <vt:lpstr>PowerPoint Presentation</vt:lpstr>
      <vt:lpstr>Missie</vt:lpstr>
      <vt:lpstr>Project 2016</vt:lpstr>
      <vt:lpstr>PowerPoint Presentation</vt:lpstr>
      <vt:lpstr>Psycho-educatie voor kinderen      Maria Middelares  Gent </vt:lpstr>
      <vt:lpstr>Maria Middelares Gent </vt:lpstr>
      <vt:lpstr>Jan Palfijn ziekenhuis Gent </vt:lpstr>
      <vt:lpstr>UZ Gent </vt:lpstr>
      <vt:lpstr>Sint-Lucas Gent </vt:lpstr>
      <vt:lpstr>Verwendagen  in het voorjaar </vt:lpstr>
      <vt:lpstr>Project 2017</vt:lpstr>
      <vt:lpstr>Maria Middelares Gent </vt:lpstr>
      <vt:lpstr>PowerPoint Presentation</vt:lpstr>
      <vt:lpstr>              UZ GENT</vt:lpstr>
      <vt:lpstr>Voorlopig project 2018</vt:lpstr>
      <vt:lpstr>  Vorige projecten  De OIGO ruimte en het OIGO terras  </vt:lpstr>
      <vt:lpstr>Kalender 2017</vt:lpstr>
      <vt:lpstr>Lopen voor OIGO</vt:lpstr>
      <vt:lpstr>PowerPoint Presentation</vt:lpstr>
      <vt:lpstr>PowerPoint Presentation</vt:lpstr>
      <vt:lpstr>PowerPoint Presentation</vt:lpstr>
      <vt:lpstr>PowerPoint Presentation</vt:lpstr>
      <vt:lpstr>PowerPoint Presentation</vt:lpstr>
      <vt:lpstr>Fietsen voor OIGO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Motoren voor OIGO</vt:lpstr>
      <vt:lpstr>PowerPoint Presentation</vt:lpstr>
      <vt:lpstr>PowerPoint Presentation</vt:lpstr>
      <vt:lpstr>PowerPoint Presentation</vt:lpstr>
      <vt:lpstr>PowerPoint Presentation</vt:lpstr>
      <vt:lpstr>Motoren voor OIGO</vt:lpstr>
      <vt:lpstr>Concert  10 jaar OIGO</vt:lpstr>
      <vt:lpstr>Concert  10 jaar OIGO</vt:lpstr>
      <vt:lpstr>Wandelen voor OIGO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Meer info  www.oigo.be  facebookpagina OIGO</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Project 2017</dc:title>
  <dc:creator>Annemie Van de Voorde</dc:creator>
  <cp:lastModifiedBy>Roelandt, Marc (Nokia - BE/Antwerp)</cp:lastModifiedBy>
  <cp:revision>43</cp:revision>
  <dcterms:created xsi:type="dcterms:W3CDTF">2017-03-23T08:22:27Z</dcterms:created>
  <dcterms:modified xsi:type="dcterms:W3CDTF">2017-11-17T13:12:34Z</dcterms:modified>
</cp:coreProperties>
</file>