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gif" ContentType="image/gif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1" r:id="rId2"/>
    <p:sldId id="256" r:id="rId3"/>
    <p:sldId id="332" r:id="rId4"/>
    <p:sldId id="304" r:id="rId5"/>
    <p:sldId id="303" r:id="rId6"/>
    <p:sldId id="305" r:id="rId7"/>
    <p:sldId id="306" r:id="rId8"/>
    <p:sldId id="333" r:id="rId9"/>
    <p:sldId id="334" r:id="rId10"/>
    <p:sldId id="274" r:id="rId11"/>
    <p:sldId id="307" r:id="rId12"/>
    <p:sldId id="313" r:id="rId13"/>
    <p:sldId id="326" r:id="rId14"/>
    <p:sldId id="325" r:id="rId15"/>
    <p:sldId id="314" r:id="rId16"/>
    <p:sldId id="308" r:id="rId17"/>
    <p:sldId id="327" r:id="rId18"/>
    <p:sldId id="318" r:id="rId19"/>
    <p:sldId id="324" r:id="rId20"/>
    <p:sldId id="322" r:id="rId21"/>
    <p:sldId id="329" r:id="rId22"/>
    <p:sldId id="315" r:id="rId23"/>
    <p:sldId id="311" r:id="rId24"/>
    <p:sldId id="321" r:id="rId25"/>
    <p:sldId id="330" r:id="rId26"/>
    <p:sldId id="316" r:id="rId27"/>
    <p:sldId id="328" r:id="rId28"/>
    <p:sldId id="317" r:id="rId29"/>
    <p:sldId id="331" r:id="rId30"/>
    <p:sldId id="275" r:id="rId3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Bob</c:v>
                </c:pt>
              </c:strCache>
            </c:strRef>
          </c:tx>
          <c:spPr>
            <a:ln w="44450"/>
          </c:spPr>
          <c:cat>
            <c:strRef>
              <c:f>Sheet1!$A$2:$A$4</c:f>
              <c:strCache>
                <c:ptCount val="3"/>
                <c:pt idx="0">
                  <c:v>Belediging</c:v>
                </c:pt>
                <c:pt idx="1">
                  <c:v>Fiets gestolen</c:v>
                </c:pt>
                <c:pt idx="2">
                  <c:v>Vriend gelogen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Suzy</c:v>
                </c:pt>
              </c:strCache>
            </c:strRef>
          </c:tx>
          <c:spPr>
            <a:ln w="44450"/>
          </c:spPr>
          <c:cat>
            <c:strRef>
              <c:f>Sheet1!$A$2:$A$4</c:f>
              <c:strCache>
                <c:ptCount val="3"/>
                <c:pt idx="0">
                  <c:v>Belediging</c:v>
                </c:pt>
                <c:pt idx="1">
                  <c:v>Fiets gestolen</c:v>
                </c:pt>
                <c:pt idx="2">
                  <c:v>Vriend gelogen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</c:ser>
        <c:marker val="1"/>
        <c:axId val="61274368"/>
        <c:axId val="61288448"/>
      </c:lineChart>
      <c:catAx>
        <c:axId val="61274368"/>
        <c:scaling>
          <c:orientation val="minMax"/>
        </c:scaling>
        <c:axPos val="b"/>
        <c:tickLblPos val="nextTo"/>
        <c:crossAx val="61288448"/>
        <c:crosses val="autoZero"/>
        <c:auto val="1"/>
        <c:lblAlgn val="ctr"/>
        <c:lblOffset val="100"/>
      </c:catAx>
      <c:valAx>
        <c:axId val="61288448"/>
        <c:scaling>
          <c:orientation val="minMax"/>
          <c:max val="9"/>
          <c:min val="1"/>
        </c:scaling>
        <c:axPos val="l"/>
        <c:majorGridlines/>
        <c:numFmt formatCode="General" sourceLinked="1"/>
        <c:tickLblPos val="nextTo"/>
        <c:crossAx val="61274368"/>
        <c:crosses val="autoZero"/>
        <c:crossBetween val="between"/>
        <c:majorUnit val="1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B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plotArea>
      <c:layout/>
      <c:lineChart>
        <c:grouping val="standard"/>
        <c:ser>
          <c:idx val="0"/>
          <c:order val="0"/>
          <c:tx>
            <c:strRef>
              <c:f>Sheet1!$E$7</c:f>
              <c:strCache>
                <c:ptCount val="1"/>
                <c:pt idx="0">
                  <c:v>Wannes</c:v>
                </c:pt>
              </c:strCache>
            </c:strRef>
          </c:tx>
          <c:spPr>
            <a:ln w="44450"/>
          </c:spPr>
          <c:cat>
            <c:strRef>
              <c:f>Sheet1!$F$6:$H$6</c:f>
              <c:strCache>
                <c:ptCount val="3"/>
                <c:pt idx="0">
                  <c:v>Sollicitatie</c:v>
                </c:pt>
                <c:pt idx="1">
                  <c:v>Sportwedstrijd</c:v>
                </c:pt>
                <c:pt idx="2">
                  <c:v>Zingen</c:v>
                </c:pt>
              </c:strCache>
            </c:strRef>
          </c:cat>
          <c:val>
            <c:numRef>
              <c:f>Sheet1!$F$7:$H$7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6.8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Sheet1!$E$8</c:f>
              <c:strCache>
                <c:ptCount val="1"/>
                <c:pt idx="0">
                  <c:v>Marlies</c:v>
                </c:pt>
              </c:strCache>
            </c:strRef>
          </c:tx>
          <c:spPr>
            <a:ln w="44450"/>
          </c:spPr>
          <c:cat>
            <c:strRef>
              <c:f>Sheet1!$F$6:$H$6</c:f>
              <c:strCache>
                <c:ptCount val="3"/>
                <c:pt idx="0">
                  <c:v>Sollicitatie</c:v>
                </c:pt>
                <c:pt idx="1">
                  <c:v>Sportwedstrijd</c:v>
                </c:pt>
                <c:pt idx="2">
                  <c:v>Zingen</c:v>
                </c:pt>
              </c:strCache>
            </c:strRef>
          </c:cat>
          <c:val>
            <c:numRef>
              <c:f>Sheet1!$F$8:$H$8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Sheet1!$E$9</c:f>
              <c:strCache>
                <c:ptCount val="1"/>
                <c:pt idx="0">
                  <c:v>Leen</c:v>
                </c:pt>
              </c:strCache>
            </c:strRef>
          </c:tx>
          <c:spPr>
            <a:ln w="44450"/>
          </c:spPr>
          <c:cat>
            <c:strRef>
              <c:f>Sheet1!$F$6:$H$6</c:f>
              <c:strCache>
                <c:ptCount val="3"/>
                <c:pt idx="0">
                  <c:v>Sollicitatie</c:v>
                </c:pt>
                <c:pt idx="1">
                  <c:v>Sportwedstrijd</c:v>
                </c:pt>
                <c:pt idx="2">
                  <c:v>Zingen</c:v>
                </c:pt>
              </c:strCache>
            </c:strRef>
          </c:cat>
          <c:val>
            <c:numRef>
              <c:f>Sheet1!$F$9:$H$9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marker val="1"/>
        <c:axId val="46298240"/>
        <c:axId val="46299776"/>
      </c:lineChart>
      <c:catAx>
        <c:axId val="46298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nl-BE"/>
          </a:p>
        </c:txPr>
        <c:crossAx val="46299776"/>
        <c:crosses val="autoZero"/>
        <c:auto val="1"/>
        <c:lblAlgn val="ctr"/>
        <c:lblOffset val="100"/>
      </c:catAx>
      <c:valAx>
        <c:axId val="46299776"/>
        <c:scaling>
          <c:orientation val="minMax"/>
          <c:max val="7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nl-BE"/>
          </a:p>
        </c:txPr>
        <c:crossAx val="46298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nl-BE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/>
      <c:lineChart>
        <c:grouping val="standard"/>
        <c:ser>
          <c:idx val="0"/>
          <c:order val="0"/>
          <c:tx>
            <c:strRef>
              <c:f>Sheet1!$D$5</c:f>
              <c:strCache>
                <c:ptCount val="1"/>
                <c:pt idx="0">
                  <c:v>Liene</c:v>
                </c:pt>
              </c:strCache>
            </c:strRef>
          </c:tx>
          <c:cat>
            <c:strRef>
              <c:f>Sheet1!$E$4:$G$4</c:f>
              <c:strCache>
                <c:ptCount val="3"/>
                <c:pt idx="0">
                  <c:v>Mooi weer</c:v>
                </c:pt>
                <c:pt idx="1">
                  <c:v>Examens</c:v>
                </c:pt>
                <c:pt idx="2">
                  <c:v>Oorlog</c:v>
                </c:pt>
              </c:strCache>
            </c:strRef>
          </c:cat>
          <c:val>
            <c:numRef>
              <c:f>Sheet1!$E$5:$G$5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Cedric</c:v>
                </c:pt>
              </c:strCache>
            </c:strRef>
          </c:tx>
          <c:cat>
            <c:strRef>
              <c:f>Sheet1!$E$4:$G$4</c:f>
              <c:strCache>
                <c:ptCount val="3"/>
                <c:pt idx="0">
                  <c:v>Mooi weer</c:v>
                </c:pt>
                <c:pt idx="1">
                  <c:v>Examens</c:v>
                </c:pt>
                <c:pt idx="2">
                  <c:v>Oorlog</c:v>
                </c:pt>
              </c:strCache>
            </c:strRef>
          </c:cat>
          <c:val>
            <c:numRef>
              <c:f>Sheet1!$E$6:$G$6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Jona</c:v>
                </c:pt>
              </c:strCache>
            </c:strRef>
          </c:tx>
          <c:cat>
            <c:strRef>
              <c:f>Sheet1!$E$4:$G$4</c:f>
              <c:strCache>
                <c:ptCount val="3"/>
                <c:pt idx="0">
                  <c:v>Mooi weer</c:v>
                </c:pt>
                <c:pt idx="1">
                  <c:v>Examens</c:v>
                </c:pt>
                <c:pt idx="2">
                  <c:v>Oorlog</c:v>
                </c:pt>
              </c:strCache>
            </c:strRef>
          </c:cat>
          <c:val>
            <c:numRef>
              <c:f>Sheet1!$E$7:$G$7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marker val="1"/>
        <c:axId val="33243136"/>
        <c:axId val="33244672"/>
      </c:lineChart>
      <c:catAx>
        <c:axId val="33243136"/>
        <c:scaling>
          <c:orientation val="minMax"/>
        </c:scaling>
        <c:axPos val="b"/>
        <c:tickLblPos val="nextTo"/>
        <c:crossAx val="33244672"/>
        <c:crosses val="autoZero"/>
        <c:auto val="1"/>
        <c:lblAlgn val="ctr"/>
        <c:lblOffset val="100"/>
      </c:catAx>
      <c:valAx>
        <c:axId val="33244672"/>
        <c:scaling>
          <c:orientation val="minMax"/>
          <c:max val="7"/>
          <c:min val="1"/>
        </c:scaling>
        <c:axPos val="l"/>
        <c:majorGridlines/>
        <c:numFmt formatCode="General" sourceLinked="1"/>
        <c:tickLblPos val="nextTo"/>
        <c:crossAx val="33243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/>
      </a:pPr>
      <a:endParaRPr lang="nl-B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>
        <c:manualLayout>
          <c:layoutTarget val="inner"/>
          <c:xMode val="edge"/>
          <c:yMode val="edge"/>
          <c:x val="9.9241791169741189E-2"/>
          <c:y val="4.3647876566542385E-2"/>
          <c:w val="0.70184432003529462"/>
          <c:h val="0.6808983880438176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Bob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Belediging</c:v>
                </c:pt>
                <c:pt idx="1">
                  <c:v>Fiets gestolen</c:v>
                </c:pt>
                <c:pt idx="2">
                  <c:v>Vriend gelogen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6.3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Suzy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Belediging</c:v>
                </c:pt>
                <c:pt idx="1">
                  <c:v>Fiets gestolen</c:v>
                </c:pt>
                <c:pt idx="2">
                  <c:v>Vriend gelogen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8.4</c:v>
                </c:pt>
                <c:pt idx="2">
                  <c:v>6</c:v>
                </c:pt>
              </c:numCache>
            </c:numRef>
          </c:val>
        </c:ser>
        <c:marker val="1"/>
        <c:axId val="61326080"/>
        <c:axId val="61327616"/>
      </c:lineChart>
      <c:catAx>
        <c:axId val="61326080"/>
        <c:scaling>
          <c:orientation val="minMax"/>
        </c:scaling>
        <c:axPos val="b"/>
        <c:tickLblPos val="nextTo"/>
        <c:crossAx val="61327616"/>
        <c:crosses val="autoZero"/>
        <c:auto val="1"/>
        <c:lblAlgn val="ctr"/>
        <c:lblOffset val="100"/>
      </c:catAx>
      <c:valAx>
        <c:axId val="61327616"/>
        <c:scaling>
          <c:orientation val="minMax"/>
          <c:max val="9"/>
          <c:min val="1"/>
        </c:scaling>
        <c:axPos val="l"/>
        <c:majorGridlines/>
        <c:numFmt formatCode="General" sourceLinked="1"/>
        <c:tickLblPos val="nextTo"/>
        <c:crossAx val="61326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B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>
        <c:manualLayout>
          <c:layoutTarget val="inner"/>
          <c:xMode val="edge"/>
          <c:yMode val="edge"/>
          <c:x val="9.9241791169741189E-2"/>
          <c:y val="4.3647876566542371E-2"/>
          <c:w val="0.70184432003529462"/>
          <c:h val="0.6808983880438176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Bob</c:v>
                </c:pt>
              </c:strCache>
            </c:strRef>
          </c:tx>
          <c:spPr>
            <a:ln w="44450"/>
          </c:spPr>
          <c:cat>
            <c:strRef>
              <c:f>Sheet1!$A$2:$A$4</c:f>
              <c:strCache>
                <c:ptCount val="3"/>
                <c:pt idx="0">
                  <c:v>Belediging</c:v>
                </c:pt>
                <c:pt idx="1">
                  <c:v>Fiets gestolen</c:v>
                </c:pt>
                <c:pt idx="2">
                  <c:v>Vriend gelogen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Suzy</c:v>
                </c:pt>
              </c:strCache>
            </c:strRef>
          </c:tx>
          <c:spPr>
            <a:ln w="44450"/>
          </c:spPr>
          <c:cat>
            <c:strRef>
              <c:f>Sheet1!$A$2:$A$4</c:f>
              <c:strCache>
                <c:ptCount val="3"/>
                <c:pt idx="0">
                  <c:v>Belediging</c:v>
                </c:pt>
                <c:pt idx="1">
                  <c:v>Fiets gestolen</c:v>
                </c:pt>
                <c:pt idx="2">
                  <c:v>Vriend gelogen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8.1</c:v>
                </c:pt>
                <c:pt idx="2">
                  <c:v>5</c:v>
                </c:pt>
              </c:numCache>
            </c:numRef>
          </c:val>
        </c:ser>
        <c:marker val="1"/>
        <c:axId val="61373440"/>
        <c:axId val="61395712"/>
      </c:lineChart>
      <c:catAx>
        <c:axId val="61373440"/>
        <c:scaling>
          <c:orientation val="minMax"/>
        </c:scaling>
        <c:axPos val="b"/>
        <c:tickLblPos val="nextTo"/>
        <c:crossAx val="61395712"/>
        <c:crosses val="autoZero"/>
        <c:auto val="1"/>
        <c:lblAlgn val="ctr"/>
        <c:lblOffset val="100"/>
      </c:catAx>
      <c:valAx>
        <c:axId val="61395712"/>
        <c:scaling>
          <c:orientation val="minMax"/>
          <c:max val="9"/>
          <c:min val="1"/>
        </c:scaling>
        <c:axPos val="l"/>
        <c:majorGridlines/>
        <c:numFmt formatCode="General" sourceLinked="1"/>
        <c:tickLblPos val="nextTo"/>
        <c:crossAx val="61373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B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/>
      <c:lineChart>
        <c:grouping val="stacked"/>
        <c:ser>
          <c:idx val="0"/>
          <c:order val="0"/>
          <c:cat>
            <c:strRef>
              <c:f>Sheet1!$C$7:$C$9</c:f>
              <c:strCache>
                <c:ptCount val="3"/>
                <c:pt idx="0">
                  <c:v>Voetbalwedstrijd</c:v>
                </c:pt>
                <c:pt idx="1">
                  <c:v>Examen</c:v>
                </c:pt>
                <c:pt idx="2">
                  <c:v>Bij kapper</c:v>
                </c:pt>
              </c:strCache>
            </c:strRef>
          </c:cat>
          <c:val>
            <c:numRef>
              <c:f>Sheet1!$D$7:$D$9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marker val="1"/>
        <c:axId val="65489536"/>
        <c:axId val="65528192"/>
      </c:lineChart>
      <c:catAx>
        <c:axId val="65489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65528192"/>
        <c:crosses val="autoZero"/>
        <c:auto val="1"/>
        <c:lblAlgn val="ctr"/>
        <c:lblOffset val="100"/>
      </c:catAx>
      <c:valAx>
        <c:axId val="65528192"/>
        <c:scaling>
          <c:orientation val="minMax"/>
          <c:max val="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65489536"/>
        <c:crosses val="autoZero"/>
        <c:crossBetween val="between"/>
        <c:majorUnit val="1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plotArea>
      <c:layout/>
      <c:lineChart>
        <c:grouping val="stacked"/>
        <c:ser>
          <c:idx val="0"/>
          <c:order val="0"/>
          <c:cat>
            <c:strRef>
              <c:f>Sheet1!$C$17:$C$19</c:f>
              <c:strCache>
                <c:ptCount val="3"/>
                <c:pt idx="0">
                  <c:v>Voetbalwedstrijd</c:v>
                </c:pt>
                <c:pt idx="1">
                  <c:v>Examen</c:v>
                </c:pt>
                <c:pt idx="2">
                  <c:v>Bij kapper</c:v>
                </c:pt>
              </c:strCache>
            </c:strRef>
          </c:cat>
          <c:val>
            <c:numRef>
              <c:f>Sheet1!$D$17:$D$19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marker val="1"/>
        <c:axId val="125666432"/>
        <c:axId val="125683200"/>
      </c:lineChart>
      <c:catAx>
        <c:axId val="125666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125683200"/>
        <c:crosses val="autoZero"/>
        <c:auto val="1"/>
        <c:lblAlgn val="ctr"/>
        <c:lblOffset val="100"/>
      </c:catAx>
      <c:valAx>
        <c:axId val="125683200"/>
        <c:scaling>
          <c:orientation val="minMax"/>
          <c:max val="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125666432"/>
        <c:crosses val="autoZero"/>
        <c:crossBetween val="between"/>
        <c:majorUnit val="1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/>
      <c:lineChart>
        <c:grouping val="stacked"/>
        <c:ser>
          <c:idx val="0"/>
          <c:order val="0"/>
          <c:cat>
            <c:strRef>
              <c:f>Sheet1!$C$24:$C$26</c:f>
              <c:strCache>
                <c:ptCount val="3"/>
                <c:pt idx="0">
                  <c:v>Voetbalwedstrijd</c:v>
                </c:pt>
                <c:pt idx="1">
                  <c:v>Examen</c:v>
                </c:pt>
                <c:pt idx="2">
                  <c:v>Bij kapper</c:v>
                </c:pt>
              </c:strCache>
            </c:strRef>
          </c:cat>
          <c:val>
            <c:numRef>
              <c:f>Sheet1!$D$24:$D$26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marker val="1"/>
        <c:axId val="71070848"/>
        <c:axId val="71072384"/>
      </c:lineChart>
      <c:catAx>
        <c:axId val="71070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71072384"/>
        <c:crosses val="autoZero"/>
        <c:auto val="1"/>
        <c:lblAlgn val="ctr"/>
        <c:lblOffset val="100"/>
      </c:catAx>
      <c:valAx>
        <c:axId val="71072384"/>
        <c:scaling>
          <c:orientation val="minMax"/>
          <c:max val="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71070848"/>
        <c:crosses val="autoZero"/>
        <c:crossBetween val="between"/>
        <c:majorUnit val="1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/>
      <c:lineChart>
        <c:grouping val="standard"/>
        <c:ser>
          <c:idx val="0"/>
          <c:order val="0"/>
          <c:tx>
            <c:strRef>
              <c:f>Sheet1!$D$55</c:f>
              <c:strCache>
                <c:ptCount val="1"/>
                <c:pt idx="0">
                  <c:v>A</c:v>
                </c:pt>
              </c:strCache>
            </c:strRef>
          </c:tx>
          <c:cat>
            <c:strRef>
              <c:f>Sheet1!$C$56:$C$57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Sheet1!$D$56:$D$57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Sheet1!$E$55</c:f>
              <c:strCache>
                <c:ptCount val="1"/>
                <c:pt idx="0">
                  <c:v>S</c:v>
                </c:pt>
              </c:strCache>
            </c:strRef>
          </c:tx>
          <c:cat>
            <c:strRef>
              <c:f>Sheet1!$C$56:$C$57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Sheet1!$E$56:$E$57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Sheet1!$F$55</c:f>
              <c:strCache>
                <c:ptCount val="1"/>
                <c:pt idx="0">
                  <c:v>F</c:v>
                </c:pt>
              </c:strCache>
            </c:strRef>
          </c:tx>
          <c:cat>
            <c:strRef>
              <c:f>Sheet1!$C$56:$C$57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Sheet1!$F$56:$F$57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</c:ser>
        <c:marker val="1"/>
        <c:axId val="71102464"/>
        <c:axId val="71104000"/>
      </c:lineChart>
      <c:catAx>
        <c:axId val="71102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71104000"/>
        <c:crosses val="autoZero"/>
        <c:auto val="1"/>
        <c:lblAlgn val="ctr"/>
        <c:lblOffset val="100"/>
      </c:catAx>
      <c:valAx>
        <c:axId val="71104000"/>
        <c:scaling>
          <c:orientation val="minMax"/>
          <c:max val="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71102464"/>
        <c:crosses val="autoZero"/>
        <c:crossBetween val="between"/>
        <c:majorUnit val="1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plotArea>
      <c:layout/>
      <c:lineChart>
        <c:grouping val="standard"/>
        <c:ser>
          <c:idx val="0"/>
          <c:order val="0"/>
          <c:tx>
            <c:strRef>
              <c:f>Sheet1!$D$65</c:f>
              <c:strCache>
                <c:ptCount val="1"/>
                <c:pt idx="0">
                  <c:v>G</c:v>
                </c:pt>
              </c:strCache>
            </c:strRef>
          </c:tx>
          <c:cat>
            <c:strRef>
              <c:f>Sheet1!$C$66:$C$67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Sheet1!$D$66:$D$67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Sheet1!$E$65</c:f>
              <c:strCache>
                <c:ptCount val="1"/>
                <c:pt idx="0">
                  <c:v>g</c:v>
                </c:pt>
              </c:strCache>
            </c:strRef>
          </c:tx>
          <c:cat>
            <c:strRef>
              <c:f>Sheet1!$C$66:$C$67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Sheet1!$E$66:$E$67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Sheet1!$F$65</c:f>
              <c:strCache>
                <c:ptCount val="1"/>
                <c:pt idx="0">
                  <c:v>F</c:v>
                </c:pt>
              </c:strCache>
            </c:strRef>
          </c:tx>
          <c:cat>
            <c:strRef>
              <c:f>Sheet1!$C$66:$C$67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Sheet1!$F$66:$F$67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marker val="1"/>
        <c:axId val="83548032"/>
        <c:axId val="83549568"/>
      </c:lineChart>
      <c:catAx>
        <c:axId val="83548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83549568"/>
        <c:crosses val="autoZero"/>
        <c:auto val="1"/>
        <c:lblAlgn val="ctr"/>
        <c:lblOffset val="100"/>
      </c:catAx>
      <c:valAx>
        <c:axId val="83549568"/>
        <c:scaling>
          <c:orientation val="minMax"/>
          <c:max val="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83548032"/>
        <c:crosses val="autoZero"/>
        <c:crossBetween val="between"/>
        <c:majorUnit val="1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plotArea>
      <c:layout/>
      <c:lineChart>
        <c:grouping val="standard"/>
        <c:ser>
          <c:idx val="0"/>
          <c:order val="0"/>
          <c:tx>
            <c:strRef>
              <c:f>Sheet1!$D$72</c:f>
              <c:strCache>
                <c:ptCount val="1"/>
                <c:pt idx="0">
                  <c:v>T</c:v>
                </c:pt>
              </c:strCache>
            </c:strRef>
          </c:tx>
          <c:cat>
            <c:strRef>
              <c:f>Sheet1!$C$73:$C$74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Sheet1!$D$73:$D$74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Sheet1!$E$72</c:f>
              <c:strCache>
                <c:ptCount val="1"/>
                <c:pt idx="0">
                  <c:v>ty</c:v>
                </c:pt>
              </c:strCache>
            </c:strRef>
          </c:tx>
          <c:cat>
            <c:strRef>
              <c:f>Sheet1!$C$73:$C$74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Sheet1!$E$73:$E$74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Sheet1!$F$72</c:f>
              <c:strCache>
                <c:ptCount val="1"/>
                <c:pt idx="0">
                  <c:v>Y</c:v>
                </c:pt>
              </c:strCache>
            </c:strRef>
          </c:tx>
          <c:cat>
            <c:strRef>
              <c:f>Sheet1!$C$73:$C$74</c:f>
              <c:strCache>
                <c:ptCount val="2"/>
                <c:pt idx="0">
                  <c:v>Voetbalwedstrijd</c:v>
                </c:pt>
                <c:pt idx="1">
                  <c:v>Examen</c:v>
                </c:pt>
              </c:strCache>
            </c:strRef>
          </c:cat>
          <c:val>
            <c:numRef>
              <c:f>Sheet1!$F$73:$F$74</c:f>
              <c:numCache>
                <c:formatCode>General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</c:ser>
        <c:marker val="1"/>
        <c:axId val="107343872"/>
        <c:axId val="107345408"/>
      </c:lineChart>
      <c:catAx>
        <c:axId val="107343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107345408"/>
        <c:crosses val="autoZero"/>
        <c:auto val="1"/>
        <c:lblAlgn val="ctr"/>
        <c:lblOffset val="100"/>
      </c:catAx>
      <c:valAx>
        <c:axId val="107345408"/>
        <c:scaling>
          <c:orientation val="minMax"/>
          <c:max val="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00" baseline="0"/>
            </a:pPr>
            <a:endParaRPr lang="nl-BE"/>
          </a:p>
        </c:txPr>
        <c:crossAx val="107343872"/>
        <c:crosses val="autoZero"/>
        <c:crossBetween val="between"/>
        <c:majorUnit val="1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B9088-4A58-40FD-8456-74EEDC980899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26EA2-AD58-4C7A-B464-A7360A02B82B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15</a:t>
            </a:fld>
            <a:endParaRPr 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16</a:t>
            </a:fld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18</a:t>
            </a:fld>
            <a:endParaRPr 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19</a:t>
            </a:fld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20</a:t>
            </a:fld>
            <a:endParaRPr lang="nl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22</a:t>
            </a:fld>
            <a:endParaRPr 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23</a:t>
            </a:fld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24</a:t>
            </a:fld>
            <a:endParaRPr lang="nl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25</a:t>
            </a:fld>
            <a:endParaRPr lang="nl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26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27</a:t>
            </a:fld>
            <a:endParaRPr lang="nl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30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7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11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12</a:t>
            </a:fld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13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26EA2-AD58-4C7A-B464-A7360A02B82B}" type="slidenum">
              <a:rPr lang="nl-BE" smtClean="0"/>
              <a:pPr/>
              <a:t>14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EF49-E200-4352-8A9B-41B67BFB0C6A}" type="datetimeFigureOut">
              <a:rPr lang="nl-BE" smtClean="0"/>
              <a:pPr/>
              <a:t>4/04/2011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875B-8679-4956-8579-073A6A1F6085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gif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nl-B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Werkcollege differentiële psychologie</a:t>
            </a:r>
            <a:endParaRPr lang="nl-B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7416824" cy="3168352"/>
          </a:xfrm>
        </p:spPr>
        <p:txBody>
          <a:bodyPr>
            <a:normAutofit/>
          </a:bodyPr>
          <a:lstStyle/>
          <a:p>
            <a:r>
              <a:rPr lang="nl-BE" sz="7200" dirty="0" smtClean="0"/>
              <a:t>Quiz</a:t>
            </a:r>
            <a:endParaRPr lang="nl-BE" sz="4000" dirty="0"/>
          </a:p>
        </p:txBody>
      </p:sp>
      <p:pic>
        <p:nvPicPr>
          <p:cNvPr id="12" name="Picture 11" descr="oefening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348880"/>
            <a:ext cx="1972816" cy="2376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perma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404664"/>
            <a:ext cx="2206268" cy="2697163"/>
          </a:xfrm>
        </p:spPr>
      </p:pic>
      <p:pic>
        <p:nvPicPr>
          <p:cNvPr id="5" name="Picture 4" descr="girl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76672"/>
            <a:ext cx="1657776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259632" y="321297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Superman is </a:t>
            </a:r>
            <a:r>
              <a:rPr lang="en-US" sz="3200" dirty="0" err="1" smtClean="0"/>
              <a:t>moediger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Kaat</a:t>
            </a:r>
            <a:endParaRPr lang="nl-BE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436510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63888" y="4941168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206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Zelfzeker</a:t>
            </a:r>
            <a:r>
              <a:rPr lang="en-US" sz="2800" dirty="0" smtClean="0"/>
              <a:t>   </a:t>
            </a:r>
            <a:r>
              <a:rPr lang="en-US" sz="2000" dirty="0" smtClean="0"/>
              <a:t>(1= </a:t>
            </a:r>
            <a:r>
              <a:rPr lang="en-US" sz="2000" dirty="0" err="1" smtClean="0"/>
              <a:t>helemaal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, 7=heel erg)</a:t>
            </a:r>
            <a:endParaRPr lang="nl-BE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403648" y="1700808"/>
          <a:ext cx="59766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sz="4400" dirty="0" err="1" smtClean="0"/>
              <a:t>Bedenk</a:t>
            </a:r>
            <a:r>
              <a:rPr lang="en-US" sz="4400" dirty="0" smtClean="0"/>
              <a:t> </a:t>
            </a:r>
            <a:r>
              <a:rPr lang="en-US" sz="4400" dirty="0" err="1" smtClean="0"/>
              <a:t>een</a:t>
            </a:r>
            <a:r>
              <a:rPr lang="en-US" sz="4400" dirty="0" smtClean="0"/>
              <a:t> </a:t>
            </a:r>
            <a:r>
              <a:rPr lang="en-US" sz="4400" dirty="0" err="1" smtClean="0"/>
              <a:t>inhoudelijk</a:t>
            </a:r>
            <a:r>
              <a:rPr lang="en-US" sz="4400" dirty="0" smtClean="0"/>
              <a:t> </a:t>
            </a:r>
            <a:r>
              <a:rPr lang="en-US" sz="4400" dirty="0" err="1" smtClean="0"/>
              <a:t>voorbeeld</a:t>
            </a:r>
            <a:r>
              <a:rPr lang="en-US" sz="4400" dirty="0" smtClean="0"/>
              <a:t> </a:t>
            </a:r>
            <a:r>
              <a:rPr lang="en-US" sz="4400" dirty="0" err="1" smtClean="0"/>
              <a:t>dat</a:t>
            </a:r>
            <a:r>
              <a:rPr lang="en-US" sz="4400" dirty="0" smtClean="0"/>
              <a:t> </a:t>
            </a:r>
            <a:r>
              <a:rPr lang="en-US" sz="4400" dirty="0" err="1" smtClean="0"/>
              <a:t>evidentie</a:t>
            </a:r>
            <a:r>
              <a:rPr lang="en-US" sz="4400" dirty="0" smtClean="0"/>
              <a:t> </a:t>
            </a:r>
            <a:r>
              <a:rPr lang="en-US" sz="4400" dirty="0" err="1" smtClean="0"/>
              <a:t>geeft</a:t>
            </a:r>
            <a:r>
              <a:rPr lang="en-US" sz="4400" dirty="0" smtClean="0"/>
              <a:t> </a:t>
            </a:r>
            <a:r>
              <a:rPr lang="en-US" sz="4400" dirty="0" err="1" smtClean="0"/>
              <a:t>voor</a:t>
            </a:r>
            <a:r>
              <a:rPr lang="en-US" sz="4400" dirty="0" smtClean="0"/>
              <a:t> de </a:t>
            </a:r>
            <a:r>
              <a:rPr lang="en-US" sz="4400" b="1" dirty="0" err="1" smtClean="0"/>
              <a:t>trekkenpsychologie</a:t>
            </a:r>
            <a:endParaRPr lang="nl-B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AB_DALTON_TERROR_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32656"/>
            <a:ext cx="4285762" cy="2863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1520" y="3429000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Chiller" pitchFamily="82" charset="0"/>
              </a:rPr>
              <a:t>Iedereen</a:t>
            </a:r>
            <a:r>
              <a:rPr lang="en-US" sz="4400" b="1" dirty="0" smtClean="0">
                <a:latin typeface="Chiller" pitchFamily="82" charset="0"/>
              </a:rPr>
              <a:t> </a:t>
            </a:r>
            <a:r>
              <a:rPr lang="en-US" sz="4400" b="1" dirty="0" err="1" smtClean="0">
                <a:latin typeface="Chiller" pitchFamily="82" charset="0"/>
              </a:rPr>
              <a:t>siddert</a:t>
            </a:r>
            <a:r>
              <a:rPr lang="en-US" sz="4400" b="1" dirty="0" smtClean="0">
                <a:latin typeface="Chiller" pitchFamily="82" charset="0"/>
              </a:rPr>
              <a:t> en </a:t>
            </a:r>
            <a:r>
              <a:rPr lang="en-US" sz="4400" b="1" dirty="0" err="1" smtClean="0">
                <a:latin typeface="Chiller" pitchFamily="82" charset="0"/>
              </a:rPr>
              <a:t>beeft</a:t>
            </a:r>
            <a:r>
              <a:rPr lang="en-US" sz="4400" b="1" dirty="0" smtClean="0">
                <a:latin typeface="Chiller" pitchFamily="82" charset="0"/>
              </a:rPr>
              <a:t> in de Dalton Terror…</a:t>
            </a:r>
            <a:endParaRPr lang="nl-BE" sz="4400" b="1" dirty="0">
              <a:latin typeface="Chiller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65313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43808" y="4581128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772816"/>
          <a:ext cx="6768752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  <a:gridCol w="1692188"/>
                <a:gridCol w="1692188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 </a:t>
                      </a:r>
                      <a:r>
                        <a:rPr lang="en-US" sz="2400" dirty="0" err="1" smtClean="0"/>
                        <a:t>feestje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 les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straat</a:t>
                      </a:r>
                      <a:endParaRPr lang="nl-BE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Lien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nl-BE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Anneleen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nl-BE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Marie-Anne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nl-BE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Noor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nl-BE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6206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Luidruchtigheid</a:t>
            </a:r>
            <a:r>
              <a:rPr lang="en-US" sz="2800" dirty="0" smtClean="0"/>
              <a:t>   </a:t>
            </a:r>
            <a:r>
              <a:rPr lang="en-US" sz="2000" dirty="0" smtClean="0"/>
              <a:t>(1= </a:t>
            </a:r>
            <a:r>
              <a:rPr lang="en-US" sz="2000" dirty="0" err="1" smtClean="0"/>
              <a:t>helemaal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, 7=heel erg)</a:t>
            </a:r>
            <a:endParaRPr 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321297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Kaat is </a:t>
            </a:r>
            <a:r>
              <a:rPr lang="en-US" sz="3200" dirty="0" err="1" smtClean="0"/>
              <a:t>moediger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Superman </a:t>
            </a:r>
            <a:r>
              <a:rPr lang="en-US" sz="3200" dirty="0" err="1" smtClean="0"/>
              <a:t>wanneer</a:t>
            </a:r>
            <a:r>
              <a:rPr lang="en-US" sz="3200" dirty="0" smtClean="0"/>
              <a:t> </a:t>
            </a:r>
            <a:r>
              <a:rPr lang="en-US" sz="3200" dirty="0" err="1" smtClean="0"/>
              <a:t>ze</a:t>
            </a:r>
            <a:r>
              <a:rPr lang="en-US" sz="3200" dirty="0" smtClean="0"/>
              <a:t> </a:t>
            </a:r>
            <a:r>
              <a:rPr lang="en-US" sz="3200" dirty="0" err="1" smtClean="0"/>
              <a:t>een</a:t>
            </a:r>
            <a:r>
              <a:rPr lang="en-US" sz="3200" dirty="0" smtClean="0"/>
              <a:t> spin </a:t>
            </a:r>
            <a:r>
              <a:rPr lang="en-US" sz="3200" dirty="0" err="1" smtClean="0"/>
              <a:t>ziet</a:t>
            </a:r>
            <a:endParaRPr lang="nl-BE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436510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pic>
        <p:nvPicPr>
          <p:cNvPr id="10" name="Content Placeholder 9" descr="Girl with Spider on Fa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548680"/>
            <a:ext cx="3705045" cy="2284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48680"/>
            <a:ext cx="3250080" cy="2325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Bedenk</a:t>
            </a:r>
            <a:r>
              <a:rPr lang="en-US" sz="4000" dirty="0" smtClean="0"/>
              <a:t> </a:t>
            </a: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inhoudelijk</a:t>
            </a:r>
            <a:r>
              <a:rPr lang="en-US" sz="4000" dirty="0" smtClean="0"/>
              <a:t> </a:t>
            </a:r>
            <a:r>
              <a:rPr lang="en-US" sz="4000" dirty="0" err="1" smtClean="0"/>
              <a:t>voorbeeld</a:t>
            </a:r>
            <a:r>
              <a:rPr lang="en-US" sz="4000" dirty="0" smtClean="0"/>
              <a:t> </a:t>
            </a:r>
            <a:r>
              <a:rPr lang="en-US" sz="4000" dirty="0" err="1" smtClean="0"/>
              <a:t>dat</a:t>
            </a:r>
            <a:r>
              <a:rPr lang="en-US" sz="4000" dirty="0" smtClean="0"/>
              <a:t> </a:t>
            </a:r>
            <a:r>
              <a:rPr lang="en-US" sz="4000" dirty="0" err="1" smtClean="0"/>
              <a:t>evidentie</a:t>
            </a:r>
            <a:r>
              <a:rPr lang="en-US" sz="4000" dirty="0" smtClean="0"/>
              <a:t> </a:t>
            </a:r>
            <a:r>
              <a:rPr lang="en-US" sz="4000" dirty="0" err="1" smtClean="0"/>
              <a:t>geeft</a:t>
            </a:r>
            <a:r>
              <a:rPr lang="en-US" sz="4000" dirty="0" smtClean="0"/>
              <a:t> </a:t>
            </a:r>
            <a:r>
              <a:rPr lang="en-US" sz="4000" dirty="0" err="1" smtClean="0"/>
              <a:t>voor</a:t>
            </a:r>
            <a:r>
              <a:rPr lang="en-US" sz="4000" dirty="0" smtClean="0"/>
              <a:t> het </a:t>
            </a:r>
            <a:r>
              <a:rPr lang="en-US" sz="4000" b="1" dirty="0" err="1" smtClean="0"/>
              <a:t>interactionisme</a:t>
            </a: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dirty="0" smtClean="0"/>
              <a:t>En </a:t>
            </a:r>
            <a:r>
              <a:rPr lang="en-US" sz="4000" dirty="0" err="1" smtClean="0"/>
              <a:t>teken</a:t>
            </a:r>
            <a:r>
              <a:rPr lang="en-US" sz="4000" dirty="0" smtClean="0"/>
              <a:t> 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passende</a:t>
            </a:r>
            <a:r>
              <a:rPr lang="en-US" sz="4000" dirty="0" smtClean="0"/>
              <a:t> </a:t>
            </a:r>
            <a:r>
              <a:rPr lang="en-US" sz="4000" b="1" dirty="0" err="1" smtClean="0"/>
              <a:t>grafiek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44008" y="220486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pic>
        <p:nvPicPr>
          <p:cNvPr id="3" name="Picture 2" descr="He made me do 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48680"/>
            <a:ext cx="3845836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67744" y="4869160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206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Optimisme</a:t>
            </a:r>
            <a:r>
              <a:rPr lang="en-US" sz="2800" dirty="0" smtClean="0"/>
              <a:t>   </a:t>
            </a:r>
            <a:r>
              <a:rPr lang="en-US" sz="2000" dirty="0" smtClean="0"/>
              <a:t>(1= </a:t>
            </a:r>
            <a:r>
              <a:rPr lang="en-US" sz="2000" dirty="0" err="1" smtClean="0"/>
              <a:t>helemaal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, 7=heel erg)</a:t>
            </a:r>
            <a:endParaRPr lang="nl-BE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691680" y="1412776"/>
          <a:ext cx="5238328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7772400" cy="1758057"/>
          </a:xfrm>
          <a:noFill/>
        </p:spPr>
        <p:txBody>
          <a:bodyPr>
            <a:normAutofit/>
          </a:bodyPr>
          <a:lstStyle/>
          <a:p>
            <a:r>
              <a:rPr lang="nl-BE" sz="4800" dirty="0" smtClean="0"/>
              <a:t>Differentiële psychologie</a:t>
            </a:r>
            <a:br>
              <a:rPr lang="nl-BE" sz="4800" dirty="0" smtClean="0"/>
            </a:br>
            <a:r>
              <a:rPr lang="nl-BE" sz="4800" dirty="0" smtClean="0"/>
              <a:t>Werkcollege 3</a:t>
            </a:r>
            <a:endParaRPr lang="nl-B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6400800" cy="720080"/>
          </a:xfrm>
          <a:noFill/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Visies</a:t>
            </a:r>
            <a:r>
              <a:rPr lang="en-US" sz="4000" dirty="0" smtClean="0">
                <a:solidFill>
                  <a:schemeClr val="tx1"/>
                </a:solidFill>
              </a:rPr>
              <a:t> op </a:t>
            </a:r>
            <a:r>
              <a:rPr lang="en-US" sz="4000" dirty="0" err="1" smtClean="0">
                <a:solidFill>
                  <a:schemeClr val="tx1"/>
                </a:solidFill>
              </a:rPr>
              <a:t>persoonlijkheid</a:t>
            </a:r>
            <a:endParaRPr lang="nl-BE" sz="4000" dirty="0">
              <a:solidFill>
                <a:schemeClr val="tx1"/>
              </a:solidFill>
            </a:endParaRPr>
          </a:p>
        </p:txBody>
      </p:sp>
      <p:pic>
        <p:nvPicPr>
          <p:cNvPr id="5" name="Picture 4" descr="PSL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573016"/>
            <a:ext cx="4629150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43808" y="436510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6206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Dominantie</a:t>
            </a:r>
            <a:r>
              <a:rPr lang="en-US" sz="2800" dirty="0" smtClean="0"/>
              <a:t>   </a:t>
            </a:r>
            <a:r>
              <a:rPr lang="en-US" sz="2000" dirty="0" smtClean="0"/>
              <a:t>(1= </a:t>
            </a:r>
            <a:r>
              <a:rPr lang="en-US" sz="2000" dirty="0" err="1" smtClean="0"/>
              <a:t>helemaal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, 7=heel erg)</a:t>
            </a:r>
            <a:endParaRPr lang="nl-BE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556792"/>
          <a:ext cx="7272808" cy="24482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612068">
                <a:tc>
                  <a:txBody>
                    <a:bodyPr/>
                    <a:lstStyle/>
                    <a:p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/>
                        <a:t>Bij</a:t>
                      </a:r>
                      <a:r>
                        <a:rPr lang="en-US" sz="2400" baseline="0" dirty="0" smtClean="0"/>
                        <a:t> baas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Bij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lief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Bij</a:t>
                      </a:r>
                      <a:r>
                        <a:rPr lang="en-US" sz="2400" baseline="0" dirty="0" smtClean="0"/>
                        <a:t> mama</a:t>
                      </a:r>
                      <a:endParaRPr lang="nl-BE" sz="24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Walter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nl-BE" sz="24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Sabrina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nl-BE" sz="24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Michael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nl-B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Bedenk</a:t>
            </a:r>
            <a:r>
              <a:rPr lang="en-US" sz="4000" dirty="0" smtClean="0"/>
              <a:t> </a:t>
            </a: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inhoudelijk</a:t>
            </a:r>
            <a:r>
              <a:rPr lang="en-US" sz="4000" dirty="0" smtClean="0"/>
              <a:t> </a:t>
            </a:r>
            <a:r>
              <a:rPr lang="en-US" sz="4000" dirty="0" err="1" smtClean="0"/>
              <a:t>voorbeeld</a:t>
            </a:r>
            <a:r>
              <a:rPr lang="en-US" sz="4000" dirty="0" smtClean="0"/>
              <a:t> </a:t>
            </a:r>
            <a:r>
              <a:rPr lang="en-US" sz="4000" dirty="0" err="1" smtClean="0"/>
              <a:t>dat</a:t>
            </a:r>
            <a:r>
              <a:rPr lang="en-US" sz="4000" dirty="0" smtClean="0"/>
              <a:t> </a:t>
            </a:r>
            <a:r>
              <a:rPr lang="en-US" sz="4000" dirty="0" err="1" smtClean="0"/>
              <a:t>evidentie</a:t>
            </a:r>
            <a:r>
              <a:rPr lang="en-US" sz="4000" dirty="0" smtClean="0"/>
              <a:t> </a:t>
            </a:r>
            <a:r>
              <a:rPr lang="en-US" sz="4000" dirty="0" err="1" smtClean="0"/>
              <a:t>geeft</a:t>
            </a:r>
            <a:r>
              <a:rPr lang="en-US" sz="4000" dirty="0" smtClean="0"/>
              <a:t> </a:t>
            </a:r>
            <a:r>
              <a:rPr lang="en-US" sz="4000" dirty="0" err="1" smtClean="0"/>
              <a:t>voor</a:t>
            </a:r>
            <a:r>
              <a:rPr lang="en-US" sz="4000" dirty="0" smtClean="0"/>
              <a:t> de </a:t>
            </a:r>
            <a:r>
              <a:rPr lang="en-US" sz="4000" b="1" dirty="0" err="1" smtClean="0"/>
              <a:t>trekkenpsychologie</a:t>
            </a: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dirty="0" smtClean="0"/>
              <a:t>En </a:t>
            </a:r>
            <a:r>
              <a:rPr lang="en-US" sz="4000" dirty="0" err="1" smtClean="0"/>
              <a:t>maak</a:t>
            </a:r>
            <a:r>
              <a:rPr lang="en-US" sz="4000" dirty="0" smtClean="0"/>
              <a:t> 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passende</a:t>
            </a:r>
            <a:r>
              <a:rPr lang="en-US" sz="4000" dirty="0" smtClean="0"/>
              <a:t> </a:t>
            </a:r>
            <a:r>
              <a:rPr lang="en-US" sz="4000" b="1" dirty="0" err="1" smtClean="0"/>
              <a:t>tabel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95736" y="3861048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052736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“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Normaal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haal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ik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gemakkelijk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meer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punten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dan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de rest.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Vandaag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had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ik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gewoon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een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Bradley Hand ITC" pitchFamily="66" charset="0"/>
              </a:rPr>
              <a:t>slechte</a:t>
            </a:r>
            <a:r>
              <a:rPr lang="en-US" sz="4400" b="1" dirty="0" smtClean="0">
                <a:solidFill>
                  <a:srgbClr val="0070C0"/>
                </a:solidFill>
                <a:latin typeface="Bradley Hand ITC" pitchFamily="66" charset="0"/>
              </a:rPr>
              <a:t> dag.” </a:t>
            </a:r>
            <a:endParaRPr lang="nl-BE" sz="4400" b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32040" y="2636912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pic>
        <p:nvPicPr>
          <p:cNvPr id="3074" name="Picture 2" descr="C:\Users\u0057731\Desktop\8324~Opposites-Attract-Pos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1"/>
            <a:ext cx="4032448" cy="5910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43808" y="436510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3568" y="1700808"/>
          <a:ext cx="7488832" cy="25922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879793"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Lief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praat</a:t>
                      </a:r>
                      <a:r>
                        <a:rPr lang="en-US" sz="2000" dirty="0" smtClean="0"/>
                        <a:t> met </a:t>
                      </a:r>
                      <a:r>
                        <a:rPr lang="en-US" sz="2000" dirty="0" err="1" smtClean="0"/>
                        <a:t>andere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jongen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Vriend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wint</a:t>
                      </a:r>
                      <a:r>
                        <a:rPr lang="en-US" sz="2000" dirty="0" smtClean="0"/>
                        <a:t> Lotto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Kennis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maakt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wereldreis</a:t>
                      </a:r>
                      <a:endParaRPr lang="nl-BE" sz="2000" dirty="0"/>
                    </a:p>
                  </a:txBody>
                  <a:tcPr/>
                </a:tc>
              </a:tr>
              <a:tr h="570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Pieter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nl-BE" sz="2000" dirty="0"/>
                    </a:p>
                  </a:txBody>
                  <a:tcPr/>
                </a:tc>
              </a:tr>
              <a:tr h="57083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Floris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nl-BE" sz="2000" dirty="0"/>
                    </a:p>
                  </a:txBody>
                  <a:tcPr/>
                </a:tc>
              </a:tr>
              <a:tr h="57083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Roel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nl-BE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6206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Jaloezie</a:t>
            </a:r>
            <a:r>
              <a:rPr lang="en-US" sz="2800" dirty="0" smtClean="0"/>
              <a:t>   </a:t>
            </a:r>
            <a:r>
              <a:rPr lang="en-US" sz="2000" dirty="0" smtClean="0"/>
              <a:t>(1= </a:t>
            </a:r>
            <a:r>
              <a:rPr lang="en-US" sz="2000" dirty="0" err="1" smtClean="0"/>
              <a:t>helemaal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, 7=heel erg)</a:t>
            </a:r>
            <a:endParaRPr 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sz="4400" dirty="0" err="1" smtClean="0"/>
              <a:t>Bedenk</a:t>
            </a:r>
            <a:r>
              <a:rPr lang="en-US" sz="4400" dirty="0" smtClean="0"/>
              <a:t> </a:t>
            </a:r>
            <a:r>
              <a:rPr lang="en-US" sz="4400" dirty="0" err="1" smtClean="0"/>
              <a:t>een</a:t>
            </a:r>
            <a:r>
              <a:rPr lang="en-US" sz="4400" dirty="0" smtClean="0"/>
              <a:t> </a:t>
            </a:r>
            <a:r>
              <a:rPr lang="en-US" sz="4400" dirty="0" err="1" smtClean="0"/>
              <a:t>inhoudelijk</a:t>
            </a:r>
            <a:r>
              <a:rPr lang="en-US" sz="4400" dirty="0" smtClean="0"/>
              <a:t> </a:t>
            </a:r>
            <a:r>
              <a:rPr lang="en-US" sz="4400" dirty="0" err="1" smtClean="0"/>
              <a:t>voorbeeld</a:t>
            </a:r>
            <a:r>
              <a:rPr lang="en-US" sz="4400" dirty="0" smtClean="0"/>
              <a:t> </a:t>
            </a:r>
            <a:r>
              <a:rPr lang="en-US" sz="4400" dirty="0" err="1" smtClean="0"/>
              <a:t>dat</a:t>
            </a:r>
            <a:r>
              <a:rPr lang="en-US" sz="4400" dirty="0" smtClean="0"/>
              <a:t> </a:t>
            </a:r>
            <a:r>
              <a:rPr lang="en-US" sz="4400" dirty="0" err="1" smtClean="0"/>
              <a:t>evidentie</a:t>
            </a:r>
            <a:r>
              <a:rPr lang="en-US" sz="4400" dirty="0" smtClean="0"/>
              <a:t> </a:t>
            </a:r>
            <a:r>
              <a:rPr lang="en-US" sz="4400" dirty="0" err="1" smtClean="0"/>
              <a:t>geeft</a:t>
            </a:r>
            <a:r>
              <a:rPr lang="en-US" sz="4400" dirty="0" smtClean="0"/>
              <a:t> </a:t>
            </a:r>
            <a:r>
              <a:rPr lang="en-US" sz="4400" dirty="0" err="1" smtClean="0"/>
              <a:t>voor</a:t>
            </a:r>
            <a:r>
              <a:rPr lang="en-US" sz="4400" dirty="0" smtClean="0"/>
              <a:t> het </a:t>
            </a:r>
            <a:r>
              <a:rPr lang="en-US" sz="4400" b="1" dirty="0" err="1" smtClean="0"/>
              <a:t>situationisme</a:t>
            </a:r>
            <a:endParaRPr lang="nl-B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7864" y="472514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err="1" smtClean="0"/>
              <a:t>Trekkenpsychologie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Situationisme</a:t>
            </a:r>
            <a:endParaRPr lang="en-US" sz="3200" dirty="0" smtClean="0"/>
          </a:p>
          <a:p>
            <a:pPr marL="342900" indent="-342900">
              <a:buAutoNum type="alphaLcPeriod"/>
            </a:pPr>
            <a:r>
              <a:rPr lang="en-US" sz="3200" dirty="0" err="1" smtClean="0"/>
              <a:t>Interactionisme</a:t>
            </a:r>
            <a:endParaRPr lang="nl-BE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41227" cy="1317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boe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412776"/>
            <a:ext cx="930972" cy="1241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Content Placeholder 3" descr="superma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1052736"/>
            <a:ext cx="1793952" cy="2193107"/>
          </a:xfrm>
          <a:prstGeom prst="rect">
            <a:avLst/>
          </a:prstGeom>
        </p:spPr>
      </p:pic>
      <p:pic>
        <p:nvPicPr>
          <p:cNvPr id="5" name="Content Placeholder 9" descr="Girl with Spider on Face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2123728" y="188640"/>
            <a:ext cx="2102283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scared gir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2280" y="1340768"/>
            <a:ext cx="1811050" cy="14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251520" y="3284984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Kaat is </a:t>
            </a:r>
            <a:r>
              <a:rPr lang="en-US" sz="3200" dirty="0" err="1" smtClean="0"/>
              <a:t>moediger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Superman </a:t>
            </a:r>
            <a:r>
              <a:rPr lang="en-US" sz="3200" dirty="0" err="1" smtClean="0"/>
              <a:t>wanneer</a:t>
            </a:r>
            <a:r>
              <a:rPr lang="en-US" sz="3200" dirty="0" smtClean="0"/>
              <a:t> </a:t>
            </a:r>
            <a:r>
              <a:rPr lang="en-US" sz="3200" dirty="0" err="1" smtClean="0"/>
              <a:t>ze</a:t>
            </a:r>
            <a:r>
              <a:rPr lang="en-US" sz="3200" dirty="0" smtClean="0"/>
              <a:t> </a:t>
            </a:r>
            <a:r>
              <a:rPr lang="en-US" sz="3200" dirty="0" err="1" smtClean="0"/>
              <a:t>een</a:t>
            </a:r>
            <a:r>
              <a:rPr lang="en-US" sz="3200" dirty="0" smtClean="0"/>
              <a:t> spin </a:t>
            </a:r>
            <a:r>
              <a:rPr lang="en-US" sz="3200" dirty="0" err="1" smtClean="0"/>
              <a:t>ziet</a:t>
            </a:r>
            <a:r>
              <a:rPr lang="en-US" sz="3200" dirty="0" smtClean="0"/>
              <a:t>, </a:t>
            </a:r>
            <a:r>
              <a:rPr lang="en-US" sz="3200" dirty="0" err="1" smtClean="0"/>
              <a:t>maar</a:t>
            </a:r>
            <a:r>
              <a:rPr lang="en-US" sz="3200" dirty="0" smtClean="0"/>
              <a:t> Superman is </a:t>
            </a:r>
            <a:r>
              <a:rPr lang="en-US" sz="3200" dirty="0" err="1" smtClean="0"/>
              <a:t>moediger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Kaat in de </a:t>
            </a:r>
            <a:r>
              <a:rPr lang="en-US" sz="3200" dirty="0" err="1" smtClean="0"/>
              <a:t>buurt</a:t>
            </a:r>
            <a:r>
              <a:rPr lang="en-US" sz="3200" dirty="0" smtClean="0"/>
              <a:t> van </a:t>
            </a:r>
            <a:r>
              <a:rPr lang="en-US" sz="3200" dirty="0" err="1" smtClean="0"/>
              <a:t>boeven</a:t>
            </a:r>
            <a:endParaRPr 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Bedenk</a:t>
            </a:r>
            <a:r>
              <a:rPr lang="en-US" sz="4000" dirty="0" smtClean="0"/>
              <a:t> </a:t>
            </a: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inhoudelijk</a:t>
            </a:r>
            <a:r>
              <a:rPr lang="en-US" sz="4000" dirty="0" smtClean="0"/>
              <a:t> </a:t>
            </a:r>
            <a:r>
              <a:rPr lang="en-US" sz="4000" dirty="0" err="1" smtClean="0"/>
              <a:t>voorbeeld</a:t>
            </a:r>
            <a:r>
              <a:rPr lang="en-US" sz="4000" dirty="0" smtClean="0"/>
              <a:t> </a:t>
            </a:r>
            <a:r>
              <a:rPr lang="en-US" sz="4000" dirty="0" err="1" smtClean="0"/>
              <a:t>dat</a:t>
            </a:r>
            <a:r>
              <a:rPr lang="en-US" sz="4000" dirty="0" smtClean="0"/>
              <a:t> </a:t>
            </a:r>
            <a:r>
              <a:rPr lang="en-US" sz="4000" dirty="0" err="1" smtClean="0"/>
              <a:t>evidentie</a:t>
            </a:r>
            <a:r>
              <a:rPr lang="en-US" sz="4000" dirty="0" smtClean="0"/>
              <a:t> </a:t>
            </a:r>
            <a:r>
              <a:rPr lang="en-US" sz="4000" dirty="0" err="1" smtClean="0"/>
              <a:t>geeft</a:t>
            </a:r>
            <a:r>
              <a:rPr lang="en-US" sz="4000" dirty="0" smtClean="0"/>
              <a:t> </a:t>
            </a:r>
            <a:r>
              <a:rPr lang="en-US" sz="4000" dirty="0" err="1" smtClean="0"/>
              <a:t>voor</a:t>
            </a:r>
            <a:r>
              <a:rPr lang="en-US" sz="4000" dirty="0" smtClean="0"/>
              <a:t> het </a:t>
            </a:r>
            <a:r>
              <a:rPr lang="en-US" sz="4000" b="1" dirty="0" err="1" smtClean="0"/>
              <a:t>interactionisme</a:t>
            </a: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dirty="0" smtClean="0"/>
              <a:t>En </a:t>
            </a:r>
            <a:r>
              <a:rPr lang="en-US" sz="4000" dirty="0" err="1" smtClean="0"/>
              <a:t>maak</a:t>
            </a:r>
            <a:r>
              <a:rPr lang="en-US" sz="4000" dirty="0" smtClean="0"/>
              <a:t> 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passende</a:t>
            </a:r>
            <a:r>
              <a:rPr lang="en-US" sz="4000" dirty="0" smtClean="0"/>
              <a:t> </a:t>
            </a:r>
            <a:r>
              <a:rPr lang="en-US" sz="4000" b="1" dirty="0" err="1" smtClean="0"/>
              <a:t>tabel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grafiek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852936"/>
            <a:ext cx="2137037" cy="148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6851104" cy="1944216"/>
          </a:xfrm>
        </p:spPr>
        <p:txBody>
          <a:bodyPr>
            <a:normAutofit/>
          </a:bodyPr>
          <a:lstStyle/>
          <a:p>
            <a:r>
              <a:rPr lang="nl-BE" sz="5400" dirty="0" smtClean="0"/>
              <a:t>PAUZE</a:t>
            </a:r>
            <a:endParaRPr lang="nl-BE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Feedback </a:t>
            </a:r>
            <a:r>
              <a:rPr lang="en-US" dirty="0" err="1" smtClean="0"/>
              <a:t>sessie</a:t>
            </a:r>
            <a:r>
              <a:rPr lang="en-US" dirty="0" smtClean="0"/>
              <a:t> over </a:t>
            </a:r>
            <a:r>
              <a:rPr lang="en-US" dirty="0" err="1" smtClean="0"/>
              <a:t>testjes</a:t>
            </a:r>
            <a:r>
              <a:rPr lang="en-US" dirty="0" smtClean="0"/>
              <a:t> </a:t>
            </a:r>
            <a:r>
              <a:rPr lang="en-US" dirty="0" err="1" smtClean="0"/>
              <a:t>werkcollege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Vrijdag</a:t>
            </a:r>
            <a:r>
              <a:rPr lang="en-US" b="1" dirty="0" smtClean="0"/>
              <a:t> 20 </a:t>
            </a:r>
            <a:r>
              <a:rPr lang="en-US" b="1" dirty="0" err="1" smtClean="0"/>
              <a:t>mei</a:t>
            </a:r>
            <a:r>
              <a:rPr lang="en-US" b="1" dirty="0" smtClean="0"/>
              <a:t> 13-15u</a:t>
            </a:r>
          </a:p>
          <a:p>
            <a:pPr algn="ctr">
              <a:buNone/>
            </a:pPr>
            <a:r>
              <a:rPr lang="en-US" b="1" dirty="0" smtClean="0"/>
              <a:t>Auditorium </a:t>
            </a:r>
            <a:r>
              <a:rPr lang="en-US" b="1" dirty="0" err="1" smtClean="0"/>
              <a:t>Michotte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eerder</a:t>
            </a:r>
            <a:r>
              <a:rPr lang="en-US" dirty="0" smtClean="0"/>
              <a:t> al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puntenlijst</a:t>
            </a:r>
            <a:r>
              <a:rPr lang="en-US" dirty="0" smtClean="0"/>
              <a:t> op Toledo</a:t>
            </a:r>
          </a:p>
          <a:p>
            <a:pPr>
              <a:buNone/>
            </a:pP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verplicht</a:t>
            </a:r>
            <a:r>
              <a:rPr lang="en-US" dirty="0" smtClean="0"/>
              <a:t>,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nuttig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examen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 werkcollege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AutoNum type="arabicPeriod"/>
            </a:pPr>
            <a:r>
              <a:rPr lang="en-US" sz="3200" dirty="0" err="1" smtClean="0"/>
              <a:t>Herhaling</a:t>
            </a:r>
            <a:endParaRPr lang="en-US" sz="3200" dirty="0" smtClean="0"/>
          </a:p>
          <a:p>
            <a:pPr marL="971550" lvl="1" indent="-514350">
              <a:buNone/>
            </a:pPr>
            <a:r>
              <a:rPr lang="en-US" sz="3200" dirty="0" smtClean="0"/>
              <a:t> </a:t>
            </a:r>
            <a:r>
              <a:rPr lang="en-US" sz="3000" dirty="0" smtClean="0"/>
              <a:t>3 </a:t>
            </a:r>
            <a:r>
              <a:rPr lang="nl-BE" sz="3000" dirty="0" smtClean="0"/>
              <a:t>theorieën</a:t>
            </a:r>
            <a:endParaRPr lang="nl-BE" dirty="0" smtClean="0"/>
          </a:p>
          <a:p>
            <a:pPr marL="1371600" lvl="2" indent="-514350">
              <a:buFont typeface="Wingdings" pitchFamily="2" charset="2"/>
              <a:buChar char="Ø"/>
            </a:pPr>
            <a:r>
              <a:rPr lang="nl-BE" sz="2800" dirty="0" smtClean="0"/>
              <a:t>Nomothetische trekkenpsychologie</a:t>
            </a:r>
          </a:p>
          <a:p>
            <a:pPr marL="1371600" lvl="2" indent="-514350">
              <a:buFont typeface="Wingdings" pitchFamily="2" charset="2"/>
              <a:buChar char="Ø"/>
            </a:pPr>
            <a:r>
              <a:rPr lang="nl-BE" sz="2800" dirty="0" err="1" smtClean="0"/>
              <a:t>Situationisme</a:t>
            </a:r>
            <a:endParaRPr lang="nl-BE" sz="2800" dirty="0" smtClean="0"/>
          </a:p>
          <a:p>
            <a:pPr marL="1371600" lvl="2" indent="-514350">
              <a:buFont typeface="Wingdings" pitchFamily="2" charset="2"/>
              <a:buChar char="Ø"/>
            </a:pPr>
            <a:r>
              <a:rPr lang="en-US" sz="2800" dirty="0" err="1" smtClean="0"/>
              <a:t>Interactionisme</a:t>
            </a:r>
            <a:endParaRPr lang="en-US" sz="2800" dirty="0" smtClean="0"/>
          </a:p>
          <a:p>
            <a:pPr marL="971550" lvl="1" indent="-514350">
              <a:buNone/>
            </a:pPr>
            <a:r>
              <a:rPr lang="en-US" sz="3000" dirty="0" smtClean="0"/>
              <a:t>Cross-</a:t>
            </a:r>
            <a:r>
              <a:rPr lang="en-US" sz="3000" dirty="0" err="1" smtClean="0"/>
              <a:t>situationele</a:t>
            </a:r>
            <a:r>
              <a:rPr lang="en-US" sz="3000" dirty="0" smtClean="0"/>
              <a:t> </a:t>
            </a:r>
            <a:r>
              <a:rPr lang="en-US" sz="3000" dirty="0" err="1" smtClean="0"/>
              <a:t>consistentie</a:t>
            </a:r>
            <a:endParaRPr lang="en-US" sz="3000" dirty="0" smtClean="0"/>
          </a:p>
          <a:p>
            <a:pPr marL="1371600" lvl="2" indent="-514350">
              <a:buNone/>
            </a:pPr>
            <a:endParaRPr lang="nl-BE" sz="2800" dirty="0" smtClean="0"/>
          </a:p>
          <a:p>
            <a:pPr marL="971550" lvl="1" indent="-514350">
              <a:buNone/>
            </a:pPr>
            <a:r>
              <a:rPr lang="en-US" sz="3200" dirty="0" smtClean="0"/>
              <a:t>2.	Quiz</a:t>
            </a:r>
          </a:p>
          <a:p>
            <a:pPr marL="971550" lvl="1" indent="-514350">
              <a:buNone/>
            </a:pPr>
            <a:r>
              <a:rPr lang="en-US" sz="1050" dirty="0" smtClean="0"/>
              <a:t>	</a:t>
            </a:r>
          </a:p>
          <a:p>
            <a:pPr marL="971550" lvl="1" indent="-514350">
              <a:buNone/>
            </a:pPr>
            <a:r>
              <a:rPr lang="en-US" sz="3200" dirty="0" smtClean="0"/>
              <a:t>		&lt;</a:t>
            </a:r>
            <a:r>
              <a:rPr lang="en-US" sz="3200" dirty="0" err="1" smtClean="0"/>
              <a:t>Pauze</a:t>
            </a:r>
            <a:r>
              <a:rPr lang="en-US" sz="3200" dirty="0" smtClean="0"/>
              <a:t>&gt;</a:t>
            </a:r>
          </a:p>
          <a:p>
            <a:pPr marL="1371600" lvl="2" indent="-514350">
              <a:buNone/>
            </a:pPr>
            <a:endParaRPr lang="nl-BE" sz="1050" dirty="0" smtClean="0"/>
          </a:p>
          <a:p>
            <a:pPr marL="971550" lvl="1" indent="-514350">
              <a:buFont typeface="+mj-lt"/>
              <a:buAutoNum type="arabicPeriod" startAt="3"/>
            </a:pPr>
            <a:r>
              <a:rPr lang="nl-BE" sz="3200" dirty="0" smtClean="0"/>
              <a:t>Opdracht</a:t>
            </a:r>
          </a:p>
          <a:p>
            <a:pPr lvl="1">
              <a:buNone/>
            </a:pP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8048"/>
            <a:ext cx="6635080" cy="1143000"/>
          </a:xfrm>
        </p:spPr>
        <p:txBody>
          <a:bodyPr>
            <a:normAutofit/>
          </a:bodyPr>
          <a:lstStyle/>
          <a:p>
            <a:r>
              <a:rPr lang="nl-BE" sz="5400" dirty="0" smtClean="0"/>
              <a:t>OPDRACHT</a:t>
            </a:r>
            <a:endParaRPr lang="nl-BE" sz="5400" dirty="0"/>
          </a:p>
        </p:txBody>
      </p:sp>
      <p:pic>
        <p:nvPicPr>
          <p:cNvPr id="5" name="Content Placeholder 4" descr="opdrach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96136" y="2348880"/>
            <a:ext cx="2828925" cy="208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Wat</a:t>
            </a:r>
            <a:r>
              <a:rPr lang="en-US" sz="4800" dirty="0" smtClean="0"/>
              <a:t> </a:t>
            </a:r>
            <a:r>
              <a:rPr lang="en-US" sz="4800" dirty="0" err="1" smtClean="0"/>
              <a:t>bepaalt</a:t>
            </a:r>
            <a:r>
              <a:rPr lang="en-US" sz="4800" dirty="0" smtClean="0"/>
              <a:t> </a:t>
            </a:r>
            <a:r>
              <a:rPr lang="en-US" sz="4800" dirty="0" err="1" smtClean="0"/>
              <a:t>ons</a:t>
            </a:r>
            <a:r>
              <a:rPr lang="en-US" sz="4800" dirty="0" smtClean="0"/>
              <a:t> </a:t>
            </a:r>
            <a:r>
              <a:rPr lang="en-US" sz="4800" dirty="0" err="1" smtClean="0"/>
              <a:t>gedrag</a:t>
            </a:r>
            <a:r>
              <a:rPr lang="en-US" sz="4800" dirty="0" smtClean="0"/>
              <a:t>?</a:t>
            </a:r>
            <a:endParaRPr lang="nl-BE" sz="4800" dirty="0"/>
          </a:p>
        </p:txBody>
      </p:sp>
      <p:pic>
        <p:nvPicPr>
          <p:cNvPr id="4" name="Content Placeholder 3" descr="balance-sca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132856"/>
            <a:ext cx="4904146" cy="3314130"/>
          </a:xfrm>
        </p:spPr>
      </p:pic>
      <p:sp>
        <p:nvSpPr>
          <p:cNvPr id="5" name="TextBox 4"/>
          <p:cNvSpPr txBox="1"/>
          <p:nvPr/>
        </p:nvSpPr>
        <p:spPr>
          <a:xfrm>
            <a:off x="395536" y="335699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Persoon</a:t>
            </a:r>
            <a:endParaRPr lang="nl-BE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350100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Situatie</a:t>
            </a:r>
            <a:endParaRPr lang="nl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1. </a:t>
            </a:r>
            <a:r>
              <a:rPr lang="en-US" sz="3600" dirty="0" err="1" smtClean="0"/>
              <a:t>Nomothetische</a:t>
            </a:r>
            <a:r>
              <a:rPr lang="en-US" sz="3600" dirty="0" smtClean="0"/>
              <a:t> </a:t>
            </a:r>
            <a:r>
              <a:rPr lang="en-US" sz="3600" dirty="0" err="1" smtClean="0"/>
              <a:t>trekkenpsychologie</a:t>
            </a:r>
            <a:endParaRPr lang="nl-B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dirty="0" smtClean="0"/>
              <a:t>				</a:t>
            </a:r>
            <a:r>
              <a:rPr lang="en-US" b="1" dirty="0" smtClean="0"/>
              <a:t>TREK </a:t>
            </a:r>
            <a:r>
              <a:rPr lang="en-US" b="1" dirty="0" smtClean="0">
                <a:sym typeface="Wingdings" pitchFamily="2" charset="2"/>
              </a:rPr>
              <a:t> GEDRAG</a:t>
            </a: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		</a:t>
            </a:r>
          </a:p>
          <a:p>
            <a:pPr lvl="1">
              <a:buNone/>
            </a:pPr>
            <a:endParaRPr lang="en-US" sz="1800" b="1" dirty="0" smtClean="0">
              <a:solidFill>
                <a:schemeClr val="accent1"/>
              </a:solidFill>
              <a:sym typeface="Wingdings" pitchFamily="2" charset="2"/>
            </a:endParaRPr>
          </a:p>
          <a:p>
            <a:pPr lvl="1">
              <a:buNone/>
            </a:pPr>
            <a:endParaRPr lang="en-US" sz="1800" b="1" dirty="0" smtClean="0">
              <a:solidFill>
                <a:schemeClr val="accent1"/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err="1" smtClean="0">
                <a:sym typeface="Wingdings" pitchFamily="2" charset="2"/>
              </a:rPr>
              <a:t>Bv</a:t>
            </a:r>
            <a:r>
              <a:rPr lang="en-US" sz="2000" dirty="0" smtClean="0">
                <a:sym typeface="Wingdings" pitchFamily="2" charset="2"/>
              </a:rPr>
              <a:t>. </a:t>
            </a:r>
            <a:r>
              <a:rPr lang="en-US" sz="2000" dirty="0" err="1" smtClean="0">
                <a:sym typeface="Wingdings" pitchFamily="2" charset="2"/>
              </a:rPr>
              <a:t>Verbale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agressie</a:t>
            </a: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sz="1100" dirty="0" smtClean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Persoon</a:t>
            </a:r>
            <a:endParaRPr lang="nl-BE" dirty="0">
              <a:solidFill>
                <a:srgbClr val="FF0000"/>
              </a:solidFill>
            </a:endParaRPr>
          </a:p>
        </p:txBody>
      </p:sp>
      <p:pic>
        <p:nvPicPr>
          <p:cNvPr id="6" name="Picture 5" descr="Balanc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1812956" cy="1230220"/>
          </a:xfrm>
          <a:prstGeom prst="rect">
            <a:avLst/>
          </a:prstGeom>
        </p:spPr>
      </p:pic>
      <p:graphicFrame>
        <p:nvGraphicFramePr>
          <p:cNvPr id="10" name="Chart 9"/>
          <p:cNvGraphicFramePr/>
          <p:nvPr/>
        </p:nvGraphicFramePr>
        <p:xfrm>
          <a:off x="3131840" y="2924944"/>
          <a:ext cx="4968552" cy="3487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lan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1812956" cy="1230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/>
              <a:t>2</a:t>
            </a:r>
            <a:r>
              <a:rPr lang="en-US" sz="4000" dirty="0" smtClean="0"/>
              <a:t>. </a:t>
            </a:r>
            <a:r>
              <a:rPr lang="en-US" sz="4000" dirty="0" err="1" smtClean="0"/>
              <a:t>Situationisme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n-US" sz="1600" dirty="0" smtClean="0"/>
          </a:p>
          <a:p>
            <a:pPr lvl="1" algn="ctr">
              <a:buNone/>
            </a:pPr>
            <a:r>
              <a:rPr lang="en-US" b="1" dirty="0" smtClean="0"/>
              <a:t>SITUATIE </a:t>
            </a:r>
            <a:r>
              <a:rPr lang="en-US" b="1" dirty="0" smtClean="0">
                <a:sym typeface="Wingdings" pitchFamily="2" charset="2"/>
              </a:rPr>
              <a:t> GEDRAG</a:t>
            </a: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err="1" smtClean="0">
                <a:sym typeface="Wingdings" pitchFamily="2" charset="2"/>
              </a:rPr>
              <a:t>Bv</a:t>
            </a:r>
            <a:r>
              <a:rPr lang="en-US" sz="2000" dirty="0" smtClean="0">
                <a:sym typeface="Wingdings" pitchFamily="2" charset="2"/>
              </a:rPr>
              <a:t>. </a:t>
            </a:r>
            <a:r>
              <a:rPr lang="en-US" sz="2000" dirty="0" err="1" smtClean="0">
                <a:sym typeface="Wingdings" pitchFamily="2" charset="2"/>
              </a:rPr>
              <a:t>Verbale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agressie</a:t>
            </a: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smtClean="0">
                <a:solidFill>
                  <a:schemeClr val="accent1"/>
                </a:solidFill>
                <a:sym typeface="Wingdings" pitchFamily="2" charset="2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Situatie</a:t>
            </a:r>
            <a:endParaRPr lang="nl-BE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3131840" y="2924944"/>
          <a:ext cx="4968552" cy="3487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/>
              <a:t>3</a:t>
            </a:r>
            <a:r>
              <a:rPr lang="en-US" sz="4000" dirty="0" smtClean="0"/>
              <a:t>. </a:t>
            </a:r>
            <a:r>
              <a:rPr lang="en-US" sz="4000" dirty="0" err="1" smtClean="0"/>
              <a:t>Interactionisme</a:t>
            </a:r>
            <a:endParaRPr lang="nl-B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n-US" sz="3200" dirty="0" smtClean="0"/>
          </a:p>
          <a:p>
            <a:pPr lvl="1" algn="ctr">
              <a:buNone/>
            </a:pPr>
            <a:r>
              <a:rPr lang="en-US" dirty="0" smtClean="0"/>
              <a:t>		</a:t>
            </a:r>
            <a:r>
              <a:rPr lang="en-US" b="1" dirty="0" smtClean="0"/>
              <a:t>PERSOON x SITUATIE </a:t>
            </a:r>
            <a:r>
              <a:rPr lang="en-US" b="1" dirty="0" smtClean="0">
                <a:sym typeface="Wingdings" pitchFamily="2" charset="2"/>
              </a:rPr>
              <a:t> GEDRAG</a:t>
            </a: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err="1" smtClean="0">
                <a:sym typeface="Wingdings" pitchFamily="2" charset="2"/>
              </a:rPr>
              <a:t>Bv</a:t>
            </a:r>
            <a:r>
              <a:rPr lang="en-US" sz="2000" dirty="0" smtClean="0">
                <a:sym typeface="Wingdings" pitchFamily="2" charset="2"/>
              </a:rPr>
              <a:t>. </a:t>
            </a:r>
            <a:r>
              <a:rPr lang="en-US" sz="2000" dirty="0" err="1" smtClean="0">
                <a:sym typeface="Wingdings" pitchFamily="2" charset="2"/>
              </a:rPr>
              <a:t>Verbale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agressie</a:t>
            </a: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2048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Persoon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Situatie</a:t>
            </a:r>
            <a:endParaRPr lang="nl-BE" dirty="0">
              <a:solidFill>
                <a:srgbClr val="FF0000"/>
              </a:solidFill>
            </a:endParaRPr>
          </a:p>
        </p:txBody>
      </p:sp>
      <p:pic>
        <p:nvPicPr>
          <p:cNvPr id="6" name="Picture 5" descr="balance-sca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980728"/>
            <a:ext cx="1908121" cy="1289472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3203848" y="3068960"/>
          <a:ext cx="4968552" cy="3487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r>
              <a:rPr lang="en-US" dirty="0" smtClean="0"/>
              <a:t>Cross-</a:t>
            </a:r>
            <a:r>
              <a:rPr lang="en-US" dirty="0" err="1" smtClean="0"/>
              <a:t>situationele</a:t>
            </a:r>
            <a:r>
              <a:rPr lang="en-US" dirty="0" smtClean="0"/>
              <a:t> </a:t>
            </a:r>
            <a:r>
              <a:rPr lang="en-US" dirty="0" err="1" smtClean="0"/>
              <a:t>consistentie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err="1" smtClean="0"/>
              <a:t>Bij</a:t>
            </a:r>
            <a:r>
              <a:rPr lang="en-US" sz="2800" u="sng" dirty="0" smtClean="0"/>
              <a:t> 1 </a:t>
            </a:r>
            <a:r>
              <a:rPr lang="en-US" sz="2800" u="sng" dirty="0" err="1" smtClean="0"/>
              <a:t>persoon</a:t>
            </a:r>
            <a:r>
              <a:rPr lang="en-US" sz="2800" dirty="0" smtClean="0"/>
              <a:t>: 	</a:t>
            </a:r>
            <a:r>
              <a:rPr lang="en-US" sz="2800" dirty="0" err="1" smtClean="0"/>
              <a:t>gedraagt</a:t>
            </a:r>
            <a:r>
              <a:rPr lang="en-US" sz="2800" dirty="0" smtClean="0"/>
              <a:t> de </a:t>
            </a:r>
            <a:r>
              <a:rPr lang="en-US" sz="2800" dirty="0" err="1" smtClean="0"/>
              <a:t>persoon</a:t>
            </a:r>
            <a:r>
              <a:rPr lang="en-US" sz="2800" dirty="0" smtClean="0"/>
              <a:t> </a:t>
            </a:r>
            <a:r>
              <a:rPr lang="en-US" sz="2800" dirty="0" err="1" smtClean="0"/>
              <a:t>zich</a:t>
            </a:r>
            <a:r>
              <a:rPr lang="en-US" sz="2800" dirty="0" smtClean="0"/>
              <a:t> </a:t>
            </a:r>
            <a:r>
              <a:rPr lang="en-US" sz="2800" dirty="0" err="1" smtClean="0"/>
              <a:t>gelijkaardig</a:t>
            </a:r>
            <a:r>
              <a:rPr lang="en-US" sz="2800" dirty="0" smtClean="0"/>
              <a:t> 				over </a:t>
            </a:r>
            <a:r>
              <a:rPr lang="en-US" sz="2800" dirty="0" err="1" smtClean="0"/>
              <a:t>situaties</a:t>
            </a:r>
            <a:r>
              <a:rPr lang="en-US" sz="2800" dirty="0" smtClean="0"/>
              <a:t> </a:t>
            </a:r>
            <a:r>
              <a:rPr lang="en-US" sz="2800" dirty="0" err="1" smtClean="0"/>
              <a:t>heen</a:t>
            </a:r>
            <a:r>
              <a:rPr lang="en-US" sz="2800" dirty="0" smtClean="0"/>
              <a:t>?</a:t>
            </a:r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sz="2000" dirty="0" err="1" smtClean="0"/>
              <a:t>Bv</a:t>
            </a:r>
            <a:r>
              <a:rPr lang="en-US" sz="2000" dirty="0" smtClean="0"/>
              <a:t>. </a:t>
            </a:r>
            <a:r>
              <a:rPr lang="en-US" sz="2000" dirty="0" err="1" smtClean="0"/>
              <a:t>Optimisme</a:t>
            </a:r>
            <a:r>
              <a:rPr lang="en-US" sz="2000" dirty="0" smtClean="0"/>
              <a:t> van Jeroen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Hoge</a:t>
            </a:r>
            <a:r>
              <a:rPr lang="en-US" sz="2800" dirty="0" smtClean="0"/>
              <a:t> CSC		   </a:t>
            </a:r>
            <a:r>
              <a:rPr lang="en-US" sz="2800" dirty="0" err="1" smtClean="0"/>
              <a:t>Matige</a:t>
            </a:r>
            <a:r>
              <a:rPr lang="en-US" sz="2800" dirty="0" smtClean="0"/>
              <a:t> CSC	    </a:t>
            </a:r>
            <a:r>
              <a:rPr lang="en-US" sz="2800" dirty="0" err="1" smtClean="0"/>
              <a:t>Lage</a:t>
            </a:r>
            <a:r>
              <a:rPr lang="en-US" sz="2800" dirty="0" smtClean="0"/>
              <a:t> CSC</a:t>
            </a:r>
            <a:endParaRPr lang="nl-BE" sz="28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79512" y="2924944"/>
          <a:ext cx="255270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915816" y="2924944"/>
          <a:ext cx="2524126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796136" y="2924944"/>
          <a:ext cx="2571750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r>
              <a:rPr lang="en-US" dirty="0" smtClean="0"/>
              <a:t>Cross-</a:t>
            </a:r>
            <a:r>
              <a:rPr lang="en-US" dirty="0" err="1" smtClean="0"/>
              <a:t>situationele</a:t>
            </a:r>
            <a:r>
              <a:rPr lang="en-US" dirty="0" smtClean="0"/>
              <a:t> </a:t>
            </a:r>
            <a:r>
              <a:rPr lang="en-US" dirty="0" err="1" smtClean="0"/>
              <a:t>consistentie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err="1" smtClean="0"/>
              <a:t>Meerdere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personen</a:t>
            </a:r>
            <a:r>
              <a:rPr lang="en-US" sz="2800" dirty="0" smtClean="0"/>
              <a:t>:   </a:t>
            </a:r>
            <a:r>
              <a:rPr lang="en-US" sz="2800" dirty="0" err="1" smtClean="0"/>
              <a:t>Blijft</a:t>
            </a:r>
            <a:r>
              <a:rPr lang="en-US" sz="2800" dirty="0" smtClean="0"/>
              <a:t> de </a:t>
            </a:r>
            <a:r>
              <a:rPr lang="en-US" sz="2800" dirty="0" err="1" smtClean="0"/>
              <a:t>rangorde</a:t>
            </a:r>
            <a:r>
              <a:rPr lang="en-US" sz="2800" dirty="0" smtClean="0"/>
              <a:t> </a:t>
            </a:r>
            <a:r>
              <a:rPr lang="en-US" sz="2800" dirty="0" err="1" smtClean="0"/>
              <a:t>tussen</a:t>
            </a:r>
            <a:r>
              <a:rPr lang="en-US" sz="2800" dirty="0" smtClean="0"/>
              <a:t> de 					      </a:t>
            </a:r>
            <a:r>
              <a:rPr lang="en-US" sz="2800" dirty="0" err="1" smtClean="0"/>
              <a:t>personen</a:t>
            </a:r>
            <a:r>
              <a:rPr lang="en-US" sz="2800" dirty="0" smtClean="0"/>
              <a:t> </a:t>
            </a:r>
            <a:r>
              <a:rPr lang="en-US" sz="2800" dirty="0" err="1" smtClean="0"/>
              <a:t>gelijk</a:t>
            </a:r>
            <a:r>
              <a:rPr lang="en-US" sz="2800" dirty="0" smtClean="0"/>
              <a:t>? </a:t>
            </a:r>
            <a:r>
              <a:rPr lang="en-US" sz="2800" smtClean="0"/>
              <a:t>(pos T-</a:t>
            </a:r>
            <a:r>
              <a:rPr lang="en-US" sz="2800" dirty="0" err="1" smtClean="0"/>
              <a:t>correlatie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sz="2000" dirty="0" err="1" smtClean="0"/>
              <a:t>Bv</a:t>
            </a:r>
            <a:r>
              <a:rPr lang="en-US" sz="2000" dirty="0" smtClean="0"/>
              <a:t>. </a:t>
            </a:r>
            <a:r>
              <a:rPr lang="en-US" sz="2000" dirty="0" err="1" smtClean="0"/>
              <a:t>Optimisme</a:t>
            </a:r>
            <a:r>
              <a:rPr lang="en-US" sz="2000" dirty="0" smtClean="0"/>
              <a:t> van Jeroen, Steven, Claudia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Hoge</a:t>
            </a:r>
            <a:r>
              <a:rPr lang="en-US" sz="2800" dirty="0" smtClean="0"/>
              <a:t> CSC		   </a:t>
            </a:r>
            <a:r>
              <a:rPr lang="en-US" sz="2800" dirty="0" err="1" smtClean="0"/>
              <a:t>Matige</a:t>
            </a:r>
            <a:r>
              <a:rPr lang="en-US" sz="2800" dirty="0" smtClean="0"/>
              <a:t> CSC	    </a:t>
            </a:r>
            <a:r>
              <a:rPr lang="en-US" sz="2800" dirty="0" err="1" smtClean="0"/>
              <a:t>Lage</a:t>
            </a:r>
            <a:r>
              <a:rPr lang="en-US" sz="2800" dirty="0" smtClean="0"/>
              <a:t> CSC</a:t>
            </a:r>
            <a:endParaRPr lang="nl-BE" sz="28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79512" y="2780928"/>
          <a:ext cx="2352675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059832" y="2780928"/>
          <a:ext cx="2343149" cy="340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5868144" y="2780928"/>
          <a:ext cx="234315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On-screen Show (4:3)</PresentationFormat>
  <Paragraphs>208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Werkcollege differentiële psychologie</vt:lpstr>
      <vt:lpstr>Differentiële psychologie Werkcollege 3</vt:lpstr>
      <vt:lpstr>Overzicht werkcollege</vt:lpstr>
      <vt:lpstr>Wat bepaalt ons gedrag?</vt:lpstr>
      <vt:lpstr>1. Nomothetische trekkenpsychologie</vt:lpstr>
      <vt:lpstr>2. Situationisme</vt:lpstr>
      <vt:lpstr>3. Interactionisme</vt:lpstr>
      <vt:lpstr>Cross-situationele consistentie</vt:lpstr>
      <vt:lpstr>Cross-situationele consistentie</vt:lpstr>
      <vt:lpstr>Quiz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PAUZE</vt:lpstr>
      <vt:lpstr>Slide 29</vt:lpstr>
      <vt:lpstr>OPDRACHT</vt:lpstr>
    </vt:vector>
  </TitlesOfParts>
  <Company>K.U.Leuven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Werkcollege differentiële psychologie</dc:title>
  <dc:creator>Ellen Delvaux</dc:creator>
  <cp:lastModifiedBy>u0057731</cp:lastModifiedBy>
  <cp:revision>226</cp:revision>
  <dcterms:created xsi:type="dcterms:W3CDTF">2011-01-21T13:16:24Z</dcterms:created>
  <dcterms:modified xsi:type="dcterms:W3CDTF">2011-04-04T15:01:42Z</dcterms:modified>
</cp:coreProperties>
</file>