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1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72" r:id="rId13"/>
    <p:sldId id="376" r:id="rId14"/>
    <p:sldId id="390" r:id="rId15"/>
    <p:sldId id="393" r:id="rId16"/>
    <p:sldId id="403" r:id="rId17"/>
    <p:sldId id="404" r:id="rId18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60"/>
  </p:normalViewPr>
  <p:slideViewPr>
    <p:cSldViewPr>
      <p:cViewPr varScale="1">
        <p:scale>
          <a:sx n="109" d="100"/>
          <a:sy n="109" d="100"/>
        </p:scale>
        <p:origin x="-9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F7D5F1C-79AC-4B6C-A528-6C0EF5396403}" type="datetimeFigureOut">
              <a:rPr lang="nl-BE"/>
              <a:pPr>
                <a:defRPr/>
              </a:pPr>
              <a:t>10/03/2011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B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0C185C-18BB-42B9-9DA6-959C7BC0E5B1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smtClean="0">
              <a:cs typeface="Arial" charset="0"/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nl-B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Wingdings" pitchFamily="2" charset="2"/>
              <a:buNone/>
            </a:pPr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67E64-1D8B-4DA3-80A9-2C022C79AE19}" type="datetimeFigureOut">
              <a:rPr lang="nl-BE"/>
              <a:pPr>
                <a:defRPr/>
              </a:pPr>
              <a:t>10/03/2011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B6C8F-F55C-4D5E-A9F6-D7C6A1253229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01639-0951-4EB0-8A23-296CB6099D7E}" type="datetimeFigureOut">
              <a:rPr lang="nl-BE"/>
              <a:pPr>
                <a:defRPr/>
              </a:pPr>
              <a:t>10/03/2011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40E4B-1D09-407C-BF49-A7614738C413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03812-5D6F-4A7C-8247-74BB55DDB359}" type="datetimeFigureOut">
              <a:rPr lang="nl-BE"/>
              <a:pPr>
                <a:defRPr/>
              </a:pPr>
              <a:t>10/03/2011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D3148-9054-47E7-8D2C-283317DE9BB0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BE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B3970-874F-41F3-A994-C6CE30DE6BD0}" type="datetimeFigureOut">
              <a:rPr lang="nl-BE"/>
              <a:pPr>
                <a:defRPr/>
              </a:pPr>
              <a:t>10/03/2011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C5C79-8C63-4387-8100-998DA9971046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B4FEE-D75B-4130-A5BE-BB0CEE3E8881}" type="datetimeFigureOut">
              <a:rPr lang="nl-BE"/>
              <a:pPr>
                <a:defRPr/>
              </a:pPr>
              <a:t>10/03/2011</a:t>
            </a:fld>
            <a:endParaRPr lang="nl-B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AF8E9-D043-489F-BE3C-0271A01228FF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9403-C01B-4E95-81C6-734B68DA3107}" type="datetimeFigureOut">
              <a:rPr lang="nl-BE"/>
              <a:pPr>
                <a:defRPr/>
              </a:pPr>
              <a:t>10/03/2011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BBF5-F923-4035-B2FD-4ABDFA25A553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4A6F-D857-49DE-BFEC-F8E17A0B16C8}" type="datetimeFigureOut">
              <a:rPr lang="nl-BE"/>
              <a:pPr>
                <a:defRPr/>
              </a:pPr>
              <a:t>10/03/2011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1076E-7784-4AA4-ADCF-03BF627452E1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D07DF-82FF-45AF-A35E-39C9ED2219CF}" type="datetimeFigureOut">
              <a:rPr lang="nl-BE"/>
              <a:pPr>
                <a:defRPr/>
              </a:pPr>
              <a:t>10/03/2011</a:t>
            </a:fld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1C9BD-58C9-43F1-851C-E71C9025F5E8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69543-4650-4FB9-852D-98CEF33C9C67}" type="datetimeFigureOut">
              <a:rPr lang="nl-BE"/>
              <a:pPr>
                <a:defRPr/>
              </a:pPr>
              <a:t>10/03/2011</a:t>
            </a:fld>
            <a:endParaRPr lang="nl-B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8248D-680E-4096-99DE-1490970E26DD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8B7F-8728-4807-857A-BDBEBB5ABC7F}" type="datetimeFigureOut">
              <a:rPr lang="nl-BE"/>
              <a:pPr>
                <a:defRPr/>
              </a:pPr>
              <a:t>10/03/2011</a:t>
            </a:fld>
            <a:endParaRPr lang="nl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0EE8F-933E-47B8-84B9-C65FEF088812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C1EAC-D5D6-45C8-9D11-756DE76762D3}" type="datetimeFigureOut">
              <a:rPr lang="nl-BE"/>
              <a:pPr>
                <a:defRPr/>
              </a:pPr>
              <a:t>10/03/2011</a:t>
            </a:fld>
            <a:endParaRPr lang="nl-B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52FC4-7AC3-44EC-A6F3-ECEA6A814A32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2C99-E85B-4D14-96A6-8BB1DAC64C87}" type="datetimeFigureOut">
              <a:rPr lang="nl-BE"/>
              <a:pPr>
                <a:defRPr/>
              </a:pPr>
              <a:t>10/03/2011</a:t>
            </a:fld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C73A7-AB89-43EB-8443-137D1DE49210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E6D18-6B02-475C-BBCC-522CB6E57714}" type="datetimeFigureOut">
              <a:rPr lang="nl-BE"/>
              <a:pPr>
                <a:defRPr/>
              </a:pPr>
              <a:t>10/03/2011</a:t>
            </a:fld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4C203-E84F-4F01-AA37-9F6C552D05EA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B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81CD37-BB62-4F20-A34F-926A14D2D607}" type="datetimeFigureOut">
              <a:rPr lang="nl-BE"/>
              <a:pPr>
                <a:defRPr/>
              </a:pPr>
              <a:t>10/03/2011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9A46FE-CF98-4304-B919-14C00FF84C10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56540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Werkcollege differentiële psychologie</a:t>
            </a:r>
            <a:endParaRPr lang="nl-B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2.2 Twee factoren - ongeroteerd</a:t>
            </a:r>
            <a:endParaRPr lang="nl-NL" smtClean="0"/>
          </a:p>
        </p:txBody>
      </p:sp>
      <p:graphicFrame>
        <p:nvGraphicFramePr>
          <p:cNvPr id="105475" name="Group 3"/>
          <p:cNvGraphicFramePr>
            <a:graphicFrameLocks noGrp="1"/>
          </p:cNvGraphicFramePr>
          <p:nvPr/>
        </p:nvGraphicFramePr>
        <p:xfrm>
          <a:off x="468313" y="1628775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2087562"/>
                <a:gridCol w="2027238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F1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F2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Boeiend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.39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-.49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Beloning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.55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.60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 Moet van ouders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.61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α</a:t>
                      </a:r>
                      <a:r>
                        <a:rPr kumimoji="0" lang="nl-BE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</a:t>
                      </a: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E44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 Goede punten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.19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α</a:t>
                      </a:r>
                      <a:r>
                        <a:rPr kumimoji="0" lang="nl-BE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42</a:t>
                      </a: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E44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 Interessant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.72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-.35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6. Begrijpen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.67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-.47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 smtClean="0"/>
              <a:t>2.2 Twee factoren - ongeroteerd:</a:t>
            </a:r>
            <a:br>
              <a:rPr lang="nl-BE" sz="4000" smtClean="0"/>
            </a:br>
            <a:r>
              <a:rPr lang="nl-BE" sz="4000" smtClean="0"/>
              <a:t>OEFENING</a:t>
            </a:r>
            <a:endParaRPr lang="nl-NL" sz="4000" smtClean="0"/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250825" y="1484313"/>
            <a:ext cx="8713788" cy="5113337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nl-BE" sz="2600" smtClean="0"/>
              <a:t>Bereken </a:t>
            </a:r>
            <a:r>
              <a:rPr lang="el-GR" sz="2600" smtClean="0">
                <a:cs typeface="Arial" charset="0"/>
              </a:rPr>
              <a:t>α</a:t>
            </a:r>
            <a:r>
              <a:rPr lang="nl-BE" sz="2600" baseline="-25000" smtClean="0">
                <a:cs typeface="Arial" charset="0"/>
              </a:rPr>
              <a:t>32</a:t>
            </a:r>
            <a:r>
              <a:rPr lang="nl-BE" sz="2600" smtClean="0"/>
              <a:t> als geschatte </a:t>
            </a:r>
            <a:br>
              <a:rPr lang="nl-BE" sz="2600" smtClean="0"/>
            </a:br>
            <a:r>
              <a:rPr lang="nl-BE" sz="2600" smtClean="0"/>
              <a:t>r (item 2, item 3) = 0.64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nl-BE" sz="2600" smtClean="0"/>
              <a:t>Bereken </a:t>
            </a:r>
            <a:r>
              <a:rPr lang="el-GR" sz="2600" smtClean="0">
                <a:cs typeface="Arial" charset="0"/>
              </a:rPr>
              <a:t>α</a:t>
            </a:r>
            <a:r>
              <a:rPr lang="nl-BE" sz="2600" baseline="-25000" smtClean="0">
                <a:cs typeface="Arial" charset="0"/>
              </a:rPr>
              <a:t>42</a:t>
            </a:r>
            <a:r>
              <a:rPr lang="nl-BE" sz="2600" smtClean="0"/>
              <a:t> als communaliteit item4 = .40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nl-BE" sz="2600" smtClean="0"/>
              <a:t>Schat r(item 3, item 5) en r(item 1, item 4)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nl-BE" sz="2600" smtClean="0"/>
              <a:t>Bereken proportie verklaarde variantie F1, F2 en totale factoroplossing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nl-BE" sz="2600" smtClean="0">
                <a:sym typeface="Wingdings" pitchFamily="2" charset="2"/>
              </a:rPr>
              <a:t>Grafische voorstelling</a:t>
            </a:r>
            <a:r>
              <a:rPr lang="nl-BE" sz="2600" smtClean="0"/>
              <a:t> 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nl-BE" sz="2600" smtClean="0"/>
              <a:t>Vergelijk oplossing 1-factor met 2-factoren: ladingen, communaliteiten, proportie verklaarde variantie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nl-BE" sz="2600" smtClean="0"/>
              <a:t>Interpreteer beide factoren</a:t>
            </a:r>
            <a:endParaRPr lang="nl-NL" sz="2600" smtClean="0"/>
          </a:p>
        </p:txBody>
      </p:sp>
      <p:pic>
        <p:nvPicPr>
          <p:cNvPr id="30723" name="Picture 11" descr="oefeninge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2325" y="836613"/>
            <a:ext cx="197167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nl-BE" sz="4000" smtClean="0"/>
              <a:t>2.3 </a:t>
            </a:r>
            <a:r>
              <a:rPr lang="nl-BE" sz="3500" smtClean="0"/>
              <a:t>Twee factoren</a:t>
            </a:r>
            <a:r>
              <a:rPr lang="nl-BE" sz="4000" smtClean="0"/>
              <a:t> - orthogonale rotatie</a:t>
            </a:r>
            <a:br>
              <a:rPr lang="nl-BE" sz="4000" smtClean="0"/>
            </a:br>
            <a:r>
              <a:rPr lang="nl-BE" sz="4000" smtClean="0"/>
              <a:t>OEFENING</a:t>
            </a:r>
            <a:endParaRPr lang="nl-NL" sz="4000" smtClean="0"/>
          </a:p>
        </p:txBody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endParaRPr lang="nl-BE" smtClean="0"/>
          </a:p>
          <a:p>
            <a:pPr marL="609600" indent="-609600">
              <a:buFontTx/>
              <a:buAutoNum type="arabicPeriod"/>
            </a:pPr>
            <a:r>
              <a:rPr lang="nl-BE" smtClean="0"/>
              <a:t>Voer een </a:t>
            </a:r>
            <a:r>
              <a:rPr lang="nl-BE" u="sng" smtClean="0"/>
              <a:t>orthogonale rotatie</a:t>
            </a:r>
            <a:r>
              <a:rPr lang="nl-BE" smtClean="0"/>
              <a:t/>
            </a:r>
            <a:br>
              <a:rPr lang="nl-BE" smtClean="0"/>
            </a:br>
            <a:r>
              <a:rPr lang="nl-BE" smtClean="0"/>
              <a:t>uit in je grafische weergave van</a:t>
            </a:r>
            <a:br>
              <a:rPr lang="nl-BE" smtClean="0"/>
            </a:br>
            <a:r>
              <a:rPr lang="nl-BE" smtClean="0"/>
              <a:t>de 2-factorenoplossing:</a:t>
            </a:r>
          </a:p>
          <a:p>
            <a:pPr marL="990600" lvl="1" indent="-533400">
              <a:buFontTx/>
              <a:buChar char="•"/>
            </a:pPr>
            <a:r>
              <a:rPr lang="nl-BE" smtClean="0"/>
              <a:t>Assen vormen hoek van 90°</a:t>
            </a:r>
          </a:p>
          <a:p>
            <a:pPr marL="990600" lvl="1" indent="-533400">
              <a:buFontTx/>
              <a:buChar char="•"/>
            </a:pPr>
            <a:r>
              <a:rPr lang="nl-BE" smtClean="0"/>
              <a:t>Oorsprong blijft gelijk</a:t>
            </a:r>
          </a:p>
          <a:p>
            <a:pPr marL="609600" indent="-609600">
              <a:buFontTx/>
              <a:buAutoNum type="arabicPeriod"/>
            </a:pPr>
            <a:r>
              <a:rPr lang="nl-BE" smtClean="0"/>
              <a:t>Leid voor item 1 en item 2 de ladingen af</a:t>
            </a:r>
            <a:endParaRPr lang="nl-NL" smtClean="0"/>
          </a:p>
        </p:txBody>
      </p:sp>
      <p:pic>
        <p:nvPicPr>
          <p:cNvPr id="51203" name="Picture 11" descr="oefeninge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981075"/>
            <a:ext cx="197167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nl-BE" sz="4000" smtClean="0"/>
              <a:t>2.3 </a:t>
            </a:r>
            <a:r>
              <a:rPr lang="nl-BE" sz="3500" smtClean="0"/>
              <a:t>Twee factoren</a:t>
            </a:r>
            <a:r>
              <a:rPr lang="nl-BE" sz="4000" smtClean="0"/>
              <a:t> - orthogonale rotatie</a:t>
            </a:r>
            <a:br>
              <a:rPr lang="nl-BE" sz="4000" smtClean="0"/>
            </a:br>
            <a:r>
              <a:rPr lang="nl-BE" sz="4000" smtClean="0"/>
              <a:t>OEFENING</a:t>
            </a:r>
            <a:endParaRPr lang="nl-NL" sz="4000" smtClean="0"/>
          </a:p>
        </p:txBody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endParaRPr lang="nl-BE" smtClean="0"/>
          </a:p>
          <a:p>
            <a:pPr marL="609600" indent="-609600">
              <a:lnSpc>
                <a:spcPct val="110000"/>
              </a:lnSpc>
              <a:buFontTx/>
              <a:buAutoNum type="arabicPeriod" startAt="3"/>
            </a:pPr>
            <a:r>
              <a:rPr lang="nl-BE" smtClean="0">
                <a:sym typeface="Wingdings" pitchFamily="2" charset="2"/>
              </a:rPr>
              <a:t>Vergelijk oorspronkelijke </a:t>
            </a:r>
            <a:br>
              <a:rPr lang="nl-BE" smtClean="0">
                <a:sym typeface="Wingdings" pitchFamily="2" charset="2"/>
              </a:rPr>
            </a:br>
            <a:r>
              <a:rPr lang="nl-BE" smtClean="0">
                <a:sym typeface="Wingdings" pitchFamily="2" charset="2"/>
              </a:rPr>
              <a:t>met geroteerde oplossing</a:t>
            </a:r>
          </a:p>
          <a:p>
            <a:pPr marL="990600" lvl="1" indent="-533400">
              <a:lnSpc>
                <a:spcPct val="110000"/>
              </a:lnSpc>
              <a:buFontTx/>
              <a:buAutoNum type="alphaLcPeriod"/>
            </a:pPr>
            <a:r>
              <a:rPr lang="nl-BE" smtClean="0">
                <a:sym typeface="Wingdings" pitchFamily="2" charset="2"/>
              </a:rPr>
              <a:t>Ladingen</a:t>
            </a:r>
          </a:p>
          <a:p>
            <a:pPr marL="990600" lvl="1" indent="-533400">
              <a:lnSpc>
                <a:spcPct val="110000"/>
              </a:lnSpc>
              <a:buFontTx/>
              <a:buAutoNum type="alphaLcPeriod"/>
            </a:pPr>
            <a:r>
              <a:rPr lang="nl-BE" smtClean="0">
                <a:sym typeface="Wingdings" pitchFamily="2" charset="2"/>
              </a:rPr>
              <a:t>Communaliteiten</a:t>
            </a:r>
          </a:p>
          <a:p>
            <a:pPr marL="990600" lvl="1" indent="-533400">
              <a:lnSpc>
                <a:spcPct val="110000"/>
              </a:lnSpc>
              <a:buFontTx/>
              <a:buAutoNum type="alphaLcPeriod"/>
            </a:pPr>
            <a:r>
              <a:rPr lang="nl-BE" smtClean="0">
                <a:sym typeface="Wingdings" pitchFamily="2" charset="2"/>
              </a:rPr>
              <a:t>Geschatte correlaties</a:t>
            </a:r>
          </a:p>
          <a:p>
            <a:pPr marL="990600" lvl="1" indent="-533400">
              <a:lnSpc>
                <a:spcPct val="110000"/>
              </a:lnSpc>
              <a:buFontTx/>
              <a:buAutoNum type="alphaLcPeriod"/>
            </a:pPr>
            <a:r>
              <a:rPr lang="nl-BE" smtClean="0">
                <a:sym typeface="Wingdings" pitchFamily="2" charset="2"/>
              </a:rPr>
              <a:t>Proportie verklaarde variantie</a:t>
            </a:r>
          </a:p>
          <a:p>
            <a:pPr marL="990600" lvl="1" indent="-533400">
              <a:lnSpc>
                <a:spcPct val="110000"/>
              </a:lnSpc>
              <a:buFontTx/>
              <a:buAutoNum type="alphaLcPeriod"/>
            </a:pPr>
            <a:r>
              <a:rPr lang="nl-BE" smtClean="0">
                <a:sym typeface="Wingdings" pitchFamily="2" charset="2"/>
              </a:rPr>
              <a:t>Interpretatie</a:t>
            </a:r>
            <a:endParaRPr lang="nl-NL" smtClean="0">
              <a:sym typeface="Wingdings" pitchFamily="2" charset="2"/>
            </a:endParaRPr>
          </a:p>
        </p:txBody>
      </p:sp>
      <p:pic>
        <p:nvPicPr>
          <p:cNvPr id="57347" name="Picture 11" descr="oefeninge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981075"/>
            <a:ext cx="197167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 smtClean="0"/>
              <a:t>2.4 Twee factoren – oblieke rotatie</a:t>
            </a:r>
            <a:br>
              <a:rPr lang="nl-BE" sz="4000" smtClean="0"/>
            </a:br>
            <a:r>
              <a:rPr lang="nl-BE" sz="4000" smtClean="0"/>
              <a:t>OEFENING</a:t>
            </a:r>
            <a:endParaRPr lang="nl-NL" sz="4000" smtClean="0"/>
          </a:p>
        </p:txBody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nl-BE" smtClean="0"/>
              <a:t>Voer een </a:t>
            </a:r>
            <a:r>
              <a:rPr lang="nl-BE" u="sng" smtClean="0"/>
              <a:t>oblieke rotatie</a:t>
            </a:r>
            <a:r>
              <a:rPr lang="nl-BE" smtClean="0"/>
              <a:t/>
            </a:r>
            <a:br>
              <a:rPr lang="nl-BE" smtClean="0"/>
            </a:br>
            <a:r>
              <a:rPr lang="nl-BE" smtClean="0"/>
              <a:t>uit in je grafische weergave van</a:t>
            </a:r>
            <a:br>
              <a:rPr lang="nl-BE" smtClean="0"/>
            </a:br>
            <a:r>
              <a:rPr lang="nl-BE" smtClean="0"/>
              <a:t>de 2-factorenoplossing:</a:t>
            </a:r>
          </a:p>
          <a:p>
            <a:pPr marL="990600" lvl="1" indent="-533400">
              <a:buFontTx/>
              <a:buChar char="•"/>
            </a:pPr>
            <a:r>
              <a:rPr lang="nl-BE" smtClean="0"/>
              <a:t>Assen vormen hoek  </a:t>
            </a:r>
            <a:r>
              <a:rPr lang="nl-BE" smtClean="0">
                <a:cs typeface="Arial" charset="0"/>
              </a:rPr>
              <a:t>≠ </a:t>
            </a:r>
            <a:r>
              <a:rPr lang="nl-BE" smtClean="0"/>
              <a:t>90°</a:t>
            </a:r>
          </a:p>
          <a:p>
            <a:pPr marL="990600" lvl="1" indent="-533400">
              <a:buFontTx/>
              <a:buChar char="•"/>
            </a:pPr>
            <a:r>
              <a:rPr lang="nl-BE" smtClean="0"/>
              <a:t>Oorsprong blijft gelijk</a:t>
            </a:r>
            <a:endParaRPr lang="nl-NL" smtClean="0"/>
          </a:p>
        </p:txBody>
      </p:sp>
      <p:pic>
        <p:nvPicPr>
          <p:cNvPr id="73731" name="Picture 11" descr="oefeninge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981075"/>
            <a:ext cx="197167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 smtClean="0"/>
              <a:t>2.4 Twee factoren – oblieke rotatie</a:t>
            </a:r>
            <a:br>
              <a:rPr lang="nl-BE" sz="4000" smtClean="0"/>
            </a:br>
            <a:endParaRPr lang="nl-NL" sz="4000" smtClean="0"/>
          </a:p>
        </p:txBody>
      </p:sp>
      <p:sp>
        <p:nvSpPr>
          <p:cNvPr id="77826" name="Rectangle 3"/>
          <p:cNvSpPr>
            <a:spLocks noGrp="1"/>
          </p:cNvSpPr>
          <p:nvPr>
            <p:ph type="body" idx="1"/>
          </p:nvPr>
        </p:nvSpPr>
        <p:spPr>
          <a:xfrm>
            <a:off x="468313" y="1557338"/>
            <a:ext cx="8218487" cy="49974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nl-BE" smtClean="0"/>
              <a:t>Vergelijk orthogonale met oblieke rotatie</a:t>
            </a:r>
          </a:p>
          <a:p>
            <a:pPr marL="990600" lvl="1" indent="-533400">
              <a:lnSpc>
                <a:spcPct val="110000"/>
              </a:lnSpc>
              <a:buFontTx/>
              <a:buAutoNum type="alphaLcPeriod"/>
            </a:pPr>
            <a:r>
              <a:rPr lang="nl-BE" smtClean="0">
                <a:sym typeface="Wingdings" pitchFamily="2" charset="2"/>
              </a:rPr>
              <a:t>Ladingen</a:t>
            </a:r>
          </a:p>
          <a:p>
            <a:pPr marL="990600" lvl="1" indent="-533400">
              <a:lnSpc>
                <a:spcPct val="110000"/>
              </a:lnSpc>
              <a:buFontTx/>
              <a:buAutoNum type="alphaLcPeriod"/>
            </a:pPr>
            <a:r>
              <a:rPr lang="nl-BE" smtClean="0">
                <a:sym typeface="Wingdings" pitchFamily="2" charset="2"/>
              </a:rPr>
              <a:t>Communaliteiten</a:t>
            </a:r>
          </a:p>
          <a:p>
            <a:pPr marL="990600" lvl="1" indent="-533400">
              <a:lnSpc>
                <a:spcPct val="110000"/>
              </a:lnSpc>
              <a:buFontTx/>
              <a:buAutoNum type="alphaLcPeriod"/>
            </a:pPr>
            <a:r>
              <a:rPr lang="nl-BE" smtClean="0">
                <a:sym typeface="Wingdings" pitchFamily="2" charset="2"/>
              </a:rPr>
              <a:t>Geschatte correlaties</a:t>
            </a:r>
          </a:p>
          <a:p>
            <a:pPr marL="990600" lvl="1" indent="-533400">
              <a:lnSpc>
                <a:spcPct val="110000"/>
              </a:lnSpc>
              <a:buFontTx/>
              <a:buAutoNum type="alphaLcPeriod"/>
            </a:pPr>
            <a:r>
              <a:rPr lang="nl-BE" smtClean="0">
                <a:sym typeface="Wingdings" pitchFamily="2" charset="2"/>
              </a:rPr>
              <a:t>Proportie verklaarde variantie</a:t>
            </a:r>
          </a:p>
          <a:p>
            <a:pPr marL="990600" lvl="1" indent="-533400">
              <a:lnSpc>
                <a:spcPct val="110000"/>
              </a:lnSpc>
              <a:buFontTx/>
              <a:buAutoNum type="alphaLcPeriod"/>
            </a:pPr>
            <a:r>
              <a:rPr lang="nl-BE" smtClean="0">
                <a:sym typeface="Wingdings" pitchFamily="2" charset="2"/>
              </a:rPr>
              <a:t>Interpretatie</a:t>
            </a:r>
            <a:endParaRPr lang="nl-BE" smtClean="0"/>
          </a:p>
          <a:p>
            <a:pPr marL="990600" lvl="1" indent="-533400">
              <a:buFontTx/>
              <a:buAutoNum type="alphaLcPeriod"/>
            </a:pPr>
            <a:endParaRPr lang="nl-NL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pic>
        <p:nvPicPr>
          <p:cNvPr id="88066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1773238"/>
            <a:ext cx="5976938" cy="44831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BE" smtClean="0"/>
              <a:t>Werkcollege 3</a:t>
            </a:r>
          </a:p>
        </p:txBody>
      </p:sp>
      <p:sp>
        <p:nvSpPr>
          <p:cNvPr id="8909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170000"/>
              </a:lnSpc>
              <a:buFont typeface="Arial" charset="0"/>
              <a:buNone/>
            </a:pPr>
            <a:r>
              <a:rPr lang="nl-BE" smtClean="0"/>
              <a:t>	</a:t>
            </a:r>
            <a:r>
              <a:rPr lang="nl-BE" sz="3800" b="1" u="sng" smtClean="0"/>
              <a:t>Voorbereiden</a:t>
            </a:r>
            <a:r>
              <a:rPr lang="nl-BE" sz="3800" smtClean="0"/>
              <a:t>: </a:t>
            </a:r>
          </a:p>
          <a:p>
            <a:pPr>
              <a:lnSpc>
                <a:spcPct val="170000"/>
              </a:lnSpc>
              <a:buFont typeface="Arial" charset="0"/>
              <a:buNone/>
            </a:pPr>
            <a:r>
              <a:rPr lang="nl-BE" sz="3800" smtClean="0"/>
              <a:t>	slides over visies op persoonlijkheid lezen!</a:t>
            </a:r>
          </a:p>
          <a:p>
            <a:pPr lvl="2">
              <a:buFont typeface="Arial" charset="0"/>
              <a:buNone/>
            </a:pPr>
            <a:endParaRPr lang="nl-BE" sz="3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mtClean="0"/>
              <a:t>Werkcollege 2</a:t>
            </a:r>
            <a:endParaRPr lang="nl-NL" smtClean="0"/>
          </a:p>
        </p:txBody>
      </p:sp>
      <p:sp>
        <p:nvSpPr>
          <p:cNvPr id="17410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smtClean="0">
                <a:solidFill>
                  <a:schemeClr val="tx1"/>
                </a:solidFill>
              </a:rPr>
              <a:t>FACTORANALYSE</a:t>
            </a:r>
            <a:endParaRPr lang="nl-NL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Inhoud werkcollege</a:t>
            </a:r>
            <a:endParaRPr lang="nl-NL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nl-BE" smtClean="0"/>
              <a:t>Dataverzameling</a:t>
            </a:r>
          </a:p>
          <a:p>
            <a:pPr marL="609600" indent="-609600">
              <a:buFontTx/>
              <a:buAutoNum type="arabicPeriod"/>
            </a:pPr>
            <a:r>
              <a:rPr lang="nl-BE" smtClean="0"/>
              <a:t>Factoranalyse</a:t>
            </a:r>
          </a:p>
          <a:p>
            <a:pPr marL="990600" lvl="1" indent="-533400">
              <a:buFontTx/>
              <a:buAutoNum type="arabicPeriod"/>
            </a:pPr>
            <a:r>
              <a:rPr lang="nl-BE" smtClean="0"/>
              <a:t>Eén factor</a:t>
            </a:r>
          </a:p>
          <a:p>
            <a:pPr marL="990600" lvl="1" indent="-533400">
              <a:buFontTx/>
              <a:buAutoNum type="arabicPeriod"/>
            </a:pPr>
            <a:r>
              <a:rPr lang="nl-BE" smtClean="0"/>
              <a:t>Twee factoren</a:t>
            </a:r>
          </a:p>
          <a:p>
            <a:pPr marL="1371600" lvl="2" indent="-457200">
              <a:buFontTx/>
              <a:buChar char="-"/>
            </a:pPr>
            <a:r>
              <a:rPr lang="nl-BE" smtClean="0"/>
              <a:t>Ongeroteerde oplossing</a:t>
            </a:r>
          </a:p>
          <a:p>
            <a:pPr marL="1371600" lvl="2" indent="-457200">
              <a:buFontTx/>
              <a:buChar char="-"/>
            </a:pPr>
            <a:r>
              <a:rPr lang="nl-BE" smtClean="0"/>
              <a:t>Orthogonale rotatie</a:t>
            </a:r>
          </a:p>
          <a:p>
            <a:pPr marL="1371600" lvl="2" indent="-457200">
              <a:buFontTx/>
              <a:buChar char="-"/>
            </a:pPr>
            <a:r>
              <a:rPr lang="nl-BE" smtClean="0"/>
              <a:t>Oblieke rotatie</a:t>
            </a:r>
            <a:endParaRPr lang="nl-NL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1. Dataverzameling</a:t>
            </a:r>
            <a:endParaRPr lang="nl-NL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525621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nl-BE" smtClean="0"/>
              <a:t>Vragenlijst afnemen bij 300 studenten:</a:t>
            </a:r>
          </a:p>
          <a:p>
            <a:pPr marL="990600" lvl="1" indent="-533400">
              <a:buFontTx/>
              <a:buAutoNum type="arabicPeriod"/>
            </a:pPr>
            <a:r>
              <a:rPr lang="nl-BE" smtClean="0"/>
              <a:t>Wat ik leer, vind ik echt boeiend</a:t>
            </a:r>
          </a:p>
          <a:p>
            <a:pPr marL="990600" lvl="1" indent="-533400">
              <a:buFontTx/>
              <a:buAutoNum type="arabicPeriod"/>
            </a:pPr>
            <a:r>
              <a:rPr lang="nl-BE" smtClean="0"/>
              <a:t>Als ik slaag, krijg ik een materiële beloning van mijn ouders</a:t>
            </a:r>
          </a:p>
          <a:p>
            <a:pPr marL="990600" lvl="1" indent="-533400">
              <a:buFontTx/>
              <a:buAutoNum type="arabicPeriod"/>
            </a:pPr>
            <a:r>
              <a:rPr lang="nl-BE" smtClean="0"/>
              <a:t>Ik studeer omdat ik dat moet van mijn ouders</a:t>
            </a:r>
          </a:p>
          <a:p>
            <a:pPr marL="990600" lvl="1" indent="-533400">
              <a:buFontTx/>
              <a:buAutoNum type="arabicPeriod"/>
            </a:pPr>
            <a:r>
              <a:rPr lang="nl-BE" smtClean="0"/>
              <a:t>Ik wil graag goede punten halen</a:t>
            </a:r>
          </a:p>
          <a:p>
            <a:pPr marL="990600" lvl="1" indent="-533400">
              <a:buFontTx/>
              <a:buAutoNum type="arabicPeriod"/>
            </a:pPr>
            <a:r>
              <a:rPr lang="nl-BE" smtClean="0"/>
              <a:t>De inhoud van mijn vakken is interessant</a:t>
            </a:r>
          </a:p>
          <a:p>
            <a:pPr marL="990600" lvl="1" indent="-533400">
              <a:buFontTx/>
              <a:buAutoNum type="arabicPeriod"/>
            </a:pPr>
            <a:r>
              <a:rPr lang="nl-BE" smtClean="0"/>
              <a:t>Ik wil de leerstof écht begrijpen</a:t>
            </a:r>
          </a:p>
          <a:p>
            <a:pPr marL="990600" lvl="1" indent="-533400">
              <a:buFontTx/>
              <a:buAutoNum type="arabicPeriod"/>
            </a:pPr>
            <a:endParaRPr lang="nl-BE" smtClean="0"/>
          </a:p>
          <a:p>
            <a:pPr marL="990600" lvl="1" indent="-533400">
              <a:buFontTx/>
              <a:buAutoNum type="arabicPeriod"/>
            </a:pPr>
            <a:endParaRPr lang="nl-NL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1. Dataverzameling</a:t>
            </a:r>
            <a:endParaRPr lang="nl-NL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nl-BE" smtClean="0"/>
              <a:t>Steeds aanduiden op schaal:</a:t>
            </a:r>
          </a:p>
          <a:p>
            <a:pPr>
              <a:buFont typeface="Arial" charset="0"/>
              <a:buNone/>
            </a:pPr>
            <a:r>
              <a:rPr lang="nl-BE" smtClean="0"/>
              <a:t>Hoe toepasselijk is dit voor jou?</a:t>
            </a:r>
          </a:p>
          <a:p>
            <a:pPr>
              <a:buFont typeface="Arial" charset="0"/>
              <a:buNone/>
            </a:pPr>
            <a:r>
              <a:rPr lang="nl-BE" smtClean="0"/>
              <a:t>	1 = helemaal niet </a:t>
            </a:r>
          </a:p>
          <a:p>
            <a:pPr>
              <a:buFont typeface="Arial" charset="0"/>
              <a:buNone/>
            </a:pPr>
            <a:r>
              <a:rPr lang="nl-BE" smtClean="0"/>
              <a:t>	2 = weinig</a:t>
            </a:r>
          </a:p>
          <a:p>
            <a:pPr>
              <a:buFont typeface="Arial" charset="0"/>
              <a:buNone/>
            </a:pPr>
            <a:r>
              <a:rPr lang="nl-BE" smtClean="0"/>
              <a:t>	3 = tamelijk</a:t>
            </a:r>
          </a:p>
          <a:p>
            <a:pPr>
              <a:buFont typeface="Arial" charset="0"/>
              <a:buNone/>
            </a:pPr>
            <a:r>
              <a:rPr lang="nl-BE" smtClean="0"/>
              <a:t>	4 = zeer</a:t>
            </a:r>
          </a:p>
          <a:p>
            <a:pPr>
              <a:buFont typeface="Arial" charset="0"/>
              <a:buNone/>
            </a:pPr>
            <a:r>
              <a:rPr lang="nl-BE" smtClean="0"/>
              <a:t>	5 = uiterst</a:t>
            </a:r>
            <a:endParaRPr lang="nl-NL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1. Dataverzameling</a:t>
            </a:r>
            <a:endParaRPr lang="nl-NL" smtClean="0"/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0" y="1268413"/>
            <a:ext cx="8229600" cy="4857750"/>
          </a:xfrm>
        </p:spPr>
        <p:txBody>
          <a:bodyPr/>
          <a:lstStyle/>
          <a:p>
            <a:pPr>
              <a:buFont typeface="Wingdings" pitchFamily="2" charset="2"/>
              <a:buChar char="à"/>
            </a:pPr>
            <a:r>
              <a:rPr lang="nl-BE" smtClean="0">
                <a:sym typeface="Wingdings" pitchFamily="2" charset="2"/>
              </a:rPr>
              <a:t>Gegevensmatrix</a:t>
            </a:r>
          </a:p>
          <a:p>
            <a:pPr>
              <a:buFont typeface="Wingdings" pitchFamily="2" charset="2"/>
              <a:buNone/>
            </a:pPr>
            <a:endParaRPr lang="nl-NL" smtClean="0"/>
          </a:p>
        </p:txBody>
      </p:sp>
      <p:graphicFrame>
        <p:nvGraphicFramePr>
          <p:cNvPr id="99332" name="Group 4"/>
          <p:cNvGraphicFramePr>
            <a:graphicFrameLocks noGrp="1"/>
          </p:cNvGraphicFramePr>
          <p:nvPr/>
        </p:nvGraphicFramePr>
        <p:xfrm>
          <a:off x="179388" y="2133600"/>
          <a:ext cx="8785225" cy="4525963"/>
        </p:xfrm>
        <a:graphic>
          <a:graphicData uri="http://schemas.openxmlformats.org/drawingml/2006/table">
            <a:tbl>
              <a:tblPr/>
              <a:tblGrid>
                <a:gridCol w="863600"/>
                <a:gridCol w="1225550"/>
                <a:gridCol w="1223962"/>
                <a:gridCol w="1295400"/>
                <a:gridCol w="1470025"/>
                <a:gridCol w="1214438"/>
                <a:gridCol w="149225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Pp</a:t>
                      </a:r>
                      <a:endParaRPr kumimoji="0" lang="nl-NL" sz="2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1</a:t>
                      </a:r>
                      <a:endParaRPr kumimoji="0" lang="nl-NL" sz="2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2</a:t>
                      </a:r>
                      <a:endParaRPr kumimoji="0" lang="nl-NL" sz="2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3</a:t>
                      </a:r>
                      <a:endParaRPr kumimoji="0" lang="nl-NL" sz="2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4</a:t>
                      </a:r>
                      <a:endParaRPr kumimoji="0" lang="nl-NL" sz="2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5</a:t>
                      </a:r>
                      <a:endParaRPr kumimoji="0" lang="nl-NL" sz="2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6</a:t>
                      </a:r>
                      <a:endParaRPr kumimoji="0" lang="nl-NL" sz="2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  <a:endParaRPr kumimoji="0" 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300</a:t>
                      </a:r>
                      <a:endParaRPr kumimoji="0" 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 smtClean="0"/>
              <a:t>2. Factoranalyse:</a:t>
            </a:r>
            <a:br>
              <a:rPr lang="nl-BE" sz="4000" smtClean="0"/>
            </a:br>
            <a:r>
              <a:rPr lang="nl-BE" sz="4000" smtClean="0"/>
              <a:t>Doel</a:t>
            </a:r>
            <a:endParaRPr lang="nl-NL" sz="4000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90000"/>
              </a:lnSpc>
            </a:pPr>
            <a:r>
              <a:rPr lang="nl-BE" smtClean="0"/>
              <a:t>Datareductie </a:t>
            </a:r>
          </a:p>
          <a:p>
            <a:pPr>
              <a:lnSpc>
                <a:spcPct val="190000"/>
              </a:lnSpc>
            </a:pPr>
            <a:r>
              <a:rPr lang="nl-BE" smtClean="0"/>
              <a:t>Achterliggend construct(en)</a:t>
            </a:r>
          </a:p>
          <a:p>
            <a:pPr>
              <a:lnSpc>
                <a:spcPct val="190000"/>
              </a:lnSpc>
            </a:pPr>
            <a:r>
              <a:rPr lang="nl-BE" smtClean="0"/>
              <a:t>Correlaties tussen items zo goed mogelijk verklaren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2.1 Eén factor</a:t>
            </a:r>
            <a:endParaRPr lang="nl-NL" smtClean="0"/>
          </a:p>
        </p:txBody>
      </p:sp>
      <p:graphicFrame>
        <p:nvGraphicFramePr>
          <p:cNvPr id="101379" name="Group 3"/>
          <p:cNvGraphicFramePr>
            <a:graphicFrameLocks noGrp="1"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483225"/>
                <a:gridCol w="2746375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F1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Boeiend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.39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Beloning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α</a:t>
                      </a: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E44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 Moet van ouders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.61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 Goede punten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.19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 Interessant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.72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6. Begrijpen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α</a:t>
                      </a: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E4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 smtClean="0"/>
              <a:t>2.1 Eén factor:</a:t>
            </a:r>
            <a:br>
              <a:rPr lang="nl-BE" sz="4000" smtClean="0"/>
            </a:br>
            <a:r>
              <a:rPr lang="nl-BE" sz="4000" smtClean="0"/>
              <a:t>OEFENING</a:t>
            </a:r>
            <a:endParaRPr lang="nl-NL" sz="4000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250825" y="1484313"/>
            <a:ext cx="8435975" cy="5113337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nl-BE" smtClean="0"/>
              <a:t>Bereken </a:t>
            </a:r>
            <a:r>
              <a:rPr lang="el-GR" smtClean="0">
                <a:cs typeface="Arial" charset="0"/>
              </a:rPr>
              <a:t>α</a:t>
            </a:r>
            <a:r>
              <a:rPr lang="nl-BE" baseline="-25000" smtClean="0"/>
              <a:t>2</a:t>
            </a:r>
            <a:r>
              <a:rPr lang="nl-BE" smtClean="0"/>
              <a:t> als geschatte </a:t>
            </a:r>
            <a:br>
              <a:rPr lang="nl-BE" smtClean="0"/>
            </a:br>
            <a:r>
              <a:rPr lang="nl-BE" smtClean="0"/>
              <a:t>r (item 2, item 3) = 0.336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nl-BE" smtClean="0"/>
              <a:t>Bereken </a:t>
            </a:r>
            <a:r>
              <a:rPr lang="el-GR" smtClean="0">
                <a:cs typeface="Arial" charset="0"/>
              </a:rPr>
              <a:t>α</a:t>
            </a:r>
            <a:r>
              <a:rPr lang="nl-BE" baseline="-25000" smtClean="0"/>
              <a:t>6</a:t>
            </a:r>
            <a:r>
              <a:rPr lang="nl-BE" smtClean="0"/>
              <a:t> als communaliteit item</a:t>
            </a:r>
            <a:r>
              <a:rPr lang="nl-BE" smtClean="0">
                <a:cs typeface="Arial" charset="0"/>
              </a:rPr>
              <a:t>6</a:t>
            </a:r>
            <a:r>
              <a:rPr lang="nl-BE" smtClean="0"/>
              <a:t> = .45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nl-BE" smtClean="0"/>
              <a:t>Schat correlatie tussen</a:t>
            </a:r>
          </a:p>
          <a:p>
            <a:pPr marL="990600" lvl="1" indent="-533400">
              <a:lnSpc>
                <a:spcPct val="110000"/>
              </a:lnSpc>
              <a:buFontTx/>
              <a:buAutoNum type="alphaLcPeriod"/>
            </a:pPr>
            <a:r>
              <a:rPr lang="nl-BE" smtClean="0"/>
              <a:t>Item 5 en item 6</a:t>
            </a:r>
          </a:p>
          <a:p>
            <a:pPr marL="990600" lvl="1" indent="-533400">
              <a:lnSpc>
                <a:spcPct val="110000"/>
              </a:lnSpc>
              <a:buFontTx/>
              <a:buAutoNum type="alphaLcPeriod"/>
            </a:pPr>
            <a:r>
              <a:rPr lang="nl-BE" smtClean="0"/>
              <a:t>Item 1 en item 4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nl-BE" smtClean="0"/>
              <a:t>Bereken proportie verklaarde variantie F1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nl-BE" smtClean="0"/>
              <a:t>Interpreteer F1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endParaRPr lang="nl-NL" smtClean="0"/>
          </a:p>
        </p:txBody>
      </p:sp>
      <p:pic>
        <p:nvPicPr>
          <p:cNvPr id="27651" name="Picture 11" descr="oefeninge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188913"/>
            <a:ext cx="197167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E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6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3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8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426</Words>
  <Application>Microsoft Office PowerPoint</Application>
  <PresentationFormat>On-screen Show (4:3)</PresentationFormat>
  <Paragraphs>155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Werkcollege differentiële psychologie</vt:lpstr>
      <vt:lpstr>Werkcollege 2</vt:lpstr>
      <vt:lpstr>Inhoud werkcollege</vt:lpstr>
      <vt:lpstr>1. Dataverzameling</vt:lpstr>
      <vt:lpstr>1. Dataverzameling</vt:lpstr>
      <vt:lpstr>1. Dataverzameling</vt:lpstr>
      <vt:lpstr>2. Factoranalyse: Doel</vt:lpstr>
      <vt:lpstr>2.1 Eén factor</vt:lpstr>
      <vt:lpstr>2.1 Eén factor: OEFENING</vt:lpstr>
      <vt:lpstr>2.2 Twee factoren - ongeroteerd</vt:lpstr>
      <vt:lpstr>2.2 Twee factoren - ongeroteerd: OEFENING</vt:lpstr>
      <vt:lpstr>2.3 Twee factoren - orthogonale rotatie OEFENING</vt:lpstr>
      <vt:lpstr>2.3 Twee factoren - orthogonale rotatie OEFENING</vt:lpstr>
      <vt:lpstr>2.4 Twee factoren – oblieke rotatie OEFENING</vt:lpstr>
      <vt:lpstr>2.4 Twee factoren – oblieke rotatie </vt:lpstr>
      <vt:lpstr>Slide 16</vt:lpstr>
      <vt:lpstr>Werkcollege 3</vt:lpstr>
    </vt:vector>
  </TitlesOfParts>
  <Company>K.U.Leuven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Werkcollege differentiële psychologie</dc:title>
  <dc:creator>Ellen Delvaux</dc:creator>
  <cp:lastModifiedBy>u0045534</cp:lastModifiedBy>
  <cp:revision>329</cp:revision>
  <dcterms:created xsi:type="dcterms:W3CDTF">2011-01-21T13:16:24Z</dcterms:created>
  <dcterms:modified xsi:type="dcterms:W3CDTF">2011-03-10T15:18:03Z</dcterms:modified>
</cp:coreProperties>
</file>