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Override3.xml" ContentType="application/vnd.openxmlformats-officedocument.themeOverr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3"/>
  </p:notesMasterIdLst>
  <p:sldIdLst>
    <p:sldId id="301" r:id="rId2"/>
    <p:sldId id="300" r:id="rId3"/>
    <p:sldId id="302" r:id="rId4"/>
    <p:sldId id="256" r:id="rId5"/>
    <p:sldId id="257" r:id="rId6"/>
    <p:sldId id="318" r:id="rId7"/>
    <p:sldId id="273" r:id="rId8"/>
    <p:sldId id="288" r:id="rId9"/>
    <p:sldId id="276" r:id="rId10"/>
    <p:sldId id="281" r:id="rId11"/>
    <p:sldId id="277" r:id="rId12"/>
    <p:sldId id="287" r:id="rId13"/>
    <p:sldId id="282" r:id="rId14"/>
    <p:sldId id="289" r:id="rId15"/>
    <p:sldId id="279" r:id="rId16"/>
    <p:sldId id="291" r:id="rId17"/>
    <p:sldId id="280" r:id="rId18"/>
    <p:sldId id="299" r:id="rId19"/>
    <p:sldId id="292" r:id="rId20"/>
    <p:sldId id="298" r:id="rId21"/>
    <p:sldId id="294" r:id="rId22"/>
    <p:sldId id="296" r:id="rId23"/>
    <p:sldId id="297" r:id="rId24"/>
    <p:sldId id="274" r:id="rId25"/>
    <p:sldId id="303" r:id="rId26"/>
    <p:sldId id="304" r:id="rId27"/>
    <p:sldId id="305" r:id="rId28"/>
    <p:sldId id="319" r:id="rId29"/>
    <p:sldId id="306" r:id="rId30"/>
    <p:sldId id="320" r:id="rId31"/>
    <p:sldId id="321" r:id="rId32"/>
    <p:sldId id="323" r:id="rId33"/>
    <p:sldId id="322" r:id="rId34"/>
    <p:sldId id="307" r:id="rId35"/>
    <p:sldId id="324" r:id="rId36"/>
    <p:sldId id="308" r:id="rId37"/>
    <p:sldId id="325" r:id="rId38"/>
    <p:sldId id="326" r:id="rId39"/>
    <p:sldId id="327" r:id="rId40"/>
    <p:sldId id="328" r:id="rId41"/>
    <p:sldId id="309" r:id="rId42"/>
    <p:sldId id="329" r:id="rId43"/>
    <p:sldId id="310" r:id="rId44"/>
    <p:sldId id="330" r:id="rId45"/>
    <p:sldId id="331" r:id="rId46"/>
    <p:sldId id="332" r:id="rId47"/>
    <p:sldId id="333" r:id="rId48"/>
    <p:sldId id="334" r:id="rId49"/>
    <p:sldId id="311" r:id="rId50"/>
    <p:sldId id="312" r:id="rId51"/>
    <p:sldId id="335" r:id="rId52"/>
    <p:sldId id="336" r:id="rId53"/>
    <p:sldId id="337" r:id="rId54"/>
    <p:sldId id="338" r:id="rId55"/>
    <p:sldId id="313" r:id="rId56"/>
    <p:sldId id="339" r:id="rId57"/>
    <p:sldId id="314" r:id="rId58"/>
    <p:sldId id="340" r:id="rId59"/>
    <p:sldId id="341" r:id="rId60"/>
    <p:sldId id="342" r:id="rId61"/>
    <p:sldId id="343" r:id="rId62"/>
    <p:sldId id="315" r:id="rId63"/>
    <p:sldId id="344" r:id="rId64"/>
    <p:sldId id="316" r:id="rId65"/>
    <p:sldId id="345" r:id="rId66"/>
    <p:sldId id="346" r:id="rId67"/>
    <p:sldId id="347" r:id="rId68"/>
    <p:sldId id="348" r:id="rId69"/>
    <p:sldId id="350" r:id="rId70"/>
    <p:sldId id="275" r:id="rId71"/>
    <p:sldId id="349" r:id="rId72"/>
  </p:sldIdLst>
  <p:sldSz cx="9144000" cy="6858000" type="screen4x3"/>
  <p:notesSz cx="6858000" cy="9144000"/>
  <p:defaultTextStyle>
    <a:defPPr>
      <a:defRPr lang="nl-B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l-BE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lineMarker"/>
        <c:ser>
          <c:idx val="0"/>
          <c:order val="0"/>
          <c:tx>
            <c:strRef>
              <c:f>Sheet1!$C$42</c:f>
              <c:strCache>
                <c:ptCount val="1"/>
                <c:pt idx="0">
                  <c:v>Evaluatie docent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0"/>
          </c:marker>
          <c:trendline>
            <c:spPr>
              <a:ln w="25400"/>
            </c:spPr>
            <c:trendlineType val="linear"/>
          </c:trendline>
          <c:xVal>
            <c:numRef>
              <c:f>Sheet1!$B$43:$B$52</c:f>
              <c:numCache>
                <c:formatCode>General</c:formatCode>
                <c:ptCount val="10"/>
                <c:pt idx="0">
                  <c:v>12</c:v>
                </c:pt>
                <c:pt idx="1">
                  <c:v>8</c:v>
                </c:pt>
                <c:pt idx="2">
                  <c:v>15</c:v>
                </c:pt>
                <c:pt idx="3">
                  <c:v>14</c:v>
                </c:pt>
                <c:pt idx="4">
                  <c:v>9</c:v>
                </c:pt>
                <c:pt idx="5">
                  <c:v>5</c:v>
                </c:pt>
                <c:pt idx="6">
                  <c:v>17</c:v>
                </c:pt>
                <c:pt idx="7">
                  <c:v>7</c:v>
                </c:pt>
                <c:pt idx="8">
                  <c:v>11</c:v>
                </c:pt>
                <c:pt idx="9">
                  <c:v>11</c:v>
                </c:pt>
              </c:numCache>
            </c:numRef>
          </c:xVal>
          <c:yVal>
            <c:numRef>
              <c:f>Sheet1!$C$43:$C$52</c:f>
              <c:numCache>
                <c:formatCode>General</c:formatCode>
                <c:ptCount val="10"/>
                <c:pt idx="0">
                  <c:v>7</c:v>
                </c:pt>
                <c:pt idx="1">
                  <c:v>4</c:v>
                </c:pt>
                <c:pt idx="2">
                  <c:v>8</c:v>
                </c:pt>
                <c:pt idx="3">
                  <c:v>9</c:v>
                </c:pt>
                <c:pt idx="4">
                  <c:v>5</c:v>
                </c:pt>
                <c:pt idx="5">
                  <c:v>6</c:v>
                </c:pt>
                <c:pt idx="6">
                  <c:v>8</c:v>
                </c:pt>
                <c:pt idx="7">
                  <c:v>3</c:v>
                </c:pt>
                <c:pt idx="8">
                  <c:v>6</c:v>
                </c:pt>
                <c:pt idx="9">
                  <c:v>8</c:v>
                </c:pt>
              </c:numCache>
            </c:numRef>
          </c:yVal>
        </c:ser>
        <c:axId val="2905600"/>
        <c:axId val="2907520"/>
      </c:scatterChart>
      <c:valAx>
        <c:axId val="2905600"/>
        <c:scaling>
          <c:orientation val="minMax"/>
          <c:max val="2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nl-BE" sz="1600" dirty="0"/>
                  <a:t>Score op examen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400" baseline="0"/>
            </a:pPr>
            <a:endParaRPr lang="nl-BE"/>
          </a:p>
        </c:txPr>
        <c:crossAx val="2907520"/>
        <c:crosses val="autoZero"/>
        <c:crossBetween val="midCat"/>
      </c:valAx>
      <c:valAx>
        <c:axId val="290752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nl-BE" sz="1600" dirty="0"/>
                  <a:t>Evaluatie docent</a:t>
                </a:r>
              </a:p>
            </c:rich>
          </c:tx>
          <c:layout/>
        </c:title>
        <c:numFmt formatCode="General" sourceLinked="1"/>
        <c:tickLblPos val="nextTo"/>
        <c:txPr>
          <a:bodyPr rot="0"/>
          <a:lstStyle/>
          <a:p>
            <a:pPr>
              <a:defRPr sz="1400" baseline="0"/>
            </a:pPr>
            <a:endParaRPr lang="nl-BE"/>
          </a:p>
        </c:txPr>
        <c:crossAx val="2905600"/>
        <c:crosses val="autoZero"/>
        <c:crossBetween val="midCat"/>
      </c:valAx>
    </c:plotArea>
    <c:plotVisOnly val="1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l-BE"/>
  <c:clrMapOvr bg1="lt1" tx1="dk1" bg2="lt2" tx2="dk2" accent1="accent1" accent2="accent2" accent3="accent3" accent4="accent4" accent5="accent5" accent6="accent6" hlink="hlink" folHlink="folHlink"/>
  <c:chart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marker>
            <c:symbol val="diamond"/>
            <c:size val="10"/>
          </c:marker>
          <c:trendline>
            <c:spPr>
              <a:ln w="25400"/>
            </c:spPr>
            <c:trendlineType val="linear"/>
          </c:trendline>
          <c:xVal>
            <c:numRef>
              <c:f>Sheet1!$B$70:$B$79</c:f>
              <c:numCache>
                <c:formatCode>General</c:formatCode>
                <c:ptCount val="10"/>
                <c:pt idx="0">
                  <c:v>1590</c:v>
                </c:pt>
                <c:pt idx="1">
                  <c:v>1680</c:v>
                </c:pt>
                <c:pt idx="2">
                  <c:v>1470</c:v>
                </c:pt>
                <c:pt idx="3">
                  <c:v>2050</c:v>
                </c:pt>
                <c:pt idx="4">
                  <c:v>1800</c:v>
                </c:pt>
                <c:pt idx="5">
                  <c:v>2020</c:v>
                </c:pt>
                <c:pt idx="6">
                  <c:v>1730</c:v>
                </c:pt>
                <c:pt idx="7">
                  <c:v>1920</c:v>
                </c:pt>
                <c:pt idx="8">
                  <c:v>1860</c:v>
                </c:pt>
                <c:pt idx="9">
                  <c:v>2110</c:v>
                </c:pt>
              </c:numCache>
            </c:numRef>
          </c:xVal>
          <c:yVal>
            <c:numRef>
              <c:f>Sheet1!$C$70:$C$79</c:f>
              <c:numCache>
                <c:formatCode>General</c:formatCode>
                <c:ptCount val="10"/>
                <c:pt idx="0">
                  <c:v>6</c:v>
                </c:pt>
                <c:pt idx="1">
                  <c:v>6</c:v>
                </c:pt>
                <c:pt idx="2">
                  <c:v>6.5</c:v>
                </c:pt>
                <c:pt idx="3">
                  <c:v>2</c:v>
                </c:pt>
                <c:pt idx="4">
                  <c:v>4</c:v>
                </c:pt>
                <c:pt idx="5">
                  <c:v>1</c:v>
                </c:pt>
                <c:pt idx="6">
                  <c:v>5</c:v>
                </c:pt>
                <c:pt idx="7">
                  <c:v>2.5</c:v>
                </c:pt>
                <c:pt idx="8">
                  <c:v>3.5</c:v>
                </c:pt>
                <c:pt idx="9">
                  <c:v>1.5</c:v>
                </c:pt>
              </c:numCache>
            </c:numRef>
          </c:yVal>
        </c:ser>
        <c:axId val="2959616"/>
        <c:axId val="2994560"/>
      </c:scatterChart>
      <c:valAx>
        <c:axId val="2959616"/>
        <c:scaling>
          <c:orientation val="minMax"/>
          <c:max val="2200"/>
          <c:min val="150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nl-BE" sz="1600" dirty="0" smtClean="0"/>
                  <a:t>Calorie-inname</a:t>
                </a:r>
                <a:endParaRPr lang="nl-BE" sz="1600" dirty="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400" baseline="0"/>
            </a:pPr>
            <a:endParaRPr lang="nl-BE"/>
          </a:p>
        </c:txPr>
        <c:crossAx val="2994560"/>
        <c:crosses val="autoZero"/>
        <c:crossBetween val="midCat"/>
        <c:majorUnit val="100"/>
      </c:valAx>
      <c:valAx>
        <c:axId val="2994560"/>
        <c:scaling>
          <c:orientation val="minMax"/>
          <c:max val="7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nl-BE" sz="1600" dirty="0"/>
                  <a:t>Gewichtsverlies</a:t>
                </a:r>
              </a:p>
            </c:rich>
          </c:tx>
          <c:layout/>
        </c:title>
        <c:numFmt formatCode="General" sourceLinked="1"/>
        <c:tickLblPos val="nextTo"/>
        <c:txPr>
          <a:bodyPr rot="0"/>
          <a:lstStyle/>
          <a:p>
            <a:pPr>
              <a:defRPr sz="1400" baseline="0"/>
            </a:pPr>
            <a:endParaRPr lang="nl-BE"/>
          </a:p>
        </c:txPr>
        <c:crossAx val="2959616"/>
        <c:crosses val="autoZero"/>
        <c:crossBetween val="midCat"/>
      </c:valAx>
    </c:plotArea>
    <c:plotVisOnly val="1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l-BE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0496269563526782"/>
          <c:y val="3.6766098176233435E-2"/>
          <c:w val="0.87250255176436187"/>
          <c:h val="0.79764748408239305"/>
        </c:manualLayout>
      </c:layout>
      <c:scatterChart>
        <c:scatterStyle val="lineMarker"/>
        <c:ser>
          <c:idx val="0"/>
          <c:order val="0"/>
          <c:spPr>
            <a:ln w="28575">
              <a:noFill/>
            </a:ln>
          </c:spPr>
          <c:marker>
            <c:symbol val="diamond"/>
            <c:size val="10"/>
          </c:marker>
          <c:trendline>
            <c:trendlineType val="linear"/>
          </c:trendline>
          <c:trendline>
            <c:spPr>
              <a:ln w="25400"/>
            </c:spPr>
            <c:trendlineType val="linear"/>
          </c:trendline>
          <c:xVal>
            <c:numRef>
              <c:f>Sheet1!$A$1:$A$10</c:f>
              <c:numCache>
                <c:formatCode>General</c:formatCode>
                <c:ptCount val="10"/>
                <c:pt idx="0">
                  <c:v>182</c:v>
                </c:pt>
                <c:pt idx="1">
                  <c:v>172</c:v>
                </c:pt>
                <c:pt idx="2">
                  <c:v>165</c:v>
                </c:pt>
                <c:pt idx="3">
                  <c:v>177</c:v>
                </c:pt>
                <c:pt idx="4">
                  <c:v>173</c:v>
                </c:pt>
                <c:pt idx="5">
                  <c:v>168</c:v>
                </c:pt>
                <c:pt idx="6">
                  <c:v>184</c:v>
                </c:pt>
                <c:pt idx="7">
                  <c:v>159</c:v>
                </c:pt>
                <c:pt idx="8">
                  <c:v>169</c:v>
                </c:pt>
                <c:pt idx="9">
                  <c:v>175</c:v>
                </c:pt>
              </c:numCache>
            </c:numRef>
          </c:xVal>
          <c:yVal>
            <c:numRef>
              <c:f>Sheet1!$B$1:$B$10</c:f>
              <c:numCache>
                <c:formatCode>General</c:formatCode>
                <c:ptCount val="10"/>
                <c:pt idx="0">
                  <c:v>103</c:v>
                </c:pt>
                <c:pt idx="1">
                  <c:v>109</c:v>
                </c:pt>
                <c:pt idx="2">
                  <c:v>96</c:v>
                </c:pt>
                <c:pt idx="3">
                  <c:v>99</c:v>
                </c:pt>
                <c:pt idx="4">
                  <c:v>114</c:v>
                </c:pt>
                <c:pt idx="5">
                  <c:v>108</c:v>
                </c:pt>
                <c:pt idx="6">
                  <c:v>93</c:v>
                </c:pt>
                <c:pt idx="7">
                  <c:v>95</c:v>
                </c:pt>
                <c:pt idx="8">
                  <c:v>103</c:v>
                </c:pt>
                <c:pt idx="9">
                  <c:v>100</c:v>
                </c:pt>
              </c:numCache>
            </c:numRef>
          </c:yVal>
        </c:ser>
        <c:axId val="76647808"/>
        <c:axId val="79083008"/>
      </c:scatterChart>
      <c:valAx>
        <c:axId val="7664780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nl-BE" sz="1600" dirty="0"/>
                  <a:t>Lengte</a:t>
                </a:r>
                <a:r>
                  <a:rPr lang="nl-BE" sz="1600" baseline="0" dirty="0"/>
                  <a:t> (in cm)</a:t>
                </a:r>
                <a:endParaRPr lang="nl-BE" sz="1600" dirty="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400" baseline="0"/>
            </a:pPr>
            <a:endParaRPr lang="nl-BE"/>
          </a:p>
        </c:txPr>
        <c:crossAx val="79083008"/>
        <c:crosses val="autoZero"/>
        <c:crossBetween val="midCat"/>
      </c:valAx>
      <c:valAx>
        <c:axId val="79083008"/>
        <c:scaling>
          <c:orientation val="minMax"/>
          <c:min val="80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nl-BE" sz="1600" dirty="0"/>
                  <a:t>Intelligentie</a:t>
                </a:r>
                <a:endParaRPr lang="nl-BE" sz="1400" dirty="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400" baseline="0"/>
            </a:pPr>
            <a:endParaRPr lang="nl-BE"/>
          </a:p>
        </c:txPr>
        <c:crossAx val="76647808"/>
        <c:crosses val="autoZero"/>
        <c:crossBetween val="midCat"/>
      </c:valAx>
    </c:plotArea>
    <c:plotVisOnly val="1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l-BE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8.4350531100409243E-2"/>
          <c:y val="0.11924119241192427"/>
          <c:w val="0.86964008829936901"/>
          <c:h val="0.7615176151761518"/>
        </c:manualLayout>
      </c:layout>
      <c:scatterChart>
        <c:scatterStyle val="lineMarker"/>
        <c:ser>
          <c:idx val="0"/>
          <c:order val="0"/>
          <c:spPr>
            <a:ln w="28575">
              <a:noFill/>
            </a:ln>
          </c:spPr>
          <c:trendline>
            <c:trendlineType val="linear"/>
          </c:trendline>
          <c:xVal>
            <c:numRef>
              <c:f>Sheet1!$B$137:$B$161</c:f>
              <c:numCache>
                <c:formatCode>General</c:formatCode>
                <c:ptCount val="2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7">
                  <c:v>3</c:v>
                </c:pt>
                <c:pt idx="11">
                  <c:v>2</c:v>
                </c:pt>
                <c:pt idx="12">
                  <c:v>3</c:v>
                </c:pt>
                <c:pt idx="13">
                  <c:v>4</c:v>
                </c:pt>
                <c:pt idx="16">
                  <c:v>2</c:v>
                </c:pt>
                <c:pt idx="17">
                  <c:v>3</c:v>
                </c:pt>
                <c:pt idx="18">
                  <c:v>4</c:v>
                </c:pt>
                <c:pt idx="22">
                  <c:v>3</c:v>
                </c:pt>
              </c:numCache>
            </c:numRef>
          </c:xVal>
          <c:yVal>
            <c:numRef>
              <c:f>Sheet1!$C$137:$C$161</c:f>
              <c:numCache>
                <c:formatCode>General</c:formatCode>
                <c:ptCount val="25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7">
                  <c:v>1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6">
                  <c:v>4</c:v>
                </c:pt>
                <c:pt idx="17">
                  <c:v>4</c:v>
                </c:pt>
                <c:pt idx="18">
                  <c:v>4</c:v>
                </c:pt>
                <c:pt idx="22">
                  <c:v>5</c:v>
                </c:pt>
              </c:numCache>
            </c:numRef>
          </c:yVal>
        </c:ser>
        <c:axId val="79113600"/>
        <c:axId val="79148160"/>
      </c:scatterChart>
      <c:valAx>
        <c:axId val="79113600"/>
        <c:scaling>
          <c:orientation val="minMax"/>
        </c:scaling>
        <c:delete val="1"/>
        <c:axPos val="b"/>
        <c:numFmt formatCode="General" sourceLinked="1"/>
        <c:tickLblPos val="none"/>
        <c:crossAx val="79148160"/>
        <c:crosses val="autoZero"/>
        <c:crossBetween val="midCat"/>
      </c:valAx>
      <c:valAx>
        <c:axId val="79148160"/>
        <c:scaling>
          <c:orientation val="minMax"/>
        </c:scaling>
        <c:delete val="1"/>
        <c:axPos val="l"/>
        <c:numFmt formatCode="General" sourceLinked="1"/>
        <c:tickLblPos val="none"/>
        <c:crossAx val="79113600"/>
        <c:crosses val="autoZero"/>
        <c:crossBetween val="midCat"/>
      </c:valAx>
    </c:plotArea>
    <c:plotVisOnly val="1"/>
  </c:chart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l-BE"/>
  <c:clrMapOvr bg1="lt1" tx1="dk1" bg2="lt2" tx2="dk2" accent1="accent1" accent2="accent2" accent3="accent3" accent4="accent4" accent5="accent5" accent6="accent6" hlink="hlink" folHlink="folHlink"/>
  <c:chart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trendline>
            <c:trendlineType val="linear"/>
          </c:trendline>
          <c:xVal>
            <c:numRef>
              <c:f>Sheet2!$A$1:$A$15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5</c:v>
                </c:pt>
                <c:pt idx="6">
                  <c:v>1</c:v>
                </c:pt>
                <c:pt idx="7">
                  <c:v>3</c:v>
                </c:pt>
                <c:pt idx="8">
                  <c:v>2</c:v>
                </c:pt>
                <c:pt idx="9">
                  <c:v>3</c:v>
                </c:pt>
                <c:pt idx="10">
                  <c:v>4</c:v>
                </c:pt>
                <c:pt idx="11">
                  <c:v>2</c:v>
                </c:pt>
                <c:pt idx="12">
                  <c:v>3</c:v>
                </c:pt>
                <c:pt idx="13">
                  <c:v>4</c:v>
                </c:pt>
                <c:pt idx="14">
                  <c:v>3</c:v>
                </c:pt>
              </c:numCache>
            </c:numRef>
          </c:xVal>
          <c:yVal>
            <c:numRef>
              <c:f>Sheet2!$B$1:$B$15</c:f>
              <c:numCache>
                <c:formatCode>General</c:formatCode>
                <c:ptCount val="15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4</c:v>
                </c:pt>
                <c:pt idx="6">
                  <c:v>2</c:v>
                </c:pt>
                <c:pt idx="7">
                  <c:v>1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4</c:v>
                </c:pt>
                <c:pt idx="12">
                  <c:v>4</c:v>
                </c:pt>
                <c:pt idx="13">
                  <c:v>4</c:v>
                </c:pt>
                <c:pt idx="14">
                  <c:v>5</c:v>
                </c:pt>
              </c:numCache>
            </c:numRef>
          </c:yVal>
        </c:ser>
        <c:axId val="79627008"/>
        <c:axId val="79628544"/>
      </c:scatterChart>
      <c:valAx>
        <c:axId val="79627008"/>
        <c:scaling>
          <c:orientation val="minMax"/>
        </c:scaling>
        <c:delete val="1"/>
        <c:axPos val="b"/>
        <c:numFmt formatCode="General" sourceLinked="1"/>
        <c:tickLblPos val="none"/>
        <c:crossAx val="79628544"/>
        <c:crosses val="autoZero"/>
        <c:crossBetween val="midCat"/>
      </c:valAx>
      <c:valAx>
        <c:axId val="79628544"/>
        <c:scaling>
          <c:orientation val="minMax"/>
        </c:scaling>
        <c:delete val="1"/>
        <c:axPos val="l"/>
        <c:numFmt formatCode="General" sourceLinked="1"/>
        <c:tickLblPos val="none"/>
        <c:crossAx val="79627008"/>
        <c:crosses val="autoZero"/>
        <c:crossBetween val="midCat"/>
      </c:valAx>
    </c:plotArea>
    <c:plotVisOnly val="1"/>
  </c:chart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l-BE"/>
  <c:clrMapOvr bg1="lt1" tx1="dk1" bg2="lt2" tx2="dk2" accent1="accent1" accent2="accent2" accent3="accent3" accent4="accent4" accent5="accent5" accent6="accent6" hlink="hlink" folHlink="folHlink"/>
  <c:chart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trendline>
            <c:trendlineType val="linear"/>
          </c:trendline>
          <c:xVal>
            <c:numRef>
              <c:f>Sheet3!$A$1:$A$13</c:f>
              <c:numCache>
                <c:formatCode>General</c:formatCode>
                <c:ptCount val="13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1</c:v>
                </c:pt>
                <c:pt idx="5">
                  <c:v>3</c:v>
                </c:pt>
                <c:pt idx="6">
                  <c:v>2</c:v>
                </c:pt>
                <c:pt idx="7">
                  <c:v>3</c:v>
                </c:pt>
                <c:pt idx="8">
                  <c:v>4</c:v>
                </c:pt>
                <c:pt idx="9">
                  <c:v>2</c:v>
                </c:pt>
                <c:pt idx="10">
                  <c:v>3</c:v>
                </c:pt>
                <c:pt idx="11">
                  <c:v>4</c:v>
                </c:pt>
                <c:pt idx="12">
                  <c:v>3</c:v>
                </c:pt>
              </c:numCache>
            </c:numRef>
          </c:xVal>
          <c:yVal>
            <c:numRef>
              <c:f>Sheet3!$B$1:$B$13</c:f>
              <c:numCache>
                <c:formatCode>General</c:formatCode>
                <c:ptCount val="13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5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4</c:v>
                </c:pt>
                <c:pt idx="10">
                  <c:v>4</c:v>
                </c:pt>
                <c:pt idx="11">
                  <c:v>4</c:v>
                </c:pt>
                <c:pt idx="12">
                  <c:v>5</c:v>
                </c:pt>
              </c:numCache>
            </c:numRef>
          </c:yVal>
        </c:ser>
        <c:axId val="79673216"/>
        <c:axId val="79674752"/>
      </c:scatterChart>
      <c:valAx>
        <c:axId val="79673216"/>
        <c:scaling>
          <c:orientation val="minMax"/>
        </c:scaling>
        <c:delete val="1"/>
        <c:axPos val="b"/>
        <c:numFmt formatCode="General" sourceLinked="1"/>
        <c:tickLblPos val="none"/>
        <c:crossAx val="79674752"/>
        <c:crosses val="autoZero"/>
        <c:crossBetween val="midCat"/>
      </c:valAx>
      <c:valAx>
        <c:axId val="79674752"/>
        <c:scaling>
          <c:orientation val="minMax"/>
        </c:scaling>
        <c:delete val="1"/>
        <c:axPos val="l"/>
        <c:numFmt formatCode="General" sourceLinked="1"/>
        <c:tickLblPos val="none"/>
        <c:crossAx val="79673216"/>
        <c:crosses val="autoZero"/>
        <c:crossBetween val="midCat"/>
      </c:valAx>
    </c:plotArea>
    <c:plotVisOnly val="1"/>
  </c:chart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l-BE"/>
  <c:clrMapOvr bg1="lt1" tx1="dk1" bg2="lt2" tx2="dk2" accent1="accent1" accent2="accent2" accent3="accent3" accent4="accent4" accent5="accent5" accent6="accent6" hlink="hlink" folHlink="folHlink"/>
  <c:chart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trendline>
            <c:trendlineType val="linear"/>
          </c:trendline>
          <c:xVal>
            <c:numRef>
              <c:f>Sheet4!$A$1:$A$9</c:f>
              <c:numCache>
                <c:formatCode>General</c:formatCode>
                <c:ptCount val="9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  <c:pt idx="7">
                  <c:v>3</c:v>
                </c:pt>
                <c:pt idx="8">
                  <c:v>4</c:v>
                </c:pt>
              </c:numCache>
            </c:numRef>
          </c:xVal>
          <c:yVal>
            <c:numRef>
              <c:f>Sheet4!$B$1:$B$9</c:f>
              <c:numCache>
                <c:formatCode>General</c:formatCode>
                <c:ptCount val="9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5</c:v>
                </c:pt>
                <c:pt idx="4">
                  <c:v>1</c:v>
                </c:pt>
                <c:pt idx="5">
                  <c:v>2</c:v>
                </c:pt>
                <c:pt idx="6">
                  <c:v>2</c:v>
                </c:pt>
                <c:pt idx="7">
                  <c:v>4</c:v>
                </c:pt>
                <c:pt idx="8">
                  <c:v>4</c:v>
                </c:pt>
              </c:numCache>
            </c:numRef>
          </c:yVal>
        </c:ser>
        <c:axId val="82324480"/>
        <c:axId val="82367232"/>
      </c:scatterChart>
      <c:valAx>
        <c:axId val="82324480"/>
        <c:scaling>
          <c:orientation val="minMax"/>
        </c:scaling>
        <c:delete val="1"/>
        <c:axPos val="b"/>
        <c:numFmt formatCode="General" sourceLinked="1"/>
        <c:tickLblPos val="none"/>
        <c:crossAx val="82367232"/>
        <c:crosses val="autoZero"/>
        <c:crossBetween val="midCat"/>
      </c:valAx>
      <c:valAx>
        <c:axId val="82367232"/>
        <c:scaling>
          <c:orientation val="minMax"/>
        </c:scaling>
        <c:delete val="1"/>
        <c:axPos val="l"/>
        <c:numFmt formatCode="General" sourceLinked="1"/>
        <c:tickLblPos val="none"/>
        <c:crossAx val="82324480"/>
        <c:crosses val="autoZero"/>
        <c:crossBetween val="midCat"/>
      </c:valAx>
    </c:plotArea>
    <c:plotVisOnly val="1"/>
  </c:chart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l-BE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8.7092325264897755E-2"/>
          <c:y val="4.518420614225218E-2"/>
          <c:w val="0.89582822980460752"/>
          <c:h val="0.80449416057845824"/>
        </c:manualLayout>
      </c:layout>
      <c:scatterChart>
        <c:scatterStyle val="lineMarker"/>
        <c:ser>
          <c:idx val="0"/>
          <c:order val="0"/>
          <c:spPr>
            <a:ln w="28575">
              <a:noFill/>
            </a:ln>
          </c:spPr>
          <c:marker>
            <c:symbol val="diamond"/>
            <c:size val="10"/>
          </c:marker>
          <c:trendline>
            <c:trendlineType val="linear"/>
          </c:trendline>
          <c:trendline>
            <c:spPr>
              <a:ln w="25400"/>
            </c:spPr>
            <c:trendlineType val="linear"/>
          </c:trendline>
          <c:xVal>
            <c:numRef>
              <c:f>Sheet1!$B$83:$B$91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</c:numCache>
            </c:numRef>
          </c:xVal>
          <c:yVal>
            <c:numRef>
              <c:f>Sheet1!$C$83:$C$91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4</c:v>
                </c:pt>
                <c:pt idx="6">
                  <c:v>3</c:v>
                </c:pt>
                <c:pt idx="7">
                  <c:v>2</c:v>
                </c:pt>
                <c:pt idx="8">
                  <c:v>1</c:v>
                </c:pt>
              </c:numCache>
            </c:numRef>
          </c:yVal>
        </c:ser>
        <c:axId val="79643008"/>
        <c:axId val="79644928"/>
      </c:scatterChart>
      <c:valAx>
        <c:axId val="7964300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nl-BE" sz="1600" dirty="0" smtClean="0"/>
                  <a:t>Stress</a:t>
                </a:r>
                <a:endParaRPr lang="nl-BE" sz="1400" dirty="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400" baseline="0"/>
            </a:pPr>
            <a:endParaRPr lang="nl-BE"/>
          </a:p>
        </c:txPr>
        <c:crossAx val="79644928"/>
        <c:crosses val="autoZero"/>
        <c:crossBetween val="midCat"/>
      </c:valAx>
      <c:valAx>
        <c:axId val="7964492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nl-BE" sz="1600" dirty="0" smtClean="0"/>
                  <a:t>Prestatie</a:t>
                </a:r>
                <a:endParaRPr lang="nl-BE" sz="1400" dirty="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400" baseline="0"/>
            </a:pPr>
            <a:endParaRPr lang="nl-BE"/>
          </a:p>
        </c:txPr>
        <c:crossAx val="79643008"/>
        <c:crosses val="autoZero"/>
        <c:crossBetween val="midCat"/>
      </c:valAx>
    </c:plotArea>
    <c:plotVisOnly val="1"/>
  </c:chart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F419089-BADC-4A86-93EE-707466E90D11}" type="datetimeFigureOut">
              <a:rPr lang="nl-BE"/>
              <a:pPr>
                <a:defRPr/>
              </a:pPr>
              <a:t>8/03/2011</a:t>
            </a:fld>
            <a:endParaRPr lang="nl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BE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nl-BE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5F3D11E-4200-4485-9730-D02535CF64A8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BE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D5A6092-E2F1-46CE-8CDF-EEA9E61D2C3F}" type="slidenum">
              <a:rPr lang="nl-BE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nl-B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BE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EB89932-8D52-4D43-82D2-2AA2E67032A8}" type="slidenum">
              <a:rPr lang="nl-BE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nl-B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BE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BFFBC47-07B2-48A7-8907-DF55346CA0A3}" type="slidenum">
              <a:rPr lang="nl-BE"/>
              <a:pPr fontAlgn="base">
                <a:spcBef>
                  <a:spcPct val="0"/>
                </a:spcBef>
                <a:spcAft>
                  <a:spcPct val="0"/>
                </a:spcAft>
              </a:pPr>
              <a:t>69</a:t>
            </a:fld>
            <a:endParaRPr lang="nl-B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BE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9741E1D-8970-4024-814B-5710FA3CBE14}" type="slidenum">
              <a:rPr lang="nl-BE"/>
              <a:pPr fontAlgn="base">
                <a:spcBef>
                  <a:spcPct val="0"/>
                </a:spcBef>
                <a:spcAft>
                  <a:spcPct val="0"/>
                </a:spcAft>
              </a:pPr>
              <a:t>70</a:t>
            </a:fld>
            <a:endParaRPr lang="nl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955C6-4A14-469D-A81F-207B84209364}" type="datetimeFigureOut">
              <a:rPr lang="nl-BE"/>
              <a:pPr>
                <a:defRPr/>
              </a:pPr>
              <a:t>8/03/2011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CB6D2-9228-457C-955F-70C80BB436D2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C46DA-A692-4808-8D1A-BFA81E419DEF}" type="datetimeFigureOut">
              <a:rPr lang="nl-BE"/>
              <a:pPr>
                <a:defRPr/>
              </a:pPr>
              <a:t>8/03/2011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D903D-8AF8-43E0-99EF-BDAE7EEB2389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23449-5DE6-4ACE-A270-A2B426A59414}" type="datetimeFigureOut">
              <a:rPr lang="nl-BE"/>
              <a:pPr>
                <a:defRPr/>
              </a:pPr>
              <a:t>8/03/2011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5AF8FF-DA56-4B07-BA15-0A967A3D4946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9D0FB-948A-4E1B-89B2-624ABE38FA6D}" type="datetimeFigureOut">
              <a:rPr lang="nl-BE"/>
              <a:pPr>
                <a:defRPr/>
              </a:pPr>
              <a:t>8/03/2011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04CBD-14CE-4149-9100-AD25B1BF25FE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64A04-6B7C-4F91-A56F-6F5DE2EE83AF}" type="datetimeFigureOut">
              <a:rPr lang="nl-BE"/>
              <a:pPr>
                <a:defRPr/>
              </a:pPr>
              <a:t>8/03/2011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BDDF8-0A9B-4D8A-A67A-495FAF6A455A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6F6EC-8DE9-4EDE-8231-CDCC6E1183C2}" type="datetimeFigureOut">
              <a:rPr lang="nl-BE"/>
              <a:pPr>
                <a:defRPr/>
              </a:pPr>
              <a:t>8/03/2011</a:t>
            </a:fld>
            <a:endParaRPr lang="nl-B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29597-84DD-477C-803B-C7EC6CD8AB1F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C03A8-CE90-4E7A-AE0B-DC0346D49845}" type="datetimeFigureOut">
              <a:rPr lang="nl-BE"/>
              <a:pPr>
                <a:defRPr/>
              </a:pPr>
              <a:t>8/03/2011</a:t>
            </a:fld>
            <a:endParaRPr lang="nl-B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3DBCC-5C4A-476B-BC5F-0B5A27DC7B2B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E0234-F266-4D86-BCD8-A93DD506254E}" type="datetimeFigureOut">
              <a:rPr lang="nl-BE"/>
              <a:pPr>
                <a:defRPr/>
              </a:pPr>
              <a:t>8/03/2011</a:t>
            </a:fld>
            <a:endParaRPr lang="nl-B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96067-B015-4173-8079-8997B67B7E3C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CD6AA-1684-4E28-A352-DEAADF5B5290}" type="datetimeFigureOut">
              <a:rPr lang="nl-BE"/>
              <a:pPr>
                <a:defRPr/>
              </a:pPr>
              <a:t>8/03/2011</a:t>
            </a:fld>
            <a:endParaRPr lang="nl-B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DBEFB-91DF-481D-8BCD-5CEA2A875F1B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374CE-1455-4CB6-8F74-AEE69D07BFD0}" type="datetimeFigureOut">
              <a:rPr lang="nl-BE"/>
              <a:pPr>
                <a:defRPr/>
              </a:pPr>
              <a:t>8/03/2011</a:t>
            </a:fld>
            <a:endParaRPr lang="nl-B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A06A9-8EA9-45D8-91E1-F3AE6414A803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8EB72-C6CB-4B1A-8015-2B5B8222A262}" type="datetimeFigureOut">
              <a:rPr lang="nl-BE"/>
              <a:pPr>
                <a:defRPr/>
              </a:pPr>
              <a:t>8/03/2011</a:t>
            </a:fld>
            <a:endParaRPr lang="nl-B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472BA-B50B-4D9A-A579-E7C27FE82067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nl-BE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6A2E913-92EC-4EAD-BF94-1EFFABA3058F}" type="datetimeFigureOut">
              <a:rPr lang="nl-BE"/>
              <a:pPr>
                <a:defRPr/>
              </a:pPr>
              <a:t>8/03/2011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0E22320-6190-4110-916E-018C172F5790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5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3" y="2565400"/>
            <a:ext cx="7772400" cy="14700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B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Werkcollege differentiële psychologie</a:t>
            </a:r>
            <a:endParaRPr lang="nl-B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BE" dirty="0" smtClean="0"/>
              <a:t>Interpretatie correlaties</a:t>
            </a:r>
            <a:br>
              <a:rPr lang="nl-BE" dirty="0" smtClean="0"/>
            </a:br>
            <a:r>
              <a:rPr lang="nl-BE" sz="3200" dirty="0" smtClean="0"/>
              <a:t>Positief verband</a:t>
            </a:r>
            <a:endParaRPr lang="nl-BE" dirty="0"/>
          </a:p>
        </p:txBody>
      </p:sp>
      <p:graphicFrame>
        <p:nvGraphicFramePr>
          <p:cNvPr id="8" name="Chart 7"/>
          <p:cNvGraphicFramePr/>
          <p:nvPr/>
        </p:nvGraphicFramePr>
        <p:xfrm>
          <a:off x="755576" y="1628800"/>
          <a:ext cx="7704856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268" name="TextBox 8"/>
          <p:cNvSpPr txBox="1">
            <a:spLocks noChangeArrowheads="1"/>
          </p:cNvSpPr>
          <p:nvPr/>
        </p:nvSpPr>
        <p:spPr bwMode="auto">
          <a:xfrm>
            <a:off x="6156325" y="3779838"/>
            <a:ext cx="936625" cy="369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b="1">
                <a:latin typeface="Calibri" pitchFamily="34" charset="0"/>
              </a:rPr>
              <a:t>r = 0.76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BE" dirty="0" smtClean="0"/>
              <a:t>Interpretatie correlaties</a:t>
            </a:r>
            <a:br>
              <a:rPr lang="nl-BE" dirty="0" smtClean="0"/>
            </a:br>
            <a:r>
              <a:rPr lang="nl-BE" sz="3200" dirty="0" smtClean="0"/>
              <a:t>Negatief verband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nl-BE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BE" dirty="0" smtClean="0"/>
              <a:t>Als </a:t>
            </a:r>
            <a:r>
              <a:rPr lang="nl-BE" u="sng" dirty="0" smtClean="0"/>
              <a:t>r &lt; 0</a:t>
            </a:r>
            <a:r>
              <a:rPr lang="nl-BE" dirty="0" smtClean="0"/>
              <a:t> dan negatief verband = negatieve correlatie = negatieve samenhang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nl-BE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BE" dirty="0" smtClean="0"/>
              <a:t>Hoge score op de ene variabele/voor de ene persoon/in de ene situatie hangt samen met lage score op de andere variabele/voor de andere persoon/in de andere situatie, en omgekeerd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BE" dirty="0" smtClean="0"/>
              <a:t>Interpretatie correlaties</a:t>
            </a:r>
            <a:br>
              <a:rPr lang="nl-BE" dirty="0" smtClean="0"/>
            </a:br>
            <a:r>
              <a:rPr lang="nl-BE" sz="3200" dirty="0" smtClean="0"/>
              <a:t>Negatief verband</a:t>
            </a:r>
            <a:endParaRPr lang="nl-BE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 flipH="1" flipV="1">
            <a:off x="-684212" y="3789363"/>
            <a:ext cx="4319587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258888" y="5732463"/>
            <a:ext cx="6265862" cy="31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17" name="TextBox 7"/>
          <p:cNvSpPr txBox="1">
            <a:spLocks noChangeArrowheads="1"/>
          </p:cNvSpPr>
          <p:nvPr/>
        </p:nvSpPr>
        <p:spPr bwMode="auto">
          <a:xfrm>
            <a:off x="1619250" y="5876925"/>
            <a:ext cx="865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b="1">
                <a:latin typeface="Calibri" pitchFamily="34" charset="0"/>
              </a:rPr>
              <a:t>Laag</a:t>
            </a:r>
          </a:p>
        </p:txBody>
      </p:sp>
      <p:sp>
        <p:nvSpPr>
          <p:cNvPr id="13318" name="TextBox 8"/>
          <p:cNvSpPr txBox="1">
            <a:spLocks noChangeArrowheads="1"/>
          </p:cNvSpPr>
          <p:nvPr/>
        </p:nvSpPr>
        <p:spPr bwMode="auto">
          <a:xfrm>
            <a:off x="755650" y="5219700"/>
            <a:ext cx="86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b="1">
                <a:latin typeface="Calibri" pitchFamily="34" charset="0"/>
              </a:rPr>
              <a:t>Laag</a:t>
            </a:r>
          </a:p>
        </p:txBody>
      </p:sp>
      <p:sp>
        <p:nvSpPr>
          <p:cNvPr id="13319" name="TextBox 9"/>
          <p:cNvSpPr txBox="1">
            <a:spLocks noChangeArrowheads="1"/>
          </p:cNvSpPr>
          <p:nvPr/>
        </p:nvSpPr>
        <p:spPr bwMode="auto">
          <a:xfrm>
            <a:off x="6588125" y="5876925"/>
            <a:ext cx="86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b="1">
                <a:latin typeface="Calibri" pitchFamily="34" charset="0"/>
              </a:rPr>
              <a:t>Hoog</a:t>
            </a:r>
          </a:p>
        </p:txBody>
      </p:sp>
      <p:sp>
        <p:nvSpPr>
          <p:cNvPr id="13320" name="TextBox 10"/>
          <p:cNvSpPr txBox="1">
            <a:spLocks noChangeArrowheads="1"/>
          </p:cNvSpPr>
          <p:nvPr/>
        </p:nvSpPr>
        <p:spPr bwMode="auto">
          <a:xfrm>
            <a:off x="755650" y="1844675"/>
            <a:ext cx="86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b="1">
                <a:latin typeface="Calibri" pitchFamily="34" charset="0"/>
              </a:rPr>
              <a:t>Hoog</a:t>
            </a:r>
          </a:p>
        </p:txBody>
      </p:sp>
      <p:sp>
        <p:nvSpPr>
          <p:cNvPr id="12" name="5-Point Star 11"/>
          <p:cNvSpPr/>
          <p:nvPr/>
        </p:nvSpPr>
        <p:spPr>
          <a:xfrm>
            <a:off x="1908175" y="1989138"/>
            <a:ext cx="142875" cy="14446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/>
          </a:p>
        </p:txBody>
      </p:sp>
      <p:sp>
        <p:nvSpPr>
          <p:cNvPr id="13" name="5-Point Star 12"/>
          <p:cNvSpPr/>
          <p:nvPr/>
        </p:nvSpPr>
        <p:spPr>
          <a:xfrm>
            <a:off x="6875463" y="5300663"/>
            <a:ext cx="144462" cy="14446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/>
          </a:p>
        </p:txBody>
      </p:sp>
      <p:cxnSp>
        <p:nvCxnSpPr>
          <p:cNvPr id="16" name="Straight Connector 15"/>
          <p:cNvCxnSpPr>
            <a:stCxn id="12" idx="3"/>
            <a:endCxn id="13" idx="1"/>
          </p:cNvCxnSpPr>
          <p:nvPr/>
        </p:nvCxnSpPr>
        <p:spPr>
          <a:xfrm rot="16200000" flipH="1">
            <a:off x="2838450" y="1319213"/>
            <a:ext cx="3222625" cy="4851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900113" y="1628775"/>
          <a:ext cx="7355904" cy="496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37654"/>
                <a:gridCol w="357505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nl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000" dirty="0" smtClean="0"/>
                        <a:t>Gemiddelde</a:t>
                      </a:r>
                      <a:r>
                        <a:rPr lang="nl-BE" sz="2000" baseline="0" dirty="0" smtClean="0"/>
                        <a:t> c</a:t>
                      </a:r>
                      <a:r>
                        <a:rPr lang="nl-BE" sz="2000" dirty="0" smtClean="0"/>
                        <a:t>alorie-inname</a:t>
                      </a:r>
                      <a:r>
                        <a:rPr lang="nl-BE" sz="2000" baseline="0" dirty="0" smtClean="0"/>
                        <a:t> per dag (over periode van 3 maanden)</a:t>
                      </a:r>
                      <a:endParaRPr lang="nl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000" dirty="0" smtClean="0"/>
                        <a:t>Gewichtsverlies (in kg)  (na 3 maanden)</a:t>
                      </a:r>
                      <a:endParaRPr lang="nl-BE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sz="2000" dirty="0" smtClean="0"/>
                        <a:t>Nadine</a:t>
                      </a:r>
                      <a:endParaRPr lang="nl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1590</a:t>
                      </a:r>
                      <a:endParaRPr lang="nl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6.0</a:t>
                      </a:r>
                      <a:endParaRPr lang="nl-BE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sz="2000" dirty="0" smtClean="0"/>
                        <a:t>Anke</a:t>
                      </a:r>
                      <a:endParaRPr lang="nl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1680</a:t>
                      </a:r>
                      <a:endParaRPr lang="nl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6.0</a:t>
                      </a:r>
                      <a:endParaRPr lang="nl-BE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sz="2000" dirty="0" smtClean="0"/>
                        <a:t>Tina</a:t>
                      </a:r>
                      <a:endParaRPr lang="nl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1470</a:t>
                      </a:r>
                      <a:endParaRPr lang="nl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6.5</a:t>
                      </a:r>
                      <a:endParaRPr lang="nl-BE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sz="2000" dirty="0" smtClean="0"/>
                        <a:t>Sofie</a:t>
                      </a:r>
                      <a:endParaRPr lang="nl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2050</a:t>
                      </a:r>
                      <a:endParaRPr lang="nl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2.0</a:t>
                      </a:r>
                      <a:endParaRPr lang="nl-BE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sz="2000" dirty="0" smtClean="0"/>
                        <a:t>Katja</a:t>
                      </a:r>
                      <a:endParaRPr lang="nl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1800</a:t>
                      </a:r>
                      <a:endParaRPr lang="nl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3.5</a:t>
                      </a:r>
                      <a:endParaRPr lang="nl-BE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sz="2000" dirty="0" smtClean="0"/>
                        <a:t>Erika</a:t>
                      </a:r>
                      <a:endParaRPr lang="nl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2020</a:t>
                      </a:r>
                      <a:endParaRPr lang="nl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1.0</a:t>
                      </a:r>
                      <a:endParaRPr lang="nl-BE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sz="2000" dirty="0" smtClean="0"/>
                        <a:t>Mara</a:t>
                      </a:r>
                      <a:endParaRPr lang="nl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1730</a:t>
                      </a:r>
                      <a:endParaRPr lang="nl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5.0</a:t>
                      </a:r>
                      <a:endParaRPr lang="nl-BE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sz="2000" dirty="0" smtClean="0"/>
                        <a:t>Lotte</a:t>
                      </a:r>
                      <a:endParaRPr lang="nl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2000" dirty="0" smtClean="0"/>
                        <a:t>1920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2.5</a:t>
                      </a:r>
                      <a:endParaRPr lang="nl-BE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sz="2000" dirty="0" smtClean="0"/>
                        <a:t>Katrien</a:t>
                      </a:r>
                      <a:endParaRPr lang="nl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1860</a:t>
                      </a:r>
                      <a:endParaRPr lang="nl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3.5</a:t>
                      </a:r>
                      <a:endParaRPr lang="nl-BE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sz="2000" dirty="0" smtClean="0"/>
                        <a:t>Nele</a:t>
                      </a:r>
                      <a:endParaRPr lang="nl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2110</a:t>
                      </a:r>
                      <a:endParaRPr lang="nl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1.5</a:t>
                      </a:r>
                      <a:endParaRPr lang="nl-BE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BE" dirty="0" smtClean="0"/>
              <a:t>Interpretatie correlaties</a:t>
            </a:r>
            <a:br>
              <a:rPr lang="nl-BE" dirty="0" smtClean="0"/>
            </a:br>
            <a:r>
              <a:rPr lang="nl-BE" sz="3200" dirty="0" smtClean="0"/>
              <a:t>Negatief verband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BE" dirty="0" smtClean="0"/>
              <a:t>Interpretatie correlaties</a:t>
            </a:r>
            <a:br>
              <a:rPr lang="nl-BE" dirty="0" smtClean="0"/>
            </a:br>
            <a:r>
              <a:rPr lang="nl-BE" sz="3200" dirty="0" smtClean="0"/>
              <a:t>Negatief verband</a:t>
            </a:r>
            <a:endParaRPr lang="nl-BE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364" name="TextBox 8"/>
          <p:cNvSpPr txBox="1">
            <a:spLocks noChangeArrowheads="1"/>
          </p:cNvSpPr>
          <p:nvPr/>
        </p:nvSpPr>
        <p:spPr bwMode="auto">
          <a:xfrm>
            <a:off x="6084888" y="2843213"/>
            <a:ext cx="1008062" cy="369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b="1">
                <a:latin typeface="Calibri" pitchFamily="34" charset="0"/>
              </a:rPr>
              <a:t>r = -0.96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BE" dirty="0" smtClean="0"/>
              <a:t>Interpretatie correlaties</a:t>
            </a:r>
            <a:br>
              <a:rPr lang="nl-BE" dirty="0" smtClean="0"/>
            </a:br>
            <a:r>
              <a:rPr lang="nl-BE" sz="3200" dirty="0" smtClean="0"/>
              <a:t>Nulverband</a:t>
            </a:r>
            <a:endParaRPr lang="nl-BE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smtClean="0"/>
          </a:p>
          <a:p>
            <a:r>
              <a:rPr lang="nl-BE" smtClean="0"/>
              <a:t>Als </a:t>
            </a:r>
            <a:r>
              <a:rPr lang="nl-BE" u="sng" smtClean="0"/>
              <a:t>r ≈ 0</a:t>
            </a:r>
            <a:r>
              <a:rPr lang="nl-BE" smtClean="0"/>
              <a:t> dan nulverband = nulcorrelatie = geen samenhang</a:t>
            </a:r>
          </a:p>
          <a:p>
            <a:pPr>
              <a:buFont typeface="Arial" charset="0"/>
              <a:buNone/>
            </a:pPr>
            <a:endParaRPr lang="nl-BE" smtClean="0"/>
          </a:p>
          <a:p>
            <a:r>
              <a:rPr lang="nl-BE" smtClean="0"/>
              <a:t>Score op de ene variabele/voor de ene persoon/in de ene situatie hangt niet samen met score op de andere variabele/voor de andere persoon/in de andere situatie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BE" dirty="0" smtClean="0"/>
              <a:t>Interpretatie correlaties</a:t>
            </a:r>
            <a:br>
              <a:rPr lang="nl-BE" dirty="0" smtClean="0"/>
            </a:br>
            <a:r>
              <a:rPr lang="nl-BE" sz="3200" dirty="0" smtClean="0"/>
              <a:t>Nulverband</a:t>
            </a:r>
            <a:endParaRPr lang="nl-BE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 flipH="1" flipV="1">
            <a:off x="-684212" y="3789363"/>
            <a:ext cx="4319587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258888" y="5732463"/>
            <a:ext cx="6265862" cy="31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3" name="TextBox 7"/>
          <p:cNvSpPr txBox="1">
            <a:spLocks noChangeArrowheads="1"/>
          </p:cNvSpPr>
          <p:nvPr/>
        </p:nvSpPr>
        <p:spPr bwMode="auto">
          <a:xfrm>
            <a:off x="1619250" y="5876925"/>
            <a:ext cx="865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b="1">
                <a:latin typeface="Calibri" pitchFamily="34" charset="0"/>
              </a:rPr>
              <a:t>Laag</a:t>
            </a:r>
          </a:p>
        </p:txBody>
      </p:sp>
      <p:sp>
        <p:nvSpPr>
          <p:cNvPr id="17414" name="TextBox 8"/>
          <p:cNvSpPr txBox="1">
            <a:spLocks noChangeArrowheads="1"/>
          </p:cNvSpPr>
          <p:nvPr/>
        </p:nvSpPr>
        <p:spPr bwMode="auto">
          <a:xfrm>
            <a:off x="755650" y="5219700"/>
            <a:ext cx="86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b="1">
                <a:latin typeface="Calibri" pitchFamily="34" charset="0"/>
              </a:rPr>
              <a:t>Laag</a:t>
            </a:r>
          </a:p>
        </p:txBody>
      </p:sp>
      <p:sp>
        <p:nvSpPr>
          <p:cNvPr id="17415" name="TextBox 9"/>
          <p:cNvSpPr txBox="1">
            <a:spLocks noChangeArrowheads="1"/>
          </p:cNvSpPr>
          <p:nvPr/>
        </p:nvSpPr>
        <p:spPr bwMode="auto">
          <a:xfrm>
            <a:off x="6588125" y="5876925"/>
            <a:ext cx="86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b="1">
                <a:latin typeface="Calibri" pitchFamily="34" charset="0"/>
              </a:rPr>
              <a:t>Hoog</a:t>
            </a:r>
          </a:p>
        </p:txBody>
      </p:sp>
      <p:sp>
        <p:nvSpPr>
          <p:cNvPr id="17416" name="TextBox 10"/>
          <p:cNvSpPr txBox="1">
            <a:spLocks noChangeArrowheads="1"/>
          </p:cNvSpPr>
          <p:nvPr/>
        </p:nvSpPr>
        <p:spPr bwMode="auto">
          <a:xfrm>
            <a:off x="755650" y="1844675"/>
            <a:ext cx="86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b="1">
                <a:latin typeface="Calibri" pitchFamily="34" charset="0"/>
              </a:rPr>
              <a:t>Hoog</a:t>
            </a:r>
          </a:p>
        </p:txBody>
      </p:sp>
      <p:sp>
        <p:nvSpPr>
          <p:cNvPr id="12" name="5-Point Star 11"/>
          <p:cNvSpPr/>
          <p:nvPr/>
        </p:nvSpPr>
        <p:spPr>
          <a:xfrm>
            <a:off x="1908175" y="1989138"/>
            <a:ext cx="142875" cy="14446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/>
          </a:p>
        </p:txBody>
      </p:sp>
      <p:sp>
        <p:nvSpPr>
          <p:cNvPr id="13" name="5-Point Star 12"/>
          <p:cNvSpPr/>
          <p:nvPr/>
        </p:nvSpPr>
        <p:spPr>
          <a:xfrm>
            <a:off x="6875463" y="5300663"/>
            <a:ext cx="144462" cy="14446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/>
          </a:p>
        </p:txBody>
      </p:sp>
      <p:sp>
        <p:nvSpPr>
          <p:cNvPr id="15" name="5-Point Star 14"/>
          <p:cNvSpPr/>
          <p:nvPr/>
        </p:nvSpPr>
        <p:spPr>
          <a:xfrm>
            <a:off x="1908175" y="5300663"/>
            <a:ext cx="142875" cy="14446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/>
          </a:p>
        </p:txBody>
      </p:sp>
      <p:sp>
        <p:nvSpPr>
          <p:cNvPr id="20" name="5-Point Star 19"/>
          <p:cNvSpPr/>
          <p:nvPr/>
        </p:nvSpPr>
        <p:spPr>
          <a:xfrm>
            <a:off x="6875463" y="1989138"/>
            <a:ext cx="144462" cy="14446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/>
          </a:p>
        </p:txBody>
      </p:sp>
      <p:cxnSp>
        <p:nvCxnSpPr>
          <p:cNvPr id="22" name="Straight Connector 21"/>
          <p:cNvCxnSpPr/>
          <p:nvPr/>
        </p:nvCxnSpPr>
        <p:spPr>
          <a:xfrm>
            <a:off x="1979613" y="3644900"/>
            <a:ext cx="504031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BE" dirty="0" smtClean="0"/>
              <a:t>Interpretatie correlaties</a:t>
            </a:r>
            <a:br>
              <a:rPr lang="nl-BE" dirty="0" smtClean="0"/>
            </a:br>
            <a:r>
              <a:rPr lang="nl-BE" sz="3200" dirty="0" smtClean="0"/>
              <a:t>Nulverband</a:t>
            </a:r>
            <a:endParaRPr lang="nl-BE" dirty="0"/>
          </a:p>
        </p:txBody>
      </p:sp>
      <p:graphicFrame>
        <p:nvGraphicFramePr>
          <p:cNvPr id="9" name="Content Placeholder 4"/>
          <p:cNvGraphicFramePr>
            <a:graphicFrameLocks noGrp="1"/>
          </p:cNvGraphicFramePr>
          <p:nvPr>
            <p:ph idx="1"/>
          </p:nvPr>
        </p:nvGraphicFramePr>
        <p:xfrm>
          <a:off x="1893888" y="1646238"/>
          <a:ext cx="5485893" cy="466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37654"/>
                <a:gridCol w="1705039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nl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000" dirty="0" smtClean="0"/>
                        <a:t>Lengte (in cm)</a:t>
                      </a:r>
                      <a:endParaRPr lang="nl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000" dirty="0" smtClean="0"/>
                        <a:t>Intelligentie (score op </a:t>
                      </a:r>
                      <a:r>
                        <a:rPr lang="nl-BE" sz="2000" dirty="0" err="1" smtClean="0"/>
                        <a:t>IQ-test</a:t>
                      </a:r>
                      <a:r>
                        <a:rPr lang="nl-BE" sz="2000" dirty="0" smtClean="0"/>
                        <a:t>)</a:t>
                      </a:r>
                      <a:endParaRPr lang="nl-BE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sz="2000" dirty="0" smtClean="0"/>
                        <a:t>Roel</a:t>
                      </a:r>
                      <a:endParaRPr lang="nl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182</a:t>
                      </a:r>
                      <a:endParaRPr lang="nl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103</a:t>
                      </a:r>
                      <a:endParaRPr lang="nl-BE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sz="2000" dirty="0" smtClean="0"/>
                        <a:t>Fien</a:t>
                      </a:r>
                      <a:endParaRPr lang="nl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172</a:t>
                      </a:r>
                      <a:endParaRPr lang="nl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109</a:t>
                      </a:r>
                      <a:endParaRPr lang="nl-BE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sz="2000" dirty="0" smtClean="0"/>
                        <a:t>Saskia</a:t>
                      </a:r>
                      <a:endParaRPr lang="nl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165</a:t>
                      </a:r>
                      <a:endParaRPr lang="nl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96</a:t>
                      </a:r>
                      <a:endParaRPr lang="nl-BE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sz="2000" dirty="0" smtClean="0"/>
                        <a:t>Kurt</a:t>
                      </a:r>
                      <a:endParaRPr lang="nl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177</a:t>
                      </a:r>
                      <a:endParaRPr lang="nl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99</a:t>
                      </a:r>
                      <a:endParaRPr lang="nl-BE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sz="2000" dirty="0" smtClean="0"/>
                        <a:t>Rob</a:t>
                      </a:r>
                      <a:endParaRPr lang="nl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173</a:t>
                      </a:r>
                      <a:endParaRPr lang="nl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114</a:t>
                      </a:r>
                      <a:endParaRPr lang="nl-BE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sz="2000" dirty="0" smtClean="0"/>
                        <a:t>Andrea</a:t>
                      </a:r>
                      <a:endParaRPr lang="nl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168</a:t>
                      </a:r>
                      <a:endParaRPr lang="nl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108</a:t>
                      </a:r>
                      <a:endParaRPr lang="nl-BE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sz="2000" dirty="0" smtClean="0"/>
                        <a:t>Kevin</a:t>
                      </a:r>
                      <a:endParaRPr lang="nl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184</a:t>
                      </a:r>
                      <a:endParaRPr lang="nl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93</a:t>
                      </a:r>
                      <a:endParaRPr lang="nl-BE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sz="2000" dirty="0" err="1" smtClean="0"/>
                        <a:t>Natasha</a:t>
                      </a:r>
                      <a:endParaRPr lang="nl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2000" dirty="0" smtClean="0"/>
                        <a:t>159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95</a:t>
                      </a:r>
                      <a:endParaRPr lang="nl-BE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sz="2000" dirty="0" smtClean="0"/>
                        <a:t>Bram</a:t>
                      </a:r>
                      <a:endParaRPr lang="nl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169</a:t>
                      </a:r>
                      <a:endParaRPr lang="nl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103</a:t>
                      </a:r>
                      <a:endParaRPr lang="nl-BE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sz="2000" dirty="0" smtClean="0"/>
                        <a:t>Laura</a:t>
                      </a:r>
                      <a:endParaRPr lang="nl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175</a:t>
                      </a:r>
                      <a:endParaRPr lang="nl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100</a:t>
                      </a:r>
                      <a:endParaRPr lang="nl-BE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BE" dirty="0" smtClean="0"/>
              <a:t>Interpretatie correlaties</a:t>
            </a:r>
            <a:br>
              <a:rPr lang="nl-BE" dirty="0" smtClean="0"/>
            </a:br>
            <a:r>
              <a:rPr lang="nl-BE" sz="3200" dirty="0" smtClean="0"/>
              <a:t>Nulverband</a:t>
            </a:r>
            <a:endParaRPr lang="nl-BE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460" name="TextBox 5"/>
          <p:cNvSpPr txBox="1">
            <a:spLocks noChangeArrowheads="1"/>
          </p:cNvSpPr>
          <p:nvPr/>
        </p:nvSpPr>
        <p:spPr bwMode="auto">
          <a:xfrm>
            <a:off x="6516688" y="2266950"/>
            <a:ext cx="935037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l-BE" b="1">
                <a:latin typeface="Calibri" pitchFamily="34" charset="0"/>
              </a:rPr>
              <a:t>r = 0.00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BE" dirty="0" smtClean="0"/>
              <a:t>Interpretatie correlaties</a:t>
            </a:r>
            <a:br>
              <a:rPr lang="nl-BE" dirty="0" smtClean="0"/>
            </a:br>
            <a:r>
              <a:rPr lang="nl-BE" sz="3600" dirty="0" smtClean="0"/>
              <a:t>Eigenschappen: </a:t>
            </a:r>
            <a:r>
              <a:rPr lang="nl-BE" sz="3200" dirty="0" smtClean="0"/>
              <a:t>-1 ≤ r ≤ 1</a:t>
            </a:r>
            <a:endParaRPr lang="nl-BE" sz="3600" dirty="0"/>
          </a:p>
        </p:txBody>
      </p:sp>
      <p:pic>
        <p:nvPicPr>
          <p:cNvPr id="20483" name="Picture 2" descr="http://upload.wikimedia.org/wikipedia/commons/archive/0/02/20100202093334!Correlation_examples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47700" y="2725738"/>
            <a:ext cx="7848600" cy="3295650"/>
          </a:xfrm>
        </p:spPr>
      </p:pic>
      <p:sp>
        <p:nvSpPr>
          <p:cNvPr id="20484" name="TextBox 7"/>
          <p:cNvSpPr txBox="1">
            <a:spLocks noChangeArrowheads="1"/>
          </p:cNvSpPr>
          <p:nvPr/>
        </p:nvSpPr>
        <p:spPr bwMode="auto">
          <a:xfrm>
            <a:off x="179388" y="4965700"/>
            <a:ext cx="8353425" cy="1200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>
                <a:solidFill>
                  <a:schemeClr val="bg1"/>
                </a:solidFill>
                <a:latin typeface="Calibri" pitchFamily="34" charset="0"/>
              </a:rPr>
              <a:t>Aaaa</a:t>
            </a:r>
          </a:p>
          <a:p>
            <a:r>
              <a:rPr lang="nl-BE">
                <a:solidFill>
                  <a:schemeClr val="bg1"/>
                </a:solidFill>
                <a:latin typeface="Calibri" pitchFamily="34" charset="0"/>
              </a:rPr>
              <a:t>Aaaa</a:t>
            </a:r>
          </a:p>
          <a:p>
            <a:r>
              <a:rPr lang="nl-BE">
                <a:solidFill>
                  <a:schemeClr val="bg1"/>
                </a:solidFill>
                <a:latin typeface="Calibri" pitchFamily="34" charset="0"/>
              </a:rPr>
              <a:t>Aaaa</a:t>
            </a:r>
          </a:p>
          <a:p>
            <a:r>
              <a:rPr lang="nl-BE">
                <a:solidFill>
                  <a:schemeClr val="bg1"/>
                </a:solidFill>
                <a:latin typeface="Calibri" pitchFamily="34" charset="0"/>
              </a:rPr>
              <a:t>Aaaa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Praktische afspraken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smtClean="0"/>
              <a:t>Lees document op Toledo, onder Cursusinformatie</a:t>
            </a:r>
          </a:p>
          <a:p>
            <a:r>
              <a:rPr lang="nl-BE" smtClean="0"/>
              <a:t>Wisselen van werkcollege niet mogelijk!!!</a:t>
            </a:r>
          </a:p>
          <a:p>
            <a:pPr lvl="1"/>
            <a:r>
              <a:rPr lang="nl-BE" smtClean="0"/>
              <a:t>Indien wettig afwezig: individuele taak (briefje binnenbrengen en afspraak maken bij Ellen Delvaux, PSI 03.13, spreekuur op vrijdag 13u-14u)</a:t>
            </a:r>
          </a:p>
          <a:p>
            <a:pPr lvl="1"/>
            <a:r>
              <a:rPr lang="nl-BE" smtClean="0"/>
              <a:t>Indien onwettig afwezig: 0/1 voor het betreffende werkcollege</a:t>
            </a:r>
          </a:p>
          <a:p>
            <a:pPr lvl="1">
              <a:buFont typeface="Arial" charset="0"/>
              <a:buNone/>
            </a:pPr>
            <a:endParaRPr lang="nl-B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r>
              <a:rPr lang="nl-BE" smtClean="0"/>
              <a:t>Vuistregel van Cohen</a:t>
            </a:r>
          </a:p>
          <a:p>
            <a:pPr>
              <a:buFont typeface="Arial" charset="0"/>
              <a:buNone/>
            </a:pPr>
            <a:endParaRPr lang="nl-BE" smtClean="0"/>
          </a:p>
          <a:p>
            <a:pPr lvl="1">
              <a:buFont typeface="Wingdings" pitchFamily="2" charset="2"/>
              <a:buChar char="§"/>
            </a:pPr>
            <a:r>
              <a:rPr lang="nl-BE" smtClean="0"/>
              <a:t>|r| &lt; .10: triviaal</a:t>
            </a:r>
          </a:p>
          <a:p>
            <a:pPr lvl="1">
              <a:buFont typeface="Wingdings" pitchFamily="2" charset="2"/>
              <a:buChar char="§"/>
            </a:pPr>
            <a:endParaRPr lang="nl-BE" smtClean="0"/>
          </a:p>
          <a:p>
            <a:pPr lvl="1">
              <a:buFont typeface="Wingdings" pitchFamily="2" charset="2"/>
              <a:buChar char="§"/>
            </a:pPr>
            <a:r>
              <a:rPr lang="nl-BE" smtClean="0"/>
              <a:t>.10 ≤ |r| &lt; .30: klein verband  </a:t>
            </a:r>
          </a:p>
          <a:p>
            <a:pPr lvl="1">
              <a:buFont typeface="Wingdings" pitchFamily="2" charset="2"/>
              <a:buChar char="§"/>
            </a:pPr>
            <a:endParaRPr lang="nl-BE" smtClean="0"/>
          </a:p>
          <a:p>
            <a:pPr lvl="1">
              <a:buFont typeface="Wingdings" pitchFamily="2" charset="2"/>
              <a:buChar char="§"/>
            </a:pPr>
            <a:r>
              <a:rPr lang="nl-BE" smtClean="0"/>
              <a:t>.30 ≤ |r| &lt; .50: medium verband</a:t>
            </a:r>
          </a:p>
          <a:p>
            <a:pPr lvl="1">
              <a:buFont typeface="Wingdings" pitchFamily="2" charset="2"/>
              <a:buChar char="§"/>
            </a:pPr>
            <a:endParaRPr lang="nl-BE" smtClean="0"/>
          </a:p>
          <a:p>
            <a:pPr lvl="1">
              <a:buFont typeface="Wingdings" pitchFamily="2" charset="2"/>
              <a:buChar char="§"/>
            </a:pPr>
            <a:r>
              <a:rPr lang="nl-BE" smtClean="0"/>
              <a:t>|r| ≥ .50: sterk verband</a:t>
            </a:r>
          </a:p>
          <a:p>
            <a:pPr lvl="1"/>
            <a:endParaRPr lang="nl-BE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BE" dirty="0" smtClean="0"/>
              <a:t>Interpretatie correlaties</a:t>
            </a:r>
            <a:br>
              <a:rPr lang="nl-BE" dirty="0" smtClean="0"/>
            </a:br>
            <a:r>
              <a:rPr lang="nl-BE" sz="3600" dirty="0" smtClean="0"/>
              <a:t>Sterkte van het verband</a:t>
            </a:r>
            <a:endParaRPr lang="nl-BE" sz="3600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3851920" y="2348880"/>
          <a:ext cx="1800200" cy="1368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5724128" y="3284984"/>
          <a:ext cx="1728192" cy="1368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6660232" y="4365104"/>
          <a:ext cx="1872208" cy="1296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8"/>
          <p:cNvGraphicFramePr/>
          <p:nvPr/>
        </p:nvGraphicFramePr>
        <p:xfrm>
          <a:off x="4644008" y="5336480"/>
          <a:ext cx="2069976" cy="1521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55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BE" dirty="0" smtClean="0"/>
              <a:t>Interpretatie correlaties</a:t>
            </a:r>
            <a:br>
              <a:rPr lang="nl-BE" dirty="0" smtClean="0"/>
            </a:br>
            <a:r>
              <a:rPr lang="nl-BE" sz="3600" dirty="0" smtClean="0"/>
              <a:t>Eigenschappen: Niet afhankelijk van het gemiddelde en de standaarddeviatie van de variabelen</a:t>
            </a:r>
            <a:endParaRPr lang="nl-BE" sz="36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468313" y="2359025"/>
          <a:ext cx="3666871" cy="37341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1330"/>
                <a:gridCol w="1556512"/>
                <a:gridCol w="1629029"/>
              </a:tblGrid>
              <a:tr h="370840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Lengte (in cm)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Gewicht (in kg)</a:t>
                      </a:r>
                      <a:endParaRPr lang="nl-B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nl-BE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173</a:t>
                      </a:r>
                      <a:endParaRPr lang="nl-BE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nl-BE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65</a:t>
                      </a:r>
                      <a:endParaRPr lang="nl-BE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nl-BE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180</a:t>
                      </a:r>
                      <a:endParaRPr lang="nl-BE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nl-BE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  <a:endParaRPr lang="nl-BE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nl-BE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157</a:t>
                      </a:r>
                      <a:endParaRPr lang="nl-BE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nl-BE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  <a:endParaRPr lang="nl-BE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nl-BE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168</a:t>
                      </a:r>
                      <a:endParaRPr lang="nl-BE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nl-BE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58</a:t>
                      </a:r>
                      <a:endParaRPr lang="nl-BE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nl-BE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185</a:t>
                      </a:r>
                      <a:endParaRPr lang="nl-BE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nl-BE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92</a:t>
                      </a:r>
                      <a:endParaRPr lang="nl-BE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</a:tr>
              <a:tr h="140955">
                <a:tc gridSpan="3">
                  <a:txBody>
                    <a:bodyPr/>
                    <a:lstStyle/>
                    <a:p>
                      <a:endParaRPr lang="nl-BE" sz="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nl-BE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nl-BE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 smtClean="0"/>
                        <a:t>M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172.6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69.8</a:t>
                      </a:r>
                      <a:endParaRPr lang="nl-BE" dirty="0"/>
                    </a:p>
                  </a:txBody>
                  <a:tcPr/>
                </a:tc>
              </a:tr>
              <a:tr h="133216">
                <a:tc gridSpan="3">
                  <a:txBody>
                    <a:bodyPr/>
                    <a:lstStyle/>
                    <a:p>
                      <a:endParaRPr lang="nl-BE" sz="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nl-B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nl-B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 smtClean="0"/>
                        <a:t>SD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10.9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15.9</a:t>
                      </a:r>
                      <a:endParaRPr lang="nl-BE" dirty="0"/>
                    </a:p>
                  </a:txBody>
                  <a:tcPr/>
                </a:tc>
              </a:tr>
              <a:tr h="122416">
                <a:tc gridSpan="3">
                  <a:txBody>
                    <a:bodyPr/>
                    <a:lstStyle/>
                    <a:p>
                      <a:endParaRPr lang="nl-BE" sz="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nl-B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nl-B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 smtClean="0"/>
                        <a:t>r</a:t>
                      </a:r>
                      <a:endParaRPr lang="nl-B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0.94</a:t>
                      </a:r>
                      <a:endParaRPr lang="nl-B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nl-BE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</p:nvPr>
        </p:nvGraphicFramePr>
        <p:xfrm>
          <a:off x="4643438" y="2349500"/>
          <a:ext cx="4170109" cy="37341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1330"/>
                <a:gridCol w="1667637"/>
                <a:gridCol w="2021142"/>
              </a:tblGrid>
              <a:tr h="370840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Lengte (in inch)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Gewicht</a:t>
                      </a:r>
                      <a:r>
                        <a:rPr lang="nl-BE" baseline="0" dirty="0" smtClean="0"/>
                        <a:t> (in pond)</a:t>
                      </a:r>
                      <a:endParaRPr lang="nl-B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nl-BE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68.1</a:t>
                      </a:r>
                      <a:endParaRPr lang="nl-BE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nl-BE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143</a:t>
                      </a:r>
                      <a:endParaRPr lang="nl-BE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nl-BE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70.9</a:t>
                      </a:r>
                      <a:endParaRPr lang="nl-BE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nl-BE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176</a:t>
                      </a:r>
                      <a:endParaRPr lang="nl-BE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nl-BE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61.8</a:t>
                      </a:r>
                      <a:endParaRPr lang="nl-BE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nl-BE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118.8</a:t>
                      </a:r>
                      <a:endParaRPr lang="nl-BE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</a:tr>
              <a:tr h="378579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nl-BE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66.1</a:t>
                      </a:r>
                      <a:endParaRPr lang="nl-BE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nl-BE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127.6</a:t>
                      </a:r>
                      <a:endParaRPr lang="nl-BE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nl-BE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72.8</a:t>
                      </a:r>
                      <a:endParaRPr lang="nl-BE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nl-BE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202.4</a:t>
                      </a:r>
                      <a:endParaRPr lang="nl-BE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</a:tr>
              <a:tr h="133216">
                <a:tc gridSpan="3">
                  <a:txBody>
                    <a:bodyPr/>
                    <a:lstStyle/>
                    <a:p>
                      <a:endParaRPr lang="nl-BE" sz="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nl-BE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nl-BE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 smtClean="0"/>
                        <a:t>M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67.9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153.4</a:t>
                      </a:r>
                      <a:endParaRPr lang="nl-BE" dirty="0"/>
                    </a:p>
                  </a:txBody>
                  <a:tcPr/>
                </a:tc>
              </a:tr>
              <a:tr h="133216">
                <a:tc gridSpan="3">
                  <a:txBody>
                    <a:bodyPr/>
                    <a:lstStyle/>
                    <a:p>
                      <a:endParaRPr lang="nl-BE" sz="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nl-B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nl-B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 smtClean="0"/>
                        <a:t>SD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4.3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mtClean="0"/>
                        <a:t>35.1</a:t>
                      </a:r>
                      <a:endParaRPr lang="nl-BE" dirty="0"/>
                    </a:p>
                  </a:txBody>
                  <a:tcPr/>
                </a:tc>
              </a:tr>
              <a:tr h="122416">
                <a:tc gridSpan="3">
                  <a:txBody>
                    <a:bodyPr/>
                    <a:lstStyle/>
                    <a:p>
                      <a:endParaRPr lang="nl-BE" sz="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nl-B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nl-B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 smtClean="0"/>
                        <a:t>r</a:t>
                      </a:r>
                      <a:endParaRPr lang="nl-B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0.94</a:t>
                      </a:r>
                      <a:endParaRPr lang="nl-B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nl-B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1258888" y="4797425"/>
            <a:ext cx="2520950" cy="215900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/>
          </a:p>
        </p:txBody>
      </p:sp>
      <p:sp>
        <p:nvSpPr>
          <p:cNvPr id="12" name="Rectangle 11"/>
          <p:cNvSpPr/>
          <p:nvPr/>
        </p:nvSpPr>
        <p:spPr>
          <a:xfrm>
            <a:off x="5651500" y="4797425"/>
            <a:ext cx="2520950" cy="215900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/>
          </a:p>
        </p:txBody>
      </p:sp>
      <p:cxnSp>
        <p:nvCxnSpPr>
          <p:cNvPr id="16" name="Shape 15"/>
          <p:cNvCxnSpPr/>
          <p:nvPr/>
        </p:nvCxnSpPr>
        <p:spPr>
          <a:xfrm rot="5400000" flipH="1" flipV="1">
            <a:off x="4679950" y="2709863"/>
            <a:ext cx="1588" cy="4176712"/>
          </a:xfrm>
          <a:prstGeom prst="bentConnector3">
            <a:avLst>
              <a:gd name="adj1" fmla="val 7373302"/>
            </a:avLst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211638" y="4356100"/>
            <a:ext cx="288925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≠</a:t>
            </a:r>
            <a:endParaRPr lang="nl-BE" b="1" dirty="0">
              <a:solidFill>
                <a:schemeClr val="accent6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258888" y="5300663"/>
            <a:ext cx="2520950" cy="215900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/>
          </a:p>
        </p:txBody>
      </p:sp>
      <p:sp>
        <p:nvSpPr>
          <p:cNvPr id="21" name="Rectangle 20"/>
          <p:cNvSpPr/>
          <p:nvPr/>
        </p:nvSpPr>
        <p:spPr>
          <a:xfrm>
            <a:off x="5651500" y="5300663"/>
            <a:ext cx="2520950" cy="215900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/>
          </a:p>
        </p:txBody>
      </p:sp>
      <p:cxnSp>
        <p:nvCxnSpPr>
          <p:cNvPr id="22" name="Shape 15"/>
          <p:cNvCxnSpPr/>
          <p:nvPr/>
        </p:nvCxnSpPr>
        <p:spPr>
          <a:xfrm rot="5400000" flipH="1" flipV="1">
            <a:off x="4643438" y="3211512"/>
            <a:ext cx="1588" cy="4176713"/>
          </a:xfrm>
          <a:prstGeom prst="bentConnector3">
            <a:avLst>
              <a:gd name="adj1" fmla="val 8075506"/>
            </a:avLst>
          </a:prstGeom>
          <a:ln w="190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211638" y="4859338"/>
            <a:ext cx="28892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≠</a:t>
            </a:r>
            <a:endParaRPr lang="nl-BE" b="1" dirty="0">
              <a:solidFill>
                <a:schemeClr val="accent5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258888" y="5805488"/>
            <a:ext cx="2520950" cy="2159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/>
          </a:p>
        </p:txBody>
      </p:sp>
      <p:cxnSp>
        <p:nvCxnSpPr>
          <p:cNvPr id="25" name="Shape 15"/>
          <p:cNvCxnSpPr/>
          <p:nvPr/>
        </p:nvCxnSpPr>
        <p:spPr>
          <a:xfrm rot="5400000" flipH="1" flipV="1">
            <a:off x="4643438" y="3716337"/>
            <a:ext cx="1588" cy="4176713"/>
          </a:xfrm>
          <a:prstGeom prst="bentConnector3">
            <a:avLst>
              <a:gd name="adj1" fmla="val 8075506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5651500" y="5805488"/>
            <a:ext cx="2520950" cy="2159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/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211638" y="5364163"/>
            <a:ext cx="2889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b="1">
                <a:solidFill>
                  <a:srgbClr val="FF0000"/>
                </a:solidFill>
                <a:latin typeface="Calibri" pitchFamily="34" charset="0"/>
              </a:rPr>
              <a:t>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9" grpId="0"/>
      <p:bldP spid="20" grpId="0" animBg="1"/>
      <p:bldP spid="21" grpId="0" animBg="1"/>
      <p:bldP spid="23" grpId="0"/>
      <p:bldP spid="24" grpId="0" animBg="1"/>
      <p:bldP spid="26" grpId="0" animBg="1"/>
      <p:bldP spid="2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BE" dirty="0" smtClean="0"/>
              <a:t>Interpretatie correlaties</a:t>
            </a:r>
            <a:br>
              <a:rPr lang="nl-BE" dirty="0" smtClean="0"/>
            </a:br>
            <a:r>
              <a:rPr lang="nl-BE" sz="3600" dirty="0" smtClean="0"/>
              <a:t>Eigenschappen: Drukt enkel lineair verband uit</a:t>
            </a:r>
            <a:endParaRPr lang="nl-BE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85578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556" name="TextBox 5"/>
          <p:cNvSpPr txBox="1">
            <a:spLocks noChangeArrowheads="1"/>
          </p:cNvSpPr>
          <p:nvPr/>
        </p:nvSpPr>
        <p:spPr bwMode="auto">
          <a:xfrm>
            <a:off x="7092950" y="3348038"/>
            <a:ext cx="647700" cy="368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l-BE" b="1">
                <a:latin typeface="Calibri" pitchFamily="34" charset="0"/>
              </a:rPr>
              <a:t>r =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nl-BE" dirty="0" smtClean="0"/>
              <a:t>	Interpretatie correlaties</a:t>
            </a:r>
            <a:br>
              <a:rPr lang="nl-BE" dirty="0" smtClean="0"/>
            </a:br>
            <a:endParaRPr lang="nl-BE" sz="3600" dirty="0"/>
          </a:p>
        </p:txBody>
      </p:sp>
      <p:sp>
        <p:nvSpPr>
          <p:cNvPr id="24579" name="Content Placeholder 5"/>
          <p:cNvSpPr>
            <a:spLocks noGrp="1"/>
          </p:cNvSpPr>
          <p:nvPr>
            <p:ph idx="1"/>
          </p:nvPr>
        </p:nvSpPr>
        <p:spPr>
          <a:xfrm>
            <a:off x="468313" y="1125538"/>
            <a:ext cx="8229600" cy="5100637"/>
          </a:xfrm>
        </p:spPr>
        <p:txBody>
          <a:bodyPr/>
          <a:lstStyle/>
          <a:p>
            <a:r>
              <a:rPr lang="nl-BE" smtClean="0"/>
              <a:t>Correlatie drukt geen causaliteit uit !!!</a:t>
            </a:r>
          </a:p>
          <a:p>
            <a:pPr lvl="1"/>
            <a:r>
              <a:rPr lang="nl-BE" smtClean="0"/>
              <a:t>Samenhang kan in beide richtingen zijn</a:t>
            </a:r>
          </a:p>
          <a:p>
            <a:pPr lvl="1"/>
            <a:r>
              <a:rPr lang="nl-BE" smtClean="0"/>
              <a:t>Samenhang kan gevolg zijn van 3</a:t>
            </a:r>
            <a:r>
              <a:rPr lang="nl-BE" baseline="30000" smtClean="0"/>
              <a:t>e</a:t>
            </a:r>
            <a:r>
              <a:rPr lang="nl-BE" smtClean="0"/>
              <a:t> variabele</a:t>
            </a:r>
          </a:p>
          <a:p>
            <a:pPr lvl="1"/>
            <a:r>
              <a:rPr lang="nl-BE" smtClean="0"/>
              <a:t>Samenhang kan toevallig zijn</a:t>
            </a:r>
          </a:p>
          <a:p>
            <a:pPr lvl="1">
              <a:buFont typeface="Arial" charset="0"/>
              <a:buNone/>
            </a:pPr>
            <a:r>
              <a:rPr lang="nl-BE" sz="2000" u="sng" smtClean="0"/>
              <a:t>Voorbeeld 1</a:t>
            </a:r>
            <a:r>
              <a:rPr lang="nl-BE" sz="2000" smtClean="0"/>
              <a:t>: r(Ijsconsumptie, Aantal verdrinkingen)</a:t>
            </a:r>
          </a:p>
          <a:p>
            <a:pPr lvl="1">
              <a:buFont typeface="Arial" charset="0"/>
              <a:buNone/>
            </a:pPr>
            <a:endParaRPr lang="nl-BE" sz="1100" u="sng" smtClean="0"/>
          </a:p>
          <a:p>
            <a:pPr lvl="1">
              <a:buFont typeface="Arial" charset="0"/>
              <a:buNone/>
            </a:pPr>
            <a:r>
              <a:rPr lang="nl-BE" sz="2000" u="sng" smtClean="0"/>
              <a:t>Voorbeeld 2</a:t>
            </a:r>
            <a:r>
              <a:rPr lang="nl-BE" sz="2000" smtClean="0"/>
              <a:t>:</a:t>
            </a:r>
          </a:p>
        </p:txBody>
      </p:sp>
      <p:pic>
        <p:nvPicPr>
          <p:cNvPr id="24580" name="Content Placeholder 4" descr="gevaar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21488" y="79375"/>
            <a:ext cx="9906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900113" y="4156075"/>
            <a:ext cx="7272337" cy="258603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177800" indent="-1778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nl-BE" sz="1600" b="1" dirty="0" err="1"/>
              <a:t>Homer</a:t>
            </a:r>
            <a:r>
              <a:rPr lang="nl-BE" sz="1600" dirty="0"/>
              <a:t>: Geen beer te zien. De “berenpatrouille” werkt zo te zien geweldig!</a:t>
            </a:r>
          </a:p>
          <a:p>
            <a:pPr marL="177800" indent="-1778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nl-BE" sz="1600" b="1" dirty="0"/>
              <a:t>Lisa</a:t>
            </a:r>
            <a:r>
              <a:rPr lang="nl-BE" sz="1600" dirty="0"/>
              <a:t>: Dat is schijnbaar juist geredeneerd, pa.</a:t>
            </a:r>
          </a:p>
          <a:p>
            <a:pPr marL="177800" indent="-1778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nl-BE" sz="1600" b="1" dirty="0" err="1"/>
              <a:t>Homer</a:t>
            </a:r>
            <a:r>
              <a:rPr lang="nl-BE" sz="1600" dirty="0"/>
              <a:t>: Dank je, schat.</a:t>
            </a:r>
          </a:p>
          <a:p>
            <a:pPr marL="177800" indent="-1778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nl-BE" sz="1600" b="1" dirty="0"/>
              <a:t>Lisa</a:t>
            </a:r>
            <a:r>
              <a:rPr lang="nl-BE" sz="1600" dirty="0"/>
              <a:t>: Volgens jouw redenering kan ik beweren dat deze steen tijgers op afstand      houdt.</a:t>
            </a:r>
          </a:p>
          <a:p>
            <a:pPr marL="177800" indent="-1778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nl-BE" sz="1600" b="1" dirty="0" err="1"/>
              <a:t>Homer</a:t>
            </a:r>
            <a:r>
              <a:rPr lang="nl-BE" sz="1600" dirty="0"/>
              <a:t>: Oh, hoe werk het dan?</a:t>
            </a:r>
          </a:p>
          <a:p>
            <a:pPr marL="177800" indent="-1778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nl-BE" sz="1600" b="1" dirty="0"/>
              <a:t>Lisa</a:t>
            </a:r>
            <a:r>
              <a:rPr lang="nl-BE" sz="1600" dirty="0"/>
              <a:t>: Het werkt niet.</a:t>
            </a:r>
          </a:p>
          <a:p>
            <a:pPr marL="177800" indent="-1778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nl-BE" sz="1600" b="1" dirty="0" err="1"/>
              <a:t>Homer</a:t>
            </a:r>
            <a:r>
              <a:rPr lang="nl-BE" sz="1600" dirty="0"/>
              <a:t>: Aha.</a:t>
            </a:r>
          </a:p>
          <a:p>
            <a:pPr marL="177800" indent="-1778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nl-BE" sz="1600" b="1" dirty="0"/>
              <a:t>Lisa</a:t>
            </a:r>
            <a:r>
              <a:rPr lang="nl-BE" sz="1600" dirty="0"/>
              <a:t>: Het is maar een stomme steen. Maar ik zie geen tijgers, jij wel?</a:t>
            </a:r>
          </a:p>
          <a:p>
            <a:pPr marL="177800" indent="-1778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nl-BE" sz="1600" b="1" dirty="0" err="1"/>
              <a:t>Homer</a:t>
            </a:r>
            <a:r>
              <a:rPr lang="nl-BE" sz="1600" dirty="0"/>
              <a:t>: Lisa, ik wil je steen kopen.</a:t>
            </a:r>
            <a:endParaRPr lang="nl-BE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395288" y="2852738"/>
            <a:ext cx="7416800" cy="1143000"/>
          </a:xfrm>
        </p:spPr>
        <p:txBody>
          <a:bodyPr/>
          <a:lstStyle/>
          <a:p>
            <a:r>
              <a:rPr lang="nl-BE" smtClean="0"/>
              <a:t>OEFENING </a:t>
            </a:r>
          </a:p>
        </p:txBody>
      </p:sp>
      <p:pic>
        <p:nvPicPr>
          <p:cNvPr id="25603" name="Picture 11" descr="oefeningen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59563" y="2492375"/>
            <a:ext cx="1973262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 descr="kubu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09018" y="1600200"/>
            <a:ext cx="4525963" cy="4525963"/>
          </a:xfrm>
          <a:scene3d>
            <a:camera prst="orthographicFront">
              <a:rot lat="300000" lon="0" rev="0"/>
            </a:camera>
            <a:lightRig rig="threePt" dir="t"/>
          </a:scene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BE" dirty="0" smtClean="0"/>
              <a:t>1. Soorten correlaties - Gegevenskubus</a:t>
            </a:r>
            <a:endParaRPr lang="nl-BE" dirty="0"/>
          </a:p>
        </p:txBody>
      </p:sp>
      <p:sp>
        <p:nvSpPr>
          <p:cNvPr id="6" name="TextBox 5"/>
          <p:cNvSpPr txBox="1"/>
          <p:nvPr/>
        </p:nvSpPr>
        <p:spPr>
          <a:xfrm rot="-120000">
            <a:off x="1811280" y="2420888"/>
            <a:ext cx="513410" cy="2736304"/>
          </a:xfrm>
          <a:prstGeom prst="rect">
            <a:avLst/>
          </a:prstGeom>
          <a:noFill/>
        </p:spPr>
        <p:txBody>
          <a:bodyPr vert="wordArtVert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b="1" dirty="0">
                <a:latin typeface="+mn-lt"/>
                <a:cs typeface="+mn-cs"/>
              </a:rPr>
              <a:t>PERSONEN</a:t>
            </a:r>
            <a:endParaRPr lang="nl-BE" b="1" dirty="0">
              <a:latin typeface="+mn-lt"/>
              <a:cs typeface="+mn-cs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 rot="2400000">
            <a:off x="1912938" y="5661025"/>
            <a:ext cx="23764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l-BE" b="1">
                <a:latin typeface="Calibri" pitchFamily="34" charset="0"/>
              </a:rPr>
              <a:t>V A R I A B E L E N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 rot="-1620000">
            <a:off x="4252913" y="5665788"/>
            <a:ext cx="36004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b="1">
                <a:latin typeface="Calibri" pitchFamily="34" charset="0"/>
              </a:rPr>
              <a:t>S I T U A T I E S / T I J D S T I P P E N</a:t>
            </a:r>
          </a:p>
        </p:txBody>
      </p:sp>
      <p:sp>
        <p:nvSpPr>
          <p:cNvPr id="11" name="Up Arrow 10"/>
          <p:cNvSpPr/>
          <p:nvPr/>
        </p:nvSpPr>
        <p:spPr>
          <a:xfrm rot="-1500000">
            <a:off x="4676775" y="6000750"/>
            <a:ext cx="144463" cy="215900"/>
          </a:xfrm>
          <a:prstGeom prst="up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/>
          </a:p>
        </p:txBody>
      </p:sp>
      <p:sp>
        <p:nvSpPr>
          <p:cNvPr id="12" name="Up Arrow 11"/>
          <p:cNvSpPr/>
          <p:nvPr/>
        </p:nvSpPr>
        <p:spPr>
          <a:xfrm rot="-1500000">
            <a:off x="5397500" y="5661025"/>
            <a:ext cx="144463" cy="215900"/>
          </a:xfrm>
          <a:prstGeom prst="up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/>
          </a:p>
        </p:txBody>
      </p:sp>
      <p:sp>
        <p:nvSpPr>
          <p:cNvPr id="13" name="Up Arrow 12"/>
          <p:cNvSpPr/>
          <p:nvPr/>
        </p:nvSpPr>
        <p:spPr>
          <a:xfrm rot="-1500000">
            <a:off x="6116638" y="5300663"/>
            <a:ext cx="144462" cy="215900"/>
          </a:xfrm>
          <a:prstGeom prst="up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/>
          </a:p>
        </p:txBody>
      </p:sp>
      <p:sp>
        <p:nvSpPr>
          <p:cNvPr id="14" name="Up Arrow 13"/>
          <p:cNvSpPr/>
          <p:nvPr/>
        </p:nvSpPr>
        <p:spPr>
          <a:xfrm>
            <a:off x="3851275" y="5876925"/>
            <a:ext cx="144463" cy="215900"/>
          </a:xfrm>
          <a:prstGeom prst="up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/>
          </a:p>
        </p:txBody>
      </p:sp>
      <p:sp>
        <p:nvSpPr>
          <p:cNvPr id="15" name="Up Arrow 14"/>
          <p:cNvSpPr/>
          <p:nvPr/>
        </p:nvSpPr>
        <p:spPr>
          <a:xfrm>
            <a:off x="3276600" y="5445125"/>
            <a:ext cx="142875" cy="215900"/>
          </a:xfrm>
          <a:prstGeom prst="up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/>
          </a:p>
        </p:txBody>
      </p:sp>
      <p:sp>
        <p:nvSpPr>
          <p:cNvPr id="16" name="Up Arrow 15"/>
          <p:cNvSpPr/>
          <p:nvPr/>
        </p:nvSpPr>
        <p:spPr>
          <a:xfrm>
            <a:off x="2771775" y="5013325"/>
            <a:ext cx="144463" cy="215900"/>
          </a:xfrm>
          <a:prstGeom prst="up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/>
          </a:p>
        </p:txBody>
      </p:sp>
      <p:sp>
        <p:nvSpPr>
          <p:cNvPr id="17" name="Up Arrow 16"/>
          <p:cNvSpPr/>
          <p:nvPr/>
        </p:nvSpPr>
        <p:spPr>
          <a:xfrm rot="5400000">
            <a:off x="2375694" y="4401344"/>
            <a:ext cx="144462" cy="215900"/>
          </a:xfrm>
          <a:prstGeom prst="up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/>
          </a:p>
        </p:txBody>
      </p:sp>
      <p:sp>
        <p:nvSpPr>
          <p:cNvPr id="18" name="Up Arrow 17"/>
          <p:cNvSpPr/>
          <p:nvPr/>
        </p:nvSpPr>
        <p:spPr>
          <a:xfrm rot="5400000">
            <a:off x="2375694" y="3680619"/>
            <a:ext cx="144462" cy="215900"/>
          </a:xfrm>
          <a:prstGeom prst="up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/>
          </a:p>
        </p:txBody>
      </p:sp>
      <p:sp>
        <p:nvSpPr>
          <p:cNvPr id="19" name="Up Arrow 18"/>
          <p:cNvSpPr/>
          <p:nvPr/>
        </p:nvSpPr>
        <p:spPr>
          <a:xfrm rot="5400000">
            <a:off x="2375693" y="2888457"/>
            <a:ext cx="144463" cy="215900"/>
          </a:xfrm>
          <a:prstGeom prst="up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Content Placeholder 9" descr="kub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1268760"/>
            <a:ext cx="4525963" cy="4525963"/>
          </a:xfrm>
          <a:prstGeom prst="rect">
            <a:avLst/>
          </a:prstGeom>
          <a:scene3d>
            <a:camera prst="orthographicFront">
              <a:rot lat="300000" lon="0" rev="0"/>
            </a:camera>
            <a:lightRig rig="threePt" dir="t"/>
          </a:scene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BE" dirty="0" smtClean="0"/>
              <a:t>1. Soorten correlaties - Gegevenskubus</a:t>
            </a:r>
            <a:endParaRPr lang="nl-BE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 rot="-120000">
            <a:off x="1828800" y="2466975"/>
            <a:ext cx="936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>
                <a:latin typeface="Calibri" pitchFamily="34" charset="0"/>
              </a:rPr>
              <a:t>Vanessa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 rot="-120000">
            <a:off x="1901825" y="3228975"/>
            <a:ext cx="935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>
                <a:latin typeface="Calibri" pitchFamily="34" charset="0"/>
              </a:rPr>
              <a:t>Wouter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 rot="-120000">
            <a:off x="2052638" y="3946525"/>
            <a:ext cx="7842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>
                <a:latin typeface="Calibri" pitchFamily="34" charset="0"/>
              </a:rPr>
              <a:t>Emmy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 rot="-3120000">
            <a:off x="3546475" y="5689600"/>
            <a:ext cx="7937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>
                <a:latin typeface="Calibri" pitchFamily="34" charset="0"/>
              </a:rPr>
              <a:t>Kwaad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 rot="-3120000">
            <a:off x="2491581" y="5428457"/>
            <a:ext cx="14144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>
                <a:latin typeface="Calibri" pitchFamily="34" charset="0"/>
              </a:rPr>
              <a:t>Ontgoocheld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 rot="-3120000">
            <a:off x="2054226" y="4962525"/>
            <a:ext cx="13319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>
                <a:latin typeface="Calibri" pitchFamily="34" charset="0"/>
              </a:rPr>
              <a:t>Ontspannen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 rot="3900000">
            <a:off x="5847556" y="5328445"/>
            <a:ext cx="15843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>
                <a:latin typeface="Calibri" pitchFamily="34" charset="0"/>
              </a:rPr>
              <a:t>Vriend te laat </a:t>
            </a:r>
          </a:p>
          <a:p>
            <a:r>
              <a:rPr lang="nl-BE">
                <a:latin typeface="Calibri" pitchFamily="34" charset="0"/>
              </a:rPr>
              <a:t>op afspraak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 rot="3900000">
            <a:off x="5173663" y="5618163"/>
            <a:ext cx="14271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>
                <a:latin typeface="Calibri" pitchFamily="34" charset="0"/>
              </a:rPr>
              <a:t>Samen koken</a:t>
            </a:r>
          </a:p>
          <a:p>
            <a:r>
              <a:rPr lang="nl-BE">
                <a:latin typeface="Calibri" pitchFamily="34" charset="0"/>
              </a:rPr>
              <a:t> op kot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 rot="3900000">
            <a:off x="4469606" y="5879307"/>
            <a:ext cx="13684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>
                <a:latin typeface="Calibri" pitchFamily="34" charset="0"/>
              </a:rPr>
              <a:t>Verliezen bij </a:t>
            </a:r>
          </a:p>
          <a:p>
            <a:r>
              <a:rPr lang="nl-BE">
                <a:latin typeface="Calibri" pitchFamily="34" charset="0"/>
              </a:rPr>
              <a:t>een spel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5580063" y="3213100"/>
            <a:ext cx="1512887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164388" y="2852738"/>
            <a:ext cx="1728787" cy="17541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dirty="0">
                <a:latin typeface="+mn-lt"/>
                <a:cs typeface="+mn-cs"/>
              </a:rPr>
              <a:t>Bv. de mate van kwaadheid die </a:t>
            </a:r>
            <a:r>
              <a:rPr lang="nl-BE" dirty="0" err="1">
                <a:latin typeface="+mn-lt"/>
                <a:cs typeface="+mn-cs"/>
              </a:rPr>
              <a:t>Vanessa</a:t>
            </a:r>
            <a:r>
              <a:rPr lang="nl-BE" dirty="0">
                <a:latin typeface="+mn-lt"/>
                <a:cs typeface="+mn-cs"/>
              </a:rPr>
              <a:t> voelt wanneer ze met haar kotgenoten kookt</a:t>
            </a:r>
            <a:endParaRPr lang="nl-BE" dirty="0">
              <a:latin typeface="+mn-lt"/>
              <a:cs typeface="+mn-cs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rot="10800000">
            <a:off x="2051050" y="4652963"/>
            <a:ext cx="1584325" cy="15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79388" y="4005263"/>
            <a:ext cx="1800225" cy="17541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dirty="0">
                <a:latin typeface="+mn-lt"/>
                <a:cs typeface="+mn-cs"/>
              </a:rPr>
              <a:t>Bv. de mate van ontgoocheling die </a:t>
            </a:r>
            <a:r>
              <a:rPr lang="nl-BE" dirty="0" err="1">
                <a:latin typeface="+mn-lt"/>
                <a:cs typeface="+mn-cs"/>
              </a:rPr>
              <a:t>Emmy</a:t>
            </a:r>
            <a:r>
              <a:rPr lang="nl-BE" dirty="0">
                <a:latin typeface="+mn-lt"/>
                <a:cs typeface="+mn-cs"/>
              </a:rPr>
              <a:t> ervaart wanneer ze verliest bij een spel</a:t>
            </a:r>
            <a:endParaRPr lang="nl-BE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20" grpId="0" animBg="1"/>
      <p:bldP spid="2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3"/>
          <p:cNvGraphicFramePr>
            <a:graphicFrameLocks/>
          </p:cNvGraphicFramePr>
          <p:nvPr/>
        </p:nvGraphicFramePr>
        <p:xfrm>
          <a:off x="2700338" y="1916113"/>
          <a:ext cx="2016224" cy="20162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</a:tblGrid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7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9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ontent Placeholder 3"/>
          <p:cNvGraphicFramePr>
            <a:graphicFrameLocks/>
          </p:cNvGraphicFramePr>
          <p:nvPr/>
        </p:nvGraphicFramePr>
        <p:xfrm>
          <a:off x="2268538" y="2349500"/>
          <a:ext cx="2016224" cy="20162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</a:tblGrid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9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2287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BE" dirty="0" smtClean="0"/>
              <a:t>Soorten correlaties </a:t>
            </a:r>
            <a:br>
              <a:rPr lang="nl-BE" dirty="0" smtClean="0"/>
            </a:br>
            <a:r>
              <a:rPr lang="nl-BE" sz="3600" dirty="0" err="1" smtClean="0"/>
              <a:t>Correlaties</a:t>
            </a:r>
            <a:r>
              <a:rPr lang="nl-BE" sz="3600" dirty="0" smtClean="0"/>
              <a:t> tussen gegevens bekomen bij 1 persoon</a:t>
            </a:r>
            <a:endParaRPr lang="nl-BE" sz="3600" dirty="0"/>
          </a:p>
        </p:txBody>
      </p:sp>
      <p:graphicFrame>
        <p:nvGraphicFramePr>
          <p:cNvPr id="8" name="Content Placeholder 3"/>
          <p:cNvGraphicFramePr>
            <a:graphicFrameLocks/>
          </p:cNvGraphicFramePr>
          <p:nvPr/>
        </p:nvGraphicFramePr>
        <p:xfrm>
          <a:off x="1835150" y="2781300"/>
          <a:ext cx="2016224" cy="20162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</a:tblGrid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7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9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9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03350" y="3213100"/>
          <a:ext cx="2016224" cy="20162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</a:tblGrid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7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8783" name="TextBox 10"/>
          <p:cNvSpPr txBox="1">
            <a:spLocks noChangeArrowheads="1"/>
          </p:cNvSpPr>
          <p:nvPr/>
        </p:nvSpPr>
        <p:spPr bwMode="auto">
          <a:xfrm>
            <a:off x="468313" y="3284538"/>
            <a:ext cx="8985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Vanessa</a:t>
            </a:r>
          </a:p>
        </p:txBody>
      </p:sp>
      <p:sp>
        <p:nvSpPr>
          <p:cNvPr id="28784" name="TextBox 11"/>
          <p:cNvSpPr txBox="1">
            <a:spLocks noChangeArrowheads="1"/>
          </p:cNvSpPr>
          <p:nvPr/>
        </p:nvSpPr>
        <p:spPr bwMode="auto">
          <a:xfrm>
            <a:off x="468313" y="3789363"/>
            <a:ext cx="863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 b="1">
                <a:latin typeface="Calibri" pitchFamily="34" charset="0"/>
              </a:rPr>
              <a:t>Wouter</a:t>
            </a:r>
          </a:p>
        </p:txBody>
      </p:sp>
      <p:sp>
        <p:nvSpPr>
          <p:cNvPr id="28785" name="TextBox 12"/>
          <p:cNvSpPr txBox="1">
            <a:spLocks noChangeArrowheads="1"/>
          </p:cNvSpPr>
          <p:nvPr/>
        </p:nvSpPr>
        <p:spPr bwMode="auto">
          <a:xfrm>
            <a:off x="539750" y="4292600"/>
            <a:ext cx="71913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Emmy</a:t>
            </a:r>
          </a:p>
        </p:txBody>
      </p:sp>
      <p:sp>
        <p:nvSpPr>
          <p:cNvPr id="28786" name="TextBox 13"/>
          <p:cNvSpPr txBox="1">
            <a:spLocks noChangeArrowheads="1"/>
          </p:cNvSpPr>
          <p:nvPr/>
        </p:nvSpPr>
        <p:spPr bwMode="auto">
          <a:xfrm>
            <a:off x="468313" y="5732463"/>
            <a:ext cx="863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nl-BE" sz="1600">
              <a:latin typeface="Calibri" pitchFamily="34" charset="0"/>
            </a:endParaRPr>
          </a:p>
        </p:txBody>
      </p:sp>
      <p:sp>
        <p:nvSpPr>
          <p:cNvPr id="28787" name="TextBox 14"/>
          <p:cNvSpPr txBox="1">
            <a:spLocks noChangeArrowheads="1"/>
          </p:cNvSpPr>
          <p:nvPr/>
        </p:nvSpPr>
        <p:spPr bwMode="auto">
          <a:xfrm>
            <a:off x="611188" y="4797425"/>
            <a:ext cx="6477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Jonas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rot="5400000" flipH="1" flipV="1">
            <a:off x="251619" y="4220369"/>
            <a:ext cx="2016125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789" name="TextBox 17"/>
          <p:cNvSpPr txBox="1">
            <a:spLocks noChangeArrowheads="1"/>
          </p:cNvSpPr>
          <p:nvPr/>
        </p:nvSpPr>
        <p:spPr bwMode="auto">
          <a:xfrm rot="-5400000">
            <a:off x="1033463" y="5743575"/>
            <a:ext cx="12239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Ontspannen</a:t>
            </a:r>
          </a:p>
        </p:txBody>
      </p:sp>
      <p:sp>
        <p:nvSpPr>
          <p:cNvPr id="28790" name="TextBox 18"/>
          <p:cNvSpPr txBox="1">
            <a:spLocks noChangeArrowheads="1"/>
          </p:cNvSpPr>
          <p:nvPr/>
        </p:nvSpPr>
        <p:spPr bwMode="auto">
          <a:xfrm rot="-5400000">
            <a:off x="1504951" y="5784850"/>
            <a:ext cx="12874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Ontgoocheld</a:t>
            </a:r>
          </a:p>
        </p:txBody>
      </p:sp>
      <p:sp>
        <p:nvSpPr>
          <p:cNvPr id="28791" name="TextBox 19"/>
          <p:cNvSpPr txBox="1">
            <a:spLocks noChangeArrowheads="1"/>
          </p:cNvSpPr>
          <p:nvPr/>
        </p:nvSpPr>
        <p:spPr bwMode="auto">
          <a:xfrm rot="-5400000">
            <a:off x="2257426" y="5527675"/>
            <a:ext cx="7921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Kwaad</a:t>
            </a:r>
          </a:p>
        </p:txBody>
      </p:sp>
      <p:sp>
        <p:nvSpPr>
          <p:cNvPr id="28792" name="TextBox 20"/>
          <p:cNvSpPr txBox="1">
            <a:spLocks noChangeArrowheads="1"/>
          </p:cNvSpPr>
          <p:nvPr/>
        </p:nvSpPr>
        <p:spPr bwMode="auto">
          <a:xfrm rot="-5400000">
            <a:off x="2581275" y="5780088"/>
            <a:ext cx="11509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Enthousiast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1403350" y="5373688"/>
            <a:ext cx="2016125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794" name="TextBox 23"/>
          <p:cNvSpPr txBox="1">
            <a:spLocks noChangeArrowheads="1"/>
          </p:cNvSpPr>
          <p:nvPr/>
        </p:nvSpPr>
        <p:spPr bwMode="auto">
          <a:xfrm>
            <a:off x="3851275" y="4891088"/>
            <a:ext cx="23050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Vriend te laat op afspraak</a:t>
            </a:r>
          </a:p>
        </p:txBody>
      </p:sp>
      <p:sp>
        <p:nvSpPr>
          <p:cNvPr id="28795" name="TextBox 24"/>
          <p:cNvSpPr txBox="1">
            <a:spLocks noChangeArrowheads="1"/>
          </p:cNvSpPr>
          <p:nvPr/>
        </p:nvSpPr>
        <p:spPr bwMode="auto">
          <a:xfrm>
            <a:off x="4284663" y="4459288"/>
            <a:ext cx="23034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Samen koken op kot</a:t>
            </a:r>
          </a:p>
        </p:txBody>
      </p:sp>
      <p:sp>
        <p:nvSpPr>
          <p:cNvPr id="28796" name="TextBox 25"/>
          <p:cNvSpPr txBox="1">
            <a:spLocks noChangeArrowheads="1"/>
          </p:cNvSpPr>
          <p:nvPr/>
        </p:nvSpPr>
        <p:spPr bwMode="auto">
          <a:xfrm>
            <a:off x="4716463" y="4025900"/>
            <a:ext cx="230346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Verliezen bij een spel</a:t>
            </a:r>
          </a:p>
        </p:txBody>
      </p:sp>
      <p:sp>
        <p:nvSpPr>
          <p:cNvPr id="28797" name="TextBox 26"/>
          <p:cNvSpPr txBox="1">
            <a:spLocks noChangeArrowheads="1"/>
          </p:cNvSpPr>
          <p:nvPr/>
        </p:nvSpPr>
        <p:spPr bwMode="auto">
          <a:xfrm>
            <a:off x="5148263" y="3573463"/>
            <a:ext cx="23034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Naar de fakbar gaan 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rot="5400000" flipH="1" flipV="1">
            <a:off x="3599656" y="3752057"/>
            <a:ext cx="1512887" cy="144145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219700" y="1928813"/>
            <a:ext cx="3744913" cy="9239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u="sng" dirty="0" err="1">
                <a:latin typeface="+mn-lt"/>
                <a:cs typeface="+mn-cs"/>
              </a:rPr>
              <a:t>O-correlatie</a:t>
            </a:r>
            <a:r>
              <a:rPr lang="nl-BE" dirty="0">
                <a:latin typeface="+mn-lt"/>
                <a:cs typeface="+mn-cs"/>
              </a:rPr>
              <a:t> = mate waarin 2 situaties een gelijkaardig patroon van reacties uitlokken in 1 persoon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3"/>
          <p:cNvGraphicFramePr>
            <a:graphicFrameLocks/>
          </p:cNvGraphicFramePr>
          <p:nvPr/>
        </p:nvGraphicFramePr>
        <p:xfrm>
          <a:off x="2700338" y="1916113"/>
          <a:ext cx="2016224" cy="20162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</a:tblGrid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7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9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ontent Placeholder 3"/>
          <p:cNvGraphicFramePr>
            <a:graphicFrameLocks/>
          </p:cNvGraphicFramePr>
          <p:nvPr/>
        </p:nvGraphicFramePr>
        <p:xfrm>
          <a:off x="2268538" y="2349500"/>
          <a:ext cx="2016224" cy="20162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</a:tblGrid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9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2287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BE" dirty="0" smtClean="0"/>
              <a:t>Soorten correlaties </a:t>
            </a:r>
            <a:br>
              <a:rPr lang="nl-BE" dirty="0" smtClean="0"/>
            </a:br>
            <a:r>
              <a:rPr lang="nl-BE" sz="3600" dirty="0" err="1" smtClean="0"/>
              <a:t>Correlaties</a:t>
            </a:r>
            <a:r>
              <a:rPr lang="nl-BE" sz="3600" dirty="0" smtClean="0"/>
              <a:t> tussen gegevens bekomen bij 1 persoon</a:t>
            </a:r>
            <a:endParaRPr lang="nl-BE" sz="3600" dirty="0"/>
          </a:p>
        </p:txBody>
      </p:sp>
      <p:graphicFrame>
        <p:nvGraphicFramePr>
          <p:cNvPr id="8" name="Content Placeholder 3"/>
          <p:cNvGraphicFramePr>
            <a:graphicFrameLocks/>
          </p:cNvGraphicFramePr>
          <p:nvPr/>
        </p:nvGraphicFramePr>
        <p:xfrm>
          <a:off x="1835150" y="2781300"/>
          <a:ext cx="2016224" cy="20162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</a:tblGrid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7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9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9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03350" y="3213100"/>
          <a:ext cx="2016224" cy="20162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</a:tblGrid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7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9807" name="TextBox 10"/>
          <p:cNvSpPr txBox="1">
            <a:spLocks noChangeArrowheads="1"/>
          </p:cNvSpPr>
          <p:nvPr/>
        </p:nvSpPr>
        <p:spPr bwMode="auto">
          <a:xfrm>
            <a:off x="468313" y="3284538"/>
            <a:ext cx="8985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Vanessa</a:t>
            </a:r>
          </a:p>
        </p:txBody>
      </p:sp>
      <p:sp>
        <p:nvSpPr>
          <p:cNvPr id="29808" name="TextBox 11"/>
          <p:cNvSpPr txBox="1">
            <a:spLocks noChangeArrowheads="1"/>
          </p:cNvSpPr>
          <p:nvPr/>
        </p:nvSpPr>
        <p:spPr bwMode="auto">
          <a:xfrm>
            <a:off x="468313" y="3789363"/>
            <a:ext cx="863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 b="1">
                <a:latin typeface="Calibri" pitchFamily="34" charset="0"/>
              </a:rPr>
              <a:t>Wouter</a:t>
            </a:r>
          </a:p>
        </p:txBody>
      </p:sp>
      <p:sp>
        <p:nvSpPr>
          <p:cNvPr id="29809" name="TextBox 12"/>
          <p:cNvSpPr txBox="1">
            <a:spLocks noChangeArrowheads="1"/>
          </p:cNvSpPr>
          <p:nvPr/>
        </p:nvSpPr>
        <p:spPr bwMode="auto">
          <a:xfrm>
            <a:off x="539750" y="4292600"/>
            <a:ext cx="71913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Emmy</a:t>
            </a:r>
          </a:p>
        </p:txBody>
      </p:sp>
      <p:sp>
        <p:nvSpPr>
          <p:cNvPr id="29810" name="TextBox 13"/>
          <p:cNvSpPr txBox="1">
            <a:spLocks noChangeArrowheads="1"/>
          </p:cNvSpPr>
          <p:nvPr/>
        </p:nvSpPr>
        <p:spPr bwMode="auto">
          <a:xfrm>
            <a:off x="468313" y="5732463"/>
            <a:ext cx="863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nl-BE" sz="1600">
              <a:latin typeface="Calibri" pitchFamily="34" charset="0"/>
            </a:endParaRPr>
          </a:p>
        </p:txBody>
      </p:sp>
      <p:sp>
        <p:nvSpPr>
          <p:cNvPr id="29811" name="TextBox 14"/>
          <p:cNvSpPr txBox="1">
            <a:spLocks noChangeArrowheads="1"/>
          </p:cNvSpPr>
          <p:nvPr/>
        </p:nvSpPr>
        <p:spPr bwMode="auto">
          <a:xfrm>
            <a:off x="611188" y="4797425"/>
            <a:ext cx="6477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Jonas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rot="5400000" flipH="1" flipV="1">
            <a:off x="251619" y="4220369"/>
            <a:ext cx="2016125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813" name="TextBox 17"/>
          <p:cNvSpPr txBox="1">
            <a:spLocks noChangeArrowheads="1"/>
          </p:cNvSpPr>
          <p:nvPr/>
        </p:nvSpPr>
        <p:spPr bwMode="auto">
          <a:xfrm rot="-5400000">
            <a:off x="1033463" y="5743575"/>
            <a:ext cx="12239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Ontspannen</a:t>
            </a:r>
          </a:p>
        </p:txBody>
      </p:sp>
      <p:sp>
        <p:nvSpPr>
          <p:cNvPr id="29814" name="TextBox 18"/>
          <p:cNvSpPr txBox="1">
            <a:spLocks noChangeArrowheads="1"/>
          </p:cNvSpPr>
          <p:nvPr/>
        </p:nvSpPr>
        <p:spPr bwMode="auto">
          <a:xfrm rot="-5400000">
            <a:off x="1504951" y="5784850"/>
            <a:ext cx="12874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Ontgoocheld</a:t>
            </a:r>
          </a:p>
        </p:txBody>
      </p:sp>
      <p:sp>
        <p:nvSpPr>
          <p:cNvPr id="29815" name="TextBox 19"/>
          <p:cNvSpPr txBox="1">
            <a:spLocks noChangeArrowheads="1"/>
          </p:cNvSpPr>
          <p:nvPr/>
        </p:nvSpPr>
        <p:spPr bwMode="auto">
          <a:xfrm rot="-5400000">
            <a:off x="2257426" y="5527675"/>
            <a:ext cx="7921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Kwaad</a:t>
            </a:r>
          </a:p>
        </p:txBody>
      </p:sp>
      <p:sp>
        <p:nvSpPr>
          <p:cNvPr id="29816" name="TextBox 20"/>
          <p:cNvSpPr txBox="1">
            <a:spLocks noChangeArrowheads="1"/>
          </p:cNvSpPr>
          <p:nvPr/>
        </p:nvSpPr>
        <p:spPr bwMode="auto">
          <a:xfrm rot="-5400000">
            <a:off x="2581275" y="5780088"/>
            <a:ext cx="11509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Enthousiast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1403350" y="5373688"/>
            <a:ext cx="2016125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818" name="TextBox 23"/>
          <p:cNvSpPr txBox="1">
            <a:spLocks noChangeArrowheads="1"/>
          </p:cNvSpPr>
          <p:nvPr/>
        </p:nvSpPr>
        <p:spPr bwMode="auto">
          <a:xfrm>
            <a:off x="3851275" y="4891088"/>
            <a:ext cx="24495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 b="1" i="1">
                <a:latin typeface="Calibri" pitchFamily="34" charset="0"/>
              </a:rPr>
              <a:t>Vriend te laat op afspraak</a:t>
            </a:r>
          </a:p>
        </p:txBody>
      </p:sp>
      <p:sp>
        <p:nvSpPr>
          <p:cNvPr id="29819" name="TextBox 24"/>
          <p:cNvSpPr txBox="1">
            <a:spLocks noChangeArrowheads="1"/>
          </p:cNvSpPr>
          <p:nvPr/>
        </p:nvSpPr>
        <p:spPr bwMode="auto">
          <a:xfrm>
            <a:off x="4284663" y="4459288"/>
            <a:ext cx="23034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Samen koken op kot</a:t>
            </a:r>
          </a:p>
        </p:txBody>
      </p:sp>
      <p:sp>
        <p:nvSpPr>
          <p:cNvPr id="29820" name="TextBox 25"/>
          <p:cNvSpPr txBox="1">
            <a:spLocks noChangeArrowheads="1"/>
          </p:cNvSpPr>
          <p:nvPr/>
        </p:nvSpPr>
        <p:spPr bwMode="auto">
          <a:xfrm>
            <a:off x="4716463" y="4025900"/>
            <a:ext cx="230346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 b="1" i="1">
                <a:latin typeface="Calibri" pitchFamily="34" charset="0"/>
              </a:rPr>
              <a:t>Verliezen bij een spel</a:t>
            </a:r>
          </a:p>
        </p:txBody>
      </p:sp>
      <p:sp>
        <p:nvSpPr>
          <p:cNvPr id="29821" name="TextBox 26"/>
          <p:cNvSpPr txBox="1">
            <a:spLocks noChangeArrowheads="1"/>
          </p:cNvSpPr>
          <p:nvPr/>
        </p:nvSpPr>
        <p:spPr bwMode="auto">
          <a:xfrm>
            <a:off x="5148263" y="3573463"/>
            <a:ext cx="23034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Naar de fakbar gaan 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rot="5400000" flipH="1" flipV="1">
            <a:off x="3599656" y="3752057"/>
            <a:ext cx="1512887" cy="144145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076825" y="1916113"/>
            <a:ext cx="3887788" cy="14160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u="sng" dirty="0" err="1">
                <a:latin typeface="+mn-lt"/>
                <a:cs typeface="+mn-cs"/>
              </a:rPr>
              <a:t>O-correlatie</a:t>
            </a:r>
            <a:r>
              <a:rPr lang="nl-BE" dirty="0">
                <a:latin typeface="+mn-lt"/>
                <a:cs typeface="+mn-cs"/>
              </a:rPr>
              <a:t> = mate waarin 2 situaties een gelijkaardig patroon van reacties uitlokken in 1 persoon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dirty="0">
                <a:latin typeface="+mn-lt"/>
                <a:cs typeface="+mn-cs"/>
              </a:rPr>
              <a:t>Bv. 1: r</a:t>
            </a:r>
            <a:r>
              <a:rPr lang="nl-BE" sz="1400" dirty="0">
                <a:latin typeface="+mn-lt"/>
                <a:cs typeface="+mn-cs"/>
              </a:rPr>
              <a:t>(Vriend te laat op afspraak, Verliezen bij een spel)</a:t>
            </a:r>
            <a:endParaRPr lang="nl-BE" sz="14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BE" dirty="0" smtClean="0"/>
              <a:t>Soorten correlaties </a:t>
            </a:r>
            <a:br>
              <a:rPr lang="nl-BE" dirty="0" smtClean="0"/>
            </a:br>
            <a:r>
              <a:rPr lang="nl-BE" sz="3600" dirty="0" err="1" smtClean="0"/>
              <a:t>Correlaties</a:t>
            </a:r>
            <a:r>
              <a:rPr lang="nl-BE" sz="3600" dirty="0" smtClean="0"/>
              <a:t> tussen gegevens bekomen bij 1 persoon</a:t>
            </a:r>
            <a:endParaRPr lang="nl-BE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611188" y="1857375"/>
            <a:ext cx="7848600" cy="9239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u="sng" dirty="0" err="1">
                <a:latin typeface="+mn-lt"/>
                <a:cs typeface="+mn-cs"/>
              </a:rPr>
              <a:t>O-correlatie</a:t>
            </a:r>
            <a:r>
              <a:rPr lang="nl-BE" dirty="0">
                <a:latin typeface="+mn-lt"/>
                <a:cs typeface="+mn-cs"/>
              </a:rPr>
              <a:t> = mate waarin 2 situaties een gelijkaardig patroon van reacties uitlokken in 1 persoon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dirty="0">
                <a:latin typeface="+mn-lt"/>
                <a:cs typeface="+mn-cs"/>
              </a:rPr>
              <a:t>Bv. 1: r</a:t>
            </a:r>
            <a:r>
              <a:rPr lang="nl-BE" sz="1400" dirty="0">
                <a:latin typeface="+mn-lt"/>
                <a:cs typeface="+mn-cs"/>
              </a:rPr>
              <a:t>(Vriend te laat op afspraak, Verliezen bij een spel)</a:t>
            </a:r>
            <a:endParaRPr lang="nl-BE" sz="1400" dirty="0">
              <a:latin typeface="+mn-lt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042988" y="3141663"/>
          <a:ext cx="6944013" cy="27775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6237"/>
                <a:gridCol w="2613216"/>
                <a:gridCol w="2194560"/>
              </a:tblGrid>
              <a:tr h="460353">
                <a:tc gridSpan="3"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Wouter</a:t>
                      </a:r>
                      <a:endParaRPr lang="nl-B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</a:tr>
              <a:tr h="475751"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Vriend</a:t>
                      </a:r>
                      <a:r>
                        <a:rPr lang="nl-BE" baseline="0" dirty="0" smtClean="0"/>
                        <a:t> te laat op afspraak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Verliezen bij een spel</a:t>
                      </a:r>
                      <a:endParaRPr lang="nl-BE" dirty="0"/>
                    </a:p>
                  </a:txBody>
                  <a:tcPr/>
                </a:tc>
              </a:tr>
              <a:tr h="460353">
                <a:tc>
                  <a:txBody>
                    <a:bodyPr/>
                    <a:lstStyle/>
                    <a:p>
                      <a:r>
                        <a:rPr lang="nl-BE" dirty="0" smtClean="0"/>
                        <a:t>Ontspannen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/>
                </a:tc>
              </a:tr>
              <a:tr h="460353">
                <a:tc>
                  <a:txBody>
                    <a:bodyPr/>
                    <a:lstStyle/>
                    <a:p>
                      <a:r>
                        <a:rPr lang="nl-BE" dirty="0" smtClean="0"/>
                        <a:t>Ontgoocheld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/>
                </a:tc>
              </a:tr>
              <a:tr h="460353">
                <a:tc>
                  <a:txBody>
                    <a:bodyPr/>
                    <a:lstStyle/>
                    <a:p>
                      <a:r>
                        <a:rPr lang="nl-BE" dirty="0" smtClean="0"/>
                        <a:t>Kwaad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7</a:t>
                      </a:r>
                      <a:endParaRPr lang="nl-BE" dirty="0"/>
                    </a:p>
                  </a:txBody>
                  <a:tcPr/>
                </a:tc>
              </a:tr>
              <a:tr h="460353">
                <a:tc>
                  <a:txBody>
                    <a:bodyPr/>
                    <a:lstStyle/>
                    <a:p>
                      <a:r>
                        <a:rPr lang="nl-BE" dirty="0" smtClean="0"/>
                        <a:t>Enthousiast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63713" y="6165850"/>
            <a:ext cx="5545137" cy="3683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dirty="0">
                <a:latin typeface="+mn-lt"/>
                <a:cs typeface="+mn-cs"/>
              </a:rPr>
              <a:t>= Positieve correlatie</a:t>
            </a:r>
            <a:endParaRPr lang="nl-BE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Verloop van de werkcolleges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BE" dirty="0" smtClean="0"/>
              <a:t>3 werkcolleges: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l-BE" dirty="0" smtClean="0"/>
              <a:t>Correlaties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l-BE" dirty="0" smtClean="0"/>
              <a:t>Factoranalyse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l-BE" dirty="0" err="1" smtClean="0"/>
              <a:t>Interactionistische</a:t>
            </a:r>
            <a:r>
              <a:rPr lang="nl-BE" dirty="0" smtClean="0"/>
              <a:t> visie in de differentiële psychologie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BE" dirty="0" smtClean="0"/>
              <a:t>In elk werkcollege behandelen we een stuk theorie, maken we een aantal oefeningen en op het einde krijgen jullie een opdracht. Deze opdracht telt telkens mee voor 1 punt op het eindtotaal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nl-B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3"/>
          <p:cNvGraphicFramePr>
            <a:graphicFrameLocks/>
          </p:cNvGraphicFramePr>
          <p:nvPr/>
        </p:nvGraphicFramePr>
        <p:xfrm>
          <a:off x="2700338" y="1916113"/>
          <a:ext cx="2016224" cy="20162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</a:tblGrid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7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9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ontent Placeholder 3"/>
          <p:cNvGraphicFramePr>
            <a:graphicFrameLocks/>
          </p:cNvGraphicFramePr>
          <p:nvPr/>
        </p:nvGraphicFramePr>
        <p:xfrm>
          <a:off x="2268538" y="2349500"/>
          <a:ext cx="2016224" cy="20162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</a:tblGrid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9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2287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BE" dirty="0" smtClean="0"/>
              <a:t>Soorten correlaties </a:t>
            </a:r>
            <a:br>
              <a:rPr lang="nl-BE" dirty="0" smtClean="0"/>
            </a:br>
            <a:r>
              <a:rPr lang="nl-BE" sz="3600" dirty="0" err="1" smtClean="0"/>
              <a:t>Correlaties</a:t>
            </a:r>
            <a:r>
              <a:rPr lang="nl-BE" sz="3600" dirty="0" smtClean="0"/>
              <a:t> tussen gegevens bekomen bij 1 persoon</a:t>
            </a:r>
            <a:endParaRPr lang="nl-BE" sz="3600" dirty="0"/>
          </a:p>
        </p:txBody>
      </p:sp>
      <p:graphicFrame>
        <p:nvGraphicFramePr>
          <p:cNvPr id="8" name="Content Placeholder 3"/>
          <p:cNvGraphicFramePr>
            <a:graphicFrameLocks/>
          </p:cNvGraphicFramePr>
          <p:nvPr/>
        </p:nvGraphicFramePr>
        <p:xfrm>
          <a:off x="1835150" y="2781300"/>
          <a:ext cx="2016224" cy="20162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</a:tblGrid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7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9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9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03350" y="3213100"/>
          <a:ext cx="2016224" cy="20162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</a:tblGrid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7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1855" name="TextBox 10"/>
          <p:cNvSpPr txBox="1">
            <a:spLocks noChangeArrowheads="1"/>
          </p:cNvSpPr>
          <p:nvPr/>
        </p:nvSpPr>
        <p:spPr bwMode="auto">
          <a:xfrm>
            <a:off x="468313" y="3284538"/>
            <a:ext cx="8985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Vanessa</a:t>
            </a:r>
          </a:p>
        </p:txBody>
      </p:sp>
      <p:sp>
        <p:nvSpPr>
          <p:cNvPr id="31856" name="TextBox 11"/>
          <p:cNvSpPr txBox="1">
            <a:spLocks noChangeArrowheads="1"/>
          </p:cNvSpPr>
          <p:nvPr/>
        </p:nvSpPr>
        <p:spPr bwMode="auto">
          <a:xfrm>
            <a:off x="468313" y="3789363"/>
            <a:ext cx="863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 b="1">
                <a:latin typeface="Calibri" pitchFamily="34" charset="0"/>
              </a:rPr>
              <a:t>Wouter</a:t>
            </a:r>
          </a:p>
        </p:txBody>
      </p:sp>
      <p:sp>
        <p:nvSpPr>
          <p:cNvPr id="31857" name="TextBox 12"/>
          <p:cNvSpPr txBox="1">
            <a:spLocks noChangeArrowheads="1"/>
          </p:cNvSpPr>
          <p:nvPr/>
        </p:nvSpPr>
        <p:spPr bwMode="auto">
          <a:xfrm>
            <a:off x="539750" y="4292600"/>
            <a:ext cx="71913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Emmy</a:t>
            </a:r>
          </a:p>
        </p:txBody>
      </p:sp>
      <p:sp>
        <p:nvSpPr>
          <p:cNvPr id="31858" name="TextBox 13"/>
          <p:cNvSpPr txBox="1">
            <a:spLocks noChangeArrowheads="1"/>
          </p:cNvSpPr>
          <p:nvPr/>
        </p:nvSpPr>
        <p:spPr bwMode="auto">
          <a:xfrm>
            <a:off x="468313" y="5732463"/>
            <a:ext cx="863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nl-BE" sz="1600">
              <a:latin typeface="Calibri" pitchFamily="34" charset="0"/>
            </a:endParaRPr>
          </a:p>
        </p:txBody>
      </p:sp>
      <p:sp>
        <p:nvSpPr>
          <p:cNvPr id="31859" name="TextBox 14"/>
          <p:cNvSpPr txBox="1">
            <a:spLocks noChangeArrowheads="1"/>
          </p:cNvSpPr>
          <p:nvPr/>
        </p:nvSpPr>
        <p:spPr bwMode="auto">
          <a:xfrm>
            <a:off x="611188" y="4797425"/>
            <a:ext cx="6477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Jonas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rot="5400000" flipH="1" flipV="1">
            <a:off x="251619" y="4220369"/>
            <a:ext cx="2016125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861" name="TextBox 17"/>
          <p:cNvSpPr txBox="1">
            <a:spLocks noChangeArrowheads="1"/>
          </p:cNvSpPr>
          <p:nvPr/>
        </p:nvSpPr>
        <p:spPr bwMode="auto">
          <a:xfrm rot="-5400000">
            <a:off x="1033463" y="5743575"/>
            <a:ext cx="12239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Ontspannen</a:t>
            </a:r>
          </a:p>
        </p:txBody>
      </p:sp>
      <p:sp>
        <p:nvSpPr>
          <p:cNvPr id="31862" name="TextBox 18"/>
          <p:cNvSpPr txBox="1">
            <a:spLocks noChangeArrowheads="1"/>
          </p:cNvSpPr>
          <p:nvPr/>
        </p:nvSpPr>
        <p:spPr bwMode="auto">
          <a:xfrm rot="-5400000">
            <a:off x="1504951" y="5784850"/>
            <a:ext cx="12874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Ontgoocheld</a:t>
            </a:r>
          </a:p>
        </p:txBody>
      </p:sp>
      <p:sp>
        <p:nvSpPr>
          <p:cNvPr id="31863" name="TextBox 19"/>
          <p:cNvSpPr txBox="1">
            <a:spLocks noChangeArrowheads="1"/>
          </p:cNvSpPr>
          <p:nvPr/>
        </p:nvSpPr>
        <p:spPr bwMode="auto">
          <a:xfrm rot="-5400000">
            <a:off x="2257426" y="5527675"/>
            <a:ext cx="7921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Kwaad</a:t>
            </a:r>
          </a:p>
        </p:txBody>
      </p:sp>
      <p:sp>
        <p:nvSpPr>
          <p:cNvPr id="31864" name="TextBox 20"/>
          <p:cNvSpPr txBox="1">
            <a:spLocks noChangeArrowheads="1"/>
          </p:cNvSpPr>
          <p:nvPr/>
        </p:nvSpPr>
        <p:spPr bwMode="auto">
          <a:xfrm rot="-5400000">
            <a:off x="2581275" y="5780088"/>
            <a:ext cx="11509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Enthousiast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1403350" y="5373688"/>
            <a:ext cx="2016125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866" name="TextBox 23"/>
          <p:cNvSpPr txBox="1">
            <a:spLocks noChangeArrowheads="1"/>
          </p:cNvSpPr>
          <p:nvPr/>
        </p:nvSpPr>
        <p:spPr bwMode="auto">
          <a:xfrm>
            <a:off x="3851275" y="4891088"/>
            <a:ext cx="24495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 b="1" i="1">
                <a:latin typeface="Calibri" pitchFamily="34" charset="0"/>
              </a:rPr>
              <a:t>Vriend te laat op afspraak</a:t>
            </a:r>
          </a:p>
        </p:txBody>
      </p:sp>
      <p:sp>
        <p:nvSpPr>
          <p:cNvPr id="31867" name="TextBox 24"/>
          <p:cNvSpPr txBox="1">
            <a:spLocks noChangeArrowheads="1"/>
          </p:cNvSpPr>
          <p:nvPr/>
        </p:nvSpPr>
        <p:spPr bwMode="auto">
          <a:xfrm>
            <a:off x="4284663" y="4459288"/>
            <a:ext cx="23034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 b="1" i="1">
                <a:latin typeface="Calibri" pitchFamily="34" charset="0"/>
              </a:rPr>
              <a:t>Samen koken op kot</a:t>
            </a:r>
          </a:p>
        </p:txBody>
      </p:sp>
      <p:sp>
        <p:nvSpPr>
          <p:cNvPr id="31868" name="TextBox 25"/>
          <p:cNvSpPr txBox="1">
            <a:spLocks noChangeArrowheads="1"/>
          </p:cNvSpPr>
          <p:nvPr/>
        </p:nvSpPr>
        <p:spPr bwMode="auto">
          <a:xfrm>
            <a:off x="4716463" y="4025900"/>
            <a:ext cx="230346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Verliezen bij een spel</a:t>
            </a:r>
          </a:p>
        </p:txBody>
      </p:sp>
      <p:sp>
        <p:nvSpPr>
          <p:cNvPr id="31869" name="TextBox 26"/>
          <p:cNvSpPr txBox="1">
            <a:spLocks noChangeArrowheads="1"/>
          </p:cNvSpPr>
          <p:nvPr/>
        </p:nvSpPr>
        <p:spPr bwMode="auto">
          <a:xfrm>
            <a:off x="5148263" y="3573463"/>
            <a:ext cx="23034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Naar de fakbar gaan 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rot="5400000" flipH="1" flipV="1">
            <a:off x="3599656" y="3752057"/>
            <a:ext cx="1512887" cy="144145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932363" y="1916113"/>
            <a:ext cx="4032250" cy="14160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u="sng" dirty="0" err="1">
                <a:latin typeface="+mn-lt"/>
                <a:cs typeface="+mn-cs"/>
              </a:rPr>
              <a:t>O-correlatie</a:t>
            </a:r>
            <a:r>
              <a:rPr lang="nl-BE" dirty="0">
                <a:latin typeface="+mn-lt"/>
                <a:cs typeface="+mn-cs"/>
              </a:rPr>
              <a:t> = mate waarin 2 situaties een gelijkaardig patroon van reacties uitlokken in 1 persoon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dirty="0">
                <a:latin typeface="+mn-lt"/>
                <a:cs typeface="+mn-cs"/>
              </a:rPr>
              <a:t>Bv. 2: r</a:t>
            </a:r>
            <a:r>
              <a:rPr lang="nl-BE" sz="1400" dirty="0">
                <a:latin typeface="+mn-lt"/>
                <a:cs typeface="+mn-cs"/>
              </a:rPr>
              <a:t>(Vriend te laat op afspraak, Samen koken op kot)</a:t>
            </a:r>
            <a:endParaRPr lang="nl-BE" sz="14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BE" dirty="0" smtClean="0"/>
              <a:t>Soorten correlaties </a:t>
            </a:r>
            <a:br>
              <a:rPr lang="nl-BE" dirty="0" smtClean="0"/>
            </a:br>
            <a:r>
              <a:rPr lang="nl-BE" sz="3600" dirty="0" err="1" smtClean="0"/>
              <a:t>Correlaties</a:t>
            </a:r>
            <a:r>
              <a:rPr lang="nl-BE" sz="3600" dirty="0" smtClean="0"/>
              <a:t> tussen gegevens bekomen bij 1 persoon</a:t>
            </a:r>
            <a:endParaRPr lang="nl-BE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611188" y="1857375"/>
            <a:ext cx="7848600" cy="9239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u="sng" dirty="0" err="1">
                <a:latin typeface="+mn-lt"/>
                <a:cs typeface="+mn-cs"/>
              </a:rPr>
              <a:t>O-correlatie</a:t>
            </a:r>
            <a:r>
              <a:rPr lang="nl-BE" dirty="0">
                <a:latin typeface="+mn-lt"/>
                <a:cs typeface="+mn-cs"/>
              </a:rPr>
              <a:t> = mate waarin 2 situaties een gelijkaardig patroon van reacties uitlokken in 1 persoon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dirty="0">
                <a:latin typeface="+mn-lt"/>
                <a:cs typeface="+mn-cs"/>
              </a:rPr>
              <a:t>Bv. 2: r</a:t>
            </a:r>
            <a:r>
              <a:rPr lang="nl-BE" sz="1400" dirty="0">
                <a:latin typeface="+mn-lt"/>
                <a:cs typeface="+mn-cs"/>
              </a:rPr>
              <a:t>(Vriend te laat op afspraak, Samen koken op kot)</a:t>
            </a:r>
            <a:endParaRPr lang="nl-BE" sz="1400" dirty="0">
              <a:latin typeface="+mn-lt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042988" y="3141663"/>
          <a:ext cx="6944013" cy="27775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6237"/>
                <a:gridCol w="2613216"/>
                <a:gridCol w="2194560"/>
              </a:tblGrid>
              <a:tr h="460353">
                <a:tc gridSpan="3"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Wouter</a:t>
                      </a:r>
                      <a:endParaRPr lang="nl-B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</a:tr>
              <a:tr h="475751"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Vriend</a:t>
                      </a:r>
                      <a:r>
                        <a:rPr lang="nl-BE" baseline="0" dirty="0" smtClean="0"/>
                        <a:t> te laat op afspraak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Samen koken</a:t>
                      </a:r>
                      <a:r>
                        <a:rPr lang="nl-BE" baseline="0" dirty="0" smtClean="0"/>
                        <a:t> op kot</a:t>
                      </a:r>
                      <a:endParaRPr lang="nl-BE" dirty="0"/>
                    </a:p>
                  </a:txBody>
                  <a:tcPr/>
                </a:tc>
              </a:tr>
              <a:tr h="460353">
                <a:tc>
                  <a:txBody>
                    <a:bodyPr/>
                    <a:lstStyle/>
                    <a:p>
                      <a:r>
                        <a:rPr lang="nl-BE" dirty="0" smtClean="0"/>
                        <a:t>Ontspannen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/>
                </a:tc>
              </a:tr>
              <a:tr h="460353">
                <a:tc>
                  <a:txBody>
                    <a:bodyPr/>
                    <a:lstStyle/>
                    <a:p>
                      <a:r>
                        <a:rPr lang="nl-BE" dirty="0" smtClean="0"/>
                        <a:t>Ontgoocheld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/>
                </a:tc>
              </a:tr>
              <a:tr h="460353">
                <a:tc>
                  <a:txBody>
                    <a:bodyPr/>
                    <a:lstStyle/>
                    <a:p>
                      <a:r>
                        <a:rPr lang="nl-BE" dirty="0" smtClean="0"/>
                        <a:t>Kwaad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/>
                </a:tc>
              </a:tr>
              <a:tr h="460353">
                <a:tc>
                  <a:txBody>
                    <a:bodyPr/>
                    <a:lstStyle/>
                    <a:p>
                      <a:r>
                        <a:rPr lang="nl-BE" dirty="0" smtClean="0"/>
                        <a:t>Enthousiast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7</a:t>
                      </a:r>
                      <a:endParaRPr lang="nl-B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63713" y="6165850"/>
            <a:ext cx="5545137" cy="3683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dirty="0">
                <a:latin typeface="+mn-lt"/>
                <a:cs typeface="+mn-cs"/>
              </a:rPr>
              <a:t>= Negatieve correlatie</a:t>
            </a:r>
            <a:endParaRPr lang="nl-BE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3"/>
          <p:cNvGraphicFramePr>
            <a:graphicFrameLocks/>
          </p:cNvGraphicFramePr>
          <p:nvPr/>
        </p:nvGraphicFramePr>
        <p:xfrm>
          <a:off x="2700338" y="1916113"/>
          <a:ext cx="2016224" cy="20162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</a:tblGrid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7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9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ontent Placeholder 3"/>
          <p:cNvGraphicFramePr>
            <a:graphicFrameLocks/>
          </p:cNvGraphicFramePr>
          <p:nvPr/>
        </p:nvGraphicFramePr>
        <p:xfrm>
          <a:off x="2268538" y="2349500"/>
          <a:ext cx="2016224" cy="20162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</a:tblGrid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9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2287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BE" dirty="0" smtClean="0"/>
              <a:t>Soorten correlaties </a:t>
            </a:r>
            <a:br>
              <a:rPr lang="nl-BE" dirty="0" smtClean="0"/>
            </a:br>
            <a:r>
              <a:rPr lang="nl-BE" sz="3600" dirty="0" err="1" smtClean="0"/>
              <a:t>Correlaties</a:t>
            </a:r>
            <a:r>
              <a:rPr lang="nl-BE" sz="3600" dirty="0" smtClean="0"/>
              <a:t> tussen gegevens bekomen bij 1 persoon</a:t>
            </a:r>
            <a:endParaRPr lang="nl-BE" sz="3600" dirty="0"/>
          </a:p>
        </p:txBody>
      </p:sp>
      <p:graphicFrame>
        <p:nvGraphicFramePr>
          <p:cNvPr id="8" name="Content Placeholder 3"/>
          <p:cNvGraphicFramePr>
            <a:graphicFrameLocks/>
          </p:cNvGraphicFramePr>
          <p:nvPr/>
        </p:nvGraphicFramePr>
        <p:xfrm>
          <a:off x="1835150" y="2781300"/>
          <a:ext cx="2016224" cy="20162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</a:tblGrid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7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9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9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03350" y="3213100"/>
          <a:ext cx="2016224" cy="20162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</a:tblGrid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7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3903" name="TextBox 10"/>
          <p:cNvSpPr txBox="1">
            <a:spLocks noChangeArrowheads="1"/>
          </p:cNvSpPr>
          <p:nvPr/>
        </p:nvSpPr>
        <p:spPr bwMode="auto">
          <a:xfrm>
            <a:off x="468313" y="3284538"/>
            <a:ext cx="8985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Vanessa</a:t>
            </a:r>
          </a:p>
        </p:txBody>
      </p:sp>
      <p:sp>
        <p:nvSpPr>
          <p:cNvPr id="33904" name="TextBox 11"/>
          <p:cNvSpPr txBox="1">
            <a:spLocks noChangeArrowheads="1"/>
          </p:cNvSpPr>
          <p:nvPr/>
        </p:nvSpPr>
        <p:spPr bwMode="auto">
          <a:xfrm>
            <a:off x="468313" y="3789363"/>
            <a:ext cx="863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 b="1">
                <a:latin typeface="Calibri" pitchFamily="34" charset="0"/>
              </a:rPr>
              <a:t>Wouter</a:t>
            </a:r>
          </a:p>
        </p:txBody>
      </p:sp>
      <p:sp>
        <p:nvSpPr>
          <p:cNvPr id="33905" name="TextBox 12"/>
          <p:cNvSpPr txBox="1">
            <a:spLocks noChangeArrowheads="1"/>
          </p:cNvSpPr>
          <p:nvPr/>
        </p:nvSpPr>
        <p:spPr bwMode="auto">
          <a:xfrm>
            <a:off x="539750" y="4292600"/>
            <a:ext cx="71913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Emmy</a:t>
            </a:r>
          </a:p>
        </p:txBody>
      </p:sp>
      <p:sp>
        <p:nvSpPr>
          <p:cNvPr id="33906" name="TextBox 13"/>
          <p:cNvSpPr txBox="1">
            <a:spLocks noChangeArrowheads="1"/>
          </p:cNvSpPr>
          <p:nvPr/>
        </p:nvSpPr>
        <p:spPr bwMode="auto">
          <a:xfrm>
            <a:off x="468313" y="5732463"/>
            <a:ext cx="863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nl-BE" sz="1600">
              <a:latin typeface="Calibri" pitchFamily="34" charset="0"/>
            </a:endParaRPr>
          </a:p>
        </p:txBody>
      </p:sp>
      <p:sp>
        <p:nvSpPr>
          <p:cNvPr id="33907" name="TextBox 14"/>
          <p:cNvSpPr txBox="1">
            <a:spLocks noChangeArrowheads="1"/>
          </p:cNvSpPr>
          <p:nvPr/>
        </p:nvSpPr>
        <p:spPr bwMode="auto">
          <a:xfrm>
            <a:off x="611188" y="4797425"/>
            <a:ext cx="6477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Jonas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rot="5400000" flipH="1" flipV="1">
            <a:off x="251619" y="4220369"/>
            <a:ext cx="2016125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909" name="TextBox 17"/>
          <p:cNvSpPr txBox="1">
            <a:spLocks noChangeArrowheads="1"/>
          </p:cNvSpPr>
          <p:nvPr/>
        </p:nvSpPr>
        <p:spPr bwMode="auto">
          <a:xfrm rot="-5400000">
            <a:off x="1033463" y="5743575"/>
            <a:ext cx="12239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Ontspannen</a:t>
            </a:r>
          </a:p>
        </p:txBody>
      </p:sp>
      <p:sp>
        <p:nvSpPr>
          <p:cNvPr id="33910" name="TextBox 18"/>
          <p:cNvSpPr txBox="1">
            <a:spLocks noChangeArrowheads="1"/>
          </p:cNvSpPr>
          <p:nvPr/>
        </p:nvSpPr>
        <p:spPr bwMode="auto">
          <a:xfrm rot="-5400000">
            <a:off x="1504951" y="5784850"/>
            <a:ext cx="12874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Ontgoocheld</a:t>
            </a:r>
          </a:p>
        </p:txBody>
      </p:sp>
      <p:sp>
        <p:nvSpPr>
          <p:cNvPr id="33911" name="TextBox 19"/>
          <p:cNvSpPr txBox="1">
            <a:spLocks noChangeArrowheads="1"/>
          </p:cNvSpPr>
          <p:nvPr/>
        </p:nvSpPr>
        <p:spPr bwMode="auto">
          <a:xfrm rot="-5400000">
            <a:off x="2257426" y="5527675"/>
            <a:ext cx="7921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Kwaad</a:t>
            </a:r>
          </a:p>
        </p:txBody>
      </p:sp>
      <p:sp>
        <p:nvSpPr>
          <p:cNvPr id="33912" name="TextBox 20"/>
          <p:cNvSpPr txBox="1">
            <a:spLocks noChangeArrowheads="1"/>
          </p:cNvSpPr>
          <p:nvPr/>
        </p:nvSpPr>
        <p:spPr bwMode="auto">
          <a:xfrm rot="-5400000">
            <a:off x="2581275" y="5780088"/>
            <a:ext cx="11509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Enthousiast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1403350" y="5373688"/>
            <a:ext cx="2016125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914" name="TextBox 23"/>
          <p:cNvSpPr txBox="1">
            <a:spLocks noChangeArrowheads="1"/>
          </p:cNvSpPr>
          <p:nvPr/>
        </p:nvSpPr>
        <p:spPr bwMode="auto">
          <a:xfrm>
            <a:off x="3851275" y="4891088"/>
            <a:ext cx="24495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Vriend te laat op afspraak</a:t>
            </a:r>
          </a:p>
        </p:txBody>
      </p:sp>
      <p:sp>
        <p:nvSpPr>
          <p:cNvPr id="33915" name="TextBox 24"/>
          <p:cNvSpPr txBox="1">
            <a:spLocks noChangeArrowheads="1"/>
          </p:cNvSpPr>
          <p:nvPr/>
        </p:nvSpPr>
        <p:spPr bwMode="auto">
          <a:xfrm>
            <a:off x="4284663" y="4459288"/>
            <a:ext cx="23034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Samen koken op kot</a:t>
            </a:r>
          </a:p>
        </p:txBody>
      </p:sp>
      <p:sp>
        <p:nvSpPr>
          <p:cNvPr id="33916" name="TextBox 25"/>
          <p:cNvSpPr txBox="1">
            <a:spLocks noChangeArrowheads="1"/>
          </p:cNvSpPr>
          <p:nvPr/>
        </p:nvSpPr>
        <p:spPr bwMode="auto">
          <a:xfrm>
            <a:off x="4716463" y="4025900"/>
            <a:ext cx="230346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 b="1" i="1">
                <a:latin typeface="Calibri" pitchFamily="34" charset="0"/>
              </a:rPr>
              <a:t>Verliezen bij een spel</a:t>
            </a:r>
          </a:p>
        </p:txBody>
      </p:sp>
      <p:sp>
        <p:nvSpPr>
          <p:cNvPr id="33917" name="TextBox 26"/>
          <p:cNvSpPr txBox="1">
            <a:spLocks noChangeArrowheads="1"/>
          </p:cNvSpPr>
          <p:nvPr/>
        </p:nvSpPr>
        <p:spPr bwMode="auto">
          <a:xfrm>
            <a:off x="5148263" y="3573463"/>
            <a:ext cx="23034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 b="1" i="1">
                <a:latin typeface="Calibri" pitchFamily="34" charset="0"/>
              </a:rPr>
              <a:t>Naar de fakbar gaan 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rot="5400000" flipH="1" flipV="1">
            <a:off x="3599656" y="3752057"/>
            <a:ext cx="1512887" cy="144145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003800" y="1916113"/>
            <a:ext cx="3889375" cy="14160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u="sng" dirty="0" err="1">
                <a:latin typeface="+mn-lt"/>
                <a:cs typeface="+mn-cs"/>
              </a:rPr>
              <a:t>O-correlatie</a:t>
            </a:r>
            <a:r>
              <a:rPr lang="nl-BE" dirty="0">
                <a:latin typeface="+mn-lt"/>
                <a:cs typeface="+mn-cs"/>
              </a:rPr>
              <a:t> = mate waarin 2 situaties een gelijkaardig patroon van reacties uitlokken in 1 persoon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dirty="0">
                <a:latin typeface="+mn-lt"/>
                <a:cs typeface="+mn-cs"/>
              </a:rPr>
              <a:t>Bv. 3: r(</a:t>
            </a:r>
            <a:r>
              <a:rPr lang="nl-BE" sz="1400" dirty="0">
                <a:latin typeface="+mn-lt"/>
                <a:cs typeface="+mn-cs"/>
              </a:rPr>
              <a:t>Naar de </a:t>
            </a:r>
            <a:r>
              <a:rPr lang="nl-BE" sz="1400" dirty="0" err="1">
                <a:latin typeface="+mn-lt"/>
                <a:cs typeface="+mn-cs"/>
              </a:rPr>
              <a:t>fakbar</a:t>
            </a:r>
            <a:r>
              <a:rPr lang="nl-BE" sz="1400" dirty="0">
                <a:latin typeface="+mn-lt"/>
                <a:cs typeface="+mn-cs"/>
              </a:rPr>
              <a:t> gaan, Verliezen bij een spel)</a:t>
            </a:r>
            <a:endParaRPr lang="nl-BE" sz="14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BE" dirty="0" smtClean="0"/>
              <a:t>Soorten correlaties </a:t>
            </a:r>
            <a:br>
              <a:rPr lang="nl-BE" dirty="0" smtClean="0"/>
            </a:br>
            <a:r>
              <a:rPr lang="nl-BE" sz="3600" dirty="0" err="1" smtClean="0"/>
              <a:t>Correlaties</a:t>
            </a:r>
            <a:r>
              <a:rPr lang="nl-BE" sz="3600" dirty="0" smtClean="0"/>
              <a:t> tussen gegevens bekomen bij 1 persoon</a:t>
            </a:r>
            <a:endParaRPr lang="nl-BE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611188" y="1857375"/>
            <a:ext cx="7848600" cy="9239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u="sng" dirty="0" err="1">
                <a:latin typeface="+mn-lt"/>
                <a:cs typeface="+mn-cs"/>
              </a:rPr>
              <a:t>O-correlatie</a:t>
            </a:r>
            <a:r>
              <a:rPr lang="nl-BE" dirty="0">
                <a:latin typeface="+mn-lt"/>
                <a:cs typeface="+mn-cs"/>
              </a:rPr>
              <a:t> = mate waarin 2 situaties een gelijkaardig patroon van reacties uitlokken in 1 persoon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dirty="0">
                <a:latin typeface="+mn-lt"/>
                <a:cs typeface="+mn-cs"/>
              </a:rPr>
              <a:t>Bv. 3: r</a:t>
            </a:r>
            <a:r>
              <a:rPr lang="nl-BE" sz="1400" dirty="0">
                <a:latin typeface="+mn-lt"/>
                <a:cs typeface="+mn-cs"/>
              </a:rPr>
              <a:t>(Naar de </a:t>
            </a:r>
            <a:r>
              <a:rPr lang="nl-BE" sz="1400" dirty="0" err="1">
                <a:latin typeface="+mn-lt"/>
                <a:cs typeface="+mn-cs"/>
              </a:rPr>
              <a:t>fakbar</a:t>
            </a:r>
            <a:r>
              <a:rPr lang="nl-BE" sz="1400" dirty="0">
                <a:latin typeface="+mn-lt"/>
                <a:cs typeface="+mn-cs"/>
              </a:rPr>
              <a:t> gaan, Verliezen bij een spel)</a:t>
            </a:r>
            <a:endParaRPr lang="nl-BE" sz="1400" dirty="0">
              <a:latin typeface="+mn-lt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042988" y="3141663"/>
          <a:ext cx="6944013" cy="27775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6237"/>
                <a:gridCol w="2613216"/>
                <a:gridCol w="2194560"/>
              </a:tblGrid>
              <a:tr h="460353">
                <a:tc gridSpan="3"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Wouter</a:t>
                      </a:r>
                      <a:endParaRPr lang="nl-B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</a:tr>
              <a:tr h="475751"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Naar de </a:t>
                      </a:r>
                      <a:r>
                        <a:rPr lang="nl-BE" dirty="0" err="1" smtClean="0"/>
                        <a:t>fakbar</a:t>
                      </a:r>
                      <a:r>
                        <a:rPr lang="nl-BE" baseline="0" dirty="0" smtClean="0"/>
                        <a:t> gaan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Verliezen bij een spel</a:t>
                      </a:r>
                      <a:endParaRPr lang="nl-BE" dirty="0"/>
                    </a:p>
                  </a:txBody>
                  <a:tcPr/>
                </a:tc>
              </a:tr>
              <a:tr h="460353">
                <a:tc>
                  <a:txBody>
                    <a:bodyPr/>
                    <a:lstStyle/>
                    <a:p>
                      <a:r>
                        <a:rPr lang="nl-BE" dirty="0" smtClean="0"/>
                        <a:t>Ontspannen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/>
                </a:tc>
              </a:tr>
              <a:tr h="460353">
                <a:tc>
                  <a:txBody>
                    <a:bodyPr/>
                    <a:lstStyle/>
                    <a:p>
                      <a:r>
                        <a:rPr lang="nl-BE" dirty="0" smtClean="0"/>
                        <a:t>Ontgoocheld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/>
                </a:tc>
              </a:tr>
              <a:tr h="460353">
                <a:tc>
                  <a:txBody>
                    <a:bodyPr/>
                    <a:lstStyle/>
                    <a:p>
                      <a:r>
                        <a:rPr lang="nl-BE" dirty="0" smtClean="0"/>
                        <a:t>Kwaad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7</a:t>
                      </a:r>
                      <a:endParaRPr lang="nl-BE" dirty="0"/>
                    </a:p>
                  </a:txBody>
                  <a:tcPr/>
                </a:tc>
              </a:tr>
              <a:tr h="460353">
                <a:tc>
                  <a:txBody>
                    <a:bodyPr/>
                    <a:lstStyle/>
                    <a:p>
                      <a:r>
                        <a:rPr lang="nl-BE" dirty="0" smtClean="0"/>
                        <a:t>Enthousiast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63713" y="6165850"/>
            <a:ext cx="5545137" cy="3683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dirty="0">
                <a:latin typeface="+mn-lt"/>
                <a:cs typeface="+mn-cs"/>
              </a:rPr>
              <a:t>= Nulcorrelatie</a:t>
            </a:r>
            <a:endParaRPr lang="nl-BE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3"/>
          <p:cNvGraphicFramePr>
            <a:graphicFrameLocks/>
          </p:cNvGraphicFramePr>
          <p:nvPr/>
        </p:nvGraphicFramePr>
        <p:xfrm>
          <a:off x="2700338" y="1916113"/>
          <a:ext cx="2016224" cy="20162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</a:tblGrid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7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9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ontent Placeholder 3"/>
          <p:cNvGraphicFramePr>
            <a:graphicFrameLocks/>
          </p:cNvGraphicFramePr>
          <p:nvPr/>
        </p:nvGraphicFramePr>
        <p:xfrm>
          <a:off x="2268538" y="2349500"/>
          <a:ext cx="2016224" cy="20162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</a:tblGrid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9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2287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BE" dirty="0" smtClean="0"/>
              <a:t>Soorten correlaties </a:t>
            </a:r>
            <a:br>
              <a:rPr lang="nl-BE" dirty="0" smtClean="0"/>
            </a:br>
            <a:r>
              <a:rPr lang="nl-BE" sz="3600" dirty="0" err="1" smtClean="0"/>
              <a:t>Correlaties</a:t>
            </a:r>
            <a:r>
              <a:rPr lang="nl-BE" sz="3600" dirty="0" smtClean="0"/>
              <a:t> tussen gegevens bekomen bij 1 persoon</a:t>
            </a:r>
            <a:endParaRPr lang="nl-BE" sz="3600" dirty="0"/>
          </a:p>
        </p:txBody>
      </p:sp>
      <p:graphicFrame>
        <p:nvGraphicFramePr>
          <p:cNvPr id="8" name="Content Placeholder 3"/>
          <p:cNvGraphicFramePr>
            <a:graphicFrameLocks/>
          </p:cNvGraphicFramePr>
          <p:nvPr/>
        </p:nvGraphicFramePr>
        <p:xfrm>
          <a:off x="1835150" y="2781300"/>
          <a:ext cx="2016224" cy="20162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</a:tblGrid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7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9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9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03350" y="3213100"/>
          <a:ext cx="2016224" cy="20162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</a:tblGrid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7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5951" name="TextBox 10"/>
          <p:cNvSpPr txBox="1">
            <a:spLocks noChangeArrowheads="1"/>
          </p:cNvSpPr>
          <p:nvPr/>
        </p:nvSpPr>
        <p:spPr bwMode="auto">
          <a:xfrm>
            <a:off x="468313" y="3284538"/>
            <a:ext cx="8985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Vanessa</a:t>
            </a:r>
          </a:p>
        </p:txBody>
      </p:sp>
      <p:sp>
        <p:nvSpPr>
          <p:cNvPr id="35952" name="TextBox 11"/>
          <p:cNvSpPr txBox="1">
            <a:spLocks noChangeArrowheads="1"/>
          </p:cNvSpPr>
          <p:nvPr/>
        </p:nvSpPr>
        <p:spPr bwMode="auto">
          <a:xfrm>
            <a:off x="468313" y="3789363"/>
            <a:ext cx="863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 b="1">
                <a:latin typeface="Calibri" pitchFamily="34" charset="0"/>
              </a:rPr>
              <a:t>Wouter</a:t>
            </a:r>
          </a:p>
        </p:txBody>
      </p:sp>
      <p:sp>
        <p:nvSpPr>
          <p:cNvPr id="35953" name="TextBox 12"/>
          <p:cNvSpPr txBox="1">
            <a:spLocks noChangeArrowheads="1"/>
          </p:cNvSpPr>
          <p:nvPr/>
        </p:nvSpPr>
        <p:spPr bwMode="auto">
          <a:xfrm>
            <a:off x="539750" y="4292600"/>
            <a:ext cx="71913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Emmy</a:t>
            </a:r>
          </a:p>
        </p:txBody>
      </p:sp>
      <p:sp>
        <p:nvSpPr>
          <p:cNvPr id="35954" name="TextBox 13"/>
          <p:cNvSpPr txBox="1">
            <a:spLocks noChangeArrowheads="1"/>
          </p:cNvSpPr>
          <p:nvPr/>
        </p:nvSpPr>
        <p:spPr bwMode="auto">
          <a:xfrm>
            <a:off x="468313" y="5732463"/>
            <a:ext cx="863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nl-BE" sz="1600">
              <a:latin typeface="Calibri" pitchFamily="34" charset="0"/>
            </a:endParaRPr>
          </a:p>
        </p:txBody>
      </p:sp>
      <p:sp>
        <p:nvSpPr>
          <p:cNvPr id="35955" name="TextBox 14"/>
          <p:cNvSpPr txBox="1">
            <a:spLocks noChangeArrowheads="1"/>
          </p:cNvSpPr>
          <p:nvPr/>
        </p:nvSpPr>
        <p:spPr bwMode="auto">
          <a:xfrm>
            <a:off x="611188" y="4797425"/>
            <a:ext cx="6477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Jonas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rot="5400000" flipH="1" flipV="1">
            <a:off x="251619" y="4220369"/>
            <a:ext cx="2016125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957" name="TextBox 17"/>
          <p:cNvSpPr txBox="1">
            <a:spLocks noChangeArrowheads="1"/>
          </p:cNvSpPr>
          <p:nvPr/>
        </p:nvSpPr>
        <p:spPr bwMode="auto">
          <a:xfrm rot="-5400000">
            <a:off x="1033463" y="5743575"/>
            <a:ext cx="12239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Ontspannen</a:t>
            </a:r>
          </a:p>
        </p:txBody>
      </p:sp>
      <p:sp>
        <p:nvSpPr>
          <p:cNvPr id="35958" name="TextBox 18"/>
          <p:cNvSpPr txBox="1">
            <a:spLocks noChangeArrowheads="1"/>
          </p:cNvSpPr>
          <p:nvPr/>
        </p:nvSpPr>
        <p:spPr bwMode="auto">
          <a:xfrm rot="-5400000">
            <a:off x="1504951" y="5784850"/>
            <a:ext cx="12874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Ontgoocheld</a:t>
            </a:r>
          </a:p>
        </p:txBody>
      </p:sp>
      <p:sp>
        <p:nvSpPr>
          <p:cNvPr id="35959" name="TextBox 19"/>
          <p:cNvSpPr txBox="1">
            <a:spLocks noChangeArrowheads="1"/>
          </p:cNvSpPr>
          <p:nvPr/>
        </p:nvSpPr>
        <p:spPr bwMode="auto">
          <a:xfrm rot="-5400000">
            <a:off x="2257426" y="5527675"/>
            <a:ext cx="7921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Kwaad</a:t>
            </a:r>
          </a:p>
        </p:txBody>
      </p:sp>
      <p:sp>
        <p:nvSpPr>
          <p:cNvPr id="35960" name="TextBox 20"/>
          <p:cNvSpPr txBox="1">
            <a:spLocks noChangeArrowheads="1"/>
          </p:cNvSpPr>
          <p:nvPr/>
        </p:nvSpPr>
        <p:spPr bwMode="auto">
          <a:xfrm rot="-5400000">
            <a:off x="2581275" y="5780088"/>
            <a:ext cx="11509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Enthousiast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1403350" y="5373688"/>
            <a:ext cx="2016125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962" name="TextBox 23"/>
          <p:cNvSpPr txBox="1">
            <a:spLocks noChangeArrowheads="1"/>
          </p:cNvSpPr>
          <p:nvPr/>
        </p:nvSpPr>
        <p:spPr bwMode="auto">
          <a:xfrm>
            <a:off x="3851275" y="4891088"/>
            <a:ext cx="23050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Vriend te laat op afspraak</a:t>
            </a:r>
          </a:p>
        </p:txBody>
      </p:sp>
      <p:sp>
        <p:nvSpPr>
          <p:cNvPr id="35963" name="TextBox 24"/>
          <p:cNvSpPr txBox="1">
            <a:spLocks noChangeArrowheads="1"/>
          </p:cNvSpPr>
          <p:nvPr/>
        </p:nvSpPr>
        <p:spPr bwMode="auto">
          <a:xfrm>
            <a:off x="4284663" y="4459288"/>
            <a:ext cx="23034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Samen koken op kot</a:t>
            </a:r>
          </a:p>
        </p:txBody>
      </p:sp>
      <p:sp>
        <p:nvSpPr>
          <p:cNvPr id="35964" name="TextBox 25"/>
          <p:cNvSpPr txBox="1">
            <a:spLocks noChangeArrowheads="1"/>
          </p:cNvSpPr>
          <p:nvPr/>
        </p:nvSpPr>
        <p:spPr bwMode="auto">
          <a:xfrm>
            <a:off x="4716463" y="4025900"/>
            <a:ext cx="230346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Verliezen bij een spel</a:t>
            </a:r>
          </a:p>
        </p:txBody>
      </p:sp>
      <p:sp>
        <p:nvSpPr>
          <p:cNvPr id="35965" name="TextBox 26"/>
          <p:cNvSpPr txBox="1">
            <a:spLocks noChangeArrowheads="1"/>
          </p:cNvSpPr>
          <p:nvPr/>
        </p:nvSpPr>
        <p:spPr bwMode="auto">
          <a:xfrm>
            <a:off x="5148263" y="3573463"/>
            <a:ext cx="23034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Naar de fakbar gaan 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rot="5400000" flipH="1" flipV="1">
            <a:off x="3599656" y="3752057"/>
            <a:ext cx="1512887" cy="144145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219700" y="1941513"/>
            <a:ext cx="3744913" cy="92233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u="sng" dirty="0" err="1">
                <a:latin typeface="+mn-lt"/>
                <a:cs typeface="+mn-cs"/>
              </a:rPr>
              <a:t>P-correlatie</a:t>
            </a:r>
            <a:r>
              <a:rPr lang="nl-BE" dirty="0">
                <a:latin typeface="+mn-lt"/>
                <a:cs typeface="+mn-cs"/>
              </a:rPr>
              <a:t> = mate waarin 2 soorten reacties bij 1 persoon gelijklopen over verschillende situaties heen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3"/>
          <p:cNvGraphicFramePr>
            <a:graphicFrameLocks/>
          </p:cNvGraphicFramePr>
          <p:nvPr/>
        </p:nvGraphicFramePr>
        <p:xfrm>
          <a:off x="2700338" y="1916113"/>
          <a:ext cx="2016224" cy="20162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</a:tblGrid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7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9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ontent Placeholder 3"/>
          <p:cNvGraphicFramePr>
            <a:graphicFrameLocks/>
          </p:cNvGraphicFramePr>
          <p:nvPr/>
        </p:nvGraphicFramePr>
        <p:xfrm>
          <a:off x="2268538" y="2349500"/>
          <a:ext cx="2016224" cy="20162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</a:tblGrid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9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ontent Placeholder 3"/>
          <p:cNvGraphicFramePr>
            <a:graphicFrameLocks/>
          </p:cNvGraphicFramePr>
          <p:nvPr/>
        </p:nvGraphicFramePr>
        <p:xfrm>
          <a:off x="1835150" y="2781300"/>
          <a:ext cx="2016224" cy="20162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</a:tblGrid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7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9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9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2287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BE" dirty="0" smtClean="0"/>
              <a:t>Soorten correlaties </a:t>
            </a:r>
            <a:br>
              <a:rPr lang="nl-BE" dirty="0" smtClean="0"/>
            </a:br>
            <a:r>
              <a:rPr lang="nl-BE" sz="3600" dirty="0" err="1" smtClean="0"/>
              <a:t>Correlaties</a:t>
            </a:r>
            <a:r>
              <a:rPr lang="nl-BE" sz="3600" dirty="0" smtClean="0"/>
              <a:t> tussen gegevens bekomen bij 1 persoon</a:t>
            </a:r>
            <a:endParaRPr lang="nl-BE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03350" y="3213100"/>
          <a:ext cx="2016224" cy="20162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</a:tblGrid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7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6975" name="TextBox 10"/>
          <p:cNvSpPr txBox="1">
            <a:spLocks noChangeArrowheads="1"/>
          </p:cNvSpPr>
          <p:nvPr/>
        </p:nvSpPr>
        <p:spPr bwMode="auto">
          <a:xfrm>
            <a:off x="468313" y="3284538"/>
            <a:ext cx="8985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Vanessa</a:t>
            </a:r>
          </a:p>
        </p:txBody>
      </p:sp>
      <p:sp>
        <p:nvSpPr>
          <p:cNvPr id="36976" name="TextBox 11"/>
          <p:cNvSpPr txBox="1">
            <a:spLocks noChangeArrowheads="1"/>
          </p:cNvSpPr>
          <p:nvPr/>
        </p:nvSpPr>
        <p:spPr bwMode="auto">
          <a:xfrm>
            <a:off x="468313" y="3789363"/>
            <a:ext cx="863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 b="1">
                <a:latin typeface="Calibri" pitchFamily="34" charset="0"/>
              </a:rPr>
              <a:t>Wouter</a:t>
            </a:r>
          </a:p>
        </p:txBody>
      </p:sp>
      <p:sp>
        <p:nvSpPr>
          <p:cNvPr id="36977" name="TextBox 12"/>
          <p:cNvSpPr txBox="1">
            <a:spLocks noChangeArrowheads="1"/>
          </p:cNvSpPr>
          <p:nvPr/>
        </p:nvSpPr>
        <p:spPr bwMode="auto">
          <a:xfrm>
            <a:off x="539750" y="4292600"/>
            <a:ext cx="71913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Emmy</a:t>
            </a:r>
          </a:p>
        </p:txBody>
      </p:sp>
      <p:sp>
        <p:nvSpPr>
          <p:cNvPr id="36978" name="TextBox 13"/>
          <p:cNvSpPr txBox="1">
            <a:spLocks noChangeArrowheads="1"/>
          </p:cNvSpPr>
          <p:nvPr/>
        </p:nvSpPr>
        <p:spPr bwMode="auto">
          <a:xfrm>
            <a:off x="468313" y="5732463"/>
            <a:ext cx="863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nl-BE" sz="1600">
              <a:latin typeface="Calibri" pitchFamily="34" charset="0"/>
            </a:endParaRPr>
          </a:p>
        </p:txBody>
      </p:sp>
      <p:sp>
        <p:nvSpPr>
          <p:cNvPr id="36979" name="TextBox 14"/>
          <p:cNvSpPr txBox="1">
            <a:spLocks noChangeArrowheads="1"/>
          </p:cNvSpPr>
          <p:nvPr/>
        </p:nvSpPr>
        <p:spPr bwMode="auto">
          <a:xfrm>
            <a:off x="611188" y="4797425"/>
            <a:ext cx="6477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Jonas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rot="5400000" flipH="1" flipV="1">
            <a:off x="251619" y="4220369"/>
            <a:ext cx="2016125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981" name="TextBox 17"/>
          <p:cNvSpPr txBox="1">
            <a:spLocks noChangeArrowheads="1"/>
          </p:cNvSpPr>
          <p:nvPr/>
        </p:nvSpPr>
        <p:spPr bwMode="auto">
          <a:xfrm rot="-5400000">
            <a:off x="1033463" y="5743575"/>
            <a:ext cx="12239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Ontspannen</a:t>
            </a:r>
          </a:p>
        </p:txBody>
      </p:sp>
      <p:sp>
        <p:nvSpPr>
          <p:cNvPr id="36982" name="TextBox 18"/>
          <p:cNvSpPr txBox="1">
            <a:spLocks noChangeArrowheads="1"/>
          </p:cNvSpPr>
          <p:nvPr/>
        </p:nvSpPr>
        <p:spPr bwMode="auto">
          <a:xfrm rot="-5400000">
            <a:off x="1504951" y="5784850"/>
            <a:ext cx="12874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 b="1" i="1">
                <a:latin typeface="Calibri" pitchFamily="34" charset="0"/>
              </a:rPr>
              <a:t>Ontgoocheld</a:t>
            </a:r>
          </a:p>
        </p:txBody>
      </p:sp>
      <p:sp>
        <p:nvSpPr>
          <p:cNvPr id="36983" name="TextBox 19"/>
          <p:cNvSpPr txBox="1">
            <a:spLocks noChangeArrowheads="1"/>
          </p:cNvSpPr>
          <p:nvPr/>
        </p:nvSpPr>
        <p:spPr bwMode="auto">
          <a:xfrm rot="-5400000">
            <a:off x="2257426" y="5527675"/>
            <a:ext cx="7921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 b="1" i="1">
                <a:latin typeface="Calibri" pitchFamily="34" charset="0"/>
              </a:rPr>
              <a:t>Kwaad</a:t>
            </a:r>
          </a:p>
        </p:txBody>
      </p:sp>
      <p:sp>
        <p:nvSpPr>
          <p:cNvPr id="36984" name="TextBox 20"/>
          <p:cNvSpPr txBox="1">
            <a:spLocks noChangeArrowheads="1"/>
          </p:cNvSpPr>
          <p:nvPr/>
        </p:nvSpPr>
        <p:spPr bwMode="auto">
          <a:xfrm rot="-5400000">
            <a:off x="2581275" y="5780088"/>
            <a:ext cx="11509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Enthousiast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1403350" y="5373688"/>
            <a:ext cx="2016125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986" name="TextBox 23"/>
          <p:cNvSpPr txBox="1">
            <a:spLocks noChangeArrowheads="1"/>
          </p:cNvSpPr>
          <p:nvPr/>
        </p:nvSpPr>
        <p:spPr bwMode="auto">
          <a:xfrm>
            <a:off x="3851275" y="4891088"/>
            <a:ext cx="23050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Vriend te laat op afspraak</a:t>
            </a:r>
          </a:p>
        </p:txBody>
      </p:sp>
      <p:sp>
        <p:nvSpPr>
          <p:cNvPr id="36987" name="TextBox 24"/>
          <p:cNvSpPr txBox="1">
            <a:spLocks noChangeArrowheads="1"/>
          </p:cNvSpPr>
          <p:nvPr/>
        </p:nvSpPr>
        <p:spPr bwMode="auto">
          <a:xfrm>
            <a:off x="4284663" y="4459288"/>
            <a:ext cx="23034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Samen koken op kot</a:t>
            </a:r>
          </a:p>
        </p:txBody>
      </p:sp>
      <p:sp>
        <p:nvSpPr>
          <p:cNvPr id="36988" name="TextBox 25"/>
          <p:cNvSpPr txBox="1">
            <a:spLocks noChangeArrowheads="1"/>
          </p:cNvSpPr>
          <p:nvPr/>
        </p:nvSpPr>
        <p:spPr bwMode="auto">
          <a:xfrm>
            <a:off x="4716463" y="4025900"/>
            <a:ext cx="230346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Verliezen bij een spel</a:t>
            </a:r>
          </a:p>
        </p:txBody>
      </p:sp>
      <p:sp>
        <p:nvSpPr>
          <p:cNvPr id="36989" name="TextBox 26"/>
          <p:cNvSpPr txBox="1">
            <a:spLocks noChangeArrowheads="1"/>
          </p:cNvSpPr>
          <p:nvPr/>
        </p:nvSpPr>
        <p:spPr bwMode="auto">
          <a:xfrm>
            <a:off x="5148263" y="3573463"/>
            <a:ext cx="23034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Naar de fakbar gaan 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rot="5400000" flipH="1" flipV="1">
            <a:off x="3599656" y="3752057"/>
            <a:ext cx="1512887" cy="144145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219700" y="1941513"/>
            <a:ext cx="3744913" cy="12001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u="sng" dirty="0" err="1">
                <a:latin typeface="+mn-lt"/>
                <a:cs typeface="+mn-cs"/>
              </a:rPr>
              <a:t>P-correlatie</a:t>
            </a:r>
            <a:r>
              <a:rPr lang="nl-BE" dirty="0">
                <a:latin typeface="+mn-lt"/>
                <a:cs typeface="+mn-cs"/>
              </a:rPr>
              <a:t> = mate waarin 2 soorten reacties bij 1 persoon gelijklopen over verschillende situaties heen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dirty="0">
                <a:latin typeface="+mn-lt"/>
                <a:cs typeface="+mn-cs"/>
              </a:rPr>
              <a:t>Bv. 1: r</a:t>
            </a:r>
            <a:r>
              <a:rPr lang="nl-BE" sz="1400" dirty="0">
                <a:latin typeface="+mn-lt"/>
                <a:cs typeface="+mn-cs"/>
              </a:rPr>
              <a:t>(Kwaad, Ontgoocheld)</a:t>
            </a:r>
            <a:endParaRPr lang="nl-BE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BE" dirty="0" smtClean="0"/>
              <a:t>Soorten correlaties </a:t>
            </a:r>
            <a:br>
              <a:rPr lang="nl-BE" dirty="0" smtClean="0"/>
            </a:br>
            <a:r>
              <a:rPr lang="nl-BE" sz="3600" dirty="0" err="1" smtClean="0"/>
              <a:t>Correlaties</a:t>
            </a:r>
            <a:r>
              <a:rPr lang="nl-BE" sz="3600" dirty="0" smtClean="0"/>
              <a:t> tussen gegevens bekomen bij 1 persoon</a:t>
            </a:r>
            <a:endParaRPr lang="nl-BE" sz="36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124075" y="3141663"/>
          <a:ext cx="4890961" cy="27775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13216"/>
                <a:gridCol w="844423"/>
                <a:gridCol w="1433322"/>
              </a:tblGrid>
              <a:tr h="460353">
                <a:tc gridSpan="3"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Wouter</a:t>
                      </a:r>
                      <a:endParaRPr lang="nl-B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</a:tr>
              <a:tr h="475751"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Kwaad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Ontgoocheld</a:t>
                      </a:r>
                      <a:endParaRPr lang="nl-BE" dirty="0"/>
                    </a:p>
                  </a:txBody>
                  <a:tcPr/>
                </a:tc>
              </a:tr>
              <a:tr h="460353">
                <a:tc>
                  <a:txBody>
                    <a:bodyPr/>
                    <a:lstStyle/>
                    <a:p>
                      <a:r>
                        <a:rPr lang="nl-BE" dirty="0" smtClean="0"/>
                        <a:t>Vriend</a:t>
                      </a:r>
                      <a:r>
                        <a:rPr lang="nl-BE" baseline="0" dirty="0" smtClean="0"/>
                        <a:t> te laat op afspraak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/>
                </a:tc>
              </a:tr>
              <a:tr h="460353">
                <a:tc>
                  <a:txBody>
                    <a:bodyPr/>
                    <a:lstStyle/>
                    <a:p>
                      <a:r>
                        <a:rPr lang="nl-BE" dirty="0" smtClean="0"/>
                        <a:t>Samen koken op kot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/>
                </a:tc>
              </a:tr>
              <a:tr h="460353">
                <a:tc>
                  <a:txBody>
                    <a:bodyPr/>
                    <a:lstStyle/>
                    <a:p>
                      <a:r>
                        <a:rPr lang="nl-BE" dirty="0" smtClean="0"/>
                        <a:t>Verliezen bij een spel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7</a:t>
                      </a:r>
                      <a:endParaRPr lang="nl-BE" dirty="0"/>
                    </a:p>
                  </a:txBody>
                  <a:tcPr/>
                </a:tc>
              </a:tr>
              <a:tr h="460353">
                <a:tc>
                  <a:txBody>
                    <a:bodyPr/>
                    <a:lstStyle/>
                    <a:p>
                      <a:r>
                        <a:rPr lang="nl-BE" dirty="0" smtClean="0"/>
                        <a:t>Naar de </a:t>
                      </a:r>
                      <a:r>
                        <a:rPr lang="nl-BE" dirty="0" err="1" smtClean="0"/>
                        <a:t>fakbar</a:t>
                      </a:r>
                      <a:r>
                        <a:rPr lang="nl-BE" baseline="0" dirty="0" smtClean="0"/>
                        <a:t> gaan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4213" y="1844675"/>
            <a:ext cx="7704137" cy="9239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u="sng" dirty="0" err="1">
                <a:latin typeface="+mn-lt"/>
                <a:cs typeface="+mn-cs"/>
              </a:rPr>
              <a:t>P-correlatie</a:t>
            </a:r>
            <a:r>
              <a:rPr lang="nl-BE" dirty="0">
                <a:latin typeface="+mn-lt"/>
                <a:cs typeface="+mn-cs"/>
              </a:rPr>
              <a:t> = mate waarin 2 soorten reacties bij 1 persoon gelijklopen over verschillende situaties heen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dirty="0">
                <a:latin typeface="+mn-lt"/>
                <a:cs typeface="+mn-cs"/>
              </a:rPr>
              <a:t>Bv. 1: r</a:t>
            </a:r>
            <a:r>
              <a:rPr lang="nl-BE" sz="1400" dirty="0">
                <a:latin typeface="+mn-lt"/>
                <a:cs typeface="+mn-cs"/>
              </a:rPr>
              <a:t>(Kwaad, Ontgoocheld)</a:t>
            </a:r>
            <a:endParaRPr lang="nl-BE" sz="1400" dirty="0">
              <a:latin typeface="+mn-lt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63713" y="6165850"/>
            <a:ext cx="5545137" cy="3683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dirty="0">
                <a:latin typeface="+mn-lt"/>
                <a:cs typeface="+mn-cs"/>
              </a:rPr>
              <a:t>= Positieve correlatie</a:t>
            </a:r>
            <a:endParaRPr lang="nl-BE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3"/>
          <p:cNvGraphicFramePr>
            <a:graphicFrameLocks/>
          </p:cNvGraphicFramePr>
          <p:nvPr/>
        </p:nvGraphicFramePr>
        <p:xfrm>
          <a:off x="2700338" y="1916113"/>
          <a:ext cx="2016224" cy="20162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</a:tblGrid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7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9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ontent Placeholder 3"/>
          <p:cNvGraphicFramePr>
            <a:graphicFrameLocks/>
          </p:cNvGraphicFramePr>
          <p:nvPr/>
        </p:nvGraphicFramePr>
        <p:xfrm>
          <a:off x="2268538" y="2349500"/>
          <a:ext cx="2016224" cy="20162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</a:tblGrid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9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ontent Placeholder 3"/>
          <p:cNvGraphicFramePr>
            <a:graphicFrameLocks/>
          </p:cNvGraphicFramePr>
          <p:nvPr/>
        </p:nvGraphicFramePr>
        <p:xfrm>
          <a:off x="1835150" y="2781300"/>
          <a:ext cx="2016224" cy="20162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</a:tblGrid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7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9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9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2287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BE" dirty="0" smtClean="0"/>
              <a:t>Soorten correlaties </a:t>
            </a:r>
            <a:br>
              <a:rPr lang="nl-BE" dirty="0" smtClean="0"/>
            </a:br>
            <a:r>
              <a:rPr lang="nl-BE" sz="3600" dirty="0" err="1" smtClean="0"/>
              <a:t>Correlaties</a:t>
            </a:r>
            <a:r>
              <a:rPr lang="nl-BE" sz="3600" dirty="0" smtClean="0"/>
              <a:t> tussen gegevens bekomen bij 1 persoon</a:t>
            </a:r>
            <a:endParaRPr lang="nl-BE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03350" y="3213100"/>
          <a:ext cx="2016224" cy="20162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</a:tblGrid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7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9023" name="TextBox 10"/>
          <p:cNvSpPr txBox="1">
            <a:spLocks noChangeArrowheads="1"/>
          </p:cNvSpPr>
          <p:nvPr/>
        </p:nvSpPr>
        <p:spPr bwMode="auto">
          <a:xfrm>
            <a:off x="468313" y="3284538"/>
            <a:ext cx="8985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Vanessa</a:t>
            </a:r>
          </a:p>
        </p:txBody>
      </p:sp>
      <p:sp>
        <p:nvSpPr>
          <p:cNvPr id="39024" name="TextBox 11"/>
          <p:cNvSpPr txBox="1">
            <a:spLocks noChangeArrowheads="1"/>
          </p:cNvSpPr>
          <p:nvPr/>
        </p:nvSpPr>
        <p:spPr bwMode="auto">
          <a:xfrm>
            <a:off x="468313" y="3789363"/>
            <a:ext cx="863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 b="1">
                <a:latin typeface="Calibri" pitchFamily="34" charset="0"/>
              </a:rPr>
              <a:t>Wouter</a:t>
            </a:r>
          </a:p>
        </p:txBody>
      </p:sp>
      <p:sp>
        <p:nvSpPr>
          <p:cNvPr id="39025" name="TextBox 12"/>
          <p:cNvSpPr txBox="1">
            <a:spLocks noChangeArrowheads="1"/>
          </p:cNvSpPr>
          <p:nvPr/>
        </p:nvSpPr>
        <p:spPr bwMode="auto">
          <a:xfrm>
            <a:off x="539750" y="4292600"/>
            <a:ext cx="71913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Emmy</a:t>
            </a:r>
          </a:p>
        </p:txBody>
      </p:sp>
      <p:sp>
        <p:nvSpPr>
          <p:cNvPr id="39026" name="TextBox 13"/>
          <p:cNvSpPr txBox="1">
            <a:spLocks noChangeArrowheads="1"/>
          </p:cNvSpPr>
          <p:nvPr/>
        </p:nvSpPr>
        <p:spPr bwMode="auto">
          <a:xfrm>
            <a:off x="468313" y="5732463"/>
            <a:ext cx="863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nl-BE" sz="1600">
              <a:latin typeface="Calibri" pitchFamily="34" charset="0"/>
            </a:endParaRPr>
          </a:p>
        </p:txBody>
      </p:sp>
      <p:sp>
        <p:nvSpPr>
          <p:cNvPr id="39027" name="TextBox 14"/>
          <p:cNvSpPr txBox="1">
            <a:spLocks noChangeArrowheads="1"/>
          </p:cNvSpPr>
          <p:nvPr/>
        </p:nvSpPr>
        <p:spPr bwMode="auto">
          <a:xfrm>
            <a:off x="611188" y="4797425"/>
            <a:ext cx="6477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Jonas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rot="5400000" flipH="1" flipV="1">
            <a:off x="251619" y="4220369"/>
            <a:ext cx="2016125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029" name="TextBox 17"/>
          <p:cNvSpPr txBox="1">
            <a:spLocks noChangeArrowheads="1"/>
          </p:cNvSpPr>
          <p:nvPr/>
        </p:nvSpPr>
        <p:spPr bwMode="auto">
          <a:xfrm rot="-5400000">
            <a:off x="1033463" y="5743575"/>
            <a:ext cx="12239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 b="1" i="1">
                <a:latin typeface="Calibri" pitchFamily="34" charset="0"/>
              </a:rPr>
              <a:t>Ontspannen</a:t>
            </a:r>
          </a:p>
        </p:txBody>
      </p:sp>
      <p:sp>
        <p:nvSpPr>
          <p:cNvPr id="39030" name="TextBox 18"/>
          <p:cNvSpPr txBox="1">
            <a:spLocks noChangeArrowheads="1"/>
          </p:cNvSpPr>
          <p:nvPr/>
        </p:nvSpPr>
        <p:spPr bwMode="auto">
          <a:xfrm rot="-5400000">
            <a:off x="1504951" y="5784850"/>
            <a:ext cx="12874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Ontgoocheld</a:t>
            </a:r>
          </a:p>
        </p:txBody>
      </p:sp>
      <p:sp>
        <p:nvSpPr>
          <p:cNvPr id="39031" name="TextBox 19"/>
          <p:cNvSpPr txBox="1">
            <a:spLocks noChangeArrowheads="1"/>
          </p:cNvSpPr>
          <p:nvPr/>
        </p:nvSpPr>
        <p:spPr bwMode="auto">
          <a:xfrm rot="-5400000">
            <a:off x="2257426" y="5527675"/>
            <a:ext cx="7921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 b="1" i="1">
                <a:latin typeface="Calibri" pitchFamily="34" charset="0"/>
              </a:rPr>
              <a:t>Kwaad</a:t>
            </a:r>
          </a:p>
        </p:txBody>
      </p:sp>
      <p:sp>
        <p:nvSpPr>
          <p:cNvPr id="39032" name="TextBox 20"/>
          <p:cNvSpPr txBox="1">
            <a:spLocks noChangeArrowheads="1"/>
          </p:cNvSpPr>
          <p:nvPr/>
        </p:nvSpPr>
        <p:spPr bwMode="auto">
          <a:xfrm rot="-5400000">
            <a:off x="2581275" y="5780088"/>
            <a:ext cx="11509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Enthousiast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1403350" y="5373688"/>
            <a:ext cx="2016125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034" name="TextBox 23"/>
          <p:cNvSpPr txBox="1">
            <a:spLocks noChangeArrowheads="1"/>
          </p:cNvSpPr>
          <p:nvPr/>
        </p:nvSpPr>
        <p:spPr bwMode="auto">
          <a:xfrm>
            <a:off x="3851275" y="4891088"/>
            <a:ext cx="23050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Vriend te laat op afspraak</a:t>
            </a:r>
          </a:p>
        </p:txBody>
      </p:sp>
      <p:sp>
        <p:nvSpPr>
          <p:cNvPr id="39035" name="TextBox 24"/>
          <p:cNvSpPr txBox="1">
            <a:spLocks noChangeArrowheads="1"/>
          </p:cNvSpPr>
          <p:nvPr/>
        </p:nvSpPr>
        <p:spPr bwMode="auto">
          <a:xfrm>
            <a:off x="4284663" y="4459288"/>
            <a:ext cx="23034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Samen koken op kot</a:t>
            </a:r>
          </a:p>
        </p:txBody>
      </p:sp>
      <p:sp>
        <p:nvSpPr>
          <p:cNvPr id="39036" name="TextBox 25"/>
          <p:cNvSpPr txBox="1">
            <a:spLocks noChangeArrowheads="1"/>
          </p:cNvSpPr>
          <p:nvPr/>
        </p:nvSpPr>
        <p:spPr bwMode="auto">
          <a:xfrm>
            <a:off x="4716463" y="4025900"/>
            <a:ext cx="230346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Verliezen bij een spel</a:t>
            </a:r>
          </a:p>
        </p:txBody>
      </p:sp>
      <p:sp>
        <p:nvSpPr>
          <p:cNvPr id="39037" name="TextBox 26"/>
          <p:cNvSpPr txBox="1">
            <a:spLocks noChangeArrowheads="1"/>
          </p:cNvSpPr>
          <p:nvPr/>
        </p:nvSpPr>
        <p:spPr bwMode="auto">
          <a:xfrm>
            <a:off x="5148263" y="3573463"/>
            <a:ext cx="23034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Naar de fakbar gaan 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rot="5400000" flipH="1" flipV="1">
            <a:off x="3599656" y="3752057"/>
            <a:ext cx="1512887" cy="144145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219700" y="1941513"/>
            <a:ext cx="3744913" cy="12001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u="sng" dirty="0" err="1">
                <a:latin typeface="+mn-lt"/>
                <a:cs typeface="+mn-cs"/>
              </a:rPr>
              <a:t>P-correlatie</a:t>
            </a:r>
            <a:r>
              <a:rPr lang="nl-BE" dirty="0">
                <a:latin typeface="+mn-lt"/>
                <a:cs typeface="+mn-cs"/>
              </a:rPr>
              <a:t> = mate waarin 2 soorten reacties bij 1 persoon gelijklopen over verschillende situaties heen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dirty="0">
                <a:latin typeface="+mn-lt"/>
                <a:cs typeface="+mn-cs"/>
              </a:rPr>
              <a:t>Bv. 2: r</a:t>
            </a:r>
            <a:r>
              <a:rPr lang="nl-BE" sz="1400" dirty="0">
                <a:latin typeface="+mn-lt"/>
                <a:cs typeface="+mn-cs"/>
              </a:rPr>
              <a:t>(Kwaad, Ontspannen)</a:t>
            </a:r>
            <a:endParaRPr lang="nl-BE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BE" dirty="0" smtClean="0"/>
              <a:t>Soorten correlaties </a:t>
            </a:r>
            <a:br>
              <a:rPr lang="nl-BE" dirty="0" smtClean="0"/>
            </a:br>
            <a:r>
              <a:rPr lang="nl-BE" sz="3600" dirty="0" err="1" smtClean="0"/>
              <a:t>Correlaties</a:t>
            </a:r>
            <a:r>
              <a:rPr lang="nl-BE" sz="3600" dirty="0" smtClean="0"/>
              <a:t> tussen gegevens bekomen bij 1 persoon</a:t>
            </a:r>
            <a:endParaRPr lang="nl-BE" sz="36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124075" y="3141663"/>
          <a:ext cx="4890961" cy="27775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13216"/>
                <a:gridCol w="844423"/>
                <a:gridCol w="1433322"/>
              </a:tblGrid>
              <a:tr h="460353">
                <a:tc gridSpan="3"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Wouter</a:t>
                      </a:r>
                      <a:endParaRPr lang="nl-B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</a:tr>
              <a:tr h="475751"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Kwaad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Ontspannen</a:t>
                      </a:r>
                      <a:endParaRPr lang="nl-BE" dirty="0"/>
                    </a:p>
                  </a:txBody>
                  <a:tcPr/>
                </a:tc>
              </a:tr>
              <a:tr h="460353">
                <a:tc>
                  <a:txBody>
                    <a:bodyPr/>
                    <a:lstStyle/>
                    <a:p>
                      <a:r>
                        <a:rPr lang="nl-BE" dirty="0" smtClean="0"/>
                        <a:t>Vriend</a:t>
                      </a:r>
                      <a:r>
                        <a:rPr lang="nl-BE" baseline="0" dirty="0" smtClean="0"/>
                        <a:t> te laat op afspraak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/>
                </a:tc>
              </a:tr>
              <a:tr h="460353">
                <a:tc>
                  <a:txBody>
                    <a:bodyPr/>
                    <a:lstStyle/>
                    <a:p>
                      <a:r>
                        <a:rPr lang="nl-BE" dirty="0" smtClean="0"/>
                        <a:t>Samen koken op kot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7</a:t>
                      </a:r>
                      <a:endParaRPr lang="nl-BE" dirty="0"/>
                    </a:p>
                  </a:txBody>
                  <a:tcPr/>
                </a:tc>
              </a:tr>
              <a:tr h="460353">
                <a:tc>
                  <a:txBody>
                    <a:bodyPr/>
                    <a:lstStyle/>
                    <a:p>
                      <a:r>
                        <a:rPr lang="nl-BE" dirty="0" smtClean="0"/>
                        <a:t>Verliezen bij een spel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/>
                </a:tc>
              </a:tr>
              <a:tr h="460353">
                <a:tc>
                  <a:txBody>
                    <a:bodyPr/>
                    <a:lstStyle/>
                    <a:p>
                      <a:r>
                        <a:rPr lang="nl-BE" dirty="0" smtClean="0"/>
                        <a:t>Naar de </a:t>
                      </a:r>
                      <a:r>
                        <a:rPr lang="nl-BE" dirty="0" err="1" smtClean="0"/>
                        <a:t>fakbar</a:t>
                      </a:r>
                      <a:r>
                        <a:rPr lang="nl-BE" baseline="0" dirty="0" smtClean="0"/>
                        <a:t> gaan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4213" y="1844675"/>
            <a:ext cx="7704137" cy="9239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u="sng" dirty="0" err="1">
                <a:latin typeface="+mn-lt"/>
                <a:cs typeface="+mn-cs"/>
              </a:rPr>
              <a:t>P-correlatie</a:t>
            </a:r>
            <a:r>
              <a:rPr lang="nl-BE" dirty="0">
                <a:latin typeface="+mn-lt"/>
                <a:cs typeface="+mn-cs"/>
              </a:rPr>
              <a:t> = mate waarin 2 soorten reacties bij 1 persoon gelijklopen over verschillende situaties heen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dirty="0">
                <a:latin typeface="+mn-lt"/>
                <a:cs typeface="+mn-cs"/>
              </a:rPr>
              <a:t>Bv. 2: r</a:t>
            </a:r>
            <a:r>
              <a:rPr lang="nl-BE" sz="1400" dirty="0">
                <a:latin typeface="+mn-lt"/>
                <a:cs typeface="+mn-cs"/>
              </a:rPr>
              <a:t>(Kwaad, Ontspannen)</a:t>
            </a:r>
            <a:endParaRPr lang="nl-BE" sz="1400" dirty="0">
              <a:latin typeface="+mn-lt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63713" y="6165850"/>
            <a:ext cx="5545137" cy="3683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dirty="0">
                <a:latin typeface="+mn-lt"/>
                <a:cs typeface="+mn-cs"/>
              </a:rPr>
              <a:t>= Negatieve correlatie</a:t>
            </a:r>
            <a:endParaRPr lang="nl-BE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3"/>
          <p:cNvGraphicFramePr>
            <a:graphicFrameLocks/>
          </p:cNvGraphicFramePr>
          <p:nvPr/>
        </p:nvGraphicFramePr>
        <p:xfrm>
          <a:off x="2700338" y="1916113"/>
          <a:ext cx="2016224" cy="20162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</a:tblGrid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7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9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ontent Placeholder 3"/>
          <p:cNvGraphicFramePr>
            <a:graphicFrameLocks/>
          </p:cNvGraphicFramePr>
          <p:nvPr/>
        </p:nvGraphicFramePr>
        <p:xfrm>
          <a:off x="2268538" y="2349500"/>
          <a:ext cx="2016224" cy="20162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</a:tblGrid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9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ontent Placeholder 3"/>
          <p:cNvGraphicFramePr>
            <a:graphicFrameLocks/>
          </p:cNvGraphicFramePr>
          <p:nvPr/>
        </p:nvGraphicFramePr>
        <p:xfrm>
          <a:off x="1835150" y="2781300"/>
          <a:ext cx="2016224" cy="20162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</a:tblGrid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7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9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9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2287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BE" dirty="0" smtClean="0"/>
              <a:t>Soorten correlaties </a:t>
            </a:r>
            <a:br>
              <a:rPr lang="nl-BE" dirty="0" smtClean="0"/>
            </a:br>
            <a:r>
              <a:rPr lang="nl-BE" sz="3600" dirty="0" err="1" smtClean="0"/>
              <a:t>Correlaties</a:t>
            </a:r>
            <a:r>
              <a:rPr lang="nl-BE" sz="3600" dirty="0" smtClean="0"/>
              <a:t> tussen gegevens bekomen bij 1 persoon</a:t>
            </a:r>
            <a:endParaRPr lang="nl-BE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03350" y="3213100"/>
          <a:ext cx="2016224" cy="20162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</a:tblGrid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7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1071" name="TextBox 10"/>
          <p:cNvSpPr txBox="1">
            <a:spLocks noChangeArrowheads="1"/>
          </p:cNvSpPr>
          <p:nvPr/>
        </p:nvSpPr>
        <p:spPr bwMode="auto">
          <a:xfrm>
            <a:off x="468313" y="3284538"/>
            <a:ext cx="8985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Vanessa</a:t>
            </a:r>
          </a:p>
        </p:txBody>
      </p:sp>
      <p:sp>
        <p:nvSpPr>
          <p:cNvPr id="41072" name="TextBox 11"/>
          <p:cNvSpPr txBox="1">
            <a:spLocks noChangeArrowheads="1"/>
          </p:cNvSpPr>
          <p:nvPr/>
        </p:nvSpPr>
        <p:spPr bwMode="auto">
          <a:xfrm>
            <a:off x="468313" y="3789363"/>
            <a:ext cx="863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 b="1">
                <a:latin typeface="Calibri" pitchFamily="34" charset="0"/>
              </a:rPr>
              <a:t>Wouter</a:t>
            </a:r>
          </a:p>
        </p:txBody>
      </p:sp>
      <p:sp>
        <p:nvSpPr>
          <p:cNvPr id="41073" name="TextBox 12"/>
          <p:cNvSpPr txBox="1">
            <a:spLocks noChangeArrowheads="1"/>
          </p:cNvSpPr>
          <p:nvPr/>
        </p:nvSpPr>
        <p:spPr bwMode="auto">
          <a:xfrm>
            <a:off x="539750" y="4292600"/>
            <a:ext cx="71913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Emmy</a:t>
            </a:r>
          </a:p>
        </p:txBody>
      </p:sp>
      <p:sp>
        <p:nvSpPr>
          <p:cNvPr id="41074" name="TextBox 13"/>
          <p:cNvSpPr txBox="1">
            <a:spLocks noChangeArrowheads="1"/>
          </p:cNvSpPr>
          <p:nvPr/>
        </p:nvSpPr>
        <p:spPr bwMode="auto">
          <a:xfrm>
            <a:off x="468313" y="5732463"/>
            <a:ext cx="863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nl-BE" sz="1600">
              <a:latin typeface="Calibri" pitchFamily="34" charset="0"/>
            </a:endParaRPr>
          </a:p>
        </p:txBody>
      </p:sp>
      <p:sp>
        <p:nvSpPr>
          <p:cNvPr id="41075" name="TextBox 14"/>
          <p:cNvSpPr txBox="1">
            <a:spLocks noChangeArrowheads="1"/>
          </p:cNvSpPr>
          <p:nvPr/>
        </p:nvSpPr>
        <p:spPr bwMode="auto">
          <a:xfrm>
            <a:off x="611188" y="4797425"/>
            <a:ext cx="6477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Jonas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rot="5400000" flipH="1" flipV="1">
            <a:off x="251619" y="4220369"/>
            <a:ext cx="2016125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77" name="TextBox 17"/>
          <p:cNvSpPr txBox="1">
            <a:spLocks noChangeArrowheads="1"/>
          </p:cNvSpPr>
          <p:nvPr/>
        </p:nvSpPr>
        <p:spPr bwMode="auto">
          <a:xfrm rot="-5400000">
            <a:off x="1033463" y="5743575"/>
            <a:ext cx="12239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 b="1" i="1">
                <a:latin typeface="Calibri" pitchFamily="34" charset="0"/>
              </a:rPr>
              <a:t>Ontspannen</a:t>
            </a:r>
          </a:p>
        </p:txBody>
      </p:sp>
      <p:sp>
        <p:nvSpPr>
          <p:cNvPr id="41078" name="TextBox 18"/>
          <p:cNvSpPr txBox="1">
            <a:spLocks noChangeArrowheads="1"/>
          </p:cNvSpPr>
          <p:nvPr/>
        </p:nvSpPr>
        <p:spPr bwMode="auto">
          <a:xfrm rot="-5400000">
            <a:off x="1504951" y="5784850"/>
            <a:ext cx="12874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Ontgoocheld</a:t>
            </a:r>
          </a:p>
        </p:txBody>
      </p:sp>
      <p:sp>
        <p:nvSpPr>
          <p:cNvPr id="41079" name="TextBox 19"/>
          <p:cNvSpPr txBox="1">
            <a:spLocks noChangeArrowheads="1"/>
          </p:cNvSpPr>
          <p:nvPr/>
        </p:nvSpPr>
        <p:spPr bwMode="auto">
          <a:xfrm rot="-5400000">
            <a:off x="2257426" y="5527675"/>
            <a:ext cx="7921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Kwaad</a:t>
            </a:r>
          </a:p>
        </p:txBody>
      </p:sp>
      <p:sp>
        <p:nvSpPr>
          <p:cNvPr id="41080" name="TextBox 20"/>
          <p:cNvSpPr txBox="1">
            <a:spLocks noChangeArrowheads="1"/>
          </p:cNvSpPr>
          <p:nvPr/>
        </p:nvSpPr>
        <p:spPr bwMode="auto">
          <a:xfrm rot="-5400000">
            <a:off x="2544763" y="5816600"/>
            <a:ext cx="12239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 b="1" i="1">
                <a:latin typeface="Calibri" pitchFamily="34" charset="0"/>
              </a:rPr>
              <a:t>Enthousiast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1403350" y="5373688"/>
            <a:ext cx="2016125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82" name="TextBox 23"/>
          <p:cNvSpPr txBox="1">
            <a:spLocks noChangeArrowheads="1"/>
          </p:cNvSpPr>
          <p:nvPr/>
        </p:nvSpPr>
        <p:spPr bwMode="auto">
          <a:xfrm>
            <a:off x="3851275" y="4891088"/>
            <a:ext cx="23050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Vriend te laat op afspraak</a:t>
            </a:r>
          </a:p>
        </p:txBody>
      </p:sp>
      <p:sp>
        <p:nvSpPr>
          <p:cNvPr id="41083" name="TextBox 24"/>
          <p:cNvSpPr txBox="1">
            <a:spLocks noChangeArrowheads="1"/>
          </p:cNvSpPr>
          <p:nvPr/>
        </p:nvSpPr>
        <p:spPr bwMode="auto">
          <a:xfrm>
            <a:off x="4284663" y="4459288"/>
            <a:ext cx="23034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Samen koken op kot</a:t>
            </a:r>
          </a:p>
        </p:txBody>
      </p:sp>
      <p:sp>
        <p:nvSpPr>
          <p:cNvPr id="41084" name="TextBox 25"/>
          <p:cNvSpPr txBox="1">
            <a:spLocks noChangeArrowheads="1"/>
          </p:cNvSpPr>
          <p:nvPr/>
        </p:nvSpPr>
        <p:spPr bwMode="auto">
          <a:xfrm>
            <a:off x="4716463" y="4025900"/>
            <a:ext cx="230346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Verliezen bij een spel</a:t>
            </a:r>
          </a:p>
        </p:txBody>
      </p:sp>
      <p:sp>
        <p:nvSpPr>
          <p:cNvPr id="41085" name="TextBox 26"/>
          <p:cNvSpPr txBox="1">
            <a:spLocks noChangeArrowheads="1"/>
          </p:cNvSpPr>
          <p:nvPr/>
        </p:nvSpPr>
        <p:spPr bwMode="auto">
          <a:xfrm>
            <a:off x="5148263" y="3573463"/>
            <a:ext cx="23034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Naar de fakbar gaan 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rot="5400000" flipH="1" flipV="1">
            <a:off x="3599656" y="3752057"/>
            <a:ext cx="1512887" cy="144145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219700" y="1941513"/>
            <a:ext cx="3744913" cy="12001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u="sng" dirty="0" err="1">
                <a:latin typeface="+mn-lt"/>
                <a:cs typeface="+mn-cs"/>
              </a:rPr>
              <a:t>P-correlatie</a:t>
            </a:r>
            <a:r>
              <a:rPr lang="nl-BE" dirty="0">
                <a:latin typeface="+mn-lt"/>
                <a:cs typeface="+mn-cs"/>
              </a:rPr>
              <a:t> = mate waarin 2 soorten reacties bij 1 persoon gelijklopen over verschillende situaties heen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dirty="0">
                <a:latin typeface="+mn-lt"/>
                <a:cs typeface="+mn-cs"/>
              </a:rPr>
              <a:t>Bv. 3: r</a:t>
            </a:r>
            <a:r>
              <a:rPr lang="nl-BE" sz="1400" dirty="0">
                <a:latin typeface="+mn-lt"/>
                <a:cs typeface="+mn-cs"/>
              </a:rPr>
              <a:t>(Enthousiast, Ontspannen)</a:t>
            </a:r>
            <a:endParaRPr lang="nl-BE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44000" r="-4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760413" y="2349500"/>
            <a:ext cx="7772400" cy="1757363"/>
          </a:xfrm>
          <a:solidFill>
            <a:schemeClr val="bg1"/>
          </a:solidFill>
        </p:spPr>
        <p:txBody>
          <a:bodyPr/>
          <a:lstStyle/>
          <a:p>
            <a:r>
              <a:rPr lang="nl-BE" smtClean="0"/>
              <a:t>Werkcollege differentiële psychologie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1371600" y="4221163"/>
            <a:ext cx="6400800" cy="1008062"/>
          </a:xfrm>
          <a:solidFill>
            <a:schemeClr val="bg1"/>
          </a:solidFill>
        </p:spPr>
        <p:txBody>
          <a:bodyPr/>
          <a:lstStyle/>
          <a:p>
            <a:r>
              <a:rPr lang="nl-BE" sz="3600" smtClean="0">
                <a:solidFill>
                  <a:schemeClr val="tx1"/>
                </a:solidFill>
              </a:rPr>
              <a:t>Correlaties</a:t>
            </a:r>
          </a:p>
        </p:txBody>
      </p:sp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1547813" y="0"/>
            <a:ext cx="6048375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nl-BE" sz="240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BE" dirty="0" smtClean="0"/>
              <a:t>Soorten correlaties </a:t>
            </a:r>
            <a:br>
              <a:rPr lang="nl-BE" dirty="0" smtClean="0"/>
            </a:br>
            <a:r>
              <a:rPr lang="nl-BE" sz="3600" dirty="0" err="1" smtClean="0"/>
              <a:t>Correlaties</a:t>
            </a:r>
            <a:r>
              <a:rPr lang="nl-BE" sz="3600" dirty="0" smtClean="0"/>
              <a:t> tussen gegevens bekomen bij 1 persoon</a:t>
            </a:r>
            <a:endParaRPr lang="nl-BE" sz="36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835150" y="3141663"/>
          <a:ext cx="5363020" cy="27775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13216"/>
                <a:gridCol w="1316482"/>
                <a:gridCol w="1433322"/>
              </a:tblGrid>
              <a:tr h="460353">
                <a:tc gridSpan="3"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Wouter</a:t>
                      </a:r>
                      <a:endParaRPr lang="nl-B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</a:tr>
              <a:tr h="475751"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Enthousiast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Ontspannen</a:t>
                      </a:r>
                      <a:endParaRPr lang="nl-BE" dirty="0"/>
                    </a:p>
                  </a:txBody>
                  <a:tcPr/>
                </a:tc>
              </a:tr>
              <a:tr h="460353">
                <a:tc>
                  <a:txBody>
                    <a:bodyPr/>
                    <a:lstStyle/>
                    <a:p>
                      <a:r>
                        <a:rPr lang="nl-BE" dirty="0" smtClean="0"/>
                        <a:t>Vriend</a:t>
                      </a:r>
                      <a:r>
                        <a:rPr lang="nl-BE" baseline="0" dirty="0" smtClean="0"/>
                        <a:t> te laat op afspraak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/>
                </a:tc>
              </a:tr>
              <a:tr h="460353">
                <a:tc>
                  <a:txBody>
                    <a:bodyPr/>
                    <a:lstStyle/>
                    <a:p>
                      <a:r>
                        <a:rPr lang="nl-BE" dirty="0" smtClean="0"/>
                        <a:t>Samen koken op kot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9</a:t>
                      </a:r>
                      <a:endParaRPr lang="nl-BE" dirty="0"/>
                    </a:p>
                  </a:txBody>
                  <a:tcPr/>
                </a:tc>
              </a:tr>
              <a:tr h="460353">
                <a:tc>
                  <a:txBody>
                    <a:bodyPr/>
                    <a:lstStyle/>
                    <a:p>
                      <a:r>
                        <a:rPr lang="nl-BE" dirty="0" smtClean="0"/>
                        <a:t>Verliezen bij een spel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/>
                </a:tc>
              </a:tr>
              <a:tr h="460353">
                <a:tc>
                  <a:txBody>
                    <a:bodyPr/>
                    <a:lstStyle/>
                    <a:p>
                      <a:r>
                        <a:rPr lang="nl-BE" dirty="0" smtClean="0"/>
                        <a:t>Naar de </a:t>
                      </a:r>
                      <a:r>
                        <a:rPr lang="nl-BE" dirty="0" err="1" smtClean="0"/>
                        <a:t>fakbar</a:t>
                      </a:r>
                      <a:r>
                        <a:rPr lang="nl-BE" baseline="0" dirty="0" smtClean="0"/>
                        <a:t> gaan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7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4213" y="1844675"/>
            <a:ext cx="7704137" cy="9239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u="sng" dirty="0" err="1">
                <a:latin typeface="+mn-lt"/>
                <a:cs typeface="+mn-cs"/>
              </a:rPr>
              <a:t>P-correlatie</a:t>
            </a:r>
            <a:r>
              <a:rPr lang="nl-BE" dirty="0">
                <a:latin typeface="+mn-lt"/>
                <a:cs typeface="+mn-cs"/>
              </a:rPr>
              <a:t> = mate waarin 2 soorten reacties bij 1 persoon gelijklopen over verschillende situaties heen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dirty="0">
                <a:latin typeface="+mn-lt"/>
                <a:cs typeface="+mn-cs"/>
              </a:rPr>
              <a:t>Bv. 3: r</a:t>
            </a:r>
            <a:r>
              <a:rPr lang="nl-BE" sz="1400" dirty="0">
                <a:latin typeface="+mn-lt"/>
                <a:cs typeface="+mn-cs"/>
              </a:rPr>
              <a:t>(Enthousiast, Ontspannen)</a:t>
            </a:r>
            <a:endParaRPr lang="nl-BE" sz="1400" dirty="0">
              <a:latin typeface="+mn-lt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63713" y="6165850"/>
            <a:ext cx="5545137" cy="3683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dirty="0">
                <a:latin typeface="+mn-lt"/>
                <a:cs typeface="+mn-cs"/>
              </a:rPr>
              <a:t>= Nulcorrelatie</a:t>
            </a:r>
            <a:endParaRPr lang="nl-BE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3"/>
          <p:cNvGraphicFramePr>
            <a:graphicFrameLocks/>
          </p:cNvGraphicFramePr>
          <p:nvPr/>
        </p:nvGraphicFramePr>
        <p:xfrm>
          <a:off x="2700338" y="1916113"/>
          <a:ext cx="2016224" cy="20162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</a:tblGrid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7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9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ontent Placeholder 3"/>
          <p:cNvGraphicFramePr>
            <a:graphicFrameLocks/>
          </p:cNvGraphicFramePr>
          <p:nvPr/>
        </p:nvGraphicFramePr>
        <p:xfrm>
          <a:off x="2268538" y="2349500"/>
          <a:ext cx="2016224" cy="20162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</a:tblGrid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9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2287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BE" dirty="0" smtClean="0"/>
              <a:t>Soorten correlaties </a:t>
            </a:r>
            <a:br>
              <a:rPr lang="nl-BE" dirty="0" smtClean="0"/>
            </a:br>
            <a:r>
              <a:rPr lang="nl-BE" sz="3600" dirty="0" err="1" smtClean="0"/>
              <a:t>Correlaties</a:t>
            </a:r>
            <a:r>
              <a:rPr lang="nl-BE" sz="3600" dirty="0" smtClean="0"/>
              <a:t> tussen gegevens bekomen bij 1 situatie/tijdstip</a:t>
            </a:r>
            <a:endParaRPr lang="nl-BE" sz="3600" dirty="0"/>
          </a:p>
        </p:txBody>
      </p:sp>
      <p:graphicFrame>
        <p:nvGraphicFramePr>
          <p:cNvPr id="8" name="Content Placeholder 3"/>
          <p:cNvGraphicFramePr>
            <a:graphicFrameLocks/>
          </p:cNvGraphicFramePr>
          <p:nvPr/>
        </p:nvGraphicFramePr>
        <p:xfrm>
          <a:off x="1835150" y="2781300"/>
          <a:ext cx="2016224" cy="20162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</a:tblGrid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7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9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9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03350" y="3213100"/>
          <a:ext cx="2016224" cy="20162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</a:tblGrid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7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3119" name="TextBox 10"/>
          <p:cNvSpPr txBox="1">
            <a:spLocks noChangeArrowheads="1"/>
          </p:cNvSpPr>
          <p:nvPr/>
        </p:nvSpPr>
        <p:spPr bwMode="auto">
          <a:xfrm>
            <a:off x="468313" y="3284538"/>
            <a:ext cx="8985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Vanessa</a:t>
            </a:r>
          </a:p>
        </p:txBody>
      </p:sp>
      <p:sp>
        <p:nvSpPr>
          <p:cNvPr id="43120" name="TextBox 11"/>
          <p:cNvSpPr txBox="1">
            <a:spLocks noChangeArrowheads="1"/>
          </p:cNvSpPr>
          <p:nvPr/>
        </p:nvSpPr>
        <p:spPr bwMode="auto">
          <a:xfrm>
            <a:off x="468313" y="3789363"/>
            <a:ext cx="863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Wouter</a:t>
            </a:r>
          </a:p>
        </p:txBody>
      </p:sp>
      <p:sp>
        <p:nvSpPr>
          <p:cNvPr id="43121" name="TextBox 12"/>
          <p:cNvSpPr txBox="1">
            <a:spLocks noChangeArrowheads="1"/>
          </p:cNvSpPr>
          <p:nvPr/>
        </p:nvSpPr>
        <p:spPr bwMode="auto">
          <a:xfrm>
            <a:off x="539750" y="4292600"/>
            <a:ext cx="71913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Emmy</a:t>
            </a:r>
          </a:p>
        </p:txBody>
      </p:sp>
      <p:sp>
        <p:nvSpPr>
          <p:cNvPr id="43122" name="TextBox 13"/>
          <p:cNvSpPr txBox="1">
            <a:spLocks noChangeArrowheads="1"/>
          </p:cNvSpPr>
          <p:nvPr/>
        </p:nvSpPr>
        <p:spPr bwMode="auto">
          <a:xfrm>
            <a:off x="468313" y="5732463"/>
            <a:ext cx="863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nl-BE" sz="1600">
              <a:latin typeface="Calibri" pitchFamily="34" charset="0"/>
            </a:endParaRPr>
          </a:p>
        </p:txBody>
      </p:sp>
      <p:sp>
        <p:nvSpPr>
          <p:cNvPr id="43123" name="TextBox 14"/>
          <p:cNvSpPr txBox="1">
            <a:spLocks noChangeArrowheads="1"/>
          </p:cNvSpPr>
          <p:nvPr/>
        </p:nvSpPr>
        <p:spPr bwMode="auto">
          <a:xfrm>
            <a:off x="611188" y="4797425"/>
            <a:ext cx="6477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Jonas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rot="5400000" flipH="1" flipV="1">
            <a:off x="251619" y="4220369"/>
            <a:ext cx="2016125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125" name="TextBox 17"/>
          <p:cNvSpPr txBox="1">
            <a:spLocks noChangeArrowheads="1"/>
          </p:cNvSpPr>
          <p:nvPr/>
        </p:nvSpPr>
        <p:spPr bwMode="auto">
          <a:xfrm rot="-5400000">
            <a:off x="1033463" y="5743575"/>
            <a:ext cx="12239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Ontspannen</a:t>
            </a:r>
          </a:p>
        </p:txBody>
      </p:sp>
      <p:sp>
        <p:nvSpPr>
          <p:cNvPr id="43126" name="TextBox 18"/>
          <p:cNvSpPr txBox="1">
            <a:spLocks noChangeArrowheads="1"/>
          </p:cNvSpPr>
          <p:nvPr/>
        </p:nvSpPr>
        <p:spPr bwMode="auto">
          <a:xfrm rot="-5400000">
            <a:off x="1504951" y="5784850"/>
            <a:ext cx="12874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Ontgoocheld</a:t>
            </a:r>
          </a:p>
        </p:txBody>
      </p:sp>
      <p:sp>
        <p:nvSpPr>
          <p:cNvPr id="43127" name="TextBox 19"/>
          <p:cNvSpPr txBox="1">
            <a:spLocks noChangeArrowheads="1"/>
          </p:cNvSpPr>
          <p:nvPr/>
        </p:nvSpPr>
        <p:spPr bwMode="auto">
          <a:xfrm rot="-5400000">
            <a:off x="2257426" y="5527675"/>
            <a:ext cx="7921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Kwaad</a:t>
            </a:r>
          </a:p>
        </p:txBody>
      </p:sp>
      <p:sp>
        <p:nvSpPr>
          <p:cNvPr id="43128" name="TextBox 20"/>
          <p:cNvSpPr txBox="1">
            <a:spLocks noChangeArrowheads="1"/>
          </p:cNvSpPr>
          <p:nvPr/>
        </p:nvSpPr>
        <p:spPr bwMode="auto">
          <a:xfrm rot="-5400000">
            <a:off x="2581275" y="5780088"/>
            <a:ext cx="11509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Enthousiast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1403350" y="5373688"/>
            <a:ext cx="2016125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130" name="TextBox 23"/>
          <p:cNvSpPr txBox="1">
            <a:spLocks noChangeArrowheads="1"/>
          </p:cNvSpPr>
          <p:nvPr/>
        </p:nvSpPr>
        <p:spPr bwMode="auto">
          <a:xfrm>
            <a:off x="3851275" y="4891088"/>
            <a:ext cx="23764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Vriend te laat op afspraak</a:t>
            </a:r>
          </a:p>
        </p:txBody>
      </p:sp>
      <p:sp>
        <p:nvSpPr>
          <p:cNvPr id="43131" name="TextBox 24"/>
          <p:cNvSpPr txBox="1">
            <a:spLocks noChangeArrowheads="1"/>
          </p:cNvSpPr>
          <p:nvPr/>
        </p:nvSpPr>
        <p:spPr bwMode="auto">
          <a:xfrm>
            <a:off x="4284663" y="4459288"/>
            <a:ext cx="23034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Samen koken op kot</a:t>
            </a:r>
          </a:p>
        </p:txBody>
      </p:sp>
      <p:sp>
        <p:nvSpPr>
          <p:cNvPr id="43132" name="TextBox 25"/>
          <p:cNvSpPr txBox="1">
            <a:spLocks noChangeArrowheads="1"/>
          </p:cNvSpPr>
          <p:nvPr/>
        </p:nvSpPr>
        <p:spPr bwMode="auto">
          <a:xfrm>
            <a:off x="4716463" y="4025900"/>
            <a:ext cx="230346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Verliezen bij een spel</a:t>
            </a:r>
          </a:p>
        </p:txBody>
      </p:sp>
      <p:sp>
        <p:nvSpPr>
          <p:cNvPr id="43133" name="TextBox 26"/>
          <p:cNvSpPr txBox="1">
            <a:spLocks noChangeArrowheads="1"/>
          </p:cNvSpPr>
          <p:nvPr/>
        </p:nvSpPr>
        <p:spPr bwMode="auto">
          <a:xfrm>
            <a:off x="5148263" y="3573463"/>
            <a:ext cx="23034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 b="1">
                <a:latin typeface="Calibri" pitchFamily="34" charset="0"/>
              </a:rPr>
              <a:t>Naar de fakbar gaan 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rot="5400000" flipH="1" flipV="1">
            <a:off x="3599656" y="3752057"/>
            <a:ext cx="1512887" cy="144145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148263" y="1928813"/>
            <a:ext cx="3744912" cy="9239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u="sng" dirty="0" err="1">
                <a:latin typeface="+mn-lt"/>
                <a:cs typeface="+mn-cs"/>
              </a:rPr>
              <a:t>Q-correlatie</a:t>
            </a:r>
            <a:r>
              <a:rPr lang="nl-BE" dirty="0">
                <a:latin typeface="+mn-lt"/>
                <a:cs typeface="+mn-cs"/>
              </a:rPr>
              <a:t> = mate waarin 2 personen een gelijkaardig patroon van reacties vertonen in 1 situatie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3"/>
          <p:cNvGraphicFramePr>
            <a:graphicFrameLocks/>
          </p:cNvGraphicFramePr>
          <p:nvPr/>
        </p:nvGraphicFramePr>
        <p:xfrm>
          <a:off x="2700338" y="1916113"/>
          <a:ext cx="2016224" cy="20162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</a:tblGrid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7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9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ontent Placeholder 3"/>
          <p:cNvGraphicFramePr>
            <a:graphicFrameLocks/>
          </p:cNvGraphicFramePr>
          <p:nvPr/>
        </p:nvGraphicFramePr>
        <p:xfrm>
          <a:off x="2268538" y="2349500"/>
          <a:ext cx="2016224" cy="20162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</a:tblGrid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9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2287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BE" dirty="0" smtClean="0"/>
              <a:t>Soorten correlaties </a:t>
            </a:r>
            <a:br>
              <a:rPr lang="nl-BE" dirty="0" smtClean="0"/>
            </a:br>
            <a:r>
              <a:rPr lang="nl-BE" sz="3600" dirty="0" err="1" smtClean="0"/>
              <a:t>Correlaties</a:t>
            </a:r>
            <a:r>
              <a:rPr lang="nl-BE" sz="3600" dirty="0" smtClean="0"/>
              <a:t> tussen gegevens bekomen bij 1 situatie/tijdstip</a:t>
            </a:r>
            <a:endParaRPr lang="nl-BE" sz="3600" dirty="0"/>
          </a:p>
        </p:txBody>
      </p:sp>
      <p:graphicFrame>
        <p:nvGraphicFramePr>
          <p:cNvPr id="8" name="Content Placeholder 3"/>
          <p:cNvGraphicFramePr>
            <a:graphicFrameLocks/>
          </p:cNvGraphicFramePr>
          <p:nvPr/>
        </p:nvGraphicFramePr>
        <p:xfrm>
          <a:off x="1835150" y="2781300"/>
          <a:ext cx="2016224" cy="20162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</a:tblGrid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7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9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9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03350" y="3213100"/>
          <a:ext cx="2016224" cy="20162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</a:tblGrid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7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4143" name="TextBox 10"/>
          <p:cNvSpPr txBox="1">
            <a:spLocks noChangeArrowheads="1"/>
          </p:cNvSpPr>
          <p:nvPr/>
        </p:nvSpPr>
        <p:spPr bwMode="auto">
          <a:xfrm>
            <a:off x="468313" y="3284538"/>
            <a:ext cx="8985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 b="1" i="1">
                <a:latin typeface="Calibri" pitchFamily="34" charset="0"/>
              </a:rPr>
              <a:t>Vanessa</a:t>
            </a:r>
          </a:p>
        </p:txBody>
      </p:sp>
      <p:sp>
        <p:nvSpPr>
          <p:cNvPr id="44144" name="TextBox 11"/>
          <p:cNvSpPr txBox="1">
            <a:spLocks noChangeArrowheads="1"/>
          </p:cNvSpPr>
          <p:nvPr/>
        </p:nvSpPr>
        <p:spPr bwMode="auto">
          <a:xfrm>
            <a:off x="468313" y="3789363"/>
            <a:ext cx="863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 b="1" i="1">
                <a:latin typeface="Calibri" pitchFamily="34" charset="0"/>
              </a:rPr>
              <a:t>Wouter</a:t>
            </a:r>
          </a:p>
        </p:txBody>
      </p:sp>
      <p:sp>
        <p:nvSpPr>
          <p:cNvPr id="44145" name="TextBox 12"/>
          <p:cNvSpPr txBox="1">
            <a:spLocks noChangeArrowheads="1"/>
          </p:cNvSpPr>
          <p:nvPr/>
        </p:nvSpPr>
        <p:spPr bwMode="auto">
          <a:xfrm>
            <a:off x="539750" y="4292600"/>
            <a:ext cx="71913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Emmy</a:t>
            </a:r>
          </a:p>
        </p:txBody>
      </p:sp>
      <p:sp>
        <p:nvSpPr>
          <p:cNvPr id="44146" name="TextBox 13"/>
          <p:cNvSpPr txBox="1">
            <a:spLocks noChangeArrowheads="1"/>
          </p:cNvSpPr>
          <p:nvPr/>
        </p:nvSpPr>
        <p:spPr bwMode="auto">
          <a:xfrm>
            <a:off x="468313" y="5732463"/>
            <a:ext cx="863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nl-BE" sz="1600">
              <a:latin typeface="Calibri" pitchFamily="34" charset="0"/>
            </a:endParaRPr>
          </a:p>
        </p:txBody>
      </p:sp>
      <p:sp>
        <p:nvSpPr>
          <p:cNvPr id="44147" name="TextBox 14"/>
          <p:cNvSpPr txBox="1">
            <a:spLocks noChangeArrowheads="1"/>
          </p:cNvSpPr>
          <p:nvPr/>
        </p:nvSpPr>
        <p:spPr bwMode="auto">
          <a:xfrm>
            <a:off x="611188" y="4797425"/>
            <a:ext cx="6477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Jonas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rot="5400000" flipH="1" flipV="1">
            <a:off x="251619" y="4220369"/>
            <a:ext cx="2016125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149" name="TextBox 17"/>
          <p:cNvSpPr txBox="1">
            <a:spLocks noChangeArrowheads="1"/>
          </p:cNvSpPr>
          <p:nvPr/>
        </p:nvSpPr>
        <p:spPr bwMode="auto">
          <a:xfrm rot="-5400000">
            <a:off x="1033463" y="5743575"/>
            <a:ext cx="12239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Ontspannen</a:t>
            </a:r>
          </a:p>
        </p:txBody>
      </p:sp>
      <p:sp>
        <p:nvSpPr>
          <p:cNvPr id="44150" name="TextBox 18"/>
          <p:cNvSpPr txBox="1">
            <a:spLocks noChangeArrowheads="1"/>
          </p:cNvSpPr>
          <p:nvPr/>
        </p:nvSpPr>
        <p:spPr bwMode="auto">
          <a:xfrm rot="-5400000">
            <a:off x="1504951" y="5784850"/>
            <a:ext cx="12874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Ontgoocheld</a:t>
            </a:r>
          </a:p>
        </p:txBody>
      </p:sp>
      <p:sp>
        <p:nvSpPr>
          <p:cNvPr id="44151" name="TextBox 19"/>
          <p:cNvSpPr txBox="1">
            <a:spLocks noChangeArrowheads="1"/>
          </p:cNvSpPr>
          <p:nvPr/>
        </p:nvSpPr>
        <p:spPr bwMode="auto">
          <a:xfrm rot="-5400000">
            <a:off x="2257426" y="5527675"/>
            <a:ext cx="7921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Kwaad</a:t>
            </a:r>
          </a:p>
        </p:txBody>
      </p:sp>
      <p:sp>
        <p:nvSpPr>
          <p:cNvPr id="44152" name="TextBox 20"/>
          <p:cNvSpPr txBox="1">
            <a:spLocks noChangeArrowheads="1"/>
          </p:cNvSpPr>
          <p:nvPr/>
        </p:nvSpPr>
        <p:spPr bwMode="auto">
          <a:xfrm rot="-5400000">
            <a:off x="2581275" y="5780088"/>
            <a:ext cx="11509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Enthousiast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1403350" y="5373688"/>
            <a:ext cx="2016125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154" name="TextBox 23"/>
          <p:cNvSpPr txBox="1">
            <a:spLocks noChangeArrowheads="1"/>
          </p:cNvSpPr>
          <p:nvPr/>
        </p:nvSpPr>
        <p:spPr bwMode="auto">
          <a:xfrm>
            <a:off x="3851275" y="4891088"/>
            <a:ext cx="23764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Vriend te laat op afspraak</a:t>
            </a:r>
          </a:p>
        </p:txBody>
      </p:sp>
      <p:sp>
        <p:nvSpPr>
          <p:cNvPr id="44155" name="TextBox 24"/>
          <p:cNvSpPr txBox="1">
            <a:spLocks noChangeArrowheads="1"/>
          </p:cNvSpPr>
          <p:nvPr/>
        </p:nvSpPr>
        <p:spPr bwMode="auto">
          <a:xfrm>
            <a:off x="4284663" y="4459288"/>
            <a:ext cx="23034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Samen koken op kot</a:t>
            </a:r>
          </a:p>
        </p:txBody>
      </p:sp>
      <p:sp>
        <p:nvSpPr>
          <p:cNvPr id="44156" name="TextBox 25"/>
          <p:cNvSpPr txBox="1">
            <a:spLocks noChangeArrowheads="1"/>
          </p:cNvSpPr>
          <p:nvPr/>
        </p:nvSpPr>
        <p:spPr bwMode="auto">
          <a:xfrm>
            <a:off x="4716463" y="4025900"/>
            <a:ext cx="230346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Verliezen bij een spel</a:t>
            </a:r>
          </a:p>
        </p:txBody>
      </p:sp>
      <p:sp>
        <p:nvSpPr>
          <p:cNvPr id="44157" name="TextBox 26"/>
          <p:cNvSpPr txBox="1">
            <a:spLocks noChangeArrowheads="1"/>
          </p:cNvSpPr>
          <p:nvPr/>
        </p:nvSpPr>
        <p:spPr bwMode="auto">
          <a:xfrm>
            <a:off x="5148263" y="3573463"/>
            <a:ext cx="23034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 b="1">
                <a:latin typeface="Calibri" pitchFamily="34" charset="0"/>
              </a:rPr>
              <a:t>Naar de fakbar gaan 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rot="5400000" flipH="1" flipV="1">
            <a:off x="3599656" y="3752057"/>
            <a:ext cx="1512887" cy="144145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148263" y="1928813"/>
            <a:ext cx="3744912" cy="120173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u="sng" dirty="0" err="1">
                <a:latin typeface="+mn-lt"/>
                <a:cs typeface="+mn-cs"/>
              </a:rPr>
              <a:t>Q-correlatie</a:t>
            </a:r>
            <a:r>
              <a:rPr lang="nl-BE" dirty="0">
                <a:latin typeface="+mn-lt"/>
                <a:cs typeface="+mn-cs"/>
              </a:rPr>
              <a:t> = mate waarin 2 personen een gelijkaardig patroon van reacties vertonen in 1 situatie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dirty="0">
                <a:latin typeface="+mn-lt"/>
                <a:cs typeface="+mn-cs"/>
              </a:rPr>
              <a:t>Bv. 1: r</a:t>
            </a:r>
            <a:r>
              <a:rPr lang="nl-BE" sz="1400" dirty="0">
                <a:latin typeface="+mn-lt"/>
                <a:cs typeface="+mn-cs"/>
              </a:rPr>
              <a:t>(</a:t>
            </a:r>
            <a:r>
              <a:rPr lang="nl-BE" sz="1400" dirty="0" err="1">
                <a:latin typeface="+mn-lt"/>
                <a:cs typeface="+mn-cs"/>
              </a:rPr>
              <a:t>Vanessa</a:t>
            </a:r>
            <a:r>
              <a:rPr lang="nl-BE" sz="1400" dirty="0">
                <a:latin typeface="+mn-lt"/>
                <a:cs typeface="+mn-cs"/>
              </a:rPr>
              <a:t>, Wouter)</a:t>
            </a:r>
            <a:endParaRPr lang="nl-BE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BE" dirty="0" smtClean="0"/>
              <a:t>Soorten correlaties </a:t>
            </a:r>
            <a:br>
              <a:rPr lang="nl-BE" dirty="0" smtClean="0"/>
            </a:br>
            <a:r>
              <a:rPr lang="nl-BE" sz="3600" dirty="0" err="1" smtClean="0"/>
              <a:t>Correlaties</a:t>
            </a:r>
            <a:r>
              <a:rPr lang="nl-BE" sz="3600" dirty="0" smtClean="0"/>
              <a:t> tussen gegevens bekomen bij 1 situatie/tijdstip</a:t>
            </a:r>
            <a:endParaRPr lang="nl-BE" sz="36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124075" y="3141663"/>
          <a:ext cx="4535362" cy="27775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13216"/>
                <a:gridCol w="984568"/>
                <a:gridCol w="937578"/>
              </a:tblGrid>
              <a:tr h="460353">
                <a:tc gridSpan="3"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Naar de </a:t>
                      </a:r>
                      <a:r>
                        <a:rPr lang="nl-BE" dirty="0" err="1" smtClean="0"/>
                        <a:t>fakbar</a:t>
                      </a:r>
                      <a:r>
                        <a:rPr lang="nl-BE" dirty="0" smtClean="0"/>
                        <a:t> gaan</a:t>
                      </a:r>
                      <a:endParaRPr lang="nl-B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</a:tr>
              <a:tr h="475751"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err="1" smtClean="0"/>
                        <a:t>Vanessa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Wouter</a:t>
                      </a:r>
                      <a:endParaRPr lang="nl-BE" dirty="0"/>
                    </a:p>
                  </a:txBody>
                  <a:tcPr/>
                </a:tc>
              </a:tr>
              <a:tr h="460353">
                <a:tc>
                  <a:txBody>
                    <a:bodyPr/>
                    <a:lstStyle/>
                    <a:p>
                      <a:r>
                        <a:rPr lang="nl-BE" dirty="0" smtClean="0"/>
                        <a:t>Ontspannen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/>
                </a:tc>
              </a:tr>
              <a:tr h="460353">
                <a:tc>
                  <a:txBody>
                    <a:bodyPr/>
                    <a:lstStyle/>
                    <a:p>
                      <a:r>
                        <a:rPr lang="nl-BE" dirty="0" smtClean="0"/>
                        <a:t>Ontgoocheld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/>
                </a:tc>
              </a:tr>
              <a:tr h="460353">
                <a:tc>
                  <a:txBody>
                    <a:bodyPr/>
                    <a:lstStyle/>
                    <a:p>
                      <a:r>
                        <a:rPr lang="nl-BE" dirty="0" smtClean="0"/>
                        <a:t>Kwaad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/>
                </a:tc>
              </a:tr>
              <a:tr h="460353">
                <a:tc>
                  <a:txBody>
                    <a:bodyPr/>
                    <a:lstStyle/>
                    <a:p>
                      <a:r>
                        <a:rPr lang="nl-BE" dirty="0" smtClean="0"/>
                        <a:t>Enthousiast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7</a:t>
                      </a:r>
                      <a:endParaRPr lang="nl-B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00113" y="1857375"/>
            <a:ext cx="7272337" cy="9239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u="sng" dirty="0" err="1">
                <a:latin typeface="+mn-lt"/>
                <a:cs typeface="+mn-cs"/>
              </a:rPr>
              <a:t>Q-correlatie</a:t>
            </a:r>
            <a:r>
              <a:rPr lang="nl-BE" dirty="0">
                <a:latin typeface="+mn-lt"/>
                <a:cs typeface="+mn-cs"/>
              </a:rPr>
              <a:t> = mate waarin 2 personen een gelijkaardig patroon van reacties vertonen in 1 situatie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dirty="0">
                <a:latin typeface="+mn-lt"/>
                <a:cs typeface="+mn-cs"/>
              </a:rPr>
              <a:t>Bv. 1: r</a:t>
            </a:r>
            <a:r>
              <a:rPr lang="nl-BE" sz="1400" dirty="0">
                <a:latin typeface="+mn-lt"/>
                <a:cs typeface="+mn-cs"/>
              </a:rPr>
              <a:t>(</a:t>
            </a:r>
            <a:r>
              <a:rPr lang="nl-BE" sz="1400" dirty="0" err="1">
                <a:latin typeface="+mn-lt"/>
                <a:cs typeface="+mn-cs"/>
              </a:rPr>
              <a:t>Vanessa</a:t>
            </a:r>
            <a:r>
              <a:rPr lang="nl-BE" sz="1400" dirty="0">
                <a:latin typeface="+mn-lt"/>
                <a:cs typeface="+mn-cs"/>
              </a:rPr>
              <a:t>, Wouter)</a:t>
            </a:r>
            <a:endParaRPr lang="nl-BE" sz="1400" dirty="0">
              <a:latin typeface="+mn-lt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63713" y="6165850"/>
            <a:ext cx="5545137" cy="3683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dirty="0">
                <a:latin typeface="+mn-lt"/>
                <a:cs typeface="+mn-cs"/>
              </a:rPr>
              <a:t>= Positieve correlatie</a:t>
            </a:r>
            <a:endParaRPr lang="nl-BE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3"/>
          <p:cNvGraphicFramePr>
            <a:graphicFrameLocks/>
          </p:cNvGraphicFramePr>
          <p:nvPr/>
        </p:nvGraphicFramePr>
        <p:xfrm>
          <a:off x="2700338" y="1916113"/>
          <a:ext cx="2016125" cy="20177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</a:tblGrid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7</a:t>
                      </a:r>
                      <a:endParaRPr lang="nl-BE" dirty="0"/>
                    </a:p>
                  </a:txBody>
                  <a:tcPr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9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ontent Placeholder 3"/>
          <p:cNvGraphicFramePr>
            <a:graphicFrameLocks/>
          </p:cNvGraphicFramePr>
          <p:nvPr/>
        </p:nvGraphicFramePr>
        <p:xfrm>
          <a:off x="2268538" y="2349500"/>
          <a:ext cx="2016125" cy="20161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</a:tblGrid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9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2287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BE" dirty="0" smtClean="0"/>
              <a:t>Soorten correlaties </a:t>
            </a:r>
            <a:br>
              <a:rPr lang="nl-BE" dirty="0" smtClean="0"/>
            </a:br>
            <a:r>
              <a:rPr lang="nl-BE" sz="3600" dirty="0" err="1" smtClean="0"/>
              <a:t>Correlaties</a:t>
            </a:r>
            <a:r>
              <a:rPr lang="nl-BE" sz="3600" dirty="0" smtClean="0"/>
              <a:t> tussen gegevens bekomen bij 1 situatie/tijdstip</a:t>
            </a:r>
            <a:endParaRPr lang="nl-BE" sz="3600" dirty="0"/>
          </a:p>
        </p:txBody>
      </p:sp>
      <p:graphicFrame>
        <p:nvGraphicFramePr>
          <p:cNvPr id="8" name="Content Placeholder 3"/>
          <p:cNvGraphicFramePr>
            <a:graphicFrameLocks/>
          </p:cNvGraphicFramePr>
          <p:nvPr/>
        </p:nvGraphicFramePr>
        <p:xfrm>
          <a:off x="1835150" y="2781300"/>
          <a:ext cx="2016125" cy="20161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</a:tblGrid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7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9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9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03350" y="3213100"/>
          <a:ext cx="2016125" cy="20161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</a:tblGrid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7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6191" name="TextBox 10"/>
          <p:cNvSpPr txBox="1">
            <a:spLocks noChangeArrowheads="1"/>
          </p:cNvSpPr>
          <p:nvPr/>
        </p:nvSpPr>
        <p:spPr bwMode="auto">
          <a:xfrm>
            <a:off x="468313" y="3284538"/>
            <a:ext cx="8985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 b="1" i="1">
                <a:latin typeface="Calibri" pitchFamily="34" charset="0"/>
              </a:rPr>
              <a:t>Vanessa</a:t>
            </a:r>
          </a:p>
        </p:txBody>
      </p:sp>
      <p:sp>
        <p:nvSpPr>
          <p:cNvPr id="46192" name="TextBox 11"/>
          <p:cNvSpPr txBox="1">
            <a:spLocks noChangeArrowheads="1"/>
          </p:cNvSpPr>
          <p:nvPr/>
        </p:nvSpPr>
        <p:spPr bwMode="auto">
          <a:xfrm>
            <a:off x="468313" y="3789363"/>
            <a:ext cx="863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Wouter</a:t>
            </a:r>
          </a:p>
        </p:txBody>
      </p:sp>
      <p:sp>
        <p:nvSpPr>
          <p:cNvPr id="46193" name="TextBox 12"/>
          <p:cNvSpPr txBox="1">
            <a:spLocks noChangeArrowheads="1"/>
          </p:cNvSpPr>
          <p:nvPr/>
        </p:nvSpPr>
        <p:spPr bwMode="auto">
          <a:xfrm>
            <a:off x="539750" y="4292600"/>
            <a:ext cx="71913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Emmy</a:t>
            </a:r>
          </a:p>
        </p:txBody>
      </p:sp>
      <p:sp>
        <p:nvSpPr>
          <p:cNvPr id="46194" name="TextBox 13"/>
          <p:cNvSpPr txBox="1">
            <a:spLocks noChangeArrowheads="1"/>
          </p:cNvSpPr>
          <p:nvPr/>
        </p:nvSpPr>
        <p:spPr bwMode="auto">
          <a:xfrm>
            <a:off x="468313" y="5732463"/>
            <a:ext cx="863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nl-BE" sz="1600">
              <a:latin typeface="Calibri" pitchFamily="34" charset="0"/>
            </a:endParaRPr>
          </a:p>
        </p:txBody>
      </p:sp>
      <p:sp>
        <p:nvSpPr>
          <p:cNvPr id="46195" name="TextBox 14"/>
          <p:cNvSpPr txBox="1">
            <a:spLocks noChangeArrowheads="1"/>
          </p:cNvSpPr>
          <p:nvPr/>
        </p:nvSpPr>
        <p:spPr bwMode="auto">
          <a:xfrm>
            <a:off x="539750" y="4797425"/>
            <a:ext cx="7191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 b="1" i="1">
                <a:latin typeface="Calibri" pitchFamily="34" charset="0"/>
              </a:rPr>
              <a:t>Jonas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rot="5400000" flipH="1" flipV="1">
            <a:off x="251619" y="4220369"/>
            <a:ext cx="2016125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197" name="TextBox 17"/>
          <p:cNvSpPr txBox="1">
            <a:spLocks noChangeArrowheads="1"/>
          </p:cNvSpPr>
          <p:nvPr/>
        </p:nvSpPr>
        <p:spPr bwMode="auto">
          <a:xfrm rot="-5400000">
            <a:off x="1033463" y="5743575"/>
            <a:ext cx="12239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Ontspannen</a:t>
            </a:r>
          </a:p>
        </p:txBody>
      </p:sp>
      <p:sp>
        <p:nvSpPr>
          <p:cNvPr id="46198" name="TextBox 18"/>
          <p:cNvSpPr txBox="1">
            <a:spLocks noChangeArrowheads="1"/>
          </p:cNvSpPr>
          <p:nvPr/>
        </p:nvSpPr>
        <p:spPr bwMode="auto">
          <a:xfrm rot="-5400000">
            <a:off x="1504951" y="5784850"/>
            <a:ext cx="12874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Ontgoocheld</a:t>
            </a:r>
          </a:p>
        </p:txBody>
      </p:sp>
      <p:sp>
        <p:nvSpPr>
          <p:cNvPr id="46199" name="TextBox 19"/>
          <p:cNvSpPr txBox="1">
            <a:spLocks noChangeArrowheads="1"/>
          </p:cNvSpPr>
          <p:nvPr/>
        </p:nvSpPr>
        <p:spPr bwMode="auto">
          <a:xfrm rot="-5400000">
            <a:off x="2257426" y="5527675"/>
            <a:ext cx="7921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Kwaad</a:t>
            </a:r>
          </a:p>
        </p:txBody>
      </p:sp>
      <p:sp>
        <p:nvSpPr>
          <p:cNvPr id="46200" name="TextBox 20"/>
          <p:cNvSpPr txBox="1">
            <a:spLocks noChangeArrowheads="1"/>
          </p:cNvSpPr>
          <p:nvPr/>
        </p:nvSpPr>
        <p:spPr bwMode="auto">
          <a:xfrm rot="-5400000">
            <a:off x="2581275" y="5780088"/>
            <a:ext cx="11509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Enthousiast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1403350" y="5373688"/>
            <a:ext cx="2016125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202" name="TextBox 23"/>
          <p:cNvSpPr txBox="1">
            <a:spLocks noChangeArrowheads="1"/>
          </p:cNvSpPr>
          <p:nvPr/>
        </p:nvSpPr>
        <p:spPr bwMode="auto">
          <a:xfrm>
            <a:off x="3851275" y="4891088"/>
            <a:ext cx="23764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Vriend te laat op afspraak</a:t>
            </a:r>
          </a:p>
        </p:txBody>
      </p:sp>
      <p:sp>
        <p:nvSpPr>
          <p:cNvPr id="46203" name="TextBox 24"/>
          <p:cNvSpPr txBox="1">
            <a:spLocks noChangeArrowheads="1"/>
          </p:cNvSpPr>
          <p:nvPr/>
        </p:nvSpPr>
        <p:spPr bwMode="auto">
          <a:xfrm>
            <a:off x="4284663" y="4459288"/>
            <a:ext cx="23034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Samen koken op kot</a:t>
            </a:r>
          </a:p>
        </p:txBody>
      </p:sp>
      <p:sp>
        <p:nvSpPr>
          <p:cNvPr id="46204" name="TextBox 25"/>
          <p:cNvSpPr txBox="1">
            <a:spLocks noChangeArrowheads="1"/>
          </p:cNvSpPr>
          <p:nvPr/>
        </p:nvSpPr>
        <p:spPr bwMode="auto">
          <a:xfrm>
            <a:off x="4716463" y="4025900"/>
            <a:ext cx="230346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Verliezen bij een spel</a:t>
            </a:r>
          </a:p>
        </p:txBody>
      </p:sp>
      <p:sp>
        <p:nvSpPr>
          <p:cNvPr id="46205" name="TextBox 26"/>
          <p:cNvSpPr txBox="1">
            <a:spLocks noChangeArrowheads="1"/>
          </p:cNvSpPr>
          <p:nvPr/>
        </p:nvSpPr>
        <p:spPr bwMode="auto">
          <a:xfrm>
            <a:off x="5148263" y="3573463"/>
            <a:ext cx="23034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 b="1">
                <a:latin typeface="Calibri" pitchFamily="34" charset="0"/>
              </a:rPr>
              <a:t>Naar de fakbar gaan 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rot="5400000" flipH="1" flipV="1">
            <a:off x="3599656" y="3752057"/>
            <a:ext cx="1512887" cy="144145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148263" y="1928813"/>
            <a:ext cx="3744912" cy="120173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u="sng" dirty="0" err="1">
                <a:latin typeface="+mn-lt"/>
                <a:cs typeface="+mn-cs"/>
              </a:rPr>
              <a:t>Q-correlatie</a:t>
            </a:r>
            <a:r>
              <a:rPr lang="nl-BE" dirty="0">
                <a:latin typeface="+mn-lt"/>
                <a:cs typeface="+mn-cs"/>
              </a:rPr>
              <a:t> = mate waarin 2 personen een gelijkaardig patroon van reacties vertonen in 1 situatie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dirty="0">
                <a:latin typeface="+mn-lt"/>
                <a:cs typeface="+mn-cs"/>
              </a:rPr>
              <a:t>Bv. 2: r</a:t>
            </a:r>
            <a:r>
              <a:rPr lang="nl-BE" sz="1400" dirty="0">
                <a:latin typeface="+mn-lt"/>
                <a:cs typeface="+mn-cs"/>
              </a:rPr>
              <a:t>(</a:t>
            </a:r>
            <a:r>
              <a:rPr lang="nl-BE" sz="1400" dirty="0" err="1">
                <a:latin typeface="+mn-lt"/>
                <a:cs typeface="+mn-cs"/>
              </a:rPr>
              <a:t>Vanessa</a:t>
            </a:r>
            <a:r>
              <a:rPr lang="nl-BE" sz="1400" dirty="0">
                <a:latin typeface="+mn-lt"/>
                <a:cs typeface="+mn-cs"/>
              </a:rPr>
              <a:t>, Jonas)</a:t>
            </a:r>
            <a:endParaRPr lang="nl-BE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BE" dirty="0" smtClean="0"/>
              <a:t>Soorten correlaties </a:t>
            </a:r>
            <a:br>
              <a:rPr lang="nl-BE" dirty="0" smtClean="0"/>
            </a:br>
            <a:r>
              <a:rPr lang="nl-BE" sz="3600" dirty="0" err="1" smtClean="0"/>
              <a:t>Correlaties</a:t>
            </a:r>
            <a:r>
              <a:rPr lang="nl-BE" sz="3600" dirty="0" smtClean="0"/>
              <a:t> tussen gegevens bekomen bij 1 situatie/tijdstip</a:t>
            </a:r>
            <a:endParaRPr lang="nl-BE" sz="36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124075" y="3141663"/>
          <a:ext cx="4535488" cy="27765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13216"/>
                <a:gridCol w="984568"/>
                <a:gridCol w="937578"/>
              </a:tblGrid>
              <a:tr h="460353">
                <a:tc gridSpan="3"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Naar de </a:t>
                      </a:r>
                      <a:r>
                        <a:rPr lang="nl-BE" dirty="0" err="1" smtClean="0"/>
                        <a:t>fakbar</a:t>
                      </a:r>
                      <a:r>
                        <a:rPr lang="nl-BE" dirty="0" smtClean="0"/>
                        <a:t> gaan</a:t>
                      </a:r>
                      <a:endParaRPr lang="nl-B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</a:tr>
              <a:tr h="475751"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err="1" smtClean="0"/>
                        <a:t>Vanessa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Jonas</a:t>
                      </a:r>
                      <a:endParaRPr lang="nl-BE" dirty="0"/>
                    </a:p>
                  </a:txBody>
                  <a:tcPr/>
                </a:tc>
              </a:tr>
              <a:tr h="460353">
                <a:tc>
                  <a:txBody>
                    <a:bodyPr/>
                    <a:lstStyle/>
                    <a:p>
                      <a:r>
                        <a:rPr lang="nl-BE" dirty="0" smtClean="0"/>
                        <a:t>Ontspannen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/>
                </a:tc>
              </a:tr>
              <a:tr h="460353">
                <a:tc>
                  <a:txBody>
                    <a:bodyPr/>
                    <a:lstStyle/>
                    <a:p>
                      <a:r>
                        <a:rPr lang="nl-BE" dirty="0" smtClean="0"/>
                        <a:t>Ontgoocheld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/>
                </a:tc>
              </a:tr>
              <a:tr h="460353">
                <a:tc>
                  <a:txBody>
                    <a:bodyPr/>
                    <a:lstStyle/>
                    <a:p>
                      <a:r>
                        <a:rPr lang="nl-BE" dirty="0" smtClean="0"/>
                        <a:t>Kwaad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/>
                </a:tc>
              </a:tr>
              <a:tr h="460353">
                <a:tc>
                  <a:txBody>
                    <a:bodyPr/>
                    <a:lstStyle/>
                    <a:p>
                      <a:r>
                        <a:rPr lang="nl-BE" dirty="0" smtClean="0"/>
                        <a:t>Enthousiast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00113" y="1857375"/>
            <a:ext cx="7272337" cy="9239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u="sng" dirty="0" err="1">
                <a:latin typeface="+mn-lt"/>
                <a:cs typeface="+mn-cs"/>
              </a:rPr>
              <a:t>Q-correlatie</a:t>
            </a:r>
            <a:r>
              <a:rPr lang="nl-BE" dirty="0">
                <a:latin typeface="+mn-lt"/>
                <a:cs typeface="+mn-cs"/>
              </a:rPr>
              <a:t> = mate waarin 2 personen een gelijkaardig patroon van reacties vertonen in 1 situatie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dirty="0">
                <a:latin typeface="+mn-lt"/>
                <a:cs typeface="+mn-cs"/>
              </a:rPr>
              <a:t>Bv. 2: r</a:t>
            </a:r>
            <a:r>
              <a:rPr lang="nl-BE" sz="1400" dirty="0">
                <a:latin typeface="+mn-lt"/>
                <a:cs typeface="+mn-cs"/>
              </a:rPr>
              <a:t>(</a:t>
            </a:r>
            <a:r>
              <a:rPr lang="nl-BE" sz="1400" dirty="0" err="1">
                <a:latin typeface="+mn-lt"/>
                <a:cs typeface="+mn-cs"/>
              </a:rPr>
              <a:t>Vanessa</a:t>
            </a:r>
            <a:r>
              <a:rPr lang="nl-BE" sz="1400" dirty="0">
                <a:latin typeface="+mn-lt"/>
                <a:cs typeface="+mn-cs"/>
              </a:rPr>
              <a:t>, Jonas)</a:t>
            </a:r>
            <a:endParaRPr lang="nl-BE" sz="1400" dirty="0">
              <a:latin typeface="+mn-lt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63713" y="6165850"/>
            <a:ext cx="5545137" cy="3683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dirty="0">
                <a:latin typeface="+mn-lt"/>
                <a:cs typeface="+mn-cs"/>
              </a:rPr>
              <a:t>= Negatieve correlatie</a:t>
            </a:r>
            <a:endParaRPr lang="nl-BE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3"/>
          <p:cNvGraphicFramePr>
            <a:graphicFrameLocks/>
          </p:cNvGraphicFramePr>
          <p:nvPr/>
        </p:nvGraphicFramePr>
        <p:xfrm>
          <a:off x="2700338" y="1916113"/>
          <a:ext cx="2016125" cy="20177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</a:tblGrid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7</a:t>
                      </a:r>
                      <a:endParaRPr lang="nl-BE" dirty="0"/>
                    </a:p>
                  </a:txBody>
                  <a:tcPr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9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ontent Placeholder 3"/>
          <p:cNvGraphicFramePr>
            <a:graphicFrameLocks/>
          </p:cNvGraphicFramePr>
          <p:nvPr/>
        </p:nvGraphicFramePr>
        <p:xfrm>
          <a:off x="2268538" y="2349500"/>
          <a:ext cx="2016125" cy="20161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</a:tblGrid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9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2287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BE" dirty="0" smtClean="0"/>
              <a:t>Soorten correlaties </a:t>
            </a:r>
            <a:br>
              <a:rPr lang="nl-BE" dirty="0" smtClean="0"/>
            </a:br>
            <a:r>
              <a:rPr lang="nl-BE" sz="3600" dirty="0" err="1" smtClean="0"/>
              <a:t>Correlaties</a:t>
            </a:r>
            <a:r>
              <a:rPr lang="nl-BE" sz="3600" dirty="0" smtClean="0"/>
              <a:t> tussen gegevens bekomen bij 1 situatie/tijdstip</a:t>
            </a:r>
            <a:endParaRPr lang="nl-BE" sz="3600" dirty="0"/>
          </a:p>
        </p:txBody>
      </p:sp>
      <p:graphicFrame>
        <p:nvGraphicFramePr>
          <p:cNvPr id="8" name="Content Placeholder 3"/>
          <p:cNvGraphicFramePr>
            <a:graphicFrameLocks/>
          </p:cNvGraphicFramePr>
          <p:nvPr/>
        </p:nvGraphicFramePr>
        <p:xfrm>
          <a:off x="1835150" y="2781300"/>
          <a:ext cx="2016125" cy="20161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</a:tblGrid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7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9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9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03350" y="3213100"/>
          <a:ext cx="2016125" cy="20161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</a:tblGrid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7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8239" name="TextBox 10"/>
          <p:cNvSpPr txBox="1">
            <a:spLocks noChangeArrowheads="1"/>
          </p:cNvSpPr>
          <p:nvPr/>
        </p:nvSpPr>
        <p:spPr bwMode="auto">
          <a:xfrm>
            <a:off x="468313" y="3284538"/>
            <a:ext cx="8985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 b="1" i="1">
                <a:latin typeface="Calibri" pitchFamily="34" charset="0"/>
              </a:rPr>
              <a:t>Vanessa</a:t>
            </a:r>
          </a:p>
        </p:txBody>
      </p:sp>
      <p:sp>
        <p:nvSpPr>
          <p:cNvPr id="48240" name="TextBox 11"/>
          <p:cNvSpPr txBox="1">
            <a:spLocks noChangeArrowheads="1"/>
          </p:cNvSpPr>
          <p:nvPr/>
        </p:nvSpPr>
        <p:spPr bwMode="auto">
          <a:xfrm>
            <a:off x="468313" y="3789363"/>
            <a:ext cx="863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Wouter</a:t>
            </a:r>
          </a:p>
        </p:txBody>
      </p:sp>
      <p:sp>
        <p:nvSpPr>
          <p:cNvPr id="48241" name="TextBox 12"/>
          <p:cNvSpPr txBox="1">
            <a:spLocks noChangeArrowheads="1"/>
          </p:cNvSpPr>
          <p:nvPr/>
        </p:nvSpPr>
        <p:spPr bwMode="auto">
          <a:xfrm>
            <a:off x="539750" y="4292600"/>
            <a:ext cx="71913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 b="1" i="1">
                <a:latin typeface="Calibri" pitchFamily="34" charset="0"/>
              </a:rPr>
              <a:t>Emmy</a:t>
            </a:r>
          </a:p>
        </p:txBody>
      </p:sp>
      <p:sp>
        <p:nvSpPr>
          <p:cNvPr id="48242" name="TextBox 13"/>
          <p:cNvSpPr txBox="1">
            <a:spLocks noChangeArrowheads="1"/>
          </p:cNvSpPr>
          <p:nvPr/>
        </p:nvSpPr>
        <p:spPr bwMode="auto">
          <a:xfrm>
            <a:off x="468313" y="5732463"/>
            <a:ext cx="863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nl-BE" sz="1600">
              <a:latin typeface="Calibri" pitchFamily="34" charset="0"/>
            </a:endParaRPr>
          </a:p>
        </p:txBody>
      </p:sp>
      <p:sp>
        <p:nvSpPr>
          <p:cNvPr id="48243" name="TextBox 14"/>
          <p:cNvSpPr txBox="1">
            <a:spLocks noChangeArrowheads="1"/>
          </p:cNvSpPr>
          <p:nvPr/>
        </p:nvSpPr>
        <p:spPr bwMode="auto">
          <a:xfrm>
            <a:off x="539750" y="4797425"/>
            <a:ext cx="7191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Jonas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rot="5400000" flipH="1" flipV="1">
            <a:off x="251619" y="4220369"/>
            <a:ext cx="2016125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245" name="TextBox 17"/>
          <p:cNvSpPr txBox="1">
            <a:spLocks noChangeArrowheads="1"/>
          </p:cNvSpPr>
          <p:nvPr/>
        </p:nvSpPr>
        <p:spPr bwMode="auto">
          <a:xfrm rot="-5400000">
            <a:off x="1033463" y="5743575"/>
            <a:ext cx="12239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Ontspannen</a:t>
            </a:r>
          </a:p>
        </p:txBody>
      </p:sp>
      <p:sp>
        <p:nvSpPr>
          <p:cNvPr id="48246" name="TextBox 18"/>
          <p:cNvSpPr txBox="1">
            <a:spLocks noChangeArrowheads="1"/>
          </p:cNvSpPr>
          <p:nvPr/>
        </p:nvSpPr>
        <p:spPr bwMode="auto">
          <a:xfrm rot="-5400000">
            <a:off x="1504951" y="5784850"/>
            <a:ext cx="12874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Ontgoocheld</a:t>
            </a:r>
          </a:p>
        </p:txBody>
      </p:sp>
      <p:sp>
        <p:nvSpPr>
          <p:cNvPr id="48247" name="TextBox 19"/>
          <p:cNvSpPr txBox="1">
            <a:spLocks noChangeArrowheads="1"/>
          </p:cNvSpPr>
          <p:nvPr/>
        </p:nvSpPr>
        <p:spPr bwMode="auto">
          <a:xfrm rot="-5400000">
            <a:off x="2257426" y="5527675"/>
            <a:ext cx="7921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Kwaad</a:t>
            </a:r>
          </a:p>
        </p:txBody>
      </p:sp>
      <p:sp>
        <p:nvSpPr>
          <p:cNvPr id="48248" name="TextBox 20"/>
          <p:cNvSpPr txBox="1">
            <a:spLocks noChangeArrowheads="1"/>
          </p:cNvSpPr>
          <p:nvPr/>
        </p:nvSpPr>
        <p:spPr bwMode="auto">
          <a:xfrm rot="-5400000">
            <a:off x="2581275" y="5780088"/>
            <a:ext cx="11509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Enthousiast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1403350" y="5373688"/>
            <a:ext cx="2016125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250" name="TextBox 23"/>
          <p:cNvSpPr txBox="1">
            <a:spLocks noChangeArrowheads="1"/>
          </p:cNvSpPr>
          <p:nvPr/>
        </p:nvSpPr>
        <p:spPr bwMode="auto">
          <a:xfrm>
            <a:off x="3851275" y="4891088"/>
            <a:ext cx="23764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Vriend te laat op afspraak</a:t>
            </a:r>
          </a:p>
        </p:txBody>
      </p:sp>
      <p:sp>
        <p:nvSpPr>
          <p:cNvPr id="48251" name="TextBox 24"/>
          <p:cNvSpPr txBox="1">
            <a:spLocks noChangeArrowheads="1"/>
          </p:cNvSpPr>
          <p:nvPr/>
        </p:nvSpPr>
        <p:spPr bwMode="auto">
          <a:xfrm>
            <a:off x="4284663" y="4459288"/>
            <a:ext cx="23034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Samen koken op kot</a:t>
            </a:r>
          </a:p>
        </p:txBody>
      </p:sp>
      <p:sp>
        <p:nvSpPr>
          <p:cNvPr id="48252" name="TextBox 25"/>
          <p:cNvSpPr txBox="1">
            <a:spLocks noChangeArrowheads="1"/>
          </p:cNvSpPr>
          <p:nvPr/>
        </p:nvSpPr>
        <p:spPr bwMode="auto">
          <a:xfrm>
            <a:off x="4716463" y="4025900"/>
            <a:ext cx="230346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Verliezen bij een spel</a:t>
            </a:r>
          </a:p>
        </p:txBody>
      </p:sp>
      <p:sp>
        <p:nvSpPr>
          <p:cNvPr id="48253" name="TextBox 26"/>
          <p:cNvSpPr txBox="1">
            <a:spLocks noChangeArrowheads="1"/>
          </p:cNvSpPr>
          <p:nvPr/>
        </p:nvSpPr>
        <p:spPr bwMode="auto">
          <a:xfrm>
            <a:off x="5148263" y="3573463"/>
            <a:ext cx="23034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 b="1">
                <a:latin typeface="Calibri" pitchFamily="34" charset="0"/>
              </a:rPr>
              <a:t>Naar de fakbar gaan 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rot="5400000" flipH="1" flipV="1">
            <a:off x="3599656" y="3752057"/>
            <a:ext cx="1512887" cy="144145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148263" y="1928813"/>
            <a:ext cx="3744912" cy="120173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u="sng" dirty="0" err="1">
                <a:latin typeface="+mn-lt"/>
                <a:cs typeface="+mn-cs"/>
              </a:rPr>
              <a:t>Q-correlatie</a:t>
            </a:r>
            <a:r>
              <a:rPr lang="nl-BE" dirty="0">
                <a:latin typeface="+mn-lt"/>
                <a:cs typeface="+mn-cs"/>
              </a:rPr>
              <a:t> = mate waarin 2 personen een gelijkaardig patroon van reacties vertonen in 1 situatie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dirty="0">
                <a:latin typeface="+mn-lt"/>
                <a:cs typeface="+mn-cs"/>
              </a:rPr>
              <a:t>Bv. 3: r</a:t>
            </a:r>
            <a:r>
              <a:rPr lang="nl-BE" sz="1400" dirty="0">
                <a:latin typeface="+mn-lt"/>
                <a:cs typeface="+mn-cs"/>
              </a:rPr>
              <a:t>(</a:t>
            </a:r>
            <a:r>
              <a:rPr lang="nl-BE" sz="1400" dirty="0" err="1">
                <a:latin typeface="+mn-lt"/>
                <a:cs typeface="+mn-cs"/>
              </a:rPr>
              <a:t>Vanessa</a:t>
            </a:r>
            <a:r>
              <a:rPr lang="nl-BE" sz="1400" dirty="0">
                <a:latin typeface="+mn-lt"/>
                <a:cs typeface="+mn-cs"/>
              </a:rPr>
              <a:t>, </a:t>
            </a:r>
            <a:r>
              <a:rPr lang="nl-BE" sz="1400" dirty="0" err="1">
                <a:latin typeface="+mn-lt"/>
                <a:cs typeface="+mn-cs"/>
              </a:rPr>
              <a:t>Emmy</a:t>
            </a:r>
            <a:r>
              <a:rPr lang="nl-BE" sz="1400" dirty="0">
                <a:latin typeface="+mn-lt"/>
                <a:cs typeface="+mn-cs"/>
              </a:rPr>
              <a:t>)</a:t>
            </a:r>
            <a:endParaRPr lang="nl-BE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BE" dirty="0" smtClean="0"/>
              <a:t>Soorten correlaties </a:t>
            </a:r>
            <a:br>
              <a:rPr lang="nl-BE" dirty="0" smtClean="0"/>
            </a:br>
            <a:r>
              <a:rPr lang="nl-BE" sz="3600" dirty="0" err="1" smtClean="0"/>
              <a:t>Correlaties</a:t>
            </a:r>
            <a:r>
              <a:rPr lang="nl-BE" sz="3600" dirty="0" smtClean="0"/>
              <a:t> tussen gegevens bekomen bij 1 situatie/tijdstip</a:t>
            </a:r>
            <a:endParaRPr lang="nl-BE" sz="36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124075" y="3141663"/>
          <a:ext cx="4535488" cy="27765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13216"/>
                <a:gridCol w="984568"/>
                <a:gridCol w="937578"/>
              </a:tblGrid>
              <a:tr h="460353">
                <a:tc gridSpan="3"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Naar de </a:t>
                      </a:r>
                      <a:r>
                        <a:rPr lang="nl-BE" dirty="0" err="1" smtClean="0"/>
                        <a:t>fakbar</a:t>
                      </a:r>
                      <a:r>
                        <a:rPr lang="nl-BE" dirty="0" smtClean="0"/>
                        <a:t> gaan</a:t>
                      </a:r>
                      <a:endParaRPr lang="nl-B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</a:tr>
              <a:tr h="475751"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err="1" smtClean="0"/>
                        <a:t>Vanessa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err="1" smtClean="0"/>
                        <a:t>Emmy</a:t>
                      </a:r>
                      <a:endParaRPr lang="nl-BE" dirty="0"/>
                    </a:p>
                  </a:txBody>
                  <a:tcPr/>
                </a:tc>
              </a:tr>
              <a:tr h="460353">
                <a:tc>
                  <a:txBody>
                    <a:bodyPr/>
                    <a:lstStyle/>
                    <a:p>
                      <a:r>
                        <a:rPr lang="nl-BE" dirty="0" smtClean="0"/>
                        <a:t>Ontspannen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/>
                </a:tc>
              </a:tr>
              <a:tr h="460353">
                <a:tc>
                  <a:txBody>
                    <a:bodyPr/>
                    <a:lstStyle/>
                    <a:p>
                      <a:r>
                        <a:rPr lang="nl-BE" dirty="0" smtClean="0"/>
                        <a:t>Ontgoocheld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/>
                </a:tc>
              </a:tr>
              <a:tr h="460353">
                <a:tc>
                  <a:txBody>
                    <a:bodyPr/>
                    <a:lstStyle/>
                    <a:p>
                      <a:r>
                        <a:rPr lang="nl-BE" dirty="0" smtClean="0"/>
                        <a:t>Kwaad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/>
                </a:tc>
              </a:tr>
              <a:tr h="460353">
                <a:tc>
                  <a:txBody>
                    <a:bodyPr/>
                    <a:lstStyle/>
                    <a:p>
                      <a:r>
                        <a:rPr lang="nl-BE" dirty="0" smtClean="0"/>
                        <a:t>Enthousiast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00113" y="1857375"/>
            <a:ext cx="7272337" cy="9239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u="sng" dirty="0" err="1">
                <a:latin typeface="+mn-lt"/>
                <a:cs typeface="+mn-cs"/>
              </a:rPr>
              <a:t>Q-correlatie</a:t>
            </a:r>
            <a:r>
              <a:rPr lang="nl-BE" dirty="0">
                <a:latin typeface="+mn-lt"/>
                <a:cs typeface="+mn-cs"/>
              </a:rPr>
              <a:t> = mate waarin 2 personen een gelijkaardig patroon van reacties vertonen in 1 situatie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dirty="0">
                <a:latin typeface="+mn-lt"/>
                <a:cs typeface="+mn-cs"/>
              </a:rPr>
              <a:t>Bv. 3: r</a:t>
            </a:r>
            <a:r>
              <a:rPr lang="nl-BE" sz="1400" dirty="0">
                <a:latin typeface="+mn-lt"/>
                <a:cs typeface="+mn-cs"/>
              </a:rPr>
              <a:t>(</a:t>
            </a:r>
            <a:r>
              <a:rPr lang="nl-BE" sz="1400" dirty="0" err="1">
                <a:latin typeface="+mn-lt"/>
                <a:cs typeface="+mn-cs"/>
              </a:rPr>
              <a:t>Vanessa</a:t>
            </a:r>
            <a:r>
              <a:rPr lang="nl-BE" sz="1400" dirty="0">
                <a:latin typeface="+mn-lt"/>
                <a:cs typeface="+mn-cs"/>
              </a:rPr>
              <a:t>, </a:t>
            </a:r>
            <a:r>
              <a:rPr lang="nl-BE" sz="1400" dirty="0" err="1">
                <a:latin typeface="+mn-lt"/>
                <a:cs typeface="+mn-cs"/>
              </a:rPr>
              <a:t>Emmy</a:t>
            </a:r>
            <a:r>
              <a:rPr lang="nl-BE" sz="1400" dirty="0">
                <a:latin typeface="+mn-lt"/>
                <a:cs typeface="+mn-cs"/>
              </a:rPr>
              <a:t>)</a:t>
            </a:r>
            <a:endParaRPr lang="nl-BE" sz="1400" dirty="0">
              <a:latin typeface="+mn-lt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63713" y="6165850"/>
            <a:ext cx="5545137" cy="3683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dirty="0">
                <a:latin typeface="+mn-lt"/>
                <a:cs typeface="+mn-cs"/>
              </a:rPr>
              <a:t>= Nulcorrelatie</a:t>
            </a:r>
            <a:endParaRPr lang="nl-BE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3"/>
          <p:cNvGraphicFramePr>
            <a:graphicFrameLocks/>
          </p:cNvGraphicFramePr>
          <p:nvPr/>
        </p:nvGraphicFramePr>
        <p:xfrm>
          <a:off x="2700338" y="1916113"/>
          <a:ext cx="2016125" cy="20177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</a:tblGrid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7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9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ontent Placeholder 3"/>
          <p:cNvGraphicFramePr>
            <a:graphicFrameLocks/>
          </p:cNvGraphicFramePr>
          <p:nvPr/>
        </p:nvGraphicFramePr>
        <p:xfrm>
          <a:off x="2268538" y="2349500"/>
          <a:ext cx="2016125" cy="20161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</a:tblGrid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9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2287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BE" dirty="0" smtClean="0"/>
              <a:t>Soorten correlaties </a:t>
            </a:r>
            <a:br>
              <a:rPr lang="nl-BE" dirty="0" smtClean="0"/>
            </a:br>
            <a:r>
              <a:rPr lang="nl-BE" sz="3600" dirty="0" err="1" smtClean="0"/>
              <a:t>Correlaties</a:t>
            </a:r>
            <a:r>
              <a:rPr lang="nl-BE" sz="3600" dirty="0" smtClean="0"/>
              <a:t> tussen gegevens bekomen bij 1 situatie/tijdstip</a:t>
            </a:r>
            <a:endParaRPr lang="nl-BE" sz="3600" dirty="0"/>
          </a:p>
        </p:txBody>
      </p:sp>
      <p:graphicFrame>
        <p:nvGraphicFramePr>
          <p:cNvPr id="8" name="Content Placeholder 3"/>
          <p:cNvGraphicFramePr>
            <a:graphicFrameLocks/>
          </p:cNvGraphicFramePr>
          <p:nvPr/>
        </p:nvGraphicFramePr>
        <p:xfrm>
          <a:off x="1835150" y="2781300"/>
          <a:ext cx="2016125" cy="20161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</a:tblGrid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7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9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9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03350" y="3213100"/>
          <a:ext cx="2016125" cy="20161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</a:tblGrid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7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0287" name="TextBox 10"/>
          <p:cNvSpPr txBox="1">
            <a:spLocks noChangeArrowheads="1"/>
          </p:cNvSpPr>
          <p:nvPr/>
        </p:nvSpPr>
        <p:spPr bwMode="auto">
          <a:xfrm>
            <a:off x="468313" y="3284538"/>
            <a:ext cx="8985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Vanessa</a:t>
            </a:r>
          </a:p>
        </p:txBody>
      </p:sp>
      <p:sp>
        <p:nvSpPr>
          <p:cNvPr id="50288" name="TextBox 11"/>
          <p:cNvSpPr txBox="1">
            <a:spLocks noChangeArrowheads="1"/>
          </p:cNvSpPr>
          <p:nvPr/>
        </p:nvSpPr>
        <p:spPr bwMode="auto">
          <a:xfrm>
            <a:off x="468313" y="3789363"/>
            <a:ext cx="863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Wouter</a:t>
            </a:r>
          </a:p>
        </p:txBody>
      </p:sp>
      <p:sp>
        <p:nvSpPr>
          <p:cNvPr id="50289" name="TextBox 12"/>
          <p:cNvSpPr txBox="1">
            <a:spLocks noChangeArrowheads="1"/>
          </p:cNvSpPr>
          <p:nvPr/>
        </p:nvSpPr>
        <p:spPr bwMode="auto">
          <a:xfrm>
            <a:off x="539750" y="4292600"/>
            <a:ext cx="71913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Emmy</a:t>
            </a:r>
          </a:p>
        </p:txBody>
      </p:sp>
      <p:sp>
        <p:nvSpPr>
          <p:cNvPr id="50290" name="TextBox 13"/>
          <p:cNvSpPr txBox="1">
            <a:spLocks noChangeArrowheads="1"/>
          </p:cNvSpPr>
          <p:nvPr/>
        </p:nvSpPr>
        <p:spPr bwMode="auto">
          <a:xfrm>
            <a:off x="468313" y="5732463"/>
            <a:ext cx="863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nl-BE" sz="1600">
              <a:latin typeface="Calibri" pitchFamily="34" charset="0"/>
            </a:endParaRPr>
          </a:p>
        </p:txBody>
      </p:sp>
      <p:sp>
        <p:nvSpPr>
          <p:cNvPr id="50291" name="TextBox 14"/>
          <p:cNvSpPr txBox="1">
            <a:spLocks noChangeArrowheads="1"/>
          </p:cNvSpPr>
          <p:nvPr/>
        </p:nvSpPr>
        <p:spPr bwMode="auto">
          <a:xfrm>
            <a:off x="611188" y="4797425"/>
            <a:ext cx="6477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Jonas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rot="5400000" flipH="1" flipV="1">
            <a:off x="251619" y="4220369"/>
            <a:ext cx="2016125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293" name="TextBox 17"/>
          <p:cNvSpPr txBox="1">
            <a:spLocks noChangeArrowheads="1"/>
          </p:cNvSpPr>
          <p:nvPr/>
        </p:nvSpPr>
        <p:spPr bwMode="auto">
          <a:xfrm rot="-5400000">
            <a:off x="1033463" y="5743575"/>
            <a:ext cx="12239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Ontspannen</a:t>
            </a:r>
          </a:p>
        </p:txBody>
      </p:sp>
      <p:sp>
        <p:nvSpPr>
          <p:cNvPr id="50294" name="TextBox 18"/>
          <p:cNvSpPr txBox="1">
            <a:spLocks noChangeArrowheads="1"/>
          </p:cNvSpPr>
          <p:nvPr/>
        </p:nvSpPr>
        <p:spPr bwMode="auto">
          <a:xfrm rot="-5400000">
            <a:off x="1504951" y="5784850"/>
            <a:ext cx="12874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Ontgoocheld</a:t>
            </a:r>
          </a:p>
        </p:txBody>
      </p:sp>
      <p:sp>
        <p:nvSpPr>
          <p:cNvPr id="50295" name="TextBox 19"/>
          <p:cNvSpPr txBox="1">
            <a:spLocks noChangeArrowheads="1"/>
          </p:cNvSpPr>
          <p:nvPr/>
        </p:nvSpPr>
        <p:spPr bwMode="auto">
          <a:xfrm rot="-5400000">
            <a:off x="2257426" y="5527675"/>
            <a:ext cx="7921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Kwaad</a:t>
            </a:r>
          </a:p>
        </p:txBody>
      </p:sp>
      <p:sp>
        <p:nvSpPr>
          <p:cNvPr id="50296" name="TextBox 20"/>
          <p:cNvSpPr txBox="1">
            <a:spLocks noChangeArrowheads="1"/>
          </p:cNvSpPr>
          <p:nvPr/>
        </p:nvSpPr>
        <p:spPr bwMode="auto">
          <a:xfrm rot="-5400000">
            <a:off x="2581275" y="5780088"/>
            <a:ext cx="11509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Enthousiast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1403350" y="5373688"/>
            <a:ext cx="2016125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298" name="TextBox 23"/>
          <p:cNvSpPr txBox="1">
            <a:spLocks noChangeArrowheads="1"/>
          </p:cNvSpPr>
          <p:nvPr/>
        </p:nvSpPr>
        <p:spPr bwMode="auto">
          <a:xfrm>
            <a:off x="3851275" y="4891088"/>
            <a:ext cx="23764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Vriend te laat op afspraak</a:t>
            </a:r>
          </a:p>
        </p:txBody>
      </p:sp>
      <p:sp>
        <p:nvSpPr>
          <p:cNvPr id="50299" name="TextBox 24"/>
          <p:cNvSpPr txBox="1">
            <a:spLocks noChangeArrowheads="1"/>
          </p:cNvSpPr>
          <p:nvPr/>
        </p:nvSpPr>
        <p:spPr bwMode="auto">
          <a:xfrm>
            <a:off x="4284663" y="4459288"/>
            <a:ext cx="23034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Samen koken op kot</a:t>
            </a:r>
          </a:p>
        </p:txBody>
      </p:sp>
      <p:sp>
        <p:nvSpPr>
          <p:cNvPr id="50300" name="TextBox 25"/>
          <p:cNvSpPr txBox="1">
            <a:spLocks noChangeArrowheads="1"/>
          </p:cNvSpPr>
          <p:nvPr/>
        </p:nvSpPr>
        <p:spPr bwMode="auto">
          <a:xfrm>
            <a:off x="4716463" y="4025900"/>
            <a:ext cx="230346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Verliezen bij een spel</a:t>
            </a:r>
          </a:p>
        </p:txBody>
      </p:sp>
      <p:sp>
        <p:nvSpPr>
          <p:cNvPr id="50301" name="TextBox 26"/>
          <p:cNvSpPr txBox="1">
            <a:spLocks noChangeArrowheads="1"/>
          </p:cNvSpPr>
          <p:nvPr/>
        </p:nvSpPr>
        <p:spPr bwMode="auto">
          <a:xfrm>
            <a:off x="5148263" y="3573463"/>
            <a:ext cx="23034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 b="1">
                <a:latin typeface="Calibri" pitchFamily="34" charset="0"/>
              </a:rPr>
              <a:t>Naar de fakbar gaan 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rot="5400000" flipH="1" flipV="1">
            <a:off x="3599656" y="3752057"/>
            <a:ext cx="1512887" cy="144145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219700" y="1928813"/>
            <a:ext cx="3744913" cy="9239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u="sng" dirty="0" err="1">
                <a:latin typeface="+mn-lt"/>
                <a:cs typeface="+mn-cs"/>
              </a:rPr>
              <a:t>R-correlatie</a:t>
            </a:r>
            <a:r>
              <a:rPr lang="nl-BE" dirty="0">
                <a:latin typeface="+mn-lt"/>
                <a:cs typeface="+mn-cs"/>
              </a:rPr>
              <a:t> = mate waarin 2 soorten reacties gelijkaardige patronen vertonen over personen in 1 situatie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3"/>
          <p:cNvGraphicFramePr>
            <a:graphicFrameLocks/>
          </p:cNvGraphicFramePr>
          <p:nvPr/>
        </p:nvGraphicFramePr>
        <p:xfrm>
          <a:off x="2700338" y="1916113"/>
          <a:ext cx="2016125" cy="20177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</a:tblGrid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7</a:t>
                      </a:r>
                      <a:endParaRPr lang="nl-BE" dirty="0"/>
                    </a:p>
                  </a:txBody>
                  <a:tcPr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9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ontent Placeholder 3"/>
          <p:cNvGraphicFramePr>
            <a:graphicFrameLocks/>
          </p:cNvGraphicFramePr>
          <p:nvPr/>
        </p:nvGraphicFramePr>
        <p:xfrm>
          <a:off x="2268538" y="2349500"/>
          <a:ext cx="2016125" cy="20161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</a:tblGrid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9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2287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BE" dirty="0" smtClean="0"/>
              <a:t>Soorten correlaties </a:t>
            </a:r>
            <a:br>
              <a:rPr lang="nl-BE" dirty="0" smtClean="0"/>
            </a:br>
            <a:r>
              <a:rPr lang="nl-BE" sz="3600" dirty="0" err="1" smtClean="0"/>
              <a:t>Correlaties</a:t>
            </a:r>
            <a:r>
              <a:rPr lang="nl-BE" sz="3600" dirty="0" smtClean="0"/>
              <a:t> tussen gegevens bekomen bij 1 situatie/tijdstip</a:t>
            </a:r>
            <a:endParaRPr lang="nl-BE" sz="3600" dirty="0"/>
          </a:p>
        </p:txBody>
      </p:sp>
      <p:graphicFrame>
        <p:nvGraphicFramePr>
          <p:cNvPr id="8" name="Content Placeholder 3"/>
          <p:cNvGraphicFramePr>
            <a:graphicFrameLocks/>
          </p:cNvGraphicFramePr>
          <p:nvPr/>
        </p:nvGraphicFramePr>
        <p:xfrm>
          <a:off x="1835150" y="2781300"/>
          <a:ext cx="2016125" cy="20161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</a:tblGrid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7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9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9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03350" y="3213100"/>
          <a:ext cx="2016125" cy="20161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</a:tblGrid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7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1311" name="TextBox 10"/>
          <p:cNvSpPr txBox="1">
            <a:spLocks noChangeArrowheads="1"/>
          </p:cNvSpPr>
          <p:nvPr/>
        </p:nvSpPr>
        <p:spPr bwMode="auto">
          <a:xfrm>
            <a:off x="468313" y="3284538"/>
            <a:ext cx="8985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Vanessa</a:t>
            </a:r>
          </a:p>
        </p:txBody>
      </p:sp>
      <p:sp>
        <p:nvSpPr>
          <p:cNvPr id="51312" name="TextBox 11"/>
          <p:cNvSpPr txBox="1">
            <a:spLocks noChangeArrowheads="1"/>
          </p:cNvSpPr>
          <p:nvPr/>
        </p:nvSpPr>
        <p:spPr bwMode="auto">
          <a:xfrm>
            <a:off x="468313" y="3789363"/>
            <a:ext cx="863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Wouter</a:t>
            </a:r>
          </a:p>
        </p:txBody>
      </p:sp>
      <p:sp>
        <p:nvSpPr>
          <p:cNvPr id="51313" name="TextBox 12"/>
          <p:cNvSpPr txBox="1">
            <a:spLocks noChangeArrowheads="1"/>
          </p:cNvSpPr>
          <p:nvPr/>
        </p:nvSpPr>
        <p:spPr bwMode="auto">
          <a:xfrm>
            <a:off x="539750" y="4292600"/>
            <a:ext cx="71913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Emmy</a:t>
            </a:r>
          </a:p>
        </p:txBody>
      </p:sp>
      <p:sp>
        <p:nvSpPr>
          <p:cNvPr id="51314" name="TextBox 13"/>
          <p:cNvSpPr txBox="1">
            <a:spLocks noChangeArrowheads="1"/>
          </p:cNvSpPr>
          <p:nvPr/>
        </p:nvSpPr>
        <p:spPr bwMode="auto">
          <a:xfrm>
            <a:off x="468313" y="5732463"/>
            <a:ext cx="863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nl-BE" sz="1600">
              <a:latin typeface="Calibri" pitchFamily="34" charset="0"/>
            </a:endParaRPr>
          </a:p>
        </p:txBody>
      </p:sp>
      <p:sp>
        <p:nvSpPr>
          <p:cNvPr id="51315" name="TextBox 14"/>
          <p:cNvSpPr txBox="1">
            <a:spLocks noChangeArrowheads="1"/>
          </p:cNvSpPr>
          <p:nvPr/>
        </p:nvSpPr>
        <p:spPr bwMode="auto">
          <a:xfrm>
            <a:off x="611188" y="4797425"/>
            <a:ext cx="6477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Jonas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rot="5400000" flipH="1" flipV="1">
            <a:off x="251619" y="4220369"/>
            <a:ext cx="2016125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17" name="TextBox 17"/>
          <p:cNvSpPr txBox="1">
            <a:spLocks noChangeArrowheads="1"/>
          </p:cNvSpPr>
          <p:nvPr/>
        </p:nvSpPr>
        <p:spPr bwMode="auto">
          <a:xfrm rot="-5400000">
            <a:off x="1033463" y="5743575"/>
            <a:ext cx="12239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Ontspannen</a:t>
            </a:r>
          </a:p>
        </p:txBody>
      </p:sp>
      <p:sp>
        <p:nvSpPr>
          <p:cNvPr id="51318" name="TextBox 18"/>
          <p:cNvSpPr txBox="1">
            <a:spLocks noChangeArrowheads="1"/>
          </p:cNvSpPr>
          <p:nvPr/>
        </p:nvSpPr>
        <p:spPr bwMode="auto">
          <a:xfrm rot="-5400000">
            <a:off x="1504951" y="5784850"/>
            <a:ext cx="12874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 b="1" i="1">
                <a:latin typeface="Calibri" pitchFamily="34" charset="0"/>
              </a:rPr>
              <a:t>Ontgoocheld</a:t>
            </a:r>
          </a:p>
        </p:txBody>
      </p:sp>
      <p:sp>
        <p:nvSpPr>
          <p:cNvPr id="51319" name="TextBox 19"/>
          <p:cNvSpPr txBox="1">
            <a:spLocks noChangeArrowheads="1"/>
          </p:cNvSpPr>
          <p:nvPr/>
        </p:nvSpPr>
        <p:spPr bwMode="auto">
          <a:xfrm rot="-5400000">
            <a:off x="2257426" y="5527675"/>
            <a:ext cx="7921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 b="1" i="1">
                <a:latin typeface="Calibri" pitchFamily="34" charset="0"/>
              </a:rPr>
              <a:t>Kwaad</a:t>
            </a:r>
          </a:p>
        </p:txBody>
      </p:sp>
      <p:sp>
        <p:nvSpPr>
          <p:cNvPr id="51320" name="TextBox 20"/>
          <p:cNvSpPr txBox="1">
            <a:spLocks noChangeArrowheads="1"/>
          </p:cNvSpPr>
          <p:nvPr/>
        </p:nvSpPr>
        <p:spPr bwMode="auto">
          <a:xfrm rot="-5400000">
            <a:off x="2581275" y="5780088"/>
            <a:ext cx="11509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Enthousiast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1403350" y="5373688"/>
            <a:ext cx="2016125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22" name="TextBox 23"/>
          <p:cNvSpPr txBox="1">
            <a:spLocks noChangeArrowheads="1"/>
          </p:cNvSpPr>
          <p:nvPr/>
        </p:nvSpPr>
        <p:spPr bwMode="auto">
          <a:xfrm>
            <a:off x="3851275" y="4891088"/>
            <a:ext cx="23764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Vriend te laat op afspraak</a:t>
            </a:r>
          </a:p>
        </p:txBody>
      </p:sp>
      <p:sp>
        <p:nvSpPr>
          <p:cNvPr id="51323" name="TextBox 24"/>
          <p:cNvSpPr txBox="1">
            <a:spLocks noChangeArrowheads="1"/>
          </p:cNvSpPr>
          <p:nvPr/>
        </p:nvSpPr>
        <p:spPr bwMode="auto">
          <a:xfrm>
            <a:off x="4284663" y="4459288"/>
            <a:ext cx="23034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Samen koken op kot</a:t>
            </a:r>
          </a:p>
        </p:txBody>
      </p:sp>
      <p:sp>
        <p:nvSpPr>
          <p:cNvPr id="51324" name="TextBox 25"/>
          <p:cNvSpPr txBox="1">
            <a:spLocks noChangeArrowheads="1"/>
          </p:cNvSpPr>
          <p:nvPr/>
        </p:nvSpPr>
        <p:spPr bwMode="auto">
          <a:xfrm>
            <a:off x="4716463" y="4025900"/>
            <a:ext cx="230346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Verliezen bij een spel</a:t>
            </a:r>
          </a:p>
        </p:txBody>
      </p:sp>
      <p:sp>
        <p:nvSpPr>
          <p:cNvPr id="51325" name="TextBox 26"/>
          <p:cNvSpPr txBox="1">
            <a:spLocks noChangeArrowheads="1"/>
          </p:cNvSpPr>
          <p:nvPr/>
        </p:nvSpPr>
        <p:spPr bwMode="auto">
          <a:xfrm>
            <a:off x="5148263" y="3573463"/>
            <a:ext cx="23034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 b="1">
                <a:latin typeface="Calibri" pitchFamily="34" charset="0"/>
              </a:rPr>
              <a:t>Naar de fakbar gaan 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rot="5400000" flipH="1" flipV="1">
            <a:off x="3599656" y="3752057"/>
            <a:ext cx="1512887" cy="144145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219700" y="1928813"/>
            <a:ext cx="3744913" cy="120173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u="sng" dirty="0" err="1">
                <a:latin typeface="+mn-lt"/>
                <a:cs typeface="+mn-cs"/>
              </a:rPr>
              <a:t>R-correlatie</a:t>
            </a:r>
            <a:r>
              <a:rPr lang="nl-BE" dirty="0">
                <a:latin typeface="+mn-lt"/>
                <a:cs typeface="+mn-cs"/>
              </a:rPr>
              <a:t> = mate waarin 2 soorten reacties gelijkaardige patronen vertonen over personen in 1 situatie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dirty="0">
                <a:latin typeface="+mn-lt"/>
                <a:cs typeface="+mn-cs"/>
              </a:rPr>
              <a:t>Bv. 1: r</a:t>
            </a:r>
            <a:r>
              <a:rPr lang="nl-BE" sz="1400" dirty="0">
                <a:latin typeface="+mn-lt"/>
                <a:cs typeface="+mn-cs"/>
              </a:rPr>
              <a:t>(Ontgoocheld, Kwaad)</a:t>
            </a:r>
            <a:endParaRPr lang="nl-BE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Overzicht werkcollege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971550" lvl="1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nl-BE" dirty="0" smtClean="0"/>
              <a:t>Interpretatie correlaties</a:t>
            </a:r>
          </a:p>
          <a:p>
            <a:pPr marL="1371600" lvl="2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nl-BE" dirty="0" smtClean="0"/>
              <a:t>Herhaling</a:t>
            </a:r>
          </a:p>
          <a:p>
            <a:pPr marL="1371600" lvl="2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nl-BE" dirty="0" smtClean="0"/>
              <a:t>Oefening</a:t>
            </a:r>
          </a:p>
          <a:p>
            <a:pPr marL="971550" lvl="1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nl-BE" dirty="0" smtClean="0"/>
              <a:t>Soorten correlaties</a:t>
            </a:r>
          </a:p>
          <a:p>
            <a:pPr marL="1371600" lvl="2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nl-BE" dirty="0" smtClean="0"/>
              <a:t>Herhaling</a:t>
            </a:r>
          </a:p>
          <a:p>
            <a:pPr marL="1371600" lvl="2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nl-BE" dirty="0" smtClean="0"/>
              <a:t>Oefening</a:t>
            </a:r>
          </a:p>
          <a:p>
            <a:pPr marL="971550" lvl="1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nl-BE" dirty="0" smtClean="0"/>
              <a:t>Opdracht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nl-B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BE" dirty="0" smtClean="0"/>
              <a:t>Soorten correlaties </a:t>
            </a:r>
            <a:br>
              <a:rPr lang="nl-BE" dirty="0" smtClean="0"/>
            </a:br>
            <a:r>
              <a:rPr lang="nl-BE" sz="3600" dirty="0" err="1" smtClean="0"/>
              <a:t>Correlaties</a:t>
            </a:r>
            <a:r>
              <a:rPr lang="nl-BE" sz="3600" dirty="0" smtClean="0"/>
              <a:t> tussen gegevens bekomen bij 1 situatie/tijdstip</a:t>
            </a:r>
            <a:endParaRPr lang="nl-BE" sz="36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879725" y="3141663"/>
          <a:ext cx="3262313" cy="27765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4568"/>
                <a:gridCol w="1433322"/>
                <a:gridCol w="844423"/>
              </a:tblGrid>
              <a:tr h="460353">
                <a:tc gridSpan="3"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Naar de </a:t>
                      </a:r>
                      <a:r>
                        <a:rPr lang="nl-BE" dirty="0" err="1" smtClean="0"/>
                        <a:t>fakbar</a:t>
                      </a:r>
                      <a:r>
                        <a:rPr lang="nl-BE" dirty="0" smtClean="0"/>
                        <a:t> gaan</a:t>
                      </a:r>
                      <a:endParaRPr lang="nl-B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</a:tr>
              <a:tr h="475751"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Ontgoocheld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Kwaad</a:t>
                      </a:r>
                      <a:endParaRPr lang="nl-BE" dirty="0"/>
                    </a:p>
                  </a:txBody>
                  <a:tcPr/>
                </a:tc>
              </a:tr>
              <a:tr h="460353">
                <a:tc>
                  <a:txBody>
                    <a:bodyPr/>
                    <a:lstStyle/>
                    <a:p>
                      <a:r>
                        <a:rPr lang="nl-BE" dirty="0" err="1" smtClean="0"/>
                        <a:t>Vanessa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/>
                </a:tc>
              </a:tr>
              <a:tr h="460353">
                <a:tc>
                  <a:txBody>
                    <a:bodyPr/>
                    <a:lstStyle/>
                    <a:p>
                      <a:r>
                        <a:rPr lang="nl-BE" dirty="0" smtClean="0"/>
                        <a:t>Wouter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/>
                </a:tc>
              </a:tr>
              <a:tr h="460353">
                <a:tc>
                  <a:txBody>
                    <a:bodyPr/>
                    <a:lstStyle/>
                    <a:p>
                      <a:r>
                        <a:rPr lang="nl-BE" dirty="0" err="1" smtClean="0"/>
                        <a:t>Emmy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/>
                </a:tc>
              </a:tr>
              <a:tr h="460353">
                <a:tc>
                  <a:txBody>
                    <a:bodyPr/>
                    <a:lstStyle/>
                    <a:p>
                      <a:r>
                        <a:rPr lang="nl-BE" dirty="0" smtClean="0"/>
                        <a:t>Jonas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00113" y="1928813"/>
            <a:ext cx="7272337" cy="9239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u="sng" dirty="0" err="1">
                <a:latin typeface="+mn-lt"/>
                <a:cs typeface="+mn-cs"/>
              </a:rPr>
              <a:t>R-correlatie</a:t>
            </a:r>
            <a:r>
              <a:rPr lang="nl-BE" dirty="0">
                <a:latin typeface="+mn-lt"/>
                <a:cs typeface="+mn-cs"/>
              </a:rPr>
              <a:t> = mate waarin 2 soorten reacties gelijkaardige patronen vertonen over personen in 1 situatie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dirty="0">
                <a:latin typeface="+mn-lt"/>
                <a:cs typeface="+mn-cs"/>
              </a:rPr>
              <a:t>Bv. 1: </a:t>
            </a:r>
            <a:r>
              <a:rPr lang="nl-BE" sz="1400" dirty="0">
                <a:latin typeface="+mn-lt"/>
                <a:cs typeface="+mn-cs"/>
              </a:rPr>
              <a:t>r(Ontgoocheld, Kwaad)</a:t>
            </a:r>
            <a:endParaRPr lang="nl-BE" sz="1400" dirty="0">
              <a:latin typeface="+mn-lt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63713" y="6165850"/>
            <a:ext cx="5545137" cy="3683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dirty="0">
                <a:latin typeface="+mn-lt"/>
                <a:cs typeface="+mn-cs"/>
              </a:rPr>
              <a:t>= Positieve correlatie</a:t>
            </a:r>
            <a:endParaRPr lang="nl-BE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3"/>
          <p:cNvGraphicFramePr>
            <a:graphicFrameLocks/>
          </p:cNvGraphicFramePr>
          <p:nvPr/>
        </p:nvGraphicFramePr>
        <p:xfrm>
          <a:off x="2700338" y="1916113"/>
          <a:ext cx="2016125" cy="20177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</a:tblGrid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7</a:t>
                      </a:r>
                      <a:endParaRPr lang="nl-BE" dirty="0"/>
                    </a:p>
                  </a:txBody>
                  <a:tcPr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9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ontent Placeholder 3"/>
          <p:cNvGraphicFramePr>
            <a:graphicFrameLocks/>
          </p:cNvGraphicFramePr>
          <p:nvPr/>
        </p:nvGraphicFramePr>
        <p:xfrm>
          <a:off x="2268538" y="2349500"/>
          <a:ext cx="2016125" cy="20161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</a:tblGrid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9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2287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BE" dirty="0" smtClean="0"/>
              <a:t>Soorten correlaties </a:t>
            </a:r>
            <a:br>
              <a:rPr lang="nl-BE" dirty="0" smtClean="0"/>
            </a:br>
            <a:r>
              <a:rPr lang="nl-BE" sz="3600" dirty="0" err="1" smtClean="0"/>
              <a:t>Correlaties</a:t>
            </a:r>
            <a:r>
              <a:rPr lang="nl-BE" sz="3600" dirty="0" smtClean="0"/>
              <a:t> tussen gegevens bekomen bij 1 situatie/tijdstip</a:t>
            </a:r>
            <a:endParaRPr lang="nl-BE" sz="3600" dirty="0"/>
          </a:p>
        </p:txBody>
      </p:sp>
      <p:graphicFrame>
        <p:nvGraphicFramePr>
          <p:cNvPr id="8" name="Content Placeholder 3"/>
          <p:cNvGraphicFramePr>
            <a:graphicFrameLocks/>
          </p:cNvGraphicFramePr>
          <p:nvPr/>
        </p:nvGraphicFramePr>
        <p:xfrm>
          <a:off x="1835150" y="2781300"/>
          <a:ext cx="2016125" cy="20161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</a:tblGrid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7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9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9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03350" y="3213100"/>
          <a:ext cx="2016125" cy="20161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</a:tblGrid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7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3359" name="TextBox 10"/>
          <p:cNvSpPr txBox="1">
            <a:spLocks noChangeArrowheads="1"/>
          </p:cNvSpPr>
          <p:nvPr/>
        </p:nvSpPr>
        <p:spPr bwMode="auto">
          <a:xfrm>
            <a:off x="468313" y="3284538"/>
            <a:ext cx="8985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Vanessa</a:t>
            </a:r>
          </a:p>
        </p:txBody>
      </p:sp>
      <p:sp>
        <p:nvSpPr>
          <p:cNvPr id="53360" name="TextBox 11"/>
          <p:cNvSpPr txBox="1">
            <a:spLocks noChangeArrowheads="1"/>
          </p:cNvSpPr>
          <p:nvPr/>
        </p:nvSpPr>
        <p:spPr bwMode="auto">
          <a:xfrm>
            <a:off x="468313" y="3789363"/>
            <a:ext cx="863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Wouter</a:t>
            </a:r>
          </a:p>
        </p:txBody>
      </p:sp>
      <p:sp>
        <p:nvSpPr>
          <p:cNvPr id="53361" name="TextBox 12"/>
          <p:cNvSpPr txBox="1">
            <a:spLocks noChangeArrowheads="1"/>
          </p:cNvSpPr>
          <p:nvPr/>
        </p:nvSpPr>
        <p:spPr bwMode="auto">
          <a:xfrm>
            <a:off x="539750" y="4292600"/>
            <a:ext cx="71913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Emmy</a:t>
            </a:r>
          </a:p>
        </p:txBody>
      </p:sp>
      <p:sp>
        <p:nvSpPr>
          <p:cNvPr id="53362" name="TextBox 13"/>
          <p:cNvSpPr txBox="1">
            <a:spLocks noChangeArrowheads="1"/>
          </p:cNvSpPr>
          <p:nvPr/>
        </p:nvSpPr>
        <p:spPr bwMode="auto">
          <a:xfrm>
            <a:off x="468313" y="5732463"/>
            <a:ext cx="863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nl-BE" sz="1600">
              <a:latin typeface="Calibri" pitchFamily="34" charset="0"/>
            </a:endParaRPr>
          </a:p>
        </p:txBody>
      </p:sp>
      <p:sp>
        <p:nvSpPr>
          <p:cNvPr id="53363" name="TextBox 14"/>
          <p:cNvSpPr txBox="1">
            <a:spLocks noChangeArrowheads="1"/>
          </p:cNvSpPr>
          <p:nvPr/>
        </p:nvSpPr>
        <p:spPr bwMode="auto">
          <a:xfrm>
            <a:off x="611188" y="4797425"/>
            <a:ext cx="6477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Jonas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rot="5400000" flipH="1" flipV="1">
            <a:off x="251619" y="4220369"/>
            <a:ext cx="2016125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365" name="TextBox 17"/>
          <p:cNvSpPr txBox="1">
            <a:spLocks noChangeArrowheads="1"/>
          </p:cNvSpPr>
          <p:nvPr/>
        </p:nvSpPr>
        <p:spPr bwMode="auto">
          <a:xfrm rot="-5400000">
            <a:off x="1033463" y="5743575"/>
            <a:ext cx="12239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 b="1" i="1">
                <a:latin typeface="Calibri" pitchFamily="34" charset="0"/>
              </a:rPr>
              <a:t>Ontspannen</a:t>
            </a:r>
          </a:p>
        </p:txBody>
      </p:sp>
      <p:sp>
        <p:nvSpPr>
          <p:cNvPr id="53366" name="TextBox 18"/>
          <p:cNvSpPr txBox="1">
            <a:spLocks noChangeArrowheads="1"/>
          </p:cNvSpPr>
          <p:nvPr/>
        </p:nvSpPr>
        <p:spPr bwMode="auto">
          <a:xfrm rot="-5400000">
            <a:off x="1504951" y="5784850"/>
            <a:ext cx="12874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Ontgoocheld</a:t>
            </a:r>
          </a:p>
        </p:txBody>
      </p:sp>
      <p:sp>
        <p:nvSpPr>
          <p:cNvPr id="53367" name="TextBox 19"/>
          <p:cNvSpPr txBox="1">
            <a:spLocks noChangeArrowheads="1"/>
          </p:cNvSpPr>
          <p:nvPr/>
        </p:nvSpPr>
        <p:spPr bwMode="auto">
          <a:xfrm rot="-5400000">
            <a:off x="2257426" y="5527675"/>
            <a:ext cx="7921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 b="1" i="1">
                <a:latin typeface="Calibri" pitchFamily="34" charset="0"/>
              </a:rPr>
              <a:t>Kwaad</a:t>
            </a:r>
          </a:p>
        </p:txBody>
      </p:sp>
      <p:sp>
        <p:nvSpPr>
          <p:cNvPr id="53368" name="TextBox 20"/>
          <p:cNvSpPr txBox="1">
            <a:spLocks noChangeArrowheads="1"/>
          </p:cNvSpPr>
          <p:nvPr/>
        </p:nvSpPr>
        <p:spPr bwMode="auto">
          <a:xfrm rot="-5400000">
            <a:off x="2544763" y="5816600"/>
            <a:ext cx="12239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Enthousiast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1403350" y="5373688"/>
            <a:ext cx="2016125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370" name="TextBox 23"/>
          <p:cNvSpPr txBox="1">
            <a:spLocks noChangeArrowheads="1"/>
          </p:cNvSpPr>
          <p:nvPr/>
        </p:nvSpPr>
        <p:spPr bwMode="auto">
          <a:xfrm>
            <a:off x="3851275" y="4891088"/>
            <a:ext cx="23764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Vriend te laat op afspraak</a:t>
            </a:r>
          </a:p>
        </p:txBody>
      </p:sp>
      <p:sp>
        <p:nvSpPr>
          <p:cNvPr id="53371" name="TextBox 24"/>
          <p:cNvSpPr txBox="1">
            <a:spLocks noChangeArrowheads="1"/>
          </p:cNvSpPr>
          <p:nvPr/>
        </p:nvSpPr>
        <p:spPr bwMode="auto">
          <a:xfrm>
            <a:off x="4284663" y="4459288"/>
            <a:ext cx="23034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Samen koken op kot</a:t>
            </a:r>
          </a:p>
        </p:txBody>
      </p:sp>
      <p:sp>
        <p:nvSpPr>
          <p:cNvPr id="53372" name="TextBox 25"/>
          <p:cNvSpPr txBox="1">
            <a:spLocks noChangeArrowheads="1"/>
          </p:cNvSpPr>
          <p:nvPr/>
        </p:nvSpPr>
        <p:spPr bwMode="auto">
          <a:xfrm>
            <a:off x="4716463" y="4025900"/>
            <a:ext cx="230346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Verliezen bij een spel</a:t>
            </a:r>
          </a:p>
        </p:txBody>
      </p:sp>
      <p:sp>
        <p:nvSpPr>
          <p:cNvPr id="53373" name="TextBox 26"/>
          <p:cNvSpPr txBox="1">
            <a:spLocks noChangeArrowheads="1"/>
          </p:cNvSpPr>
          <p:nvPr/>
        </p:nvSpPr>
        <p:spPr bwMode="auto">
          <a:xfrm>
            <a:off x="5148263" y="3573463"/>
            <a:ext cx="23034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 b="1">
                <a:latin typeface="Calibri" pitchFamily="34" charset="0"/>
              </a:rPr>
              <a:t>Naar de fakbar gaan 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rot="5400000" flipH="1" flipV="1">
            <a:off x="3599656" y="3752057"/>
            <a:ext cx="1512887" cy="144145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219700" y="1928813"/>
            <a:ext cx="3744913" cy="120173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u="sng" dirty="0" err="1">
                <a:latin typeface="+mn-lt"/>
                <a:cs typeface="+mn-cs"/>
              </a:rPr>
              <a:t>R-correlatie</a:t>
            </a:r>
            <a:r>
              <a:rPr lang="nl-BE" dirty="0">
                <a:latin typeface="+mn-lt"/>
                <a:cs typeface="+mn-cs"/>
              </a:rPr>
              <a:t> = mate waarin 2 soorten reacties gelijkaardige patronen vertonen over personen in 1 situatie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dirty="0">
                <a:latin typeface="+mn-lt"/>
                <a:cs typeface="+mn-cs"/>
              </a:rPr>
              <a:t>Bv. 2: r</a:t>
            </a:r>
            <a:r>
              <a:rPr lang="nl-BE" sz="1400" dirty="0">
                <a:latin typeface="+mn-lt"/>
                <a:cs typeface="+mn-cs"/>
              </a:rPr>
              <a:t>(Ontspannen, Kwaad)</a:t>
            </a:r>
            <a:endParaRPr lang="nl-BE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BE" dirty="0" smtClean="0"/>
              <a:t>Soorten correlaties </a:t>
            </a:r>
            <a:br>
              <a:rPr lang="nl-BE" dirty="0" smtClean="0"/>
            </a:br>
            <a:r>
              <a:rPr lang="nl-BE" sz="3600" dirty="0" err="1" smtClean="0"/>
              <a:t>Correlaties</a:t>
            </a:r>
            <a:r>
              <a:rPr lang="nl-BE" sz="3600" dirty="0" smtClean="0"/>
              <a:t> tussen gegevens bekomen bij 1 situatie/tijdstip</a:t>
            </a:r>
            <a:endParaRPr lang="nl-BE" sz="36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879725" y="3141663"/>
          <a:ext cx="3205163" cy="27765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4568"/>
                <a:gridCol w="1376172"/>
                <a:gridCol w="844423"/>
              </a:tblGrid>
              <a:tr h="460353">
                <a:tc gridSpan="3"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Naar de </a:t>
                      </a:r>
                      <a:r>
                        <a:rPr lang="nl-BE" dirty="0" err="1" smtClean="0"/>
                        <a:t>fakbar</a:t>
                      </a:r>
                      <a:r>
                        <a:rPr lang="nl-BE" dirty="0" smtClean="0"/>
                        <a:t> gaan</a:t>
                      </a:r>
                      <a:endParaRPr lang="nl-B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</a:tr>
              <a:tr h="475751"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Ontspannen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Kwaad</a:t>
                      </a:r>
                      <a:endParaRPr lang="nl-BE" dirty="0"/>
                    </a:p>
                  </a:txBody>
                  <a:tcPr/>
                </a:tc>
              </a:tr>
              <a:tr h="460353">
                <a:tc>
                  <a:txBody>
                    <a:bodyPr/>
                    <a:lstStyle/>
                    <a:p>
                      <a:r>
                        <a:rPr lang="nl-BE" dirty="0" err="1" smtClean="0"/>
                        <a:t>Vanessa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/>
                </a:tc>
              </a:tr>
              <a:tr h="460353">
                <a:tc>
                  <a:txBody>
                    <a:bodyPr/>
                    <a:lstStyle/>
                    <a:p>
                      <a:r>
                        <a:rPr lang="nl-BE" dirty="0" smtClean="0"/>
                        <a:t>Wouter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/>
                </a:tc>
              </a:tr>
              <a:tr h="460353">
                <a:tc>
                  <a:txBody>
                    <a:bodyPr/>
                    <a:lstStyle/>
                    <a:p>
                      <a:r>
                        <a:rPr lang="nl-BE" dirty="0" err="1" smtClean="0"/>
                        <a:t>Emmy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/>
                </a:tc>
              </a:tr>
              <a:tr h="460353">
                <a:tc>
                  <a:txBody>
                    <a:bodyPr/>
                    <a:lstStyle/>
                    <a:p>
                      <a:r>
                        <a:rPr lang="nl-BE" dirty="0" smtClean="0"/>
                        <a:t>Jonas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00113" y="1928813"/>
            <a:ext cx="7272337" cy="9239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u="sng" dirty="0" err="1">
                <a:latin typeface="+mn-lt"/>
                <a:cs typeface="+mn-cs"/>
              </a:rPr>
              <a:t>R-correlatie</a:t>
            </a:r>
            <a:r>
              <a:rPr lang="nl-BE" dirty="0">
                <a:latin typeface="+mn-lt"/>
                <a:cs typeface="+mn-cs"/>
              </a:rPr>
              <a:t> = mate waarin 2 soorten reacties gelijkaardige patronen vertonen over personen in 1 situatie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dirty="0">
                <a:latin typeface="+mn-lt"/>
                <a:cs typeface="+mn-cs"/>
              </a:rPr>
              <a:t>Bv. 2: </a:t>
            </a:r>
            <a:r>
              <a:rPr lang="nl-BE" sz="1400" dirty="0">
                <a:latin typeface="+mn-lt"/>
                <a:cs typeface="+mn-cs"/>
              </a:rPr>
              <a:t>r(Ontspannen, Kwaad)</a:t>
            </a:r>
            <a:endParaRPr lang="nl-BE" sz="1400" dirty="0">
              <a:latin typeface="+mn-lt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63713" y="6165850"/>
            <a:ext cx="5545137" cy="3683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dirty="0">
                <a:latin typeface="+mn-lt"/>
                <a:cs typeface="+mn-cs"/>
              </a:rPr>
              <a:t>= Negatieve correlatie</a:t>
            </a:r>
            <a:endParaRPr lang="nl-BE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3"/>
          <p:cNvGraphicFramePr>
            <a:graphicFrameLocks/>
          </p:cNvGraphicFramePr>
          <p:nvPr/>
        </p:nvGraphicFramePr>
        <p:xfrm>
          <a:off x="2700338" y="1916113"/>
          <a:ext cx="2016125" cy="20177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</a:tblGrid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7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9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ontent Placeholder 3"/>
          <p:cNvGraphicFramePr>
            <a:graphicFrameLocks/>
          </p:cNvGraphicFramePr>
          <p:nvPr/>
        </p:nvGraphicFramePr>
        <p:xfrm>
          <a:off x="2268538" y="2349500"/>
          <a:ext cx="2016125" cy="20161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</a:tblGrid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9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2287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BE" dirty="0" smtClean="0"/>
              <a:t>Soorten correlaties </a:t>
            </a:r>
            <a:br>
              <a:rPr lang="nl-BE" dirty="0" smtClean="0"/>
            </a:br>
            <a:r>
              <a:rPr lang="nl-BE" sz="3600" dirty="0" err="1" smtClean="0"/>
              <a:t>Correlaties</a:t>
            </a:r>
            <a:r>
              <a:rPr lang="nl-BE" sz="3600" dirty="0" smtClean="0"/>
              <a:t> tussen gegevens bekomen bij 1 situatie/tijdstip</a:t>
            </a:r>
            <a:endParaRPr lang="nl-BE" sz="3600" dirty="0"/>
          </a:p>
        </p:txBody>
      </p:sp>
      <p:graphicFrame>
        <p:nvGraphicFramePr>
          <p:cNvPr id="8" name="Content Placeholder 3"/>
          <p:cNvGraphicFramePr>
            <a:graphicFrameLocks/>
          </p:cNvGraphicFramePr>
          <p:nvPr/>
        </p:nvGraphicFramePr>
        <p:xfrm>
          <a:off x="1835150" y="2781300"/>
          <a:ext cx="2016125" cy="20161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</a:tblGrid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7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9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9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03350" y="3213100"/>
          <a:ext cx="2016125" cy="20161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</a:tblGrid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7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5407" name="TextBox 10"/>
          <p:cNvSpPr txBox="1">
            <a:spLocks noChangeArrowheads="1"/>
          </p:cNvSpPr>
          <p:nvPr/>
        </p:nvSpPr>
        <p:spPr bwMode="auto">
          <a:xfrm>
            <a:off x="468313" y="3284538"/>
            <a:ext cx="8985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Vanessa</a:t>
            </a:r>
          </a:p>
        </p:txBody>
      </p:sp>
      <p:sp>
        <p:nvSpPr>
          <p:cNvPr id="55408" name="TextBox 11"/>
          <p:cNvSpPr txBox="1">
            <a:spLocks noChangeArrowheads="1"/>
          </p:cNvSpPr>
          <p:nvPr/>
        </p:nvSpPr>
        <p:spPr bwMode="auto">
          <a:xfrm>
            <a:off x="468313" y="3789363"/>
            <a:ext cx="863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Wouter</a:t>
            </a:r>
          </a:p>
        </p:txBody>
      </p:sp>
      <p:sp>
        <p:nvSpPr>
          <p:cNvPr id="55409" name="TextBox 12"/>
          <p:cNvSpPr txBox="1">
            <a:spLocks noChangeArrowheads="1"/>
          </p:cNvSpPr>
          <p:nvPr/>
        </p:nvSpPr>
        <p:spPr bwMode="auto">
          <a:xfrm>
            <a:off x="539750" y="4292600"/>
            <a:ext cx="71913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Emmy</a:t>
            </a:r>
          </a:p>
        </p:txBody>
      </p:sp>
      <p:sp>
        <p:nvSpPr>
          <p:cNvPr id="55410" name="TextBox 13"/>
          <p:cNvSpPr txBox="1">
            <a:spLocks noChangeArrowheads="1"/>
          </p:cNvSpPr>
          <p:nvPr/>
        </p:nvSpPr>
        <p:spPr bwMode="auto">
          <a:xfrm>
            <a:off x="468313" y="5732463"/>
            <a:ext cx="863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nl-BE" sz="1600">
              <a:latin typeface="Calibri" pitchFamily="34" charset="0"/>
            </a:endParaRPr>
          </a:p>
        </p:txBody>
      </p:sp>
      <p:sp>
        <p:nvSpPr>
          <p:cNvPr id="55411" name="TextBox 14"/>
          <p:cNvSpPr txBox="1">
            <a:spLocks noChangeArrowheads="1"/>
          </p:cNvSpPr>
          <p:nvPr/>
        </p:nvSpPr>
        <p:spPr bwMode="auto">
          <a:xfrm>
            <a:off x="611188" y="4797425"/>
            <a:ext cx="6477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Jonas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rot="5400000" flipH="1" flipV="1">
            <a:off x="251619" y="4220369"/>
            <a:ext cx="2016125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413" name="TextBox 17"/>
          <p:cNvSpPr txBox="1">
            <a:spLocks noChangeArrowheads="1"/>
          </p:cNvSpPr>
          <p:nvPr/>
        </p:nvSpPr>
        <p:spPr bwMode="auto">
          <a:xfrm rot="-5400000">
            <a:off x="1033463" y="5743575"/>
            <a:ext cx="12239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 b="1" i="1">
                <a:latin typeface="Calibri" pitchFamily="34" charset="0"/>
              </a:rPr>
              <a:t>Ontspannen</a:t>
            </a:r>
          </a:p>
        </p:txBody>
      </p:sp>
      <p:sp>
        <p:nvSpPr>
          <p:cNvPr id="55414" name="TextBox 18"/>
          <p:cNvSpPr txBox="1">
            <a:spLocks noChangeArrowheads="1"/>
          </p:cNvSpPr>
          <p:nvPr/>
        </p:nvSpPr>
        <p:spPr bwMode="auto">
          <a:xfrm rot="-5400000">
            <a:off x="1504951" y="5784850"/>
            <a:ext cx="12874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Ontgoocheld</a:t>
            </a:r>
          </a:p>
        </p:txBody>
      </p:sp>
      <p:sp>
        <p:nvSpPr>
          <p:cNvPr id="55415" name="TextBox 19"/>
          <p:cNvSpPr txBox="1">
            <a:spLocks noChangeArrowheads="1"/>
          </p:cNvSpPr>
          <p:nvPr/>
        </p:nvSpPr>
        <p:spPr bwMode="auto">
          <a:xfrm rot="-5400000">
            <a:off x="2257426" y="5527675"/>
            <a:ext cx="7921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Kwaad</a:t>
            </a:r>
          </a:p>
        </p:txBody>
      </p:sp>
      <p:sp>
        <p:nvSpPr>
          <p:cNvPr id="55416" name="TextBox 20"/>
          <p:cNvSpPr txBox="1">
            <a:spLocks noChangeArrowheads="1"/>
          </p:cNvSpPr>
          <p:nvPr/>
        </p:nvSpPr>
        <p:spPr bwMode="auto">
          <a:xfrm rot="-5400000">
            <a:off x="2544763" y="5816600"/>
            <a:ext cx="12239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 b="1" i="1">
                <a:latin typeface="Calibri" pitchFamily="34" charset="0"/>
              </a:rPr>
              <a:t>Enthousiast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1403350" y="5373688"/>
            <a:ext cx="2016125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418" name="TextBox 23"/>
          <p:cNvSpPr txBox="1">
            <a:spLocks noChangeArrowheads="1"/>
          </p:cNvSpPr>
          <p:nvPr/>
        </p:nvSpPr>
        <p:spPr bwMode="auto">
          <a:xfrm>
            <a:off x="3851275" y="4891088"/>
            <a:ext cx="23764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Vriend te laat op afspraak</a:t>
            </a:r>
          </a:p>
        </p:txBody>
      </p:sp>
      <p:sp>
        <p:nvSpPr>
          <p:cNvPr id="55419" name="TextBox 24"/>
          <p:cNvSpPr txBox="1">
            <a:spLocks noChangeArrowheads="1"/>
          </p:cNvSpPr>
          <p:nvPr/>
        </p:nvSpPr>
        <p:spPr bwMode="auto">
          <a:xfrm>
            <a:off x="4284663" y="4459288"/>
            <a:ext cx="23034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Samen koken op kot</a:t>
            </a:r>
          </a:p>
        </p:txBody>
      </p:sp>
      <p:sp>
        <p:nvSpPr>
          <p:cNvPr id="55420" name="TextBox 25"/>
          <p:cNvSpPr txBox="1">
            <a:spLocks noChangeArrowheads="1"/>
          </p:cNvSpPr>
          <p:nvPr/>
        </p:nvSpPr>
        <p:spPr bwMode="auto">
          <a:xfrm>
            <a:off x="4716463" y="4025900"/>
            <a:ext cx="230346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Verliezen bij een spel</a:t>
            </a:r>
          </a:p>
        </p:txBody>
      </p:sp>
      <p:sp>
        <p:nvSpPr>
          <p:cNvPr id="55421" name="TextBox 26"/>
          <p:cNvSpPr txBox="1">
            <a:spLocks noChangeArrowheads="1"/>
          </p:cNvSpPr>
          <p:nvPr/>
        </p:nvSpPr>
        <p:spPr bwMode="auto">
          <a:xfrm>
            <a:off x="5148263" y="3573463"/>
            <a:ext cx="23034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 b="1">
                <a:latin typeface="Calibri" pitchFamily="34" charset="0"/>
              </a:rPr>
              <a:t>Naar de fakbar gaan 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rot="5400000" flipH="1" flipV="1">
            <a:off x="3599656" y="3752057"/>
            <a:ext cx="1512887" cy="144145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219700" y="1928813"/>
            <a:ext cx="3744913" cy="120173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u="sng" dirty="0" err="1">
                <a:latin typeface="+mn-lt"/>
                <a:cs typeface="+mn-cs"/>
              </a:rPr>
              <a:t>R-correlatie</a:t>
            </a:r>
            <a:r>
              <a:rPr lang="nl-BE" dirty="0">
                <a:latin typeface="+mn-lt"/>
                <a:cs typeface="+mn-cs"/>
              </a:rPr>
              <a:t> = mate waarin 2 soorten reacties gelijkaardige patronen vertonen over personen in 1 situatie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dirty="0">
                <a:latin typeface="+mn-lt"/>
                <a:cs typeface="+mn-cs"/>
              </a:rPr>
              <a:t>Bv. 3: r</a:t>
            </a:r>
            <a:r>
              <a:rPr lang="nl-BE" sz="1400" dirty="0">
                <a:latin typeface="+mn-lt"/>
                <a:cs typeface="+mn-cs"/>
              </a:rPr>
              <a:t>(Ontspannen, Enthousiast)</a:t>
            </a:r>
            <a:endParaRPr lang="nl-BE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BE" dirty="0" smtClean="0"/>
              <a:t>Soorten correlaties </a:t>
            </a:r>
            <a:br>
              <a:rPr lang="nl-BE" dirty="0" smtClean="0"/>
            </a:br>
            <a:r>
              <a:rPr lang="nl-BE" sz="3600" dirty="0" err="1" smtClean="0"/>
              <a:t>Correlaties</a:t>
            </a:r>
            <a:r>
              <a:rPr lang="nl-BE" sz="3600" dirty="0" smtClean="0"/>
              <a:t> tussen gegevens bekomen bij 1 situatie/tijdstip</a:t>
            </a:r>
            <a:endParaRPr lang="nl-BE" sz="36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879725" y="3141663"/>
          <a:ext cx="3676650" cy="27765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4568"/>
                <a:gridCol w="1376172"/>
                <a:gridCol w="1316482"/>
              </a:tblGrid>
              <a:tr h="460353">
                <a:tc gridSpan="3"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Naar</a:t>
                      </a:r>
                      <a:r>
                        <a:rPr lang="nl-BE" baseline="0" dirty="0" smtClean="0"/>
                        <a:t> de </a:t>
                      </a:r>
                      <a:r>
                        <a:rPr lang="nl-BE" baseline="0" dirty="0" err="1" smtClean="0"/>
                        <a:t>fakbar</a:t>
                      </a:r>
                      <a:r>
                        <a:rPr lang="nl-BE" baseline="0" dirty="0" smtClean="0"/>
                        <a:t> gaan</a:t>
                      </a:r>
                      <a:endParaRPr lang="nl-B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</a:tr>
              <a:tr h="475751"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Ontspannen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Enthousiast</a:t>
                      </a:r>
                      <a:endParaRPr lang="nl-BE" dirty="0"/>
                    </a:p>
                  </a:txBody>
                  <a:tcPr/>
                </a:tc>
              </a:tr>
              <a:tr h="460353">
                <a:tc>
                  <a:txBody>
                    <a:bodyPr/>
                    <a:lstStyle/>
                    <a:p>
                      <a:r>
                        <a:rPr lang="nl-BE" dirty="0" err="1" smtClean="0"/>
                        <a:t>Vanessa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/>
                </a:tc>
              </a:tr>
              <a:tr h="460353">
                <a:tc>
                  <a:txBody>
                    <a:bodyPr/>
                    <a:lstStyle/>
                    <a:p>
                      <a:r>
                        <a:rPr lang="nl-BE" dirty="0" smtClean="0"/>
                        <a:t>Wouter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7</a:t>
                      </a:r>
                      <a:endParaRPr lang="nl-BE" dirty="0"/>
                    </a:p>
                  </a:txBody>
                  <a:tcPr/>
                </a:tc>
              </a:tr>
              <a:tr h="460353">
                <a:tc>
                  <a:txBody>
                    <a:bodyPr/>
                    <a:lstStyle/>
                    <a:p>
                      <a:r>
                        <a:rPr lang="nl-BE" dirty="0" err="1" smtClean="0"/>
                        <a:t>Emmy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/>
                </a:tc>
              </a:tr>
              <a:tr h="460353">
                <a:tc>
                  <a:txBody>
                    <a:bodyPr/>
                    <a:lstStyle/>
                    <a:p>
                      <a:r>
                        <a:rPr lang="nl-BE" dirty="0" smtClean="0"/>
                        <a:t>Jonas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00113" y="1928813"/>
            <a:ext cx="7272337" cy="9239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u="sng" dirty="0" err="1">
                <a:latin typeface="+mn-lt"/>
                <a:cs typeface="+mn-cs"/>
              </a:rPr>
              <a:t>R-correlatie</a:t>
            </a:r>
            <a:r>
              <a:rPr lang="nl-BE" dirty="0">
                <a:latin typeface="+mn-lt"/>
                <a:cs typeface="+mn-cs"/>
              </a:rPr>
              <a:t> = mate waarin 2 soorten reacties gelijkaardige patronen vertonen over personen in 1 situatie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dirty="0">
                <a:latin typeface="+mn-lt"/>
                <a:cs typeface="+mn-cs"/>
              </a:rPr>
              <a:t>Bv. : </a:t>
            </a:r>
            <a:r>
              <a:rPr lang="nl-BE" sz="1400" dirty="0">
                <a:latin typeface="+mn-lt"/>
                <a:cs typeface="+mn-cs"/>
              </a:rPr>
              <a:t>r(Ontspannen, Enthousiast)</a:t>
            </a:r>
            <a:endParaRPr lang="nl-BE" sz="1400" dirty="0">
              <a:latin typeface="+mn-lt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63713" y="6165850"/>
            <a:ext cx="5545137" cy="3683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dirty="0">
                <a:latin typeface="+mn-lt"/>
                <a:cs typeface="+mn-cs"/>
              </a:rPr>
              <a:t>= Nulcorrelatie</a:t>
            </a:r>
            <a:endParaRPr lang="nl-BE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3"/>
          <p:cNvGraphicFramePr>
            <a:graphicFrameLocks/>
          </p:cNvGraphicFramePr>
          <p:nvPr/>
        </p:nvGraphicFramePr>
        <p:xfrm>
          <a:off x="2700338" y="1916113"/>
          <a:ext cx="2016125" cy="20177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</a:tblGrid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7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9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ontent Placeholder 3"/>
          <p:cNvGraphicFramePr>
            <a:graphicFrameLocks/>
          </p:cNvGraphicFramePr>
          <p:nvPr/>
        </p:nvGraphicFramePr>
        <p:xfrm>
          <a:off x="2268538" y="2349500"/>
          <a:ext cx="2016125" cy="20161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</a:tblGrid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9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2287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BE" dirty="0" smtClean="0"/>
              <a:t>Soorten correlaties </a:t>
            </a:r>
            <a:br>
              <a:rPr lang="nl-BE" dirty="0" smtClean="0"/>
            </a:br>
            <a:r>
              <a:rPr lang="nl-BE" sz="3600" dirty="0" err="1" smtClean="0"/>
              <a:t>Correlaties</a:t>
            </a:r>
            <a:r>
              <a:rPr lang="nl-BE" sz="3600" dirty="0" smtClean="0"/>
              <a:t> tussen gegevens bekomen voor 1 variabele/reactie</a:t>
            </a:r>
            <a:endParaRPr lang="nl-BE" sz="3600" dirty="0"/>
          </a:p>
        </p:txBody>
      </p:sp>
      <p:graphicFrame>
        <p:nvGraphicFramePr>
          <p:cNvPr id="8" name="Content Placeholder 3"/>
          <p:cNvGraphicFramePr>
            <a:graphicFrameLocks/>
          </p:cNvGraphicFramePr>
          <p:nvPr/>
        </p:nvGraphicFramePr>
        <p:xfrm>
          <a:off x="1835150" y="2781300"/>
          <a:ext cx="2016125" cy="20161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</a:tblGrid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7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9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9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03350" y="3213100"/>
          <a:ext cx="2016125" cy="20161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</a:tblGrid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7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7455" name="TextBox 10"/>
          <p:cNvSpPr txBox="1">
            <a:spLocks noChangeArrowheads="1"/>
          </p:cNvSpPr>
          <p:nvPr/>
        </p:nvSpPr>
        <p:spPr bwMode="auto">
          <a:xfrm>
            <a:off x="468313" y="3284538"/>
            <a:ext cx="8985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Vanessa</a:t>
            </a:r>
          </a:p>
        </p:txBody>
      </p:sp>
      <p:sp>
        <p:nvSpPr>
          <p:cNvPr id="57456" name="TextBox 11"/>
          <p:cNvSpPr txBox="1">
            <a:spLocks noChangeArrowheads="1"/>
          </p:cNvSpPr>
          <p:nvPr/>
        </p:nvSpPr>
        <p:spPr bwMode="auto">
          <a:xfrm>
            <a:off x="468313" y="3789363"/>
            <a:ext cx="863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Wouter</a:t>
            </a:r>
          </a:p>
        </p:txBody>
      </p:sp>
      <p:sp>
        <p:nvSpPr>
          <p:cNvPr id="57457" name="TextBox 12"/>
          <p:cNvSpPr txBox="1">
            <a:spLocks noChangeArrowheads="1"/>
          </p:cNvSpPr>
          <p:nvPr/>
        </p:nvSpPr>
        <p:spPr bwMode="auto">
          <a:xfrm>
            <a:off x="539750" y="4292600"/>
            <a:ext cx="71913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Emmy</a:t>
            </a:r>
          </a:p>
        </p:txBody>
      </p:sp>
      <p:sp>
        <p:nvSpPr>
          <p:cNvPr id="57458" name="TextBox 13"/>
          <p:cNvSpPr txBox="1">
            <a:spLocks noChangeArrowheads="1"/>
          </p:cNvSpPr>
          <p:nvPr/>
        </p:nvSpPr>
        <p:spPr bwMode="auto">
          <a:xfrm>
            <a:off x="468313" y="5732463"/>
            <a:ext cx="863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nl-BE" sz="1600">
              <a:latin typeface="Calibri" pitchFamily="34" charset="0"/>
            </a:endParaRPr>
          </a:p>
        </p:txBody>
      </p:sp>
      <p:sp>
        <p:nvSpPr>
          <p:cNvPr id="57459" name="TextBox 14"/>
          <p:cNvSpPr txBox="1">
            <a:spLocks noChangeArrowheads="1"/>
          </p:cNvSpPr>
          <p:nvPr/>
        </p:nvSpPr>
        <p:spPr bwMode="auto">
          <a:xfrm>
            <a:off x="611188" y="4797425"/>
            <a:ext cx="6477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Jonas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rot="5400000" flipH="1" flipV="1">
            <a:off x="251619" y="4220369"/>
            <a:ext cx="2016125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461" name="TextBox 17"/>
          <p:cNvSpPr txBox="1">
            <a:spLocks noChangeArrowheads="1"/>
          </p:cNvSpPr>
          <p:nvPr/>
        </p:nvSpPr>
        <p:spPr bwMode="auto">
          <a:xfrm rot="-5400000">
            <a:off x="1033463" y="5743575"/>
            <a:ext cx="12239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Ontspannen</a:t>
            </a:r>
          </a:p>
        </p:txBody>
      </p:sp>
      <p:sp>
        <p:nvSpPr>
          <p:cNvPr id="57462" name="TextBox 18"/>
          <p:cNvSpPr txBox="1">
            <a:spLocks noChangeArrowheads="1"/>
          </p:cNvSpPr>
          <p:nvPr/>
        </p:nvSpPr>
        <p:spPr bwMode="auto">
          <a:xfrm rot="-5400000">
            <a:off x="1504951" y="5784850"/>
            <a:ext cx="12874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Ontgoocheld</a:t>
            </a:r>
          </a:p>
        </p:txBody>
      </p:sp>
      <p:sp>
        <p:nvSpPr>
          <p:cNvPr id="57463" name="TextBox 19"/>
          <p:cNvSpPr txBox="1">
            <a:spLocks noChangeArrowheads="1"/>
          </p:cNvSpPr>
          <p:nvPr/>
        </p:nvSpPr>
        <p:spPr bwMode="auto">
          <a:xfrm rot="-5400000">
            <a:off x="2257426" y="5527675"/>
            <a:ext cx="7921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 b="1">
                <a:latin typeface="Calibri" pitchFamily="34" charset="0"/>
              </a:rPr>
              <a:t>Kwaad</a:t>
            </a:r>
          </a:p>
        </p:txBody>
      </p:sp>
      <p:sp>
        <p:nvSpPr>
          <p:cNvPr id="57464" name="TextBox 20"/>
          <p:cNvSpPr txBox="1">
            <a:spLocks noChangeArrowheads="1"/>
          </p:cNvSpPr>
          <p:nvPr/>
        </p:nvSpPr>
        <p:spPr bwMode="auto">
          <a:xfrm rot="-5400000">
            <a:off x="2581275" y="5780088"/>
            <a:ext cx="11509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Enthousiast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1403350" y="5373688"/>
            <a:ext cx="2016125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466" name="TextBox 23"/>
          <p:cNvSpPr txBox="1">
            <a:spLocks noChangeArrowheads="1"/>
          </p:cNvSpPr>
          <p:nvPr/>
        </p:nvSpPr>
        <p:spPr bwMode="auto">
          <a:xfrm>
            <a:off x="3851275" y="4891088"/>
            <a:ext cx="23050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Vriend te laat op afspraak</a:t>
            </a:r>
          </a:p>
        </p:txBody>
      </p:sp>
      <p:sp>
        <p:nvSpPr>
          <p:cNvPr id="57467" name="TextBox 24"/>
          <p:cNvSpPr txBox="1">
            <a:spLocks noChangeArrowheads="1"/>
          </p:cNvSpPr>
          <p:nvPr/>
        </p:nvSpPr>
        <p:spPr bwMode="auto">
          <a:xfrm>
            <a:off x="4284663" y="4459288"/>
            <a:ext cx="23034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Samen koken op kot</a:t>
            </a:r>
          </a:p>
        </p:txBody>
      </p:sp>
      <p:sp>
        <p:nvSpPr>
          <p:cNvPr id="57468" name="TextBox 25"/>
          <p:cNvSpPr txBox="1">
            <a:spLocks noChangeArrowheads="1"/>
          </p:cNvSpPr>
          <p:nvPr/>
        </p:nvSpPr>
        <p:spPr bwMode="auto">
          <a:xfrm>
            <a:off x="4716463" y="4025900"/>
            <a:ext cx="230346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Verliezen bij een spel</a:t>
            </a:r>
          </a:p>
        </p:txBody>
      </p:sp>
      <p:sp>
        <p:nvSpPr>
          <p:cNvPr id="57469" name="TextBox 26"/>
          <p:cNvSpPr txBox="1">
            <a:spLocks noChangeArrowheads="1"/>
          </p:cNvSpPr>
          <p:nvPr/>
        </p:nvSpPr>
        <p:spPr bwMode="auto">
          <a:xfrm>
            <a:off x="5148263" y="3573463"/>
            <a:ext cx="23034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Naar de fakbar gaan 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rot="5400000" flipH="1" flipV="1">
            <a:off x="3599656" y="3752057"/>
            <a:ext cx="1512887" cy="144145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219700" y="1928813"/>
            <a:ext cx="3744913" cy="9239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u="sng" dirty="0" err="1">
                <a:latin typeface="+mn-lt"/>
                <a:cs typeface="+mn-cs"/>
              </a:rPr>
              <a:t>S-correlatie</a:t>
            </a:r>
            <a:r>
              <a:rPr lang="nl-BE" dirty="0">
                <a:latin typeface="+mn-lt"/>
                <a:cs typeface="+mn-cs"/>
              </a:rPr>
              <a:t> = mate waarin 2 personen gelijkaardige patronen vertonen in hun reactie op verschillende situaties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3"/>
          <p:cNvGraphicFramePr>
            <a:graphicFrameLocks/>
          </p:cNvGraphicFramePr>
          <p:nvPr/>
        </p:nvGraphicFramePr>
        <p:xfrm>
          <a:off x="2700338" y="1916113"/>
          <a:ext cx="2016125" cy="20177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</a:tblGrid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7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9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ontent Placeholder 3"/>
          <p:cNvGraphicFramePr>
            <a:graphicFrameLocks/>
          </p:cNvGraphicFramePr>
          <p:nvPr/>
        </p:nvGraphicFramePr>
        <p:xfrm>
          <a:off x="2268538" y="2349500"/>
          <a:ext cx="2016125" cy="20161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</a:tblGrid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9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2287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BE" dirty="0" smtClean="0"/>
              <a:t>Soorten correlaties </a:t>
            </a:r>
            <a:br>
              <a:rPr lang="nl-BE" dirty="0" smtClean="0"/>
            </a:br>
            <a:r>
              <a:rPr lang="nl-BE" sz="3600" dirty="0" err="1" smtClean="0"/>
              <a:t>Correlaties</a:t>
            </a:r>
            <a:r>
              <a:rPr lang="nl-BE" sz="3600" dirty="0" smtClean="0"/>
              <a:t> tussen gegevens bekomen voor 1 variabele/reactie</a:t>
            </a:r>
            <a:endParaRPr lang="nl-BE" sz="3600" dirty="0"/>
          </a:p>
        </p:txBody>
      </p:sp>
      <p:graphicFrame>
        <p:nvGraphicFramePr>
          <p:cNvPr id="8" name="Content Placeholder 3"/>
          <p:cNvGraphicFramePr>
            <a:graphicFrameLocks/>
          </p:cNvGraphicFramePr>
          <p:nvPr/>
        </p:nvGraphicFramePr>
        <p:xfrm>
          <a:off x="1835150" y="2781300"/>
          <a:ext cx="2016125" cy="20161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</a:tblGrid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7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9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9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03350" y="3213100"/>
          <a:ext cx="2016125" cy="20161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</a:tblGrid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7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8479" name="TextBox 10"/>
          <p:cNvSpPr txBox="1">
            <a:spLocks noChangeArrowheads="1"/>
          </p:cNvSpPr>
          <p:nvPr/>
        </p:nvSpPr>
        <p:spPr bwMode="auto">
          <a:xfrm>
            <a:off x="468313" y="3284538"/>
            <a:ext cx="8985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 b="1" i="1">
                <a:latin typeface="Calibri" pitchFamily="34" charset="0"/>
              </a:rPr>
              <a:t>Vanessa</a:t>
            </a:r>
          </a:p>
        </p:txBody>
      </p:sp>
      <p:sp>
        <p:nvSpPr>
          <p:cNvPr id="58480" name="TextBox 11"/>
          <p:cNvSpPr txBox="1">
            <a:spLocks noChangeArrowheads="1"/>
          </p:cNvSpPr>
          <p:nvPr/>
        </p:nvSpPr>
        <p:spPr bwMode="auto">
          <a:xfrm>
            <a:off x="468313" y="3789363"/>
            <a:ext cx="863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 b="1" i="1">
                <a:latin typeface="Calibri" pitchFamily="34" charset="0"/>
              </a:rPr>
              <a:t>Wouter</a:t>
            </a:r>
          </a:p>
        </p:txBody>
      </p:sp>
      <p:sp>
        <p:nvSpPr>
          <p:cNvPr id="58481" name="TextBox 12"/>
          <p:cNvSpPr txBox="1">
            <a:spLocks noChangeArrowheads="1"/>
          </p:cNvSpPr>
          <p:nvPr/>
        </p:nvSpPr>
        <p:spPr bwMode="auto">
          <a:xfrm>
            <a:off x="539750" y="4292600"/>
            <a:ext cx="71913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Emmy</a:t>
            </a:r>
          </a:p>
        </p:txBody>
      </p:sp>
      <p:sp>
        <p:nvSpPr>
          <p:cNvPr id="58482" name="TextBox 13"/>
          <p:cNvSpPr txBox="1">
            <a:spLocks noChangeArrowheads="1"/>
          </p:cNvSpPr>
          <p:nvPr/>
        </p:nvSpPr>
        <p:spPr bwMode="auto">
          <a:xfrm>
            <a:off x="468313" y="5732463"/>
            <a:ext cx="863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nl-BE" sz="1600">
              <a:latin typeface="Calibri" pitchFamily="34" charset="0"/>
            </a:endParaRPr>
          </a:p>
        </p:txBody>
      </p:sp>
      <p:sp>
        <p:nvSpPr>
          <p:cNvPr id="58483" name="TextBox 14"/>
          <p:cNvSpPr txBox="1">
            <a:spLocks noChangeArrowheads="1"/>
          </p:cNvSpPr>
          <p:nvPr/>
        </p:nvSpPr>
        <p:spPr bwMode="auto">
          <a:xfrm>
            <a:off x="611188" y="4797425"/>
            <a:ext cx="6477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Jonas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rot="5400000" flipH="1" flipV="1">
            <a:off x="251619" y="4220369"/>
            <a:ext cx="2016125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485" name="TextBox 17"/>
          <p:cNvSpPr txBox="1">
            <a:spLocks noChangeArrowheads="1"/>
          </p:cNvSpPr>
          <p:nvPr/>
        </p:nvSpPr>
        <p:spPr bwMode="auto">
          <a:xfrm rot="-5400000">
            <a:off x="1033463" y="5743575"/>
            <a:ext cx="12239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Ontspannen</a:t>
            </a:r>
          </a:p>
        </p:txBody>
      </p:sp>
      <p:sp>
        <p:nvSpPr>
          <p:cNvPr id="58486" name="TextBox 18"/>
          <p:cNvSpPr txBox="1">
            <a:spLocks noChangeArrowheads="1"/>
          </p:cNvSpPr>
          <p:nvPr/>
        </p:nvSpPr>
        <p:spPr bwMode="auto">
          <a:xfrm rot="-5400000">
            <a:off x="1504951" y="5784850"/>
            <a:ext cx="12874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Ontgoocheld</a:t>
            </a:r>
          </a:p>
        </p:txBody>
      </p:sp>
      <p:sp>
        <p:nvSpPr>
          <p:cNvPr id="58487" name="TextBox 19"/>
          <p:cNvSpPr txBox="1">
            <a:spLocks noChangeArrowheads="1"/>
          </p:cNvSpPr>
          <p:nvPr/>
        </p:nvSpPr>
        <p:spPr bwMode="auto">
          <a:xfrm rot="-5400000">
            <a:off x="2257426" y="5527675"/>
            <a:ext cx="7921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 b="1">
                <a:latin typeface="Calibri" pitchFamily="34" charset="0"/>
              </a:rPr>
              <a:t>Kwaad</a:t>
            </a:r>
          </a:p>
        </p:txBody>
      </p:sp>
      <p:sp>
        <p:nvSpPr>
          <p:cNvPr id="58488" name="TextBox 20"/>
          <p:cNvSpPr txBox="1">
            <a:spLocks noChangeArrowheads="1"/>
          </p:cNvSpPr>
          <p:nvPr/>
        </p:nvSpPr>
        <p:spPr bwMode="auto">
          <a:xfrm rot="-5400000">
            <a:off x="2581275" y="5780088"/>
            <a:ext cx="11509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Enthousiast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1403350" y="5373688"/>
            <a:ext cx="2016125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490" name="TextBox 23"/>
          <p:cNvSpPr txBox="1">
            <a:spLocks noChangeArrowheads="1"/>
          </p:cNvSpPr>
          <p:nvPr/>
        </p:nvSpPr>
        <p:spPr bwMode="auto">
          <a:xfrm>
            <a:off x="3851275" y="4891088"/>
            <a:ext cx="23050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Vriend te laat op afspraak</a:t>
            </a:r>
          </a:p>
        </p:txBody>
      </p:sp>
      <p:sp>
        <p:nvSpPr>
          <p:cNvPr id="58491" name="TextBox 24"/>
          <p:cNvSpPr txBox="1">
            <a:spLocks noChangeArrowheads="1"/>
          </p:cNvSpPr>
          <p:nvPr/>
        </p:nvSpPr>
        <p:spPr bwMode="auto">
          <a:xfrm>
            <a:off x="4284663" y="4459288"/>
            <a:ext cx="23034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Samen koken op kot</a:t>
            </a:r>
          </a:p>
        </p:txBody>
      </p:sp>
      <p:sp>
        <p:nvSpPr>
          <p:cNvPr id="58492" name="TextBox 25"/>
          <p:cNvSpPr txBox="1">
            <a:spLocks noChangeArrowheads="1"/>
          </p:cNvSpPr>
          <p:nvPr/>
        </p:nvSpPr>
        <p:spPr bwMode="auto">
          <a:xfrm>
            <a:off x="4716463" y="4025900"/>
            <a:ext cx="230346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Verliezen bij een spel</a:t>
            </a:r>
          </a:p>
        </p:txBody>
      </p:sp>
      <p:sp>
        <p:nvSpPr>
          <p:cNvPr id="58493" name="TextBox 26"/>
          <p:cNvSpPr txBox="1">
            <a:spLocks noChangeArrowheads="1"/>
          </p:cNvSpPr>
          <p:nvPr/>
        </p:nvSpPr>
        <p:spPr bwMode="auto">
          <a:xfrm>
            <a:off x="5148263" y="3573463"/>
            <a:ext cx="23034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Naar de fakbar gaan 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rot="5400000" flipH="1" flipV="1">
            <a:off x="3599656" y="3752057"/>
            <a:ext cx="1512887" cy="144145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219700" y="1928813"/>
            <a:ext cx="3744913" cy="120173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u="sng" dirty="0" err="1">
                <a:latin typeface="+mn-lt"/>
                <a:cs typeface="+mn-cs"/>
              </a:rPr>
              <a:t>S-correlatie</a:t>
            </a:r>
            <a:r>
              <a:rPr lang="nl-BE" dirty="0">
                <a:latin typeface="+mn-lt"/>
                <a:cs typeface="+mn-cs"/>
              </a:rPr>
              <a:t> = mate waarin 2 personen gelijkaardige patronen vertonen in hun reactie op verschillende situaties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dirty="0">
                <a:latin typeface="+mn-lt"/>
                <a:cs typeface="+mn-cs"/>
              </a:rPr>
              <a:t>Bv. 1: r</a:t>
            </a:r>
            <a:r>
              <a:rPr lang="nl-BE" sz="1400" dirty="0">
                <a:latin typeface="+mn-lt"/>
                <a:cs typeface="+mn-cs"/>
              </a:rPr>
              <a:t>(</a:t>
            </a:r>
            <a:r>
              <a:rPr lang="nl-BE" sz="1400" dirty="0" err="1">
                <a:latin typeface="+mn-lt"/>
                <a:cs typeface="+mn-cs"/>
              </a:rPr>
              <a:t>Vanessa</a:t>
            </a:r>
            <a:r>
              <a:rPr lang="nl-BE" sz="1400" dirty="0">
                <a:latin typeface="+mn-lt"/>
                <a:cs typeface="+mn-cs"/>
              </a:rPr>
              <a:t>, Wouter) </a:t>
            </a:r>
            <a:endParaRPr lang="nl-BE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BE" dirty="0" smtClean="0"/>
              <a:t>Soorten correlaties </a:t>
            </a:r>
            <a:br>
              <a:rPr lang="nl-BE" dirty="0" smtClean="0"/>
            </a:br>
            <a:r>
              <a:rPr lang="nl-BE" sz="3600" dirty="0" err="1" smtClean="0"/>
              <a:t>Correlaties</a:t>
            </a:r>
            <a:r>
              <a:rPr lang="nl-BE" sz="3600" dirty="0" smtClean="0"/>
              <a:t> tussen gegevens bekomen bij 1 variabele/reactie</a:t>
            </a:r>
            <a:endParaRPr lang="nl-BE" sz="36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339975" y="3171825"/>
          <a:ext cx="4487863" cy="27781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13216"/>
                <a:gridCol w="937578"/>
                <a:gridCol w="937578"/>
              </a:tblGrid>
              <a:tr h="460353">
                <a:tc gridSpan="3"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Kwaad</a:t>
                      </a:r>
                      <a:endParaRPr lang="nl-B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</a:tr>
              <a:tr h="475751"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err="1" smtClean="0"/>
                        <a:t>Vanessa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Wouter</a:t>
                      </a:r>
                      <a:endParaRPr lang="nl-BE" dirty="0"/>
                    </a:p>
                  </a:txBody>
                  <a:tcPr/>
                </a:tc>
              </a:tr>
              <a:tr h="460353">
                <a:tc>
                  <a:txBody>
                    <a:bodyPr/>
                    <a:lstStyle/>
                    <a:p>
                      <a:r>
                        <a:rPr lang="nl-BE" dirty="0" smtClean="0"/>
                        <a:t>Vriend</a:t>
                      </a:r>
                      <a:r>
                        <a:rPr lang="nl-BE" baseline="0" dirty="0" smtClean="0"/>
                        <a:t> te laat op afspraak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/>
                </a:tc>
              </a:tr>
              <a:tr h="460353">
                <a:tc>
                  <a:txBody>
                    <a:bodyPr/>
                    <a:lstStyle/>
                    <a:p>
                      <a:r>
                        <a:rPr lang="nl-BE" dirty="0" smtClean="0"/>
                        <a:t>Samen koken op kot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/>
                </a:tc>
              </a:tr>
              <a:tr h="460353">
                <a:tc>
                  <a:txBody>
                    <a:bodyPr/>
                    <a:lstStyle/>
                    <a:p>
                      <a:r>
                        <a:rPr lang="nl-BE" dirty="0" smtClean="0"/>
                        <a:t>Verliezen bij een spel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7</a:t>
                      </a:r>
                      <a:endParaRPr lang="nl-BE" dirty="0"/>
                    </a:p>
                  </a:txBody>
                  <a:tcPr/>
                </a:tc>
              </a:tr>
              <a:tr h="460353">
                <a:tc>
                  <a:txBody>
                    <a:bodyPr/>
                    <a:lstStyle/>
                    <a:p>
                      <a:r>
                        <a:rPr lang="nl-BE" dirty="0" smtClean="0"/>
                        <a:t>Naar</a:t>
                      </a:r>
                      <a:r>
                        <a:rPr lang="nl-BE" baseline="0" dirty="0" smtClean="0"/>
                        <a:t> de </a:t>
                      </a:r>
                      <a:r>
                        <a:rPr lang="nl-BE" baseline="0" dirty="0" err="1" smtClean="0"/>
                        <a:t>fakbar</a:t>
                      </a:r>
                      <a:r>
                        <a:rPr lang="nl-BE" baseline="0" dirty="0" smtClean="0"/>
                        <a:t> gaan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00113" y="1928813"/>
            <a:ext cx="7272337" cy="9239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u="sng" dirty="0" err="1">
                <a:latin typeface="+mn-lt"/>
                <a:cs typeface="+mn-cs"/>
              </a:rPr>
              <a:t>S-correlatie</a:t>
            </a:r>
            <a:r>
              <a:rPr lang="nl-BE" dirty="0">
                <a:latin typeface="+mn-lt"/>
                <a:cs typeface="+mn-cs"/>
              </a:rPr>
              <a:t> = mate waarin 2 personen gelijkaardige patronen vertonen in hun reactie op verschillende situaties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dirty="0">
                <a:latin typeface="+mn-lt"/>
                <a:cs typeface="+mn-cs"/>
              </a:rPr>
              <a:t>Bv. 1: r</a:t>
            </a:r>
            <a:r>
              <a:rPr lang="nl-BE" sz="1400" dirty="0">
                <a:latin typeface="+mn-lt"/>
                <a:cs typeface="+mn-cs"/>
              </a:rPr>
              <a:t>(</a:t>
            </a:r>
            <a:r>
              <a:rPr lang="nl-BE" sz="1400" dirty="0" err="1">
                <a:latin typeface="+mn-lt"/>
                <a:cs typeface="+mn-cs"/>
              </a:rPr>
              <a:t>Vanessa</a:t>
            </a:r>
            <a:r>
              <a:rPr lang="nl-BE" sz="1400" dirty="0">
                <a:latin typeface="+mn-lt"/>
                <a:cs typeface="+mn-cs"/>
              </a:rPr>
              <a:t>, Wouter)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63713" y="6165850"/>
            <a:ext cx="5545137" cy="3683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dirty="0">
                <a:latin typeface="+mn-lt"/>
                <a:cs typeface="+mn-cs"/>
              </a:rPr>
              <a:t>= Positieve correlatie</a:t>
            </a:r>
            <a:endParaRPr lang="nl-BE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3"/>
          <p:cNvGraphicFramePr>
            <a:graphicFrameLocks/>
          </p:cNvGraphicFramePr>
          <p:nvPr/>
        </p:nvGraphicFramePr>
        <p:xfrm>
          <a:off x="2700338" y="1916113"/>
          <a:ext cx="2016125" cy="20177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</a:tblGrid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7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9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ontent Placeholder 3"/>
          <p:cNvGraphicFramePr>
            <a:graphicFrameLocks/>
          </p:cNvGraphicFramePr>
          <p:nvPr/>
        </p:nvGraphicFramePr>
        <p:xfrm>
          <a:off x="2268538" y="2349500"/>
          <a:ext cx="2016125" cy="20161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</a:tblGrid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9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2287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BE" dirty="0" smtClean="0"/>
              <a:t>Soorten correlaties </a:t>
            </a:r>
            <a:br>
              <a:rPr lang="nl-BE" dirty="0" smtClean="0"/>
            </a:br>
            <a:r>
              <a:rPr lang="nl-BE" sz="3600" dirty="0" err="1" smtClean="0"/>
              <a:t>Correlaties</a:t>
            </a:r>
            <a:r>
              <a:rPr lang="nl-BE" sz="3600" dirty="0" smtClean="0"/>
              <a:t> tussen gegevens bekomen voor 1 variabele/reactie</a:t>
            </a:r>
            <a:endParaRPr lang="nl-BE" sz="3600" dirty="0"/>
          </a:p>
        </p:txBody>
      </p:sp>
      <p:graphicFrame>
        <p:nvGraphicFramePr>
          <p:cNvPr id="8" name="Content Placeholder 3"/>
          <p:cNvGraphicFramePr>
            <a:graphicFrameLocks/>
          </p:cNvGraphicFramePr>
          <p:nvPr/>
        </p:nvGraphicFramePr>
        <p:xfrm>
          <a:off x="1835150" y="2781300"/>
          <a:ext cx="2016125" cy="20161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</a:tblGrid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7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9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9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03350" y="3213100"/>
          <a:ext cx="2016125" cy="20161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</a:tblGrid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7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0527" name="TextBox 10"/>
          <p:cNvSpPr txBox="1">
            <a:spLocks noChangeArrowheads="1"/>
          </p:cNvSpPr>
          <p:nvPr/>
        </p:nvSpPr>
        <p:spPr bwMode="auto">
          <a:xfrm>
            <a:off x="468313" y="3284538"/>
            <a:ext cx="8985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 b="1" i="1">
                <a:latin typeface="Calibri" pitchFamily="34" charset="0"/>
              </a:rPr>
              <a:t>Vanessa</a:t>
            </a:r>
          </a:p>
        </p:txBody>
      </p:sp>
      <p:sp>
        <p:nvSpPr>
          <p:cNvPr id="60528" name="TextBox 11"/>
          <p:cNvSpPr txBox="1">
            <a:spLocks noChangeArrowheads="1"/>
          </p:cNvSpPr>
          <p:nvPr/>
        </p:nvSpPr>
        <p:spPr bwMode="auto">
          <a:xfrm>
            <a:off x="468313" y="3789363"/>
            <a:ext cx="863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Wouter</a:t>
            </a:r>
          </a:p>
        </p:txBody>
      </p:sp>
      <p:sp>
        <p:nvSpPr>
          <p:cNvPr id="60529" name="TextBox 12"/>
          <p:cNvSpPr txBox="1">
            <a:spLocks noChangeArrowheads="1"/>
          </p:cNvSpPr>
          <p:nvPr/>
        </p:nvSpPr>
        <p:spPr bwMode="auto">
          <a:xfrm>
            <a:off x="539750" y="4292600"/>
            <a:ext cx="71913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Emmy</a:t>
            </a:r>
          </a:p>
        </p:txBody>
      </p:sp>
      <p:sp>
        <p:nvSpPr>
          <p:cNvPr id="60530" name="TextBox 13"/>
          <p:cNvSpPr txBox="1">
            <a:spLocks noChangeArrowheads="1"/>
          </p:cNvSpPr>
          <p:nvPr/>
        </p:nvSpPr>
        <p:spPr bwMode="auto">
          <a:xfrm>
            <a:off x="468313" y="5732463"/>
            <a:ext cx="863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nl-BE" sz="1600">
              <a:latin typeface="Calibri" pitchFamily="34" charset="0"/>
            </a:endParaRPr>
          </a:p>
        </p:txBody>
      </p:sp>
      <p:sp>
        <p:nvSpPr>
          <p:cNvPr id="60531" name="TextBox 14"/>
          <p:cNvSpPr txBox="1">
            <a:spLocks noChangeArrowheads="1"/>
          </p:cNvSpPr>
          <p:nvPr/>
        </p:nvSpPr>
        <p:spPr bwMode="auto">
          <a:xfrm>
            <a:off x="539750" y="4797425"/>
            <a:ext cx="7191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 b="1" i="1">
                <a:latin typeface="Calibri" pitchFamily="34" charset="0"/>
              </a:rPr>
              <a:t>Jonas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rot="5400000" flipH="1" flipV="1">
            <a:off x="251619" y="4220369"/>
            <a:ext cx="2016125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533" name="TextBox 17"/>
          <p:cNvSpPr txBox="1">
            <a:spLocks noChangeArrowheads="1"/>
          </p:cNvSpPr>
          <p:nvPr/>
        </p:nvSpPr>
        <p:spPr bwMode="auto">
          <a:xfrm rot="-5400000">
            <a:off x="1033463" y="5743575"/>
            <a:ext cx="12239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Ontspannen</a:t>
            </a:r>
          </a:p>
        </p:txBody>
      </p:sp>
      <p:sp>
        <p:nvSpPr>
          <p:cNvPr id="60534" name="TextBox 18"/>
          <p:cNvSpPr txBox="1">
            <a:spLocks noChangeArrowheads="1"/>
          </p:cNvSpPr>
          <p:nvPr/>
        </p:nvSpPr>
        <p:spPr bwMode="auto">
          <a:xfrm rot="-5400000">
            <a:off x="1504951" y="5784850"/>
            <a:ext cx="12874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Ontgoocheld</a:t>
            </a:r>
          </a:p>
        </p:txBody>
      </p:sp>
      <p:sp>
        <p:nvSpPr>
          <p:cNvPr id="60535" name="TextBox 19"/>
          <p:cNvSpPr txBox="1">
            <a:spLocks noChangeArrowheads="1"/>
          </p:cNvSpPr>
          <p:nvPr/>
        </p:nvSpPr>
        <p:spPr bwMode="auto">
          <a:xfrm rot="-5400000">
            <a:off x="2257426" y="5527675"/>
            <a:ext cx="7921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 b="1">
                <a:latin typeface="Calibri" pitchFamily="34" charset="0"/>
              </a:rPr>
              <a:t>Kwaad</a:t>
            </a:r>
          </a:p>
        </p:txBody>
      </p:sp>
      <p:sp>
        <p:nvSpPr>
          <p:cNvPr id="60536" name="TextBox 20"/>
          <p:cNvSpPr txBox="1">
            <a:spLocks noChangeArrowheads="1"/>
          </p:cNvSpPr>
          <p:nvPr/>
        </p:nvSpPr>
        <p:spPr bwMode="auto">
          <a:xfrm rot="-5400000">
            <a:off x="2581275" y="5780088"/>
            <a:ext cx="11509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Enthousiast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1403350" y="5373688"/>
            <a:ext cx="2016125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538" name="TextBox 23"/>
          <p:cNvSpPr txBox="1">
            <a:spLocks noChangeArrowheads="1"/>
          </p:cNvSpPr>
          <p:nvPr/>
        </p:nvSpPr>
        <p:spPr bwMode="auto">
          <a:xfrm>
            <a:off x="3851275" y="4891088"/>
            <a:ext cx="23050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Vriend te laat op afspraak</a:t>
            </a:r>
          </a:p>
        </p:txBody>
      </p:sp>
      <p:sp>
        <p:nvSpPr>
          <p:cNvPr id="60539" name="TextBox 24"/>
          <p:cNvSpPr txBox="1">
            <a:spLocks noChangeArrowheads="1"/>
          </p:cNvSpPr>
          <p:nvPr/>
        </p:nvSpPr>
        <p:spPr bwMode="auto">
          <a:xfrm>
            <a:off x="4284663" y="4459288"/>
            <a:ext cx="23034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Samen koken op kot</a:t>
            </a:r>
          </a:p>
        </p:txBody>
      </p:sp>
      <p:sp>
        <p:nvSpPr>
          <p:cNvPr id="60540" name="TextBox 25"/>
          <p:cNvSpPr txBox="1">
            <a:spLocks noChangeArrowheads="1"/>
          </p:cNvSpPr>
          <p:nvPr/>
        </p:nvSpPr>
        <p:spPr bwMode="auto">
          <a:xfrm>
            <a:off x="4716463" y="4025900"/>
            <a:ext cx="230346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Verliezen bij een spel</a:t>
            </a:r>
          </a:p>
        </p:txBody>
      </p:sp>
      <p:sp>
        <p:nvSpPr>
          <p:cNvPr id="60541" name="TextBox 26"/>
          <p:cNvSpPr txBox="1">
            <a:spLocks noChangeArrowheads="1"/>
          </p:cNvSpPr>
          <p:nvPr/>
        </p:nvSpPr>
        <p:spPr bwMode="auto">
          <a:xfrm>
            <a:off x="5148263" y="3573463"/>
            <a:ext cx="23034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Naar de fakbar gaan 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rot="5400000" flipH="1" flipV="1">
            <a:off x="3599656" y="3752057"/>
            <a:ext cx="1512887" cy="144145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219700" y="1928813"/>
            <a:ext cx="3744913" cy="120173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u="sng" dirty="0" err="1">
                <a:latin typeface="+mn-lt"/>
                <a:cs typeface="+mn-cs"/>
              </a:rPr>
              <a:t>S-correlatie</a:t>
            </a:r>
            <a:r>
              <a:rPr lang="nl-BE" dirty="0">
                <a:latin typeface="+mn-lt"/>
                <a:cs typeface="+mn-cs"/>
              </a:rPr>
              <a:t> = mate waarin 2 personen gelijkaardige patronen vertonen in hun reactie op verschillende situaties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dirty="0">
                <a:latin typeface="+mn-lt"/>
                <a:cs typeface="+mn-cs"/>
              </a:rPr>
              <a:t>Bv. 2: r</a:t>
            </a:r>
            <a:r>
              <a:rPr lang="nl-BE" sz="1400" dirty="0">
                <a:latin typeface="+mn-lt"/>
                <a:cs typeface="+mn-cs"/>
              </a:rPr>
              <a:t>(</a:t>
            </a:r>
            <a:r>
              <a:rPr lang="nl-BE" sz="1400" dirty="0" err="1">
                <a:latin typeface="+mn-lt"/>
                <a:cs typeface="+mn-cs"/>
              </a:rPr>
              <a:t>Vanessa</a:t>
            </a:r>
            <a:r>
              <a:rPr lang="nl-BE" sz="1400" dirty="0">
                <a:latin typeface="+mn-lt"/>
                <a:cs typeface="+mn-cs"/>
              </a:rPr>
              <a:t>, Jonas) </a:t>
            </a:r>
            <a:endParaRPr lang="nl-BE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BE" dirty="0" smtClean="0"/>
              <a:t>Soorten correlaties </a:t>
            </a:r>
            <a:br>
              <a:rPr lang="nl-BE" dirty="0" smtClean="0"/>
            </a:br>
            <a:r>
              <a:rPr lang="nl-BE" sz="3600" dirty="0" err="1" smtClean="0"/>
              <a:t>Correlaties</a:t>
            </a:r>
            <a:r>
              <a:rPr lang="nl-BE" sz="3600" dirty="0" smtClean="0"/>
              <a:t> tussen gegevens bekomen bij 1 variabele/reactie</a:t>
            </a:r>
            <a:endParaRPr lang="nl-BE" sz="36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339975" y="3171825"/>
          <a:ext cx="4487863" cy="27781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13216"/>
                <a:gridCol w="937578"/>
                <a:gridCol w="937578"/>
              </a:tblGrid>
              <a:tr h="460353">
                <a:tc gridSpan="3"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Kwaad</a:t>
                      </a:r>
                      <a:endParaRPr lang="nl-B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</a:tr>
              <a:tr h="475751"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err="1" smtClean="0"/>
                        <a:t>Vanessa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Jonas</a:t>
                      </a:r>
                      <a:endParaRPr lang="nl-BE" dirty="0"/>
                    </a:p>
                  </a:txBody>
                  <a:tcPr/>
                </a:tc>
              </a:tr>
              <a:tr h="460353">
                <a:tc>
                  <a:txBody>
                    <a:bodyPr/>
                    <a:lstStyle/>
                    <a:p>
                      <a:r>
                        <a:rPr lang="nl-BE" dirty="0" smtClean="0"/>
                        <a:t>Vriend</a:t>
                      </a:r>
                      <a:r>
                        <a:rPr lang="nl-BE" baseline="0" dirty="0" smtClean="0"/>
                        <a:t> te laat op afspraak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/>
                </a:tc>
              </a:tr>
              <a:tr h="460353">
                <a:tc>
                  <a:txBody>
                    <a:bodyPr/>
                    <a:lstStyle/>
                    <a:p>
                      <a:r>
                        <a:rPr lang="nl-BE" dirty="0" smtClean="0"/>
                        <a:t>Samen koken op kot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/>
                </a:tc>
              </a:tr>
              <a:tr h="460353">
                <a:tc>
                  <a:txBody>
                    <a:bodyPr/>
                    <a:lstStyle/>
                    <a:p>
                      <a:r>
                        <a:rPr lang="nl-BE" dirty="0" smtClean="0"/>
                        <a:t>Verliezen bij een spel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/>
                </a:tc>
              </a:tr>
              <a:tr h="460353">
                <a:tc>
                  <a:txBody>
                    <a:bodyPr/>
                    <a:lstStyle/>
                    <a:p>
                      <a:r>
                        <a:rPr lang="nl-BE" dirty="0" smtClean="0"/>
                        <a:t>Naar</a:t>
                      </a:r>
                      <a:r>
                        <a:rPr lang="nl-BE" baseline="0" dirty="0" smtClean="0"/>
                        <a:t> de </a:t>
                      </a:r>
                      <a:r>
                        <a:rPr lang="nl-BE" baseline="0" dirty="0" err="1" smtClean="0"/>
                        <a:t>fakbar</a:t>
                      </a:r>
                      <a:r>
                        <a:rPr lang="nl-BE" baseline="0" dirty="0" smtClean="0"/>
                        <a:t> gaan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00113" y="1928813"/>
            <a:ext cx="7272337" cy="9239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u="sng" dirty="0" err="1">
                <a:latin typeface="+mn-lt"/>
                <a:cs typeface="+mn-cs"/>
              </a:rPr>
              <a:t>S-correlatie</a:t>
            </a:r>
            <a:r>
              <a:rPr lang="nl-BE" dirty="0">
                <a:latin typeface="+mn-lt"/>
                <a:cs typeface="+mn-cs"/>
              </a:rPr>
              <a:t> = mate waarin 2 personen gelijkaardige patronen vertonen in hun reactie op verschillende situaties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dirty="0">
                <a:latin typeface="+mn-lt"/>
                <a:cs typeface="+mn-cs"/>
              </a:rPr>
              <a:t>Bv. 2: r</a:t>
            </a:r>
            <a:r>
              <a:rPr lang="nl-BE" sz="1400" dirty="0">
                <a:latin typeface="+mn-lt"/>
                <a:cs typeface="+mn-cs"/>
              </a:rPr>
              <a:t>(</a:t>
            </a:r>
            <a:r>
              <a:rPr lang="nl-BE" sz="1400" dirty="0" err="1">
                <a:latin typeface="+mn-lt"/>
                <a:cs typeface="+mn-cs"/>
              </a:rPr>
              <a:t>Vanessa</a:t>
            </a:r>
            <a:r>
              <a:rPr lang="nl-BE" sz="1400" dirty="0">
                <a:latin typeface="+mn-lt"/>
                <a:cs typeface="+mn-cs"/>
              </a:rPr>
              <a:t>, Jonas)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63713" y="6165850"/>
            <a:ext cx="5545137" cy="3683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dirty="0">
                <a:latin typeface="+mn-lt"/>
                <a:cs typeface="+mn-cs"/>
              </a:rPr>
              <a:t>= Negatieve correlatie</a:t>
            </a:r>
            <a:endParaRPr lang="nl-BE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BE" dirty="0" smtClean="0"/>
              <a:t>Interpretatie correlaties</a:t>
            </a:r>
            <a:br>
              <a:rPr lang="nl-BE" dirty="0" smtClean="0"/>
            </a:br>
            <a:r>
              <a:rPr lang="nl-BE" sz="3200" dirty="0" smtClean="0"/>
              <a:t>Definitie</a:t>
            </a:r>
            <a:endParaRPr lang="nl-BE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611188" y="2636838"/>
            <a:ext cx="7848600" cy="18462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sz="3200" dirty="0">
                <a:latin typeface="+mn-lt"/>
                <a:cs typeface="+mn-cs"/>
              </a:rPr>
              <a:t>De correlatie drukt het </a:t>
            </a:r>
            <a:r>
              <a:rPr lang="nl-BE" sz="3200" dirty="0">
                <a:latin typeface="+mn-lt"/>
                <a:sym typeface="Symbol"/>
              </a:rPr>
              <a:t>verband uit tussen verschillen op vlak van 1 variabele met verschillen op vlak van een tweede variabele</a:t>
            </a:r>
            <a:endParaRPr lang="nl-BE" sz="3200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3"/>
          <p:cNvGraphicFramePr>
            <a:graphicFrameLocks/>
          </p:cNvGraphicFramePr>
          <p:nvPr/>
        </p:nvGraphicFramePr>
        <p:xfrm>
          <a:off x="2700338" y="1916113"/>
          <a:ext cx="2016125" cy="20177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</a:tblGrid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7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9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ontent Placeholder 3"/>
          <p:cNvGraphicFramePr>
            <a:graphicFrameLocks/>
          </p:cNvGraphicFramePr>
          <p:nvPr/>
        </p:nvGraphicFramePr>
        <p:xfrm>
          <a:off x="2268538" y="2349500"/>
          <a:ext cx="2016125" cy="20161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</a:tblGrid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9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2287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BE" dirty="0" smtClean="0"/>
              <a:t>Soorten correlaties </a:t>
            </a:r>
            <a:br>
              <a:rPr lang="nl-BE" dirty="0" smtClean="0"/>
            </a:br>
            <a:r>
              <a:rPr lang="nl-BE" sz="3600" dirty="0" err="1" smtClean="0"/>
              <a:t>Correlaties</a:t>
            </a:r>
            <a:r>
              <a:rPr lang="nl-BE" sz="3600" dirty="0" smtClean="0"/>
              <a:t> tussen gegevens bekomen voor 1 variabele/reactie</a:t>
            </a:r>
            <a:endParaRPr lang="nl-BE" sz="3600" dirty="0"/>
          </a:p>
        </p:txBody>
      </p:sp>
      <p:graphicFrame>
        <p:nvGraphicFramePr>
          <p:cNvPr id="8" name="Content Placeholder 3"/>
          <p:cNvGraphicFramePr>
            <a:graphicFrameLocks/>
          </p:cNvGraphicFramePr>
          <p:nvPr/>
        </p:nvGraphicFramePr>
        <p:xfrm>
          <a:off x="1835150" y="2781300"/>
          <a:ext cx="2016125" cy="20161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</a:tblGrid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7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9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9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03350" y="3213100"/>
          <a:ext cx="2016125" cy="20161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</a:tblGrid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7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2575" name="TextBox 10"/>
          <p:cNvSpPr txBox="1">
            <a:spLocks noChangeArrowheads="1"/>
          </p:cNvSpPr>
          <p:nvPr/>
        </p:nvSpPr>
        <p:spPr bwMode="auto">
          <a:xfrm>
            <a:off x="468313" y="3284538"/>
            <a:ext cx="8985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Vanessa</a:t>
            </a:r>
          </a:p>
        </p:txBody>
      </p:sp>
      <p:sp>
        <p:nvSpPr>
          <p:cNvPr id="62576" name="TextBox 11"/>
          <p:cNvSpPr txBox="1">
            <a:spLocks noChangeArrowheads="1"/>
          </p:cNvSpPr>
          <p:nvPr/>
        </p:nvSpPr>
        <p:spPr bwMode="auto">
          <a:xfrm>
            <a:off x="468313" y="3789363"/>
            <a:ext cx="863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Wouter</a:t>
            </a:r>
          </a:p>
        </p:txBody>
      </p:sp>
      <p:sp>
        <p:nvSpPr>
          <p:cNvPr id="62577" name="TextBox 12"/>
          <p:cNvSpPr txBox="1">
            <a:spLocks noChangeArrowheads="1"/>
          </p:cNvSpPr>
          <p:nvPr/>
        </p:nvSpPr>
        <p:spPr bwMode="auto">
          <a:xfrm>
            <a:off x="539750" y="4292600"/>
            <a:ext cx="71913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 b="1" i="1">
                <a:latin typeface="Calibri" pitchFamily="34" charset="0"/>
              </a:rPr>
              <a:t>Emmy</a:t>
            </a:r>
          </a:p>
        </p:txBody>
      </p:sp>
      <p:sp>
        <p:nvSpPr>
          <p:cNvPr id="62578" name="TextBox 13"/>
          <p:cNvSpPr txBox="1">
            <a:spLocks noChangeArrowheads="1"/>
          </p:cNvSpPr>
          <p:nvPr/>
        </p:nvSpPr>
        <p:spPr bwMode="auto">
          <a:xfrm>
            <a:off x="468313" y="5732463"/>
            <a:ext cx="863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nl-BE" sz="1600">
              <a:latin typeface="Calibri" pitchFamily="34" charset="0"/>
            </a:endParaRPr>
          </a:p>
        </p:txBody>
      </p:sp>
      <p:sp>
        <p:nvSpPr>
          <p:cNvPr id="62579" name="TextBox 14"/>
          <p:cNvSpPr txBox="1">
            <a:spLocks noChangeArrowheads="1"/>
          </p:cNvSpPr>
          <p:nvPr/>
        </p:nvSpPr>
        <p:spPr bwMode="auto">
          <a:xfrm>
            <a:off x="539750" y="4797425"/>
            <a:ext cx="7191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 b="1" i="1">
                <a:latin typeface="Calibri" pitchFamily="34" charset="0"/>
              </a:rPr>
              <a:t>Jonas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rot="5400000" flipH="1" flipV="1">
            <a:off x="251619" y="4220369"/>
            <a:ext cx="2016125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581" name="TextBox 17"/>
          <p:cNvSpPr txBox="1">
            <a:spLocks noChangeArrowheads="1"/>
          </p:cNvSpPr>
          <p:nvPr/>
        </p:nvSpPr>
        <p:spPr bwMode="auto">
          <a:xfrm rot="-5400000">
            <a:off x="1033463" y="5743575"/>
            <a:ext cx="12239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Ontspannen</a:t>
            </a:r>
          </a:p>
        </p:txBody>
      </p:sp>
      <p:sp>
        <p:nvSpPr>
          <p:cNvPr id="62582" name="TextBox 18"/>
          <p:cNvSpPr txBox="1">
            <a:spLocks noChangeArrowheads="1"/>
          </p:cNvSpPr>
          <p:nvPr/>
        </p:nvSpPr>
        <p:spPr bwMode="auto">
          <a:xfrm rot="-5400000">
            <a:off x="1504951" y="5784850"/>
            <a:ext cx="12874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Ontgoocheld</a:t>
            </a:r>
          </a:p>
        </p:txBody>
      </p:sp>
      <p:sp>
        <p:nvSpPr>
          <p:cNvPr id="62583" name="TextBox 19"/>
          <p:cNvSpPr txBox="1">
            <a:spLocks noChangeArrowheads="1"/>
          </p:cNvSpPr>
          <p:nvPr/>
        </p:nvSpPr>
        <p:spPr bwMode="auto">
          <a:xfrm rot="-5400000">
            <a:off x="2257426" y="5527675"/>
            <a:ext cx="7921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 b="1">
                <a:latin typeface="Calibri" pitchFamily="34" charset="0"/>
              </a:rPr>
              <a:t>Kwaad</a:t>
            </a:r>
          </a:p>
        </p:txBody>
      </p:sp>
      <p:sp>
        <p:nvSpPr>
          <p:cNvPr id="62584" name="TextBox 20"/>
          <p:cNvSpPr txBox="1">
            <a:spLocks noChangeArrowheads="1"/>
          </p:cNvSpPr>
          <p:nvPr/>
        </p:nvSpPr>
        <p:spPr bwMode="auto">
          <a:xfrm rot="-5400000">
            <a:off x="2581275" y="5780088"/>
            <a:ext cx="11509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Enthousiast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1403350" y="5373688"/>
            <a:ext cx="2016125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586" name="TextBox 23"/>
          <p:cNvSpPr txBox="1">
            <a:spLocks noChangeArrowheads="1"/>
          </p:cNvSpPr>
          <p:nvPr/>
        </p:nvSpPr>
        <p:spPr bwMode="auto">
          <a:xfrm>
            <a:off x="3851275" y="4891088"/>
            <a:ext cx="23050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Vriend te laat op afspraak</a:t>
            </a:r>
          </a:p>
        </p:txBody>
      </p:sp>
      <p:sp>
        <p:nvSpPr>
          <p:cNvPr id="62587" name="TextBox 24"/>
          <p:cNvSpPr txBox="1">
            <a:spLocks noChangeArrowheads="1"/>
          </p:cNvSpPr>
          <p:nvPr/>
        </p:nvSpPr>
        <p:spPr bwMode="auto">
          <a:xfrm>
            <a:off x="4284663" y="4459288"/>
            <a:ext cx="23034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Samen koken op kot</a:t>
            </a:r>
          </a:p>
        </p:txBody>
      </p:sp>
      <p:sp>
        <p:nvSpPr>
          <p:cNvPr id="62588" name="TextBox 25"/>
          <p:cNvSpPr txBox="1">
            <a:spLocks noChangeArrowheads="1"/>
          </p:cNvSpPr>
          <p:nvPr/>
        </p:nvSpPr>
        <p:spPr bwMode="auto">
          <a:xfrm>
            <a:off x="4716463" y="4025900"/>
            <a:ext cx="230346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Verliezen bij een spel</a:t>
            </a:r>
          </a:p>
        </p:txBody>
      </p:sp>
      <p:sp>
        <p:nvSpPr>
          <p:cNvPr id="62589" name="TextBox 26"/>
          <p:cNvSpPr txBox="1">
            <a:spLocks noChangeArrowheads="1"/>
          </p:cNvSpPr>
          <p:nvPr/>
        </p:nvSpPr>
        <p:spPr bwMode="auto">
          <a:xfrm>
            <a:off x="5148263" y="3573463"/>
            <a:ext cx="23034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Naar de fakbar gaan 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rot="5400000" flipH="1" flipV="1">
            <a:off x="3599656" y="3752057"/>
            <a:ext cx="1512887" cy="144145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219700" y="1928813"/>
            <a:ext cx="3744913" cy="120173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u="sng" dirty="0" err="1">
                <a:latin typeface="+mn-lt"/>
                <a:cs typeface="+mn-cs"/>
              </a:rPr>
              <a:t>S-correlatie</a:t>
            </a:r>
            <a:r>
              <a:rPr lang="nl-BE" dirty="0">
                <a:latin typeface="+mn-lt"/>
                <a:cs typeface="+mn-cs"/>
              </a:rPr>
              <a:t> = mate waarin 2 personen gelijkaardige patronen vertonen in hun reactie op verschillende situaties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dirty="0">
                <a:latin typeface="+mn-lt"/>
                <a:cs typeface="+mn-cs"/>
              </a:rPr>
              <a:t>Bv. 3: r</a:t>
            </a:r>
            <a:r>
              <a:rPr lang="nl-BE" sz="1400" dirty="0">
                <a:latin typeface="+mn-lt"/>
                <a:cs typeface="+mn-cs"/>
              </a:rPr>
              <a:t>(</a:t>
            </a:r>
            <a:r>
              <a:rPr lang="nl-BE" sz="1400" dirty="0" err="1">
                <a:latin typeface="+mn-lt"/>
                <a:cs typeface="+mn-cs"/>
              </a:rPr>
              <a:t>Emmy</a:t>
            </a:r>
            <a:r>
              <a:rPr lang="nl-BE" sz="1400" dirty="0">
                <a:latin typeface="+mn-lt"/>
                <a:cs typeface="+mn-cs"/>
              </a:rPr>
              <a:t>, Jonas) </a:t>
            </a:r>
            <a:endParaRPr lang="nl-BE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BE" dirty="0" smtClean="0"/>
              <a:t>Soorten correlaties </a:t>
            </a:r>
            <a:br>
              <a:rPr lang="nl-BE" dirty="0" smtClean="0"/>
            </a:br>
            <a:r>
              <a:rPr lang="nl-BE" sz="3600" dirty="0" err="1" smtClean="0"/>
              <a:t>Correlaties</a:t>
            </a:r>
            <a:r>
              <a:rPr lang="nl-BE" sz="3600" dirty="0" smtClean="0"/>
              <a:t> tussen gegevens bekomen bij 1 variabele/reactie</a:t>
            </a:r>
            <a:endParaRPr lang="nl-BE" sz="36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339975" y="3171825"/>
          <a:ext cx="4487863" cy="27781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13216"/>
                <a:gridCol w="937578"/>
                <a:gridCol w="937578"/>
              </a:tblGrid>
              <a:tr h="460353">
                <a:tc gridSpan="3"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Kwaad</a:t>
                      </a:r>
                      <a:endParaRPr lang="nl-B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</a:tr>
              <a:tr h="475751"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err="1" smtClean="0"/>
                        <a:t>Emmy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Jonas</a:t>
                      </a:r>
                      <a:endParaRPr lang="nl-BE" dirty="0"/>
                    </a:p>
                  </a:txBody>
                  <a:tcPr/>
                </a:tc>
              </a:tr>
              <a:tr h="460353">
                <a:tc>
                  <a:txBody>
                    <a:bodyPr/>
                    <a:lstStyle/>
                    <a:p>
                      <a:r>
                        <a:rPr lang="nl-BE" dirty="0" smtClean="0"/>
                        <a:t>Vriend</a:t>
                      </a:r>
                      <a:r>
                        <a:rPr lang="nl-BE" baseline="0" dirty="0" smtClean="0"/>
                        <a:t> te laat op afspraak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/>
                </a:tc>
              </a:tr>
              <a:tr h="460353">
                <a:tc>
                  <a:txBody>
                    <a:bodyPr/>
                    <a:lstStyle/>
                    <a:p>
                      <a:r>
                        <a:rPr lang="nl-BE" dirty="0" smtClean="0"/>
                        <a:t>Samen koken op kot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7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/>
                </a:tc>
              </a:tr>
              <a:tr h="460353">
                <a:tc>
                  <a:txBody>
                    <a:bodyPr/>
                    <a:lstStyle/>
                    <a:p>
                      <a:r>
                        <a:rPr lang="nl-BE" dirty="0" smtClean="0"/>
                        <a:t>Verliezen bij een spel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/>
                </a:tc>
              </a:tr>
              <a:tr h="460353">
                <a:tc>
                  <a:txBody>
                    <a:bodyPr/>
                    <a:lstStyle/>
                    <a:p>
                      <a:r>
                        <a:rPr lang="nl-BE" dirty="0" smtClean="0"/>
                        <a:t>Naar</a:t>
                      </a:r>
                      <a:r>
                        <a:rPr lang="nl-BE" baseline="0" dirty="0" smtClean="0"/>
                        <a:t> de </a:t>
                      </a:r>
                      <a:r>
                        <a:rPr lang="nl-BE" baseline="0" dirty="0" err="1" smtClean="0"/>
                        <a:t>fakbar</a:t>
                      </a:r>
                      <a:r>
                        <a:rPr lang="nl-BE" baseline="0" dirty="0" smtClean="0"/>
                        <a:t> gaan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00113" y="1928813"/>
            <a:ext cx="7272337" cy="9239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u="sng" dirty="0" err="1">
                <a:latin typeface="+mn-lt"/>
                <a:cs typeface="+mn-cs"/>
              </a:rPr>
              <a:t>S-correlatie</a:t>
            </a:r>
            <a:r>
              <a:rPr lang="nl-BE" dirty="0">
                <a:latin typeface="+mn-lt"/>
                <a:cs typeface="+mn-cs"/>
              </a:rPr>
              <a:t> = mate waarin 2 personen gelijkaardige patronen vertonen in hun reactie op verschillende situaties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dirty="0">
                <a:latin typeface="+mn-lt"/>
                <a:cs typeface="+mn-cs"/>
              </a:rPr>
              <a:t>Bv. 3: r</a:t>
            </a:r>
            <a:r>
              <a:rPr lang="nl-BE" sz="1400" dirty="0">
                <a:latin typeface="+mn-lt"/>
                <a:cs typeface="+mn-cs"/>
              </a:rPr>
              <a:t>(</a:t>
            </a:r>
            <a:r>
              <a:rPr lang="nl-BE" sz="1400" dirty="0" err="1">
                <a:latin typeface="+mn-lt"/>
                <a:cs typeface="+mn-cs"/>
              </a:rPr>
              <a:t>Emmy</a:t>
            </a:r>
            <a:r>
              <a:rPr lang="nl-BE" sz="1400" dirty="0">
                <a:latin typeface="+mn-lt"/>
                <a:cs typeface="+mn-cs"/>
              </a:rPr>
              <a:t>, Jonas)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63713" y="6165850"/>
            <a:ext cx="5545137" cy="3683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dirty="0">
                <a:latin typeface="+mn-lt"/>
                <a:cs typeface="+mn-cs"/>
              </a:rPr>
              <a:t>= Nulcorrelatie</a:t>
            </a:r>
            <a:endParaRPr lang="nl-BE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3"/>
          <p:cNvGraphicFramePr>
            <a:graphicFrameLocks/>
          </p:cNvGraphicFramePr>
          <p:nvPr/>
        </p:nvGraphicFramePr>
        <p:xfrm>
          <a:off x="2700338" y="1916113"/>
          <a:ext cx="2016125" cy="20177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</a:tblGrid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7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9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ontent Placeholder 3"/>
          <p:cNvGraphicFramePr>
            <a:graphicFrameLocks/>
          </p:cNvGraphicFramePr>
          <p:nvPr/>
        </p:nvGraphicFramePr>
        <p:xfrm>
          <a:off x="2268538" y="2349500"/>
          <a:ext cx="2016125" cy="20161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</a:tblGrid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9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2287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BE" dirty="0" smtClean="0"/>
              <a:t>Soorten correlaties </a:t>
            </a:r>
            <a:br>
              <a:rPr lang="nl-BE" dirty="0" smtClean="0"/>
            </a:br>
            <a:r>
              <a:rPr lang="nl-BE" sz="3600" dirty="0" err="1" smtClean="0"/>
              <a:t>Correlaties</a:t>
            </a:r>
            <a:r>
              <a:rPr lang="nl-BE" sz="3600" dirty="0" smtClean="0"/>
              <a:t> tussen gegevens bekomen voor 1 variabele/reactie</a:t>
            </a:r>
            <a:endParaRPr lang="nl-BE" sz="3600" dirty="0"/>
          </a:p>
        </p:txBody>
      </p:sp>
      <p:graphicFrame>
        <p:nvGraphicFramePr>
          <p:cNvPr id="8" name="Content Placeholder 3"/>
          <p:cNvGraphicFramePr>
            <a:graphicFrameLocks/>
          </p:cNvGraphicFramePr>
          <p:nvPr/>
        </p:nvGraphicFramePr>
        <p:xfrm>
          <a:off x="1835150" y="2781300"/>
          <a:ext cx="2016125" cy="20161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</a:tblGrid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7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9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9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03350" y="3213100"/>
          <a:ext cx="2016125" cy="20161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</a:tblGrid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7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4623" name="TextBox 10"/>
          <p:cNvSpPr txBox="1">
            <a:spLocks noChangeArrowheads="1"/>
          </p:cNvSpPr>
          <p:nvPr/>
        </p:nvSpPr>
        <p:spPr bwMode="auto">
          <a:xfrm>
            <a:off x="468313" y="3284538"/>
            <a:ext cx="8985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Vanessa</a:t>
            </a:r>
          </a:p>
        </p:txBody>
      </p:sp>
      <p:sp>
        <p:nvSpPr>
          <p:cNvPr id="64624" name="TextBox 11"/>
          <p:cNvSpPr txBox="1">
            <a:spLocks noChangeArrowheads="1"/>
          </p:cNvSpPr>
          <p:nvPr/>
        </p:nvSpPr>
        <p:spPr bwMode="auto">
          <a:xfrm>
            <a:off x="468313" y="3789363"/>
            <a:ext cx="863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Wouter</a:t>
            </a:r>
          </a:p>
        </p:txBody>
      </p:sp>
      <p:sp>
        <p:nvSpPr>
          <p:cNvPr id="64625" name="TextBox 12"/>
          <p:cNvSpPr txBox="1">
            <a:spLocks noChangeArrowheads="1"/>
          </p:cNvSpPr>
          <p:nvPr/>
        </p:nvSpPr>
        <p:spPr bwMode="auto">
          <a:xfrm>
            <a:off x="539750" y="4292600"/>
            <a:ext cx="71913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Emmy</a:t>
            </a:r>
          </a:p>
        </p:txBody>
      </p:sp>
      <p:sp>
        <p:nvSpPr>
          <p:cNvPr id="64626" name="TextBox 13"/>
          <p:cNvSpPr txBox="1">
            <a:spLocks noChangeArrowheads="1"/>
          </p:cNvSpPr>
          <p:nvPr/>
        </p:nvSpPr>
        <p:spPr bwMode="auto">
          <a:xfrm>
            <a:off x="468313" y="5732463"/>
            <a:ext cx="863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nl-BE" sz="1600">
              <a:latin typeface="Calibri" pitchFamily="34" charset="0"/>
            </a:endParaRPr>
          </a:p>
        </p:txBody>
      </p:sp>
      <p:sp>
        <p:nvSpPr>
          <p:cNvPr id="64627" name="TextBox 14"/>
          <p:cNvSpPr txBox="1">
            <a:spLocks noChangeArrowheads="1"/>
          </p:cNvSpPr>
          <p:nvPr/>
        </p:nvSpPr>
        <p:spPr bwMode="auto">
          <a:xfrm>
            <a:off x="611188" y="4797425"/>
            <a:ext cx="6477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Jonas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rot="5400000" flipH="1" flipV="1">
            <a:off x="251619" y="4220369"/>
            <a:ext cx="2016125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629" name="TextBox 17"/>
          <p:cNvSpPr txBox="1">
            <a:spLocks noChangeArrowheads="1"/>
          </p:cNvSpPr>
          <p:nvPr/>
        </p:nvSpPr>
        <p:spPr bwMode="auto">
          <a:xfrm rot="-5400000">
            <a:off x="1033463" y="5743575"/>
            <a:ext cx="12239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Ontspannen</a:t>
            </a:r>
          </a:p>
        </p:txBody>
      </p:sp>
      <p:sp>
        <p:nvSpPr>
          <p:cNvPr id="64630" name="TextBox 18"/>
          <p:cNvSpPr txBox="1">
            <a:spLocks noChangeArrowheads="1"/>
          </p:cNvSpPr>
          <p:nvPr/>
        </p:nvSpPr>
        <p:spPr bwMode="auto">
          <a:xfrm rot="-5400000">
            <a:off x="1504951" y="5784850"/>
            <a:ext cx="12874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Ontgoocheld</a:t>
            </a:r>
          </a:p>
        </p:txBody>
      </p:sp>
      <p:sp>
        <p:nvSpPr>
          <p:cNvPr id="64631" name="TextBox 19"/>
          <p:cNvSpPr txBox="1">
            <a:spLocks noChangeArrowheads="1"/>
          </p:cNvSpPr>
          <p:nvPr/>
        </p:nvSpPr>
        <p:spPr bwMode="auto">
          <a:xfrm rot="-5400000">
            <a:off x="2257426" y="5527675"/>
            <a:ext cx="7921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 b="1">
                <a:latin typeface="Calibri" pitchFamily="34" charset="0"/>
              </a:rPr>
              <a:t>Kwaad</a:t>
            </a:r>
          </a:p>
        </p:txBody>
      </p:sp>
      <p:sp>
        <p:nvSpPr>
          <p:cNvPr id="64632" name="TextBox 20"/>
          <p:cNvSpPr txBox="1">
            <a:spLocks noChangeArrowheads="1"/>
          </p:cNvSpPr>
          <p:nvPr/>
        </p:nvSpPr>
        <p:spPr bwMode="auto">
          <a:xfrm rot="-5400000">
            <a:off x="2581275" y="5780088"/>
            <a:ext cx="11509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Enthousiast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1403350" y="5373688"/>
            <a:ext cx="2016125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634" name="TextBox 23"/>
          <p:cNvSpPr txBox="1">
            <a:spLocks noChangeArrowheads="1"/>
          </p:cNvSpPr>
          <p:nvPr/>
        </p:nvSpPr>
        <p:spPr bwMode="auto">
          <a:xfrm>
            <a:off x="3851275" y="4891088"/>
            <a:ext cx="23050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Vriend te laat op afspraak</a:t>
            </a:r>
          </a:p>
        </p:txBody>
      </p:sp>
      <p:sp>
        <p:nvSpPr>
          <p:cNvPr id="64635" name="TextBox 24"/>
          <p:cNvSpPr txBox="1">
            <a:spLocks noChangeArrowheads="1"/>
          </p:cNvSpPr>
          <p:nvPr/>
        </p:nvSpPr>
        <p:spPr bwMode="auto">
          <a:xfrm>
            <a:off x="4284663" y="4459288"/>
            <a:ext cx="23034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Samen koken op kot</a:t>
            </a:r>
          </a:p>
        </p:txBody>
      </p:sp>
      <p:sp>
        <p:nvSpPr>
          <p:cNvPr id="64636" name="TextBox 25"/>
          <p:cNvSpPr txBox="1">
            <a:spLocks noChangeArrowheads="1"/>
          </p:cNvSpPr>
          <p:nvPr/>
        </p:nvSpPr>
        <p:spPr bwMode="auto">
          <a:xfrm>
            <a:off x="4716463" y="4025900"/>
            <a:ext cx="230346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Verliezen bij een spel</a:t>
            </a:r>
          </a:p>
        </p:txBody>
      </p:sp>
      <p:sp>
        <p:nvSpPr>
          <p:cNvPr id="64637" name="TextBox 26"/>
          <p:cNvSpPr txBox="1">
            <a:spLocks noChangeArrowheads="1"/>
          </p:cNvSpPr>
          <p:nvPr/>
        </p:nvSpPr>
        <p:spPr bwMode="auto">
          <a:xfrm>
            <a:off x="5148263" y="3573463"/>
            <a:ext cx="23034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Naar de fakbar gaan 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rot="5400000" flipH="1" flipV="1">
            <a:off x="3599656" y="3752057"/>
            <a:ext cx="1512887" cy="144145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219700" y="1928813"/>
            <a:ext cx="3744913" cy="9239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u="sng" dirty="0" err="1">
                <a:latin typeface="+mn-lt"/>
                <a:cs typeface="+mn-cs"/>
              </a:rPr>
              <a:t>T-correlatie</a:t>
            </a:r>
            <a:r>
              <a:rPr lang="nl-BE" dirty="0">
                <a:latin typeface="+mn-lt"/>
                <a:cs typeface="+mn-cs"/>
              </a:rPr>
              <a:t> = mate waarin 2 situaties een gelijkaardige reactie uitlokken bij verschillende personen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3"/>
          <p:cNvGraphicFramePr>
            <a:graphicFrameLocks/>
          </p:cNvGraphicFramePr>
          <p:nvPr/>
        </p:nvGraphicFramePr>
        <p:xfrm>
          <a:off x="2700338" y="1916113"/>
          <a:ext cx="2016125" cy="20177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</a:tblGrid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7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9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ontent Placeholder 3"/>
          <p:cNvGraphicFramePr>
            <a:graphicFrameLocks/>
          </p:cNvGraphicFramePr>
          <p:nvPr/>
        </p:nvGraphicFramePr>
        <p:xfrm>
          <a:off x="2268538" y="2349500"/>
          <a:ext cx="2016125" cy="20161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</a:tblGrid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9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2287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BE" dirty="0" smtClean="0"/>
              <a:t>Soorten correlaties </a:t>
            </a:r>
            <a:br>
              <a:rPr lang="nl-BE" dirty="0" smtClean="0"/>
            </a:br>
            <a:r>
              <a:rPr lang="nl-BE" sz="3600" dirty="0" err="1" smtClean="0"/>
              <a:t>Correlaties</a:t>
            </a:r>
            <a:r>
              <a:rPr lang="nl-BE" sz="3600" dirty="0" smtClean="0"/>
              <a:t> tussen gegevens bekomen voor 1 variabele/reactie</a:t>
            </a:r>
            <a:endParaRPr lang="nl-BE" sz="3600" dirty="0"/>
          </a:p>
        </p:txBody>
      </p:sp>
      <p:graphicFrame>
        <p:nvGraphicFramePr>
          <p:cNvPr id="8" name="Content Placeholder 3"/>
          <p:cNvGraphicFramePr>
            <a:graphicFrameLocks/>
          </p:cNvGraphicFramePr>
          <p:nvPr/>
        </p:nvGraphicFramePr>
        <p:xfrm>
          <a:off x="1835150" y="2781300"/>
          <a:ext cx="2016125" cy="20161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</a:tblGrid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7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9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9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03350" y="3213100"/>
          <a:ext cx="2016125" cy="20161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</a:tblGrid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7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5647" name="TextBox 10"/>
          <p:cNvSpPr txBox="1">
            <a:spLocks noChangeArrowheads="1"/>
          </p:cNvSpPr>
          <p:nvPr/>
        </p:nvSpPr>
        <p:spPr bwMode="auto">
          <a:xfrm>
            <a:off x="468313" y="3284538"/>
            <a:ext cx="8985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Vanessa</a:t>
            </a:r>
          </a:p>
        </p:txBody>
      </p:sp>
      <p:sp>
        <p:nvSpPr>
          <p:cNvPr id="65648" name="TextBox 11"/>
          <p:cNvSpPr txBox="1">
            <a:spLocks noChangeArrowheads="1"/>
          </p:cNvSpPr>
          <p:nvPr/>
        </p:nvSpPr>
        <p:spPr bwMode="auto">
          <a:xfrm>
            <a:off x="468313" y="3789363"/>
            <a:ext cx="863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Wouter</a:t>
            </a:r>
          </a:p>
        </p:txBody>
      </p:sp>
      <p:sp>
        <p:nvSpPr>
          <p:cNvPr id="65649" name="TextBox 12"/>
          <p:cNvSpPr txBox="1">
            <a:spLocks noChangeArrowheads="1"/>
          </p:cNvSpPr>
          <p:nvPr/>
        </p:nvSpPr>
        <p:spPr bwMode="auto">
          <a:xfrm>
            <a:off x="539750" y="4292600"/>
            <a:ext cx="71913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Emmy</a:t>
            </a:r>
          </a:p>
        </p:txBody>
      </p:sp>
      <p:sp>
        <p:nvSpPr>
          <p:cNvPr id="65650" name="TextBox 13"/>
          <p:cNvSpPr txBox="1">
            <a:spLocks noChangeArrowheads="1"/>
          </p:cNvSpPr>
          <p:nvPr/>
        </p:nvSpPr>
        <p:spPr bwMode="auto">
          <a:xfrm>
            <a:off x="468313" y="5732463"/>
            <a:ext cx="863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nl-BE" sz="1600">
              <a:latin typeface="Calibri" pitchFamily="34" charset="0"/>
            </a:endParaRPr>
          </a:p>
        </p:txBody>
      </p:sp>
      <p:sp>
        <p:nvSpPr>
          <p:cNvPr id="65651" name="TextBox 14"/>
          <p:cNvSpPr txBox="1">
            <a:spLocks noChangeArrowheads="1"/>
          </p:cNvSpPr>
          <p:nvPr/>
        </p:nvSpPr>
        <p:spPr bwMode="auto">
          <a:xfrm>
            <a:off x="611188" y="4797425"/>
            <a:ext cx="6477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Jonas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rot="5400000" flipH="1" flipV="1">
            <a:off x="251619" y="4220369"/>
            <a:ext cx="2016125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653" name="TextBox 17"/>
          <p:cNvSpPr txBox="1">
            <a:spLocks noChangeArrowheads="1"/>
          </p:cNvSpPr>
          <p:nvPr/>
        </p:nvSpPr>
        <p:spPr bwMode="auto">
          <a:xfrm rot="-5400000">
            <a:off x="1033463" y="5743575"/>
            <a:ext cx="12239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Ontspannen</a:t>
            </a:r>
          </a:p>
        </p:txBody>
      </p:sp>
      <p:sp>
        <p:nvSpPr>
          <p:cNvPr id="65654" name="TextBox 18"/>
          <p:cNvSpPr txBox="1">
            <a:spLocks noChangeArrowheads="1"/>
          </p:cNvSpPr>
          <p:nvPr/>
        </p:nvSpPr>
        <p:spPr bwMode="auto">
          <a:xfrm rot="-5400000">
            <a:off x="1504951" y="5784850"/>
            <a:ext cx="12874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Ontgoocheld</a:t>
            </a:r>
          </a:p>
        </p:txBody>
      </p:sp>
      <p:sp>
        <p:nvSpPr>
          <p:cNvPr id="65655" name="TextBox 19"/>
          <p:cNvSpPr txBox="1">
            <a:spLocks noChangeArrowheads="1"/>
          </p:cNvSpPr>
          <p:nvPr/>
        </p:nvSpPr>
        <p:spPr bwMode="auto">
          <a:xfrm rot="-5400000">
            <a:off x="2257426" y="5527675"/>
            <a:ext cx="7921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 b="1">
                <a:latin typeface="Calibri" pitchFamily="34" charset="0"/>
              </a:rPr>
              <a:t>Kwaad</a:t>
            </a:r>
          </a:p>
        </p:txBody>
      </p:sp>
      <p:sp>
        <p:nvSpPr>
          <p:cNvPr id="65656" name="TextBox 20"/>
          <p:cNvSpPr txBox="1">
            <a:spLocks noChangeArrowheads="1"/>
          </p:cNvSpPr>
          <p:nvPr/>
        </p:nvSpPr>
        <p:spPr bwMode="auto">
          <a:xfrm rot="-5400000">
            <a:off x="2581275" y="5780088"/>
            <a:ext cx="11509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Enthousiast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1403350" y="5373688"/>
            <a:ext cx="2016125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658" name="TextBox 23"/>
          <p:cNvSpPr txBox="1">
            <a:spLocks noChangeArrowheads="1"/>
          </p:cNvSpPr>
          <p:nvPr/>
        </p:nvSpPr>
        <p:spPr bwMode="auto">
          <a:xfrm>
            <a:off x="3851275" y="4891088"/>
            <a:ext cx="24495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 b="1" i="1">
                <a:latin typeface="Calibri" pitchFamily="34" charset="0"/>
              </a:rPr>
              <a:t>Vriend te laat op afspraak</a:t>
            </a:r>
          </a:p>
        </p:txBody>
      </p:sp>
      <p:sp>
        <p:nvSpPr>
          <p:cNvPr id="65659" name="TextBox 24"/>
          <p:cNvSpPr txBox="1">
            <a:spLocks noChangeArrowheads="1"/>
          </p:cNvSpPr>
          <p:nvPr/>
        </p:nvSpPr>
        <p:spPr bwMode="auto">
          <a:xfrm>
            <a:off x="4284663" y="4459288"/>
            <a:ext cx="23034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Samen koken op kot</a:t>
            </a:r>
          </a:p>
        </p:txBody>
      </p:sp>
      <p:sp>
        <p:nvSpPr>
          <p:cNvPr id="65660" name="TextBox 25"/>
          <p:cNvSpPr txBox="1">
            <a:spLocks noChangeArrowheads="1"/>
          </p:cNvSpPr>
          <p:nvPr/>
        </p:nvSpPr>
        <p:spPr bwMode="auto">
          <a:xfrm>
            <a:off x="4716463" y="4025900"/>
            <a:ext cx="230346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 b="1" i="1">
                <a:latin typeface="Calibri" pitchFamily="34" charset="0"/>
              </a:rPr>
              <a:t>Verliezen bij een spel</a:t>
            </a:r>
          </a:p>
        </p:txBody>
      </p:sp>
      <p:sp>
        <p:nvSpPr>
          <p:cNvPr id="65661" name="TextBox 26"/>
          <p:cNvSpPr txBox="1">
            <a:spLocks noChangeArrowheads="1"/>
          </p:cNvSpPr>
          <p:nvPr/>
        </p:nvSpPr>
        <p:spPr bwMode="auto">
          <a:xfrm>
            <a:off x="5148263" y="3573463"/>
            <a:ext cx="23034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Naar de fakbar gaan 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rot="5400000" flipH="1" flipV="1">
            <a:off x="3599656" y="3752057"/>
            <a:ext cx="1512887" cy="144145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219700" y="1928813"/>
            <a:ext cx="3744913" cy="14160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u="sng" dirty="0" err="1">
                <a:latin typeface="+mn-lt"/>
                <a:cs typeface="+mn-cs"/>
              </a:rPr>
              <a:t>T-correlatie</a:t>
            </a:r>
            <a:r>
              <a:rPr lang="nl-BE" dirty="0">
                <a:latin typeface="+mn-lt"/>
                <a:cs typeface="+mn-cs"/>
              </a:rPr>
              <a:t> = mate waarin 2 situaties een gelijkaardige reactie uitlokken bij verschillende personen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dirty="0">
                <a:latin typeface="+mn-lt"/>
                <a:cs typeface="+mn-cs"/>
              </a:rPr>
              <a:t>Bv. 1: r</a:t>
            </a:r>
            <a:r>
              <a:rPr lang="nl-BE" sz="1400" dirty="0">
                <a:latin typeface="+mn-lt"/>
                <a:cs typeface="+mn-cs"/>
              </a:rPr>
              <a:t>(Vriend te laat op afspraak, Verliezen bij een spel)</a:t>
            </a:r>
            <a:endParaRPr lang="nl-BE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BE" dirty="0" smtClean="0"/>
              <a:t>Soorten correlaties </a:t>
            </a:r>
            <a:br>
              <a:rPr lang="nl-BE" dirty="0" smtClean="0"/>
            </a:br>
            <a:r>
              <a:rPr lang="nl-BE" sz="3600" dirty="0" err="1" smtClean="0"/>
              <a:t>Correlaties</a:t>
            </a:r>
            <a:r>
              <a:rPr lang="nl-BE" sz="3600" dirty="0" smtClean="0"/>
              <a:t> tussen gegevens bekomen bij 1 variabele/reactie</a:t>
            </a:r>
            <a:endParaRPr lang="nl-BE" sz="36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763713" y="3171825"/>
          <a:ext cx="5792787" cy="27781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4568"/>
                <a:gridCol w="2613216"/>
                <a:gridCol w="2194560"/>
              </a:tblGrid>
              <a:tr h="460353">
                <a:tc gridSpan="3"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Kwaad</a:t>
                      </a:r>
                      <a:endParaRPr lang="nl-B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</a:tr>
              <a:tr h="475751"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Vriend te laat op afspraak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Verliezen bij een spel</a:t>
                      </a:r>
                      <a:endParaRPr lang="nl-BE" dirty="0"/>
                    </a:p>
                  </a:txBody>
                  <a:tcPr/>
                </a:tc>
              </a:tr>
              <a:tr h="460353">
                <a:tc>
                  <a:txBody>
                    <a:bodyPr/>
                    <a:lstStyle/>
                    <a:p>
                      <a:r>
                        <a:rPr lang="nl-BE" dirty="0" err="1" smtClean="0"/>
                        <a:t>Vanessa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/>
                </a:tc>
              </a:tr>
              <a:tr h="460353">
                <a:tc>
                  <a:txBody>
                    <a:bodyPr/>
                    <a:lstStyle/>
                    <a:p>
                      <a:r>
                        <a:rPr lang="nl-BE" dirty="0" smtClean="0"/>
                        <a:t>Wouter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7</a:t>
                      </a:r>
                      <a:endParaRPr lang="nl-BE" dirty="0"/>
                    </a:p>
                  </a:txBody>
                  <a:tcPr/>
                </a:tc>
              </a:tr>
              <a:tr h="460353">
                <a:tc>
                  <a:txBody>
                    <a:bodyPr/>
                    <a:lstStyle/>
                    <a:p>
                      <a:r>
                        <a:rPr lang="nl-BE" dirty="0" err="1" smtClean="0"/>
                        <a:t>Emmy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/>
                </a:tc>
              </a:tr>
              <a:tr h="460353">
                <a:tc>
                  <a:txBody>
                    <a:bodyPr/>
                    <a:lstStyle/>
                    <a:p>
                      <a:r>
                        <a:rPr lang="nl-BE" dirty="0" smtClean="0"/>
                        <a:t>Jonas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5650" y="1857375"/>
            <a:ext cx="7848600" cy="9239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u="sng" dirty="0" err="1">
                <a:latin typeface="+mn-lt"/>
                <a:cs typeface="+mn-cs"/>
              </a:rPr>
              <a:t>T-correlatie</a:t>
            </a:r>
            <a:r>
              <a:rPr lang="nl-BE" dirty="0">
                <a:latin typeface="+mn-lt"/>
                <a:cs typeface="+mn-cs"/>
              </a:rPr>
              <a:t> = mate waarin 2 situaties een gelijkaardige reactie uitlokken bij verschillende personen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dirty="0">
                <a:latin typeface="+mn-lt"/>
                <a:cs typeface="+mn-cs"/>
              </a:rPr>
              <a:t>Bv. 1: r</a:t>
            </a:r>
            <a:r>
              <a:rPr lang="nl-BE" sz="1400" dirty="0">
                <a:latin typeface="+mn-lt"/>
                <a:cs typeface="+mn-cs"/>
              </a:rPr>
              <a:t>(Vriend te laat op afspraak, Verliezen bij een spel)</a:t>
            </a:r>
            <a:endParaRPr lang="nl-BE" dirty="0">
              <a:latin typeface="+mn-lt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63713" y="6165850"/>
            <a:ext cx="5545137" cy="3683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dirty="0">
                <a:latin typeface="+mn-lt"/>
                <a:cs typeface="+mn-cs"/>
              </a:rPr>
              <a:t>= Positieve correlatie</a:t>
            </a:r>
            <a:endParaRPr lang="nl-BE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3"/>
          <p:cNvGraphicFramePr>
            <a:graphicFrameLocks/>
          </p:cNvGraphicFramePr>
          <p:nvPr/>
        </p:nvGraphicFramePr>
        <p:xfrm>
          <a:off x="2700338" y="1916113"/>
          <a:ext cx="2016125" cy="20177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</a:tblGrid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7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9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ontent Placeholder 3"/>
          <p:cNvGraphicFramePr>
            <a:graphicFrameLocks/>
          </p:cNvGraphicFramePr>
          <p:nvPr/>
        </p:nvGraphicFramePr>
        <p:xfrm>
          <a:off x="2268538" y="2349500"/>
          <a:ext cx="2016125" cy="20161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</a:tblGrid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9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2287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BE" dirty="0" smtClean="0"/>
              <a:t>Soorten correlaties </a:t>
            </a:r>
            <a:br>
              <a:rPr lang="nl-BE" dirty="0" smtClean="0"/>
            </a:br>
            <a:r>
              <a:rPr lang="nl-BE" sz="3600" dirty="0" err="1" smtClean="0"/>
              <a:t>Correlaties</a:t>
            </a:r>
            <a:r>
              <a:rPr lang="nl-BE" sz="3600" dirty="0" smtClean="0"/>
              <a:t> tussen gegevens bekomen voor 1 variabele/reactie</a:t>
            </a:r>
            <a:endParaRPr lang="nl-BE" sz="3600" dirty="0"/>
          </a:p>
        </p:txBody>
      </p:sp>
      <p:graphicFrame>
        <p:nvGraphicFramePr>
          <p:cNvPr id="8" name="Content Placeholder 3"/>
          <p:cNvGraphicFramePr>
            <a:graphicFrameLocks/>
          </p:cNvGraphicFramePr>
          <p:nvPr/>
        </p:nvGraphicFramePr>
        <p:xfrm>
          <a:off x="1835150" y="2781300"/>
          <a:ext cx="2016125" cy="20161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</a:tblGrid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7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9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9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03350" y="3213100"/>
          <a:ext cx="2016125" cy="20161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</a:tblGrid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7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7695" name="TextBox 10"/>
          <p:cNvSpPr txBox="1">
            <a:spLocks noChangeArrowheads="1"/>
          </p:cNvSpPr>
          <p:nvPr/>
        </p:nvSpPr>
        <p:spPr bwMode="auto">
          <a:xfrm>
            <a:off x="468313" y="3284538"/>
            <a:ext cx="8985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Vanessa</a:t>
            </a:r>
          </a:p>
        </p:txBody>
      </p:sp>
      <p:sp>
        <p:nvSpPr>
          <p:cNvPr id="67696" name="TextBox 11"/>
          <p:cNvSpPr txBox="1">
            <a:spLocks noChangeArrowheads="1"/>
          </p:cNvSpPr>
          <p:nvPr/>
        </p:nvSpPr>
        <p:spPr bwMode="auto">
          <a:xfrm>
            <a:off x="468313" y="3789363"/>
            <a:ext cx="863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Wouter</a:t>
            </a:r>
          </a:p>
        </p:txBody>
      </p:sp>
      <p:sp>
        <p:nvSpPr>
          <p:cNvPr id="67697" name="TextBox 12"/>
          <p:cNvSpPr txBox="1">
            <a:spLocks noChangeArrowheads="1"/>
          </p:cNvSpPr>
          <p:nvPr/>
        </p:nvSpPr>
        <p:spPr bwMode="auto">
          <a:xfrm>
            <a:off x="539750" y="4292600"/>
            <a:ext cx="71913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Emmy</a:t>
            </a:r>
          </a:p>
        </p:txBody>
      </p:sp>
      <p:sp>
        <p:nvSpPr>
          <p:cNvPr id="67698" name="TextBox 13"/>
          <p:cNvSpPr txBox="1">
            <a:spLocks noChangeArrowheads="1"/>
          </p:cNvSpPr>
          <p:nvPr/>
        </p:nvSpPr>
        <p:spPr bwMode="auto">
          <a:xfrm>
            <a:off x="468313" y="5732463"/>
            <a:ext cx="863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nl-BE" sz="1600">
              <a:latin typeface="Calibri" pitchFamily="34" charset="0"/>
            </a:endParaRPr>
          </a:p>
        </p:txBody>
      </p:sp>
      <p:sp>
        <p:nvSpPr>
          <p:cNvPr id="67699" name="TextBox 14"/>
          <p:cNvSpPr txBox="1">
            <a:spLocks noChangeArrowheads="1"/>
          </p:cNvSpPr>
          <p:nvPr/>
        </p:nvSpPr>
        <p:spPr bwMode="auto">
          <a:xfrm>
            <a:off x="611188" y="4797425"/>
            <a:ext cx="6477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Jonas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rot="5400000" flipH="1" flipV="1">
            <a:off x="251619" y="4220369"/>
            <a:ext cx="2016125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701" name="TextBox 17"/>
          <p:cNvSpPr txBox="1">
            <a:spLocks noChangeArrowheads="1"/>
          </p:cNvSpPr>
          <p:nvPr/>
        </p:nvSpPr>
        <p:spPr bwMode="auto">
          <a:xfrm rot="-5400000">
            <a:off x="1033463" y="5743575"/>
            <a:ext cx="12239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Ontspannen</a:t>
            </a:r>
          </a:p>
        </p:txBody>
      </p:sp>
      <p:sp>
        <p:nvSpPr>
          <p:cNvPr id="67702" name="TextBox 18"/>
          <p:cNvSpPr txBox="1">
            <a:spLocks noChangeArrowheads="1"/>
          </p:cNvSpPr>
          <p:nvPr/>
        </p:nvSpPr>
        <p:spPr bwMode="auto">
          <a:xfrm rot="-5400000">
            <a:off x="1504951" y="5784850"/>
            <a:ext cx="12874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Ontgoocheld</a:t>
            </a:r>
          </a:p>
        </p:txBody>
      </p:sp>
      <p:sp>
        <p:nvSpPr>
          <p:cNvPr id="67703" name="TextBox 19"/>
          <p:cNvSpPr txBox="1">
            <a:spLocks noChangeArrowheads="1"/>
          </p:cNvSpPr>
          <p:nvPr/>
        </p:nvSpPr>
        <p:spPr bwMode="auto">
          <a:xfrm rot="-5400000">
            <a:off x="2257426" y="5527675"/>
            <a:ext cx="7921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 b="1">
                <a:latin typeface="Calibri" pitchFamily="34" charset="0"/>
              </a:rPr>
              <a:t>Kwaad</a:t>
            </a:r>
          </a:p>
        </p:txBody>
      </p:sp>
      <p:sp>
        <p:nvSpPr>
          <p:cNvPr id="67704" name="TextBox 20"/>
          <p:cNvSpPr txBox="1">
            <a:spLocks noChangeArrowheads="1"/>
          </p:cNvSpPr>
          <p:nvPr/>
        </p:nvSpPr>
        <p:spPr bwMode="auto">
          <a:xfrm rot="-5400000">
            <a:off x="2581275" y="5780088"/>
            <a:ext cx="11509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Enthousiast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1403350" y="5373688"/>
            <a:ext cx="2016125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706" name="TextBox 23"/>
          <p:cNvSpPr txBox="1">
            <a:spLocks noChangeArrowheads="1"/>
          </p:cNvSpPr>
          <p:nvPr/>
        </p:nvSpPr>
        <p:spPr bwMode="auto">
          <a:xfrm>
            <a:off x="3851275" y="4891088"/>
            <a:ext cx="23050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Vriend te laat op afspraak</a:t>
            </a:r>
          </a:p>
        </p:txBody>
      </p:sp>
      <p:sp>
        <p:nvSpPr>
          <p:cNvPr id="67707" name="TextBox 24"/>
          <p:cNvSpPr txBox="1">
            <a:spLocks noChangeArrowheads="1"/>
          </p:cNvSpPr>
          <p:nvPr/>
        </p:nvSpPr>
        <p:spPr bwMode="auto">
          <a:xfrm>
            <a:off x="4284663" y="4459288"/>
            <a:ext cx="23034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Samen koken op kot</a:t>
            </a:r>
          </a:p>
        </p:txBody>
      </p:sp>
      <p:sp>
        <p:nvSpPr>
          <p:cNvPr id="67708" name="TextBox 25"/>
          <p:cNvSpPr txBox="1">
            <a:spLocks noChangeArrowheads="1"/>
          </p:cNvSpPr>
          <p:nvPr/>
        </p:nvSpPr>
        <p:spPr bwMode="auto">
          <a:xfrm>
            <a:off x="4716463" y="4025900"/>
            <a:ext cx="230346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 b="1" i="1">
                <a:latin typeface="Calibri" pitchFamily="34" charset="0"/>
              </a:rPr>
              <a:t>Verliezen bij een spel</a:t>
            </a:r>
          </a:p>
        </p:txBody>
      </p:sp>
      <p:sp>
        <p:nvSpPr>
          <p:cNvPr id="67709" name="TextBox 26"/>
          <p:cNvSpPr txBox="1">
            <a:spLocks noChangeArrowheads="1"/>
          </p:cNvSpPr>
          <p:nvPr/>
        </p:nvSpPr>
        <p:spPr bwMode="auto">
          <a:xfrm>
            <a:off x="5148263" y="3573463"/>
            <a:ext cx="23034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 b="1" i="1">
                <a:latin typeface="Calibri" pitchFamily="34" charset="0"/>
              </a:rPr>
              <a:t>Naar de fakbar gaan 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rot="5400000" flipH="1" flipV="1">
            <a:off x="3599656" y="3752057"/>
            <a:ext cx="1512887" cy="144145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219700" y="1928813"/>
            <a:ext cx="3744913" cy="14160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u="sng" dirty="0" err="1">
                <a:latin typeface="+mn-lt"/>
                <a:cs typeface="+mn-cs"/>
              </a:rPr>
              <a:t>T-correlatie</a:t>
            </a:r>
            <a:r>
              <a:rPr lang="nl-BE" dirty="0">
                <a:latin typeface="+mn-lt"/>
                <a:cs typeface="+mn-cs"/>
              </a:rPr>
              <a:t> = mate waarin 2 situaties een gelijkaardige reactie uitlokken bij verschillende personen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dirty="0">
                <a:latin typeface="+mn-lt"/>
                <a:cs typeface="+mn-cs"/>
              </a:rPr>
              <a:t>Bv. 2: r</a:t>
            </a:r>
            <a:r>
              <a:rPr lang="nl-BE" sz="1400" dirty="0">
                <a:latin typeface="+mn-lt"/>
                <a:cs typeface="+mn-cs"/>
              </a:rPr>
              <a:t>(Verliezen bij een spel, Naar de </a:t>
            </a:r>
            <a:r>
              <a:rPr lang="nl-BE" sz="1400" dirty="0" err="1">
                <a:latin typeface="+mn-lt"/>
                <a:cs typeface="+mn-cs"/>
              </a:rPr>
              <a:t>fakbar</a:t>
            </a:r>
            <a:r>
              <a:rPr lang="nl-BE" sz="1400" dirty="0">
                <a:latin typeface="+mn-lt"/>
                <a:cs typeface="+mn-cs"/>
              </a:rPr>
              <a:t> gaan)</a:t>
            </a:r>
            <a:endParaRPr lang="nl-BE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BE" dirty="0" smtClean="0"/>
              <a:t>Soorten correlaties </a:t>
            </a:r>
            <a:br>
              <a:rPr lang="nl-BE" dirty="0" smtClean="0"/>
            </a:br>
            <a:r>
              <a:rPr lang="nl-BE" sz="3600" dirty="0" err="1" smtClean="0"/>
              <a:t>Correlaties</a:t>
            </a:r>
            <a:r>
              <a:rPr lang="nl-BE" sz="3600" dirty="0" smtClean="0"/>
              <a:t> tussen gegevens bekomen bij 1 variabele/reactie</a:t>
            </a:r>
            <a:endParaRPr lang="nl-BE" sz="36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763713" y="3171825"/>
          <a:ext cx="5373687" cy="27781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4568"/>
                <a:gridCol w="2194560"/>
                <a:gridCol w="2194560"/>
              </a:tblGrid>
              <a:tr h="460353">
                <a:tc gridSpan="3"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Kwaad</a:t>
                      </a:r>
                      <a:endParaRPr lang="nl-B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</a:tr>
              <a:tr h="475751"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Verliezen bij een spel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Naar de </a:t>
                      </a:r>
                      <a:r>
                        <a:rPr lang="nl-BE" dirty="0" err="1" smtClean="0"/>
                        <a:t>fakbar</a:t>
                      </a:r>
                      <a:r>
                        <a:rPr lang="nl-BE" dirty="0" smtClean="0"/>
                        <a:t> gaan</a:t>
                      </a:r>
                      <a:endParaRPr lang="nl-BE" dirty="0"/>
                    </a:p>
                  </a:txBody>
                  <a:tcPr/>
                </a:tc>
              </a:tr>
              <a:tr h="460353">
                <a:tc>
                  <a:txBody>
                    <a:bodyPr/>
                    <a:lstStyle/>
                    <a:p>
                      <a:r>
                        <a:rPr lang="nl-BE" dirty="0" err="1" smtClean="0"/>
                        <a:t>Vanessa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/>
                </a:tc>
              </a:tr>
              <a:tr h="460353">
                <a:tc>
                  <a:txBody>
                    <a:bodyPr/>
                    <a:lstStyle/>
                    <a:p>
                      <a:r>
                        <a:rPr lang="nl-BE" dirty="0" smtClean="0"/>
                        <a:t>Wouter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7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/>
                </a:tc>
              </a:tr>
              <a:tr h="460353">
                <a:tc>
                  <a:txBody>
                    <a:bodyPr/>
                    <a:lstStyle/>
                    <a:p>
                      <a:r>
                        <a:rPr lang="nl-BE" dirty="0" err="1" smtClean="0"/>
                        <a:t>Emmy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/>
                </a:tc>
              </a:tr>
              <a:tr h="460353">
                <a:tc>
                  <a:txBody>
                    <a:bodyPr/>
                    <a:lstStyle/>
                    <a:p>
                      <a:r>
                        <a:rPr lang="nl-BE" dirty="0" smtClean="0"/>
                        <a:t>Jonas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5650" y="1857375"/>
            <a:ext cx="7848600" cy="9239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u="sng" dirty="0" err="1">
                <a:latin typeface="+mn-lt"/>
                <a:cs typeface="+mn-cs"/>
              </a:rPr>
              <a:t>T-correlatie</a:t>
            </a:r>
            <a:r>
              <a:rPr lang="nl-BE" dirty="0">
                <a:latin typeface="+mn-lt"/>
                <a:cs typeface="+mn-cs"/>
              </a:rPr>
              <a:t> = mate waarin 2 situaties een gelijkaardige reactie uitlokken bij verschillende personen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dirty="0">
                <a:latin typeface="+mn-lt"/>
                <a:cs typeface="+mn-cs"/>
              </a:rPr>
              <a:t>Bv. 2: r</a:t>
            </a:r>
            <a:r>
              <a:rPr lang="nl-BE" sz="1400" dirty="0">
                <a:latin typeface="+mn-lt"/>
                <a:cs typeface="+mn-cs"/>
              </a:rPr>
              <a:t>(Verliezen bij een spel, Naar de </a:t>
            </a:r>
            <a:r>
              <a:rPr lang="nl-BE" sz="1400" dirty="0" err="1">
                <a:latin typeface="+mn-lt"/>
                <a:cs typeface="+mn-cs"/>
              </a:rPr>
              <a:t>fakbar</a:t>
            </a:r>
            <a:r>
              <a:rPr lang="nl-BE" sz="1400" dirty="0">
                <a:latin typeface="+mn-lt"/>
                <a:cs typeface="+mn-cs"/>
              </a:rPr>
              <a:t> gaan)</a:t>
            </a:r>
            <a:endParaRPr lang="nl-BE" dirty="0">
              <a:latin typeface="+mn-lt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63713" y="6165850"/>
            <a:ext cx="5545137" cy="3683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dirty="0">
                <a:latin typeface="+mn-lt"/>
                <a:cs typeface="+mn-cs"/>
              </a:rPr>
              <a:t>= Negatieve correlatie</a:t>
            </a:r>
            <a:endParaRPr lang="nl-BE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3"/>
          <p:cNvGraphicFramePr>
            <a:graphicFrameLocks/>
          </p:cNvGraphicFramePr>
          <p:nvPr/>
        </p:nvGraphicFramePr>
        <p:xfrm>
          <a:off x="2700338" y="1916113"/>
          <a:ext cx="2016125" cy="20177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</a:tblGrid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7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9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ontent Placeholder 3"/>
          <p:cNvGraphicFramePr>
            <a:graphicFrameLocks/>
          </p:cNvGraphicFramePr>
          <p:nvPr/>
        </p:nvGraphicFramePr>
        <p:xfrm>
          <a:off x="2268538" y="2349500"/>
          <a:ext cx="2016125" cy="20161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</a:tblGrid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9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2287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BE" dirty="0" smtClean="0"/>
              <a:t>Soorten correlaties </a:t>
            </a:r>
            <a:br>
              <a:rPr lang="nl-BE" dirty="0" smtClean="0"/>
            </a:br>
            <a:r>
              <a:rPr lang="nl-BE" sz="3600" dirty="0" err="1" smtClean="0"/>
              <a:t>Correlaties</a:t>
            </a:r>
            <a:r>
              <a:rPr lang="nl-BE" sz="3600" dirty="0" smtClean="0"/>
              <a:t> tussen gegevens bekomen voor 1 variabele/reactie</a:t>
            </a:r>
            <a:endParaRPr lang="nl-BE" sz="3600" dirty="0"/>
          </a:p>
        </p:txBody>
      </p:sp>
      <p:graphicFrame>
        <p:nvGraphicFramePr>
          <p:cNvPr id="8" name="Content Placeholder 3"/>
          <p:cNvGraphicFramePr>
            <a:graphicFrameLocks/>
          </p:cNvGraphicFramePr>
          <p:nvPr/>
        </p:nvGraphicFramePr>
        <p:xfrm>
          <a:off x="1835150" y="2781300"/>
          <a:ext cx="2016125" cy="20161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</a:tblGrid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7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9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9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03350" y="3213100"/>
          <a:ext cx="2016125" cy="20161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</a:tblGrid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7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1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9743" name="TextBox 10"/>
          <p:cNvSpPr txBox="1">
            <a:spLocks noChangeArrowheads="1"/>
          </p:cNvSpPr>
          <p:nvPr/>
        </p:nvSpPr>
        <p:spPr bwMode="auto">
          <a:xfrm>
            <a:off x="468313" y="3284538"/>
            <a:ext cx="8985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Vanessa</a:t>
            </a:r>
          </a:p>
        </p:txBody>
      </p:sp>
      <p:sp>
        <p:nvSpPr>
          <p:cNvPr id="69744" name="TextBox 11"/>
          <p:cNvSpPr txBox="1">
            <a:spLocks noChangeArrowheads="1"/>
          </p:cNvSpPr>
          <p:nvPr/>
        </p:nvSpPr>
        <p:spPr bwMode="auto">
          <a:xfrm>
            <a:off x="468313" y="3789363"/>
            <a:ext cx="863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Wouter</a:t>
            </a:r>
          </a:p>
        </p:txBody>
      </p:sp>
      <p:sp>
        <p:nvSpPr>
          <p:cNvPr id="69745" name="TextBox 12"/>
          <p:cNvSpPr txBox="1">
            <a:spLocks noChangeArrowheads="1"/>
          </p:cNvSpPr>
          <p:nvPr/>
        </p:nvSpPr>
        <p:spPr bwMode="auto">
          <a:xfrm>
            <a:off x="539750" y="4292600"/>
            <a:ext cx="71913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Emmy</a:t>
            </a:r>
          </a:p>
        </p:txBody>
      </p:sp>
      <p:sp>
        <p:nvSpPr>
          <p:cNvPr id="69746" name="TextBox 13"/>
          <p:cNvSpPr txBox="1">
            <a:spLocks noChangeArrowheads="1"/>
          </p:cNvSpPr>
          <p:nvPr/>
        </p:nvSpPr>
        <p:spPr bwMode="auto">
          <a:xfrm>
            <a:off x="468313" y="5732463"/>
            <a:ext cx="863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nl-BE" sz="1600">
              <a:latin typeface="Calibri" pitchFamily="34" charset="0"/>
            </a:endParaRPr>
          </a:p>
        </p:txBody>
      </p:sp>
      <p:sp>
        <p:nvSpPr>
          <p:cNvPr id="69747" name="TextBox 14"/>
          <p:cNvSpPr txBox="1">
            <a:spLocks noChangeArrowheads="1"/>
          </p:cNvSpPr>
          <p:nvPr/>
        </p:nvSpPr>
        <p:spPr bwMode="auto">
          <a:xfrm>
            <a:off x="611188" y="4797425"/>
            <a:ext cx="6477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Jonas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rot="5400000" flipH="1" flipV="1">
            <a:off x="251619" y="4220369"/>
            <a:ext cx="2016125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749" name="TextBox 17"/>
          <p:cNvSpPr txBox="1">
            <a:spLocks noChangeArrowheads="1"/>
          </p:cNvSpPr>
          <p:nvPr/>
        </p:nvSpPr>
        <p:spPr bwMode="auto">
          <a:xfrm rot="-5400000">
            <a:off x="1033463" y="5743575"/>
            <a:ext cx="12239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Ontspannen</a:t>
            </a:r>
          </a:p>
        </p:txBody>
      </p:sp>
      <p:sp>
        <p:nvSpPr>
          <p:cNvPr id="69750" name="TextBox 18"/>
          <p:cNvSpPr txBox="1">
            <a:spLocks noChangeArrowheads="1"/>
          </p:cNvSpPr>
          <p:nvPr/>
        </p:nvSpPr>
        <p:spPr bwMode="auto">
          <a:xfrm rot="-5400000">
            <a:off x="1504951" y="5784850"/>
            <a:ext cx="12874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Ontgoocheld</a:t>
            </a:r>
          </a:p>
        </p:txBody>
      </p:sp>
      <p:sp>
        <p:nvSpPr>
          <p:cNvPr id="69751" name="TextBox 19"/>
          <p:cNvSpPr txBox="1">
            <a:spLocks noChangeArrowheads="1"/>
          </p:cNvSpPr>
          <p:nvPr/>
        </p:nvSpPr>
        <p:spPr bwMode="auto">
          <a:xfrm rot="-5400000">
            <a:off x="2257426" y="5527675"/>
            <a:ext cx="7921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 b="1">
                <a:latin typeface="Calibri" pitchFamily="34" charset="0"/>
              </a:rPr>
              <a:t>Kwaad</a:t>
            </a:r>
          </a:p>
        </p:txBody>
      </p:sp>
      <p:sp>
        <p:nvSpPr>
          <p:cNvPr id="69752" name="TextBox 20"/>
          <p:cNvSpPr txBox="1">
            <a:spLocks noChangeArrowheads="1"/>
          </p:cNvSpPr>
          <p:nvPr/>
        </p:nvSpPr>
        <p:spPr bwMode="auto">
          <a:xfrm rot="-5400000">
            <a:off x="2581275" y="5780088"/>
            <a:ext cx="11509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Enthousiast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1403350" y="5373688"/>
            <a:ext cx="2016125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754" name="TextBox 23"/>
          <p:cNvSpPr txBox="1">
            <a:spLocks noChangeArrowheads="1"/>
          </p:cNvSpPr>
          <p:nvPr/>
        </p:nvSpPr>
        <p:spPr bwMode="auto">
          <a:xfrm>
            <a:off x="3851275" y="4891088"/>
            <a:ext cx="23050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Vriend te laat op afspraak</a:t>
            </a:r>
          </a:p>
        </p:txBody>
      </p:sp>
      <p:sp>
        <p:nvSpPr>
          <p:cNvPr id="69755" name="TextBox 24"/>
          <p:cNvSpPr txBox="1">
            <a:spLocks noChangeArrowheads="1"/>
          </p:cNvSpPr>
          <p:nvPr/>
        </p:nvSpPr>
        <p:spPr bwMode="auto">
          <a:xfrm>
            <a:off x="4284663" y="4459288"/>
            <a:ext cx="23034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 b="1" i="1">
                <a:latin typeface="Calibri" pitchFamily="34" charset="0"/>
              </a:rPr>
              <a:t>Samen koken op kot</a:t>
            </a:r>
          </a:p>
        </p:txBody>
      </p:sp>
      <p:sp>
        <p:nvSpPr>
          <p:cNvPr id="69756" name="TextBox 25"/>
          <p:cNvSpPr txBox="1">
            <a:spLocks noChangeArrowheads="1"/>
          </p:cNvSpPr>
          <p:nvPr/>
        </p:nvSpPr>
        <p:spPr bwMode="auto">
          <a:xfrm>
            <a:off x="4716463" y="4025900"/>
            <a:ext cx="230346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 b="1" i="1">
                <a:latin typeface="Calibri" pitchFamily="34" charset="0"/>
              </a:rPr>
              <a:t>Verliezen bij een spel</a:t>
            </a:r>
          </a:p>
        </p:txBody>
      </p:sp>
      <p:sp>
        <p:nvSpPr>
          <p:cNvPr id="69757" name="TextBox 26"/>
          <p:cNvSpPr txBox="1">
            <a:spLocks noChangeArrowheads="1"/>
          </p:cNvSpPr>
          <p:nvPr/>
        </p:nvSpPr>
        <p:spPr bwMode="auto">
          <a:xfrm>
            <a:off x="5148263" y="3573463"/>
            <a:ext cx="23034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sz="1600">
                <a:latin typeface="Calibri" pitchFamily="34" charset="0"/>
              </a:rPr>
              <a:t>Naar de fakbar gaan 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rot="5400000" flipH="1" flipV="1">
            <a:off x="3599656" y="3752057"/>
            <a:ext cx="1512887" cy="144145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219700" y="1928813"/>
            <a:ext cx="3744913" cy="14160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u="sng" dirty="0" err="1">
                <a:latin typeface="+mn-lt"/>
                <a:cs typeface="+mn-cs"/>
              </a:rPr>
              <a:t>T-correlatie</a:t>
            </a:r>
            <a:r>
              <a:rPr lang="nl-BE" dirty="0">
                <a:latin typeface="+mn-lt"/>
                <a:cs typeface="+mn-cs"/>
              </a:rPr>
              <a:t> = mate waarin 2 situaties een gelijkaardige reactie uitlokken bij verschillende personen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dirty="0">
                <a:latin typeface="+mn-lt"/>
                <a:cs typeface="+mn-cs"/>
              </a:rPr>
              <a:t>Bv. 3: r</a:t>
            </a:r>
            <a:r>
              <a:rPr lang="nl-BE" sz="1400" dirty="0">
                <a:latin typeface="+mn-lt"/>
                <a:cs typeface="+mn-cs"/>
              </a:rPr>
              <a:t>(Samen koken op kot, Verliezen bij een spel)</a:t>
            </a:r>
            <a:endParaRPr lang="nl-BE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BE" dirty="0" smtClean="0"/>
              <a:t>Soorten correlaties </a:t>
            </a:r>
            <a:br>
              <a:rPr lang="nl-BE" dirty="0" smtClean="0"/>
            </a:br>
            <a:r>
              <a:rPr lang="nl-BE" sz="3600" dirty="0" err="1" smtClean="0"/>
              <a:t>Correlaties</a:t>
            </a:r>
            <a:r>
              <a:rPr lang="nl-BE" sz="3600" dirty="0" smtClean="0"/>
              <a:t> tussen gegevens bekomen bij 1 variabele/reactie</a:t>
            </a:r>
            <a:endParaRPr lang="nl-BE" sz="36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763713" y="3171825"/>
          <a:ext cx="5373687" cy="27781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4568"/>
                <a:gridCol w="2194560"/>
                <a:gridCol w="2194560"/>
              </a:tblGrid>
              <a:tr h="460353">
                <a:tc gridSpan="3"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Kwaad</a:t>
                      </a:r>
                      <a:endParaRPr lang="nl-B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</a:tr>
              <a:tr h="475751"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Samen koken op kot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Verliezen bij een</a:t>
                      </a:r>
                      <a:r>
                        <a:rPr lang="nl-BE" baseline="0" dirty="0" smtClean="0"/>
                        <a:t> spel</a:t>
                      </a:r>
                      <a:endParaRPr lang="nl-BE" dirty="0"/>
                    </a:p>
                  </a:txBody>
                  <a:tcPr/>
                </a:tc>
              </a:tr>
              <a:tr h="460353">
                <a:tc>
                  <a:txBody>
                    <a:bodyPr/>
                    <a:lstStyle/>
                    <a:p>
                      <a:r>
                        <a:rPr lang="nl-BE" dirty="0" err="1" smtClean="0"/>
                        <a:t>Vanessa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8</a:t>
                      </a:r>
                      <a:endParaRPr lang="nl-BE" dirty="0"/>
                    </a:p>
                  </a:txBody>
                  <a:tcPr/>
                </a:tc>
              </a:tr>
              <a:tr h="460353">
                <a:tc>
                  <a:txBody>
                    <a:bodyPr/>
                    <a:lstStyle/>
                    <a:p>
                      <a:r>
                        <a:rPr lang="nl-BE" dirty="0" smtClean="0"/>
                        <a:t>Wouter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7</a:t>
                      </a:r>
                      <a:endParaRPr lang="nl-BE" dirty="0"/>
                    </a:p>
                  </a:txBody>
                  <a:tcPr/>
                </a:tc>
              </a:tr>
              <a:tr h="460353">
                <a:tc>
                  <a:txBody>
                    <a:bodyPr/>
                    <a:lstStyle/>
                    <a:p>
                      <a:r>
                        <a:rPr lang="nl-BE" dirty="0" err="1" smtClean="0"/>
                        <a:t>Emmy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7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6</a:t>
                      </a:r>
                      <a:endParaRPr lang="nl-BE" dirty="0"/>
                    </a:p>
                  </a:txBody>
                  <a:tcPr/>
                </a:tc>
              </a:tr>
              <a:tr h="460353">
                <a:tc>
                  <a:txBody>
                    <a:bodyPr/>
                    <a:lstStyle/>
                    <a:p>
                      <a:r>
                        <a:rPr lang="nl-BE" dirty="0" smtClean="0"/>
                        <a:t>Jonas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3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5650" y="1857375"/>
            <a:ext cx="7848600" cy="9239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u="sng" dirty="0" err="1">
                <a:latin typeface="+mn-lt"/>
                <a:cs typeface="+mn-cs"/>
              </a:rPr>
              <a:t>T-correlatie</a:t>
            </a:r>
            <a:r>
              <a:rPr lang="nl-BE" dirty="0">
                <a:latin typeface="+mn-lt"/>
                <a:cs typeface="+mn-cs"/>
              </a:rPr>
              <a:t> = mate waarin 2 situaties een gelijkaardige reactie uitlokken bij verschillende personen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dirty="0">
                <a:latin typeface="+mn-lt"/>
                <a:cs typeface="+mn-cs"/>
              </a:rPr>
              <a:t>Bv. 3: r</a:t>
            </a:r>
            <a:r>
              <a:rPr lang="nl-BE" sz="1400" dirty="0">
                <a:latin typeface="+mn-lt"/>
                <a:cs typeface="+mn-cs"/>
              </a:rPr>
              <a:t>(Samen koken op kot, Verliezen bij een spel)</a:t>
            </a:r>
            <a:endParaRPr lang="nl-BE" dirty="0">
              <a:latin typeface="+mn-lt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63713" y="6165850"/>
            <a:ext cx="5545137" cy="3683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dirty="0">
                <a:latin typeface="+mn-lt"/>
                <a:cs typeface="+mn-cs"/>
              </a:rPr>
              <a:t>= Nulcorrelatie</a:t>
            </a:r>
            <a:endParaRPr lang="nl-BE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title"/>
          </p:nvPr>
        </p:nvSpPr>
        <p:spPr>
          <a:xfrm>
            <a:off x="395288" y="2852738"/>
            <a:ext cx="7416800" cy="1143000"/>
          </a:xfrm>
        </p:spPr>
        <p:txBody>
          <a:bodyPr/>
          <a:lstStyle/>
          <a:p>
            <a:r>
              <a:rPr lang="nl-BE" smtClean="0"/>
              <a:t>OEFENING </a:t>
            </a:r>
          </a:p>
        </p:txBody>
      </p:sp>
      <p:pic>
        <p:nvPicPr>
          <p:cNvPr id="71683" name="Picture 11" descr="oefeningen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59563" y="2492375"/>
            <a:ext cx="1973262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BE" dirty="0" smtClean="0"/>
              <a:t>Interpretatie correlaties</a:t>
            </a:r>
            <a:br>
              <a:rPr lang="nl-BE" dirty="0" smtClean="0"/>
            </a:br>
            <a:r>
              <a:rPr lang="nl-BE" sz="3200" dirty="0" smtClean="0"/>
              <a:t>Positief verband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nl-BE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BE" dirty="0" smtClean="0"/>
              <a:t>Als </a:t>
            </a:r>
            <a:r>
              <a:rPr lang="nl-BE" u="sng" dirty="0" smtClean="0"/>
              <a:t>r &gt; 0</a:t>
            </a:r>
            <a:r>
              <a:rPr lang="nl-BE" dirty="0" smtClean="0"/>
              <a:t> dan positief verband = positieve correlatie = positieve samenhang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nl-BE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BE" dirty="0" smtClean="0"/>
              <a:t>Hoge/lage score op de ene variabele/voor de ene persoon/in de ene situatie hangt samen met hoge/lage score op de andere variabele/voor de andere persoon/in de andere situatie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title"/>
          </p:nvPr>
        </p:nvSpPr>
        <p:spPr>
          <a:xfrm>
            <a:off x="457200" y="2717800"/>
            <a:ext cx="6635750" cy="1143000"/>
          </a:xfrm>
        </p:spPr>
        <p:txBody>
          <a:bodyPr/>
          <a:lstStyle/>
          <a:p>
            <a:r>
              <a:rPr lang="nl-BE" smtClean="0"/>
              <a:t>OPDRACHT</a:t>
            </a:r>
          </a:p>
        </p:txBody>
      </p:sp>
      <p:pic>
        <p:nvPicPr>
          <p:cNvPr id="72707" name="Content Placeholder 4" descr="opdracht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795963" y="2349500"/>
            <a:ext cx="2828925" cy="20859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Werkcollege 2</a:t>
            </a:r>
          </a:p>
        </p:txBody>
      </p:sp>
      <p:sp>
        <p:nvSpPr>
          <p:cNvPr id="737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smtClean="0"/>
              <a:t>Meebrengen: </a:t>
            </a:r>
          </a:p>
          <a:p>
            <a:pPr lvl="1"/>
            <a:r>
              <a:rPr lang="nl-BE" smtClean="0"/>
              <a:t>Formularium factoranalyse</a:t>
            </a:r>
          </a:p>
          <a:p>
            <a:pPr lvl="2"/>
            <a:r>
              <a:rPr lang="nl-BE" smtClean="0"/>
              <a:t>1 factor/ 2 factoren</a:t>
            </a:r>
          </a:p>
          <a:p>
            <a:pPr lvl="2"/>
            <a:r>
              <a:rPr lang="nl-BE" smtClean="0"/>
              <a:t>Orthogonale rotatie/oblieke rotatie</a:t>
            </a:r>
          </a:p>
          <a:p>
            <a:pPr lvl="1"/>
            <a:r>
              <a:rPr lang="nl-BE" smtClean="0"/>
              <a:t>Rekenmachine</a:t>
            </a:r>
          </a:p>
          <a:p>
            <a:pPr lvl="1"/>
            <a:r>
              <a:rPr lang="nl-BE" smtClean="0"/>
              <a:t>Ruitjespapier </a:t>
            </a:r>
          </a:p>
          <a:p>
            <a:pPr lvl="2">
              <a:buFont typeface="Arial" charset="0"/>
              <a:buNone/>
            </a:pPr>
            <a:endParaRPr lang="nl-BE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BE" dirty="0" smtClean="0"/>
              <a:t>Interpretatie correlaties</a:t>
            </a:r>
            <a:br>
              <a:rPr lang="nl-BE" dirty="0" smtClean="0"/>
            </a:br>
            <a:r>
              <a:rPr lang="nl-BE" sz="3200" dirty="0" smtClean="0"/>
              <a:t>Positief verband</a:t>
            </a:r>
            <a:endParaRPr lang="nl-BE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 flipH="1" flipV="1">
            <a:off x="-684212" y="3789363"/>
            <a:ext cx="4319587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258888" y="5732463"/>
            <a:ext cx="6265862" cy="31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1" name="TextBox 7"/>
          <p:cNvSpPr txBox="1">
            <a:spLocks noChangeArrowheads="1"/>
          </p:cNvSpPr>
          <p:nvPr/>
        </p:nvSpPr>
        <p:spPr bwMode="auto">
          <a:xfrm>
            <a:off x="1619250" y="5876925"/>
            <a:ext cx="865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b="1">
                <a:latin typeface="Calibri" pitchFamily="34" charset="0"/>
              </a:rPr>
              <a:t>Laag</a:t>
            </a:r>
          </a:p>
        </p:txBody>
      </p:sp>
      <p:sp>
        <p:nvSpPr>
          <p:cNvPr id="9222" name="TextBox 8"/>
          <p:cNvSpPr txBox="1">
            <a:spLocks noChangeArrowheads="1"/>
          </p:cNvSpPr>
          <p:nvPr/>
        </p:nvSpPr>
        <p:spPr bwMode="auto">
          <a:xfrm>
            <a:off x="755650" y="5219700"/>
            <a:ext cx="86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b="1">
                <a:latin typeface="Calibri" pitchFamily="34" charset="0"/>
              </a:rPr>
              <a:t>Laag</a:t>
            </a:r>
          </a:p>
        </p:txBody>
      </p:sp>
      <p:sp>
        <p:nvSpPr>
          <p:cNvPr id="9223" name="TextBox 9"/>
          <p:cNvSpPr txBox="1">
            <a:spLocks noChangeArrowheads="1"/>
          </p:cNvSpPr>
          <p:nvPr/>
        </p:nvSpPr>
        <p:spPr bwMode="auto">
          <a:xfrm>
            <a:off x="6588125" y="5876925"/>
            <a:ext cx="86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b="1">
                <a:latin typeface="Calibri" pitchFamily="34" charset="0"/>
              </a:rPr>
              <a:t>Hoog</a:t>
            </a:r>
          </a:p>
        </p:txBody>
      </p:sp>
      <p:sp>
        <p:nvSpPr>
          <p:cNvPr id="9224" name="TextBox 10"/>
          <p:cNvSpPr txBox="1">
            <a:spLocks noChangeArrowheads="1"/>
          </p:cNvSpPr>
          <p:nvPr/>
        </p:nvSpPr>
        <p:spPr bwMode="auto">
          <a:xfrm>
            <a:off x="755650" y="1844675"/>
            <a:ext cx="86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b="1">
                <a:latin typeface="Calibri" pitchFamily="34" charset="0"/>
              </a:rPr>
              <a:t>Hoog</a:t>
            </a:r>
          </a:p>
        </p:txBody>
      </p:sp>
      <p:sp>
        <p:nvSpPr>
          <p:cNvPr id="12" name="5-Point Star 11"/>
          <p:cNvSpPr/>
          <p:nvPr/>
        </p:nvSpPr>
        <p:spPr>
          <a:xfrm>
            <a:off x="1908175" y="5229225"/>
            <a:ext cx="142875" cy="14446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/>
          </a:p>
        </p:txBody>
      </p:sp>
      <p:sp>
        <p:nvSpPr>
          <p:cNvPr id="13" name="5-Point Star 12"/>
          <p:cNvSpPr/>
          <p:nvPr/>
        </p:nvSpPr>
        <p:spPr>
          <a:xfrm>
            <a:off x="6875463" y="1916113"/>
            <a:ext cx="144462" cy="14446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/>
          </a:p>
        </p:txBody>
      </p:sp>
      <p:cxnSp>
        <p:nvCxnSpPr>
          <p:cNvPr id="15" name="Straight Connector 14"/>
          <p:cNvCxnSpPr>
            <a:stCxn id="12" idx="4"/>
            <a:endCxn id="13" idx="2"/>
          </p:cNvCxnSpPr>
          <p:nvPr/>
        </p:nvCxnSpPr>
        <p:spPr>
          <a:xfrm flipV="1">
            <a:off x="2051050" y="2060575"/>
            <a:ext cx="4852988" cy="322421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476375" y="1700213"/>
          <a:ext cx="6118671" cy="435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8256"/>
                <a:gridCol w="2572449"/>
                <a:gridCol w="2517966"/>
              </a:tblGrid>
              <a:tr h="370840">
                <a:tc>
                  <a:txBody>
                    <a:bodyPr/>
                    <a:lstStyle/>
                    <a:p>
                      <a:endParaRPr lang="nl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000" dirty="0" smtClean="0"/>
                        <a:t>Score op</a:t>
                      </a:r>
                      <a:r>
                        <a:rPr lang="nl-BE" sz="2000" baseline="0" dirty="0" smtClean="0"/>
                        <a:t> examen (/20)</a:t>
                      </a:r>
                      <a:endParaRPr lang="nl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000" dirty="0" smtClean="0"/>
                        <a:t>Evaluatie docent (/10)</a:t>
                      </a:r>
                      <a:endParaRPr lang="nl-BE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sz="2000" dirty="0" smtClean="0"/>
                        <a:t>Sam</a:t>
                      </a:r>
                      <a:endParaRPr lang="nl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nl-BE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nl-BE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sz="2000" dirty="0" smtClean="0"/>
                        <a:t>Lena</a:t>
                      </a:r>
                      <a:endParaRPr lang="nl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nl-BE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nl-BE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sz="2000" dirty="0" err="1" smtClean="0"/>
                        <a:t>Oliver</a:t>
                      </a:r>
                      <a:endParaRPr lang="nl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nl-BE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nl-BE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sz="2000" dirty="0" smtClean="0"/>
                        <a:t>Vincent</a:t>
                      </a:r>
                      <a:endParaRPr lang="nl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nl-BE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nl-BE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sz="2000" dirty="0" err="1" smtClean="0"/>
                        <a:t>Bo</a:t>
                      </a:r>
                      <a:endParaRPr lang="nl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nl-BE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nl-BE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sz="2000" dirty="0" smtClean="0"/>
                        <a:t>Ilse</a:t>
                      </a:r>
                      <a:endParaRPr lang="nl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nl-BE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nl-BE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sz="2000" dirty="0" smtClean="0"/>
                        <a:t>Geert</a:t>
                      </a:r>
                      <a:endParaRPr lang="nl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nl-BE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nl-BE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sz="2000" dirty="0" smtClean="0"/>
                        <a:t>Sofie</a:t>
                      </a:r>
                      <a:endParaRPr lang="nl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nl-BE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nl-BE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sz="2000" dirty="0" smtClean="0"/>
                        <a:t>Evelien</a:t>
                      </a:r>
                      <a:endParaRPr lang="nl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nl-BE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nl-BE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sz="2000" dirty="0" smtClean="0"/>
                        <a:t>Anna</a:t>
                      </a:r>
                      <a:endParaRPr lang="nl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nl-BE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nl-BE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BE" dirty="0" smtClean="0"/>
              <a:t>Interpretatie correlaties</a:t>
            </a:r>
            <a:br>
              <a:rPr lang="nl-BE" dirty="0" smtClean="0"/>
            </a:br>
            <a:r>
              <a:rPr lang="nl-BE" sz="3200" dirty="0" smtClean="0"/>
              <a:t>Positief verband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4472</Words>
  <Application>Microsoft Office PowerPoint</Application>
  <PresentationFormat>Diavoorstelling (4:3)</PresentationFormat>
  <Paragraphs>2510</Paragraphs>
  <Slides>71</Slides>
  <Notes>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71</vt:i4>
      </vt:variant>
    </vt:vector>
  </HeadingPairs>
  <TitlesOfParts>
    <vt:vector size="76" baseType="lpstr">
      <vt:lpstr>Calibri</vt:lpstr>
      <vt:lpstr>Arial</vt:lpstr>
      <vt:lpstr>Symbol</vt:lpstr>
      <vt:lpstr>Wingdings</vt:lpstr>
      <vt:lpstr>Office Theme</vt:lpstr>
      <vt:lpstr>Werkcollege differentiële psychologie</vt:lpstr>
      <vt:lpstr>Praktische afspraken</vt:lpstr>
      <vt:lpstr>Verloop van de werkcolleges</vt:lpstr>
      <vt:lpstr>Werkcollege differentiële psychologie</vt:lpstr>
      <vt:lpstr>Overzicht werkcollege</vt:lpstr>
      <vt:lpstr>Interpretatie correlaties Definitie</vt:lpstr>
      <vt:lpstr>Interpretatie correlaties Positief verband</vt:lpstr>
      <vt:lpstr>Interpretatie correlaties Positief verband</vt:lpstr>
      <vt:lpstr>Interpretatie correlaties Positief verband</vt:lpstr>
      <vt:lpstr>Interpretatie correlaties Positief verband</vt:lpstr>
      <vt:lpstr>Interpretatie correlaties Negatief verband</vt:lpstr>
      <vt:lpstr>Interpretatie correlaties Negatief verband</vt:lpstr>
      <vt:lpstr>Interpretatie correlaties Negatief verband</vt:lpstr>
      <vt:lpstr>Interpretatie correlaties Negatief verband</vt:lpstr>
      <vt:lpstr>Interpretatie correlaties Nulverband</vt:lpstr>
      <vt:lpstr>Interpretatie correlaties Nulverband</vt:lpstr>
      <vt:lpstr>Interpretatie correlaties Nulverband</vt:lpstr>
      <vt:lpstr>Interpretatie correlaties Nulverband</vt:lpstr>
      <vt:lpstr>Interpretatie correlaties Eigenschappen: -1 ≤ r ≤ 1</vt:lpstr>
      <vt:lpstr>Interpretatie correlaties Sterkte van het verband</vt:lpstr>
      <vt:lpstr>Interpretatie correlaties Eigenschappen: Niet afhankelijk van het gemiddelde en de standaarddeviatie van de variabelen</vt:lpstr>
      <vt:lpstr>Interpretatie correlaties Eigenschappen: Drukt enkel lineair verband uit</vt:lpstr>
      <vt:lpstr> Interpretatie correlaties </vt:lpstr>
      <vt:lpstr>OEFENING </vt:lpstr>
      <vt:lpstr>1. Soorten correlaties - Gegevenskubus</vt:lpstr>
      <vt:lpstr>1. Soorten correlaties - Gegevenskubus</vt:lpstr>
      <vt:lpstr>Soorten correlaties  Correlaties tussen gegevens bekomen bij 1 persoon</vt:lpstr>
      <vt:lpstr>Soorten correlaties  Correlaties tussen gegevens bekomen bij 1 persoon</vt:lpstr>
      <vt:lpstr>Soorten correlaties  Correlaties tussen gegevens bekomen bij 1 persoon</vt:lpstr>
      <vt:lpstr>Soorten correlaties  Correlaties tussen gegevens bekomen bij 1 persoon</vt:lpstr>
      <vt:lpstr>Soorten correlaties  Correlaties tussen gegevens bekomen bij 1 persoon</vt:lpstr>
      <vt:lpstr>Soorten correlaties  Correlaties tussen gegevens bekomen bij 1 persoon</vt:lpstr>
      <vt:lpstr>Soorten correlaties  Correlaties tussen gegevens bekomen bij 1 persoon</vt:lpstr>
      <vt:lpstr>Soorten correlaties  Correlaties tussen gegevens bekomen bij 1 persoon</vt:lpstr>
      <vt:lpstr>Soorten correlaties  Correlaties tussen gegevens bekomen bij 1 persoon</vt:lpstr>
      <vt:lpstr>Soorten correlaties  Correlaties tussen gegevens bekomen bij 1 persoon</vt:lpstr>
      <vt:lpstr>Soorten correlaties  Correlaties tussen gegevens bekomen bij 1 persoon</vt:lpstr>
      <vt:lpstr>Soorten correlaties  Correlaties tussen gegevens bekomen bij 1 persoon</vt:lpstr>
      <vt:lpstr>Soorten correlaties  Correlaties tussen gegevens bekomen bij 1 persoon</vt:lpstr>
      <vt:lpstr>Soorten correlaties  Correlaties tussen gegevens bekomen bij 1 persoon</vt:lpstr>
      <vt:lpstr>Soorten correlaties  Correlaties tussen gegevens bekomen bij 1 situatie/tijdstip</vt:lpstr>
      <vt:lpstr>Soorten correlaties  Correlaties tussen gegevens bekomen bij 1 situatie/tijdstip</vt:lpstr>
      <vt:lpstr>Soorten correlaties  Correlaties tussen gegevens bekomen bij 1 situatie/tijdstip</vt:lpstr>
      <vt:lpstr>Soorten correlaties  Correlaties tussen gegevens bekomen bij 1 situatie/tijdstip</vt:lpstr>
      <vt:lpstr>Soorten correlaties  Correlaties tussen gegevens bekomen bij 1 situatie/tijdstip</vt:lpstr>
      <vt:lpstr>Soorten correlaties  Correlaties tussen gegevens bekomen bij 1 situatie/tijdstip</vt:lpstr>
      <vt:lpstr>Soorten correlaties  Correlaties tussen gegevens bekomen bij 1 situatie/tijdstip</vt:lpstr>
      <vt:lpstr>Soorten correlaties  Correlaties tussen gegevens bekomen bij 1 situatie/tijdstip</vt:lpstr>
      <vt:lpstr>Soorten correlaties  Correlaties tussen gegevens bekomen bij 1 situatie/tijdstip</vt:lpstr>
      <vt:lpstr>Soorten correlaties  Correlaties tussen gegevens bekomen bij 1 situatie/tijdstip</vt:lpstr>
      <vt:lpstr>Soorten correlaties  Correlaties tussen gegevens bekomen bij 1 situatie/tijdstip</vt:lpstr>
      <vt:lpstr>Soorten correlaties  Correlaties tussen gegevens bekomen bij 1 situatie/tijdstip</vt:lpstr>
      <vt:lpstr>Soorten correlaties  Correlaties tussen gegevens bekomen bij 1 situatie/tijdstip</vt:lpstr>
      <vt:lpstr>Soorten correlaties  Correlaties tussen gegevens bekomen bij 1 situatie/tijdstip</vt:lpstr>
      <vt:lpstr>Soorten correlaties  Correlaties tussen gegevens bekomen voor 1 variabele/reactie</vt:lpstr>
      <vt:lpstr>Soorten correlaties  Correlaties tussen gegevens bekomen voor 1 variabele/reactie</vt:lpstr>
      <vt:lpstr>Soorten correlaties  Correlaties tussen gegevens bekomen bij 1 variabele/reactie</vt:lpstr>
      <vt:lpstr>Soorten correlaties  Correlaties tussen gegevens bekomen voor 1 variabele/reactie</vt:lpstr>
      <vt:lpstr>Soorten correlaties  Correlaties tussen gegevens bekomen bij 1 variabele/reactie</vt:lpstr>
      <vt:lpstr>Soorten correlaties  Correlaties tussen gegevens bekomen voor 1 variabele/reactie</vt:lpstr>
      <vt:lpstr>Soorten correlaties  Correlaties tussen gegevens bekomen bij 1 variabele/reactie</vt:lpstr>
      <vt:lpstr>Soorten correlaties  Correlaties tussen gegevens bekomen voor 1 variabele/reactie</vt:lpstr>
      <vt:lpstr>Soorten correlaties  Correlaties tussen gegevens bekomen voor 1 variabele/reactie</vt:lpstr>
      <vt:lpstr>Soorten correlaties  Correlaties tussen gegevens bekomen bij 1 variabele/reactie</vt:lpstr>
      <vt:lpstr>Soorten correlaties  Correlaties tussen gegevens bekomen voor 1 variabele/reactie</vt:lpstr>
      <vt:lpstr>Soorten correlaties  Correlaties tussen gegevens bekomen bij 1 variabele/reactie</vt:lpstr>
      <vt:lpstr>Soorten correlaties  Correlaties tussen gegevens bekomen voor 1 variabele/reactie</vt:lpstr>
      <vt:lpstr>Soorten correlaties  Correlaties tussen gegevens bekomen bij 1 variabele/reactie</vt:lpstr>
      <vt:lpstr>OEFENING </vt:lpstr>
      <vt:lpstr>OPDRACHT</vt:lpstr>
      <vt:lpstr>Werkcollege 2</vt:lpstr>
    </vt:vector>
  </TitlesOfParts>
  <Company>K.U.Leuven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Werkcollege differentiële psychologie</dc:title>
  <dc:creator>Ellen Delvaux</dc:creator>
  <cp:lastModifiedBy>Lotte</cp:lastModifiedBy>
  <cp:revision>314</cp:revision>
  <dcterms:created xsi:type="dcterms:W3CDTF">2011-01-21T13:16:24Z</dcterms:created>
  <dcterms:modified xsi:type="dcterms:W3CDTF">2011-03-08T19:14:53Z</dcterms:modified>
</cp:coreProperties>
</file>