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9B3B-7A02-4422-964C-F7CAA7C229A6}" type="datetimeFigureOut">
              <a:rPr lang="nl-NL" smtClean="0"/>
              <a:t>14-12-2017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D4F4E9-0152-4901-8A5E-D3845A9DBAE8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9B3B-7A02-4422-964C-F7CAA7C229A6}" type="datetimeFigureOut">
              <a:rPr lang="nl-NL" smtClean="0"/>
              <a:t>14-12-2017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F4E9-0152-4901-8A5E-D3845A9DBA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9B3B-7A02-4422-964C-F7CAA7C229A6}" type="datetimeFigureOut">
              <a:rPr lang="nl-NL" smtClean="0"/>
              <a:t>14-12-2017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F4E9-0152-4901-8A5E-D3845A9DBA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9B3B-7A02-4422-964C-F7CAA7C229A6}" type="datetimeFigureOut">
              <a:rPr lang="nl-NL" smtClean="0"/>
              <a:t>14-12-2017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F4E9-0152-4901-8A5E-D3845A9DBA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9B3B-7A02-4422-964C-F7CAA7C229A6}" type="datetimeFigureOut">
              <a:rPr lang="nl-NL" smtClean="0"/>
              <a:t>14-12-2017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F4E9-0152-4901-8A5E-D3845A9DBAE8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9B3B-7A02-4422-964C-F7CAA7C229A6}" type="datetimeFigureOut">
              <a:rPr lang="nl-NL" smtClean="0"/>
              <a:t>14-12-2017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F4E9-0152-4901-8A5E-D3845A9DBAE8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9B3B-7A02-4422-964C-F7CAA7C229A6}" type="datetimeFigureOut">
              <a:rPr lang="nl-NL" smtClean="0"/>
              <a:t>14-12-2017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F4E9-0152-4901-8A5E-D3845A9DBAE8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9B3B-7A02-4422-964C-F7CAA7C229A6}" type="datetimeFigureOut">
              <a:rPr lang="nl-NL" smtClean="0"/>
              <a:t>14-12-2017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F4E9-0152-4901-8A5E-D3845A9DBA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9B3B-7A02-4422-964C-F7CAA7C229A6}" type="datetimeFigureOut">
              <a:rPr lang="nl-NL" smtClean="0"/>
              <a:t>14-12-2017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F4E9-0152-4901-8A5E-D3845A9DBA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9B3B-7A02-4422-964C-F7CAA7C229A6}" type="datetimeFigureOut">
              <a:rPr lang="nl-NL" smtClean="0"/>
              <a:t>14-12-2017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F4E9-0152-4901-8A5E-D3845A9DBA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9B3B-7A02-4422-964C-F7CAA7C229A6}" type="datetimeFigureOut">
              <a:rPr lang="nl-NL" smtClean="0"/>
              <a:t>14-12-2017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F4E9-0152-4901-8A5E-D3845A9DBA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C529B3B-7A02-4422-964C-F7CAA7C229A6}" type="datetimeFigureOut">
              <a:rPr lang="nl-NL" smtClean="0"/>
              <a:t>14-12-2017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AD4F4E9-0152-4901-8A5E-D3845A9DBAE8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Hatespeech</a:t>
            </a:r>
            <a:r>
              <a:rPr lang="nl-NL" dirty="0" smtClean="0"/>
              <a:t> herkennen en</a:t>
            </a:r>
            <a:br>
              <a:rPr lang="nl-NL" dirty="0" smtClean="0"/>
            </a:br>
            <a:r>
              <a:rPr lang="nl-NL" dirty="0" smtClean="0"/>
              <a:t>gepast reageren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Wat is </a:t>
            </a:r>
            <a:r>
              <a:rPr lang="nl-NL" dirty="0" err="1" smtClean="0"/>
              <a:t>hatespeech</a:t>
            </a:r>
            <a:r>
              <a:rPr lang="nl-NL" dirty="0" smtClean="0"/>
              <a:t>?</a:t>
            </a:r>
          </a:p>
          <a:p>
            <a:pPr marL="0" indent="0">
              <a:buNone/>
            </a:pPr>
            <a:r>
              <a:rPr lang="nl-NL" dirty="0" smtClean="0"/>
              <a:t>=&gt; 	Vormen van expressie die </a:t>
            </a:r>
            <a:r>
              <a:rPr lang="nl-BE" b="1" dirty="0" smtClean="0"/>
              <a:t>rassenhaat</a:t>
            </a:r>
            <a:r>
              <a:rPr lang="nl-BE" dirty="0"/>
              <a:t>, </a:t>
            </a:r>
            <a:r>
              <a:rPr lang="nl-BE" dirty="0" smtClean="0"/>
              <a:t>	</a:t>
            </a:r>
            <a:r>
              <a:rPr lang="nl-BE" b="1" dirty="0" smtClean="0"/>
              <a:t>xenofobie</a:t>
            </a:r>
            <a:r>
              <a:rPr lang="nl-BE" dirty="0"/>
              <a:t>, </a:t>
            </a:r>
            <a:r>
              <a:rPr lang="nl-BE" b="1" dirty="0"/>
              <a:t>antisemitisme</a:t>
            </a:r>
            <a:r>
              <a:rPr lang="nl-BE" dirty="0"/>
              <a:t> of </a:t>
            </a:r>
            <a:r>
              <a:rPr lang="nl-BE" dirty="0" smtClean="0"/>
              <a:t>andere </a:t>
            </a:r>
            <a:r>
              <a:rPr lang="nl-BE" dirty="0"/>
              <a:t>vormen van </a:t>
            </a:r>
            <a:r>
              <a:rPr lang="nl-BE" dirty="0" smtClean="0"/>
              <a:t>	haat </a:t>
            </a:r>
            <a:r>
              <a:rPr lang="nl-BE" dirty="0"/>
              <a:t>die op </a:t>
            </a:r>
            <a:r>
              <a:rPr lang="nl-BE" b="1" dirty="0" smtClean="0"/>
              <a:t>onverdraagzaamheid</a:t>
            </a:r>
            <a:r>
              <a:rPr lang="nl-BE" dirty="0" smtClean="0"/>
              <a:t> </a:t>
            </a:r>
            <a:r>
              <a:rPr lang="nl-BE" dirty="0"/>
              <a:t>gestoeld is, </a:t>
            </a:r>
            <a:r>
              <a:rPr lang="nl-BE" dirty="0" smtClean="0"/>
              <a:t>	</a:t>
            </a:r>
            <a:r>
              <a:rPr lang="nl-BE" b="1" dirty="0" smtClean="0"/>
              <a:t>verspreiden</a:t>
            </a:r>
            <a:r>
              <a:rPr lang="nl-BE" dirty="0"/>
              <a:t>, </a:t>
            </a:r>
            <a:r>
              <a:rPr lang="nl-BE" b="1" dirty="0" smtClean="0"/>
              <a:t>stimuleren</a:t>
            </a:r>
            <a:r>
              <a:rPr lang="nl-BE" dirty="0" smtClean="0"/>
              <a:t> </a:t>
            </a:r>
            <a:r>
              <a:rPr lang="nl-BE" dirty="0"/>
              <a:t>of </a:t>
            </a:r>
            <a:r>
              <a:rPr lang="nl-BE" b="1" dirty="0" smtClean="0"/>
              <a:t>rechtvaardigen,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Afgeronde rechthoek 3"/>
          <p:cNvSpPr/>
          <p:nvPr/>
        </p:nvSpPr>
        <p:spPr>
          <a:xfrm>
            <a:off x="2123728" y="4437112"/>
            <a:ext cx="4176464" cy="13681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3419872" y="4659523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 smtClean="0"/>
              <a:t>Start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138728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-1693984"/>
            <a:ext cx="7056784" cy="8551984"/>
          </a:xfrm>
        </p:spPr>
      </p:pic>
    </p:spTree>
    <p:extLst>
      <p:ext uri="{BB962C8B-B14F-4D97-AF65-F5344CB8AC3E}">
        <p14:creationId xmlns:p14="http://schemas.microsoft.com/office/powerpoint/2010/main" val="78398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911" y="404664"/>
            <a:ext cx="8640960" cy="1283312"/>
          </a:xfrm>
        </p:spPr>
      </p:pic>
      <p:sp>
        <p:nvSpPr>
          <p:cNvPr id="3" name="Tekstvak 2"/>
          <p:cNvSpPr txBox="1"/>
          <p:nvPr/>
        </p:nvSpPr>
        <p:spPr>
          <a:xfrm>
            <a:off x="1331640" y="2348880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Beantwoorden</a:t>
            </a:r>
            <a:r>
              <a:rPr lang="nl-NL" dirty="0" smtClean="0"/>
              <a:t>: “</a:t>
            </a:r>
            <a:r>
              <a:rPr lang="nl-NL" i="1" dirty="0" smtClean="0"/>
              <a:t>Je bent echt een achterlijke idioot als je hierover zo bekrompen denkt!”</a:t>
            </a:r>
            <a:endParaRPr lang="nl-NL" i="1" dirty="0"/>
          </a:p>
        </p:txBody>
      </p:sp>
      <p:sp>
        <p:nvSpPr>
          <p:cNvPr id="5" name="Rechthoek 4"/>
          <p:cNvSpPr/>
          <p:nvPr/>
        </p:nvSpPr>
        <p:spPr>
          <a:xfrm>
            <a:off x="1187624" y="2348880"/>
            <a:ext cx="6480720" cy="6463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PIJL-RECHTS 5"/>
          <p:cNvSpPr/>
          <p:nvPr/>
        </p:nvSpPr>
        <p:spPr>
          <a:xfrm>
            <a:off x="251520" y="2492896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248980"/>
            <a:ext cx="6264696" cy="120094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935" y="4565857"/>
            <a:ext cx="5777863" cy="951375"/>
          </a:xfrm>
          <a:prstGeom prst="rect">
            <a:avLst/>
          </a:prstGeom>
        </p:spPr>
      </p:pic>
      <p:sp>
        <p:nvSpPr>
          <p:cNvPr id="9" name="Rechthoek 8"/>
          <p:cNvSpPr/>
          <p:nvPr/>
        </p:nvSpPr>
        <p:spPr>
          <a:xfrm>
            <a:off x="2987824" y="4881504"/>
            <a:ext cx="864096" cy="17455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p:sp>
        <p:nvSpPr>
          <p:cNvPr id="10" name="PIJL-RECHTS 9"/>
          <p:cNvSpPr/>
          <p:nvPr/>
        </p:nvSpPr>
        <p:spPr>
          <a:xfrm>
            <a:off x="251520" y="3711007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PIJL-RECHTS 10"/>
          <p:cNvSpPr/>
          <p:nvPr/>
        </p:nvSpPr>
        <p:spPr>
          <a:xfrm>
            <a:off x="251520" y="5877272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364088" y="3716472"/>
            <a:ext cx="2088232" cy="3545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295636" y="5872626"/>
            <a:ext cx="3132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Ik negeer de boodschap!</a:t>
            </a:r>
            <a:endParaRPr lang="nl-NL" b="1" dirty="0"/>
          </a:p>
        </p:txBody>
      </p:sp>
      <p:sp>
        <p:nvSpPr>
          <p:cNvPr id="14" name="Rechthoek 13"/>
          <p:cNvSpPr/>
          <p:nvPr/>
        </p:nvSpPr>
        <p:spPr>
          <a:xfrm>
            <a:off x="1259632" y="5734126"/>
            <a:ext cx="2808312" cy="6463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/>
          <p:cNvSpPr txBox="1"/>
          <p:nvPr/>
        </p:nvSpPr>
        <p:spPr>
          <a:xfrm>
            <a:off x="8229326" y="2482681"/>
            <a:ext cx="914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/>
              <a:t>(1)</a:t>
            </a:r>
            <a:endParaRPr lang="nl-NL" sz="3600" b="1" dirty="0"/>
          </a:p>
        </p:txBody>
      </p:sp>
      <p:sp>
        <p:nvSpPr>
          <p:cNvPr id="16" name="Tekstvak 15"/>
          <p:cNvSpPr txBox="1"/>
          <p:nvPr/>
        </p:nvSpPr>
        <p:spPr>
          <a:xfrm>
            <a:off x="8229326" y="3588958"/>
            <a:ext cx="914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/>
              <a:t>(2)</a:t>
            </a:r>
            <a:endParaRPr lang="nl-NL" sz="3600" b="1" dirty="0"/>
          </a:p>
        </p:txBody>
      </p:sp>
      <p:sp>
        <p:nvSpPr>
          <p:cNvPr id="17" name="Tekstvak 16"/>
          <p:cNvSpPr txBox="1"/>
          <p:nvPr/>
        </p:nvSpPr>
        <p:spPr>
          <a:xfrm>
            <a:off x="8229326" y="5590980"/>
            <a:ext cx="914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/>
              <a:t>(3)</a:t>
            </a:r>
            <a:endParaRPr lang="nl-NL" sz="3600" b="1" dirty="0"/>
          </a:p>
        </p:txBody>
      </p:sp>
      <p:sp>
        <p:nvSpPr>
          <p:cNvPr id="19" name="Ovaal 18"/>
          <p:cNvSpPr/>
          <p:nvPr/>
        </p:nvSpPr>
        <p:spPr>
          <a:xfrm>
            <a:off x="7878686" y="2204864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695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196740"/>
            <a:ext cx="7416824" cy="16598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Situatie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Je gooide olie op het vuur! </a:t>
            </a: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911" y="404664"/>
            <a:ext cx="8640960" cy="1283312"/>
          </a:xfrm>
        </p:spPr>
      </p:pic>
      <p:sp>
        <p:nvSpPr>
          <p:cNvPr id="9" name="Tekstvak 8"/>
          <p:cNvSpPr txBox="1"/>
          <p:nvPr/>
        </p:nvSpPr>
        <p:spPr>
          <a:xfrm>
            <a:off x="1475656" y="2348880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tx2"/>
                </a:solidFill>
              </a:rPr>
              <a:t>De Smet Pascal Bakkie</a:t>
            </a:r>
            <a:r>
              <a:rPr lang="nl-NL" dirty="0" smtClean="0"/>
              <a:t>	Achterlijke idioot!? Ik zeg het zoals het is! Die vuile profiteurs komen naar ons land en maken alles hier kapot! Jij bent gewoon te dom om dat in te zien!</a:t>
            </a:r>
            <a:endParaRPr lang="nl-NL" dirty="0"/>
          </a:p>
        </p:txBody>
      </p:sp>
      <p:sp>
        <p:nvSpPr>
          <p:cNvPr id="11" name="PIJL-RECHTS 10"/>
          <p:cNvSpPr/>
          <p:nvPr/>
        </p:nvSpPr>
        <p:spPr>
          <a:xfrm>
            <a:off x="395536" y="4149080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-RECHTS 11"/>
          <p:cNvSpPr/>
          <p:nvPr/>
        </p:nvSpPr>
        <p:spPr>
          <a:xfrm>
            <a:off x="395536" y="5085184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PIJL-RECHTS 12"/>
          <p:cNvSpPr/>
          <p:nvPr/>
        </p:nvSpPr>
        <p:spPr>
          <a:xfrm>
            <a:off x="395536" y="5949280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/>
          <p:cNvSpPr txBox="1"/>
          <p:nvPr/>
        </p:nvSpPr>
        <p:spPr>
          <a:xfrm>
            <a:off x="1295636" y="5872626"/>
            <a:ext cx="3132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Ik negeer de boodschap!</a:t>
            </a:r>
            <a:endParaRPr lang="nl-NL" b="1" dirty="0"/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4789516"/>
            <a:ext cx="5777863" cy="951375"/>
          </a:xfrm>
          <a:prstGeom prst="rect">
            <a:avLst/>
          </a:prstGeom>
        </p:spPr>
      </p:pic>
      <p:sp>
        <p:nvSpPr>
          <p:cNvPr id="16" name="Rechthoek 15"/>
          <p:cNvSpPr/>
          <p:nvPr/>
        </p:nvSpPr>
        <p:spPr>
          <a:xfrm>
            <a:off x="2339752" y="5090648"/>
            <a:ext cx="954106" cy="17455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1475656" y="4005934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Beantwoorden</a:t>
            </a:r>
            <a:r>
              <a:rPr lang="nl-NL" dirty="0" smtClean="0"/>
              <a:t>: “</a:t>
            </a:r>
            <a:r>
              <a:rPr lang="nl-NL" i="1" dirty="0" smtClean="0"/>
              <a:t>Je kan toch niet zomaar iedereen over dezelfde kam scheren. Waarom zeg je zo’n dingen eigenlijk?”</a:t>
            </a:r>
            <a:endParaRPr lang="nl-NL" i="1" dirty="0"/>
          </a:p>
        </p:txBody>
      </p:sp>
      <p:sp>
        <p:nvSpPr>
          <p:cNvPr id="18" name="Tekstvak 17"/>
          <p:cNvSpPr txBox="1"/>
          <p:nvPr/>
        </p:nvSpPr>
        <p:spPr>
          <a:xfrm>
            <a:off x="7956376" y="4143185"/>
            <a:ext cx="914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/>
              <a:t>(1)</a:t>
            </a:r>
            <a:endParaRPr lang="nl-NL" sz="3600" b="1" dirty="0"/>
          </a:p>
        </p:txBody>
      </p:sp>
      <p:sp>
        <p:nvSpPr>
          <p:cNvPr id="19" name="Tekstvak 18"/>
          <p:cNvSpPr txBox="1"/>
          <p:nvPr/>
        </p:nvSpPr>
        <p:spPr>
          <a:xfrm>
            <a:off x="7956376" y="5081027"/>
            <a:ext cx="914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/>
              <a:t>(2)</a:t>
            </a:r>
            <a:endParaRPr lang="nl-NL" sz="3600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7956376" y="5734126"/>
            <a:ext cx="914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/>
              <a:t>(3)</a:t>
            </a:r>
            <a:endParaRPr lang="nl-NL" sz="3600" b="1" dirty="0"/>
          </a:p>
        </p:txBody>
      </p:sp>
      <p:sp>
        <p:nvSpPr>
          <p:cNvPr id="21" name="Ovaal 20"/>
          <p:cNvSpPr/>
          <p:nvPr/>
        </p:nvSpPr>
        <p:spPr>
          <a:xfrm>
            <a:off x="7812360" y="4005934"/>
            <a:ext cx="1058690" cy="935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335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Situatie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Goede keuze! Er zit een reden achter de haat en soms is de haatboodschap niet datgene wat mensen willen </a:t>
            </a:r>
            <a:r>
              <a:rPr lang="nl-NL" dirty="0">
                <a:solidFill>
                  <a:schemeClr val="tx1"/>
                </a:solidFill>
              </a:rPr>
              <a:t>zeggen. </a:t>
            </a:r>
            <a:r>
              <a:rPr lang="nl-BE" dirty="0">
                <a:solidFill>
                  <a:schemeClr val="tx1"/>
                </a:solidFill>
              </a:rPr>
              <a:t>Ze zijn eenzaam, hebben frustraties en zoeken daarom hulp of </a:t>
            </a:r>
            <a:r>
              <a:rPr lang="nl-BE" dirty="0" smtClean="0">
                <a:solidFill>
                  <a:schemeClr val="tx1"/>
                </a:solidFill>
              </a:rPr>
              <a:t>aandacht.</a:t>
            </a:r>
            <a:br>
              <a:rPr lang="nl-BE" dirty="0" smtClean="0">
                <a:solidFill>
                  <a:schemeClr val="tx1"/>
                </a:solidFill>
              </a:rPr>
            </a:br>
            <a:r>
              <a:rPr lang="nl-BE" dirty="0" smtClean="0">
                <a:solidFill>
                  <a:schemeClr val="tx1"/>
                </a:solidFill>
              </a:rPr>
              <a:t>Durf </a:t>
            </a:r>
            <a:r>
              <a:rPr lang="nl-BE" dirty="0">
                <a:solidFill>
                  <a:schemeClr val="tx1"/>
                </a:solidFill>
              </a:rPr>
              <a:t>het gesprek aan te gaan! Begin dus jouw reactie met een </a:t>
            </a:r>
            <a:r>
              <a:rPr lang="nl-BE" dirty="0" smtClean="0">
                <a:solidFill>
                  <a:schemeClr val="tx1"/>
                </a:solidFill>
              </a:rPr>
              <a:t>vraag. 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03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911" y="404664"/>
            <a:ext cx="8640960" cy="1283312"/>
          </a:xfrm>
        </p:spPr>
      </p:pic>
      <p:sp>
        <p:nvSpPr>
          <p:cNvPr id="3" name="Tekstvak 2"/>
          <p:cNvSpPr txBox="1"/>
          <p:nvPr/>
        </p:nvSpPr>
        <p:spPr>
          <a:xfrm>
            <a:off x="1331640" y="2348880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Beantwoorden</a:t>
            </a:r>
            <a:r>
              <a:rPr lang="nl-NL" dirty="0" smtClean="0"/>
              <a:t>: “</a:t>
            </a:r>
            <a:r>
              <a:rPr lang="nl-NL" i="1" dirty="0" smtClean="0"/>
              <a:t>Je bent echt een achterlijke idioot als je hierover zo bekrompen denkt!”</a:t>
            </a:r>
            <a:endParaRPr lang="nl-NL" i="1" dirty="0"/>
          </a:p>
        </p:txBody>
      </p:sp>
      <p:sp>
        <p:nvSpPr>
          <p:cNvPr id="5" name="Rechthoek 4"/>
          <p:cNvSpPr/>
          <p:nvPr/>
        </p:nvSpPr>
        <p:spPr>
          <a:xfrm>
            <a:off x="1187624" y="2348880"/>
            <a:ext cx="6480720" cy="6463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PIJL-RECHTS 5"/>
          <p:cNvSpPr/>
          <p:nvPr/>
        </p:nvSpPr>
        <p:spPr>
          <a:xfrm>
            <a:off x="251520" y="2492896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248980"/>
            <a:ext cx="6264696" cy="120094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935" y="4565857"/>
            <a:ext cx="5777863" cy="951375"/>
          </a:xfrm>
          <a:prstGeom prst="rect">
            <a:avLst/>
          </a:prstGeom>
        </p:spPr>
      </p:pic>
      <p:sp>
        <p:nvSpPr>
          <p:cNvPr id="9" name="Rechthoek 8"/>
          <p:cNvSpPr/>
          <p:nvPr/>
        </p:nvSpPr>
        <p:spPr>
          <a:xfrm>
            <a:off x="2987824" y="4881504"/>
            <a:ext cx="864096" cy="17455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p:sp>
        <p:nvSpPr>
          <p:cNvPr id="10" name="PIJL-RECHTS 9"/>
          <p:cNvSpPr/>
          <p:nvPr/>
        </p:nvSpPr>
        <p:spPr>
          <a:xfrm>
            <a:off x="251520" y="3711007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PIJL-RECHTS 10"/>
          <p:cNvSpPr/>
          <p:nvPr/>
        </p:nvSpPr>
        <p:spPr>
          <a:xfrm>
            <a:off x="251520" y="5877272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364088" y="3716472"/>
            <a:ext cx="2088232" cy="3545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295636" y="5872626"/>
            <a:ext cx="3132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Ik negeer de boodschap!</a:t>
            </a:r>
            <a:endParaRPr lang="nl-NL" b="1" dirty="0"/>
          </a:p>
        </p:txBody>
      </p:sp>
      <p:sp>
        <p:nvSpPr>
          <p:cNvPr id="14" name="Rechthoek 13"/>
          <p:cNvSpPr/>
          <p:nvPr/>
        </p:nvSpPr>
        <p:spPr>
          <a:xfrm>
            <a:off x="1259632" y="5734126"/>
            <a:ext cx="2808312" cy="6463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/>
          <p:cNvSpPr txBox="1"/>
          <p:nvPr/>
        </p:nvSpPr>
        <p:spPr>
          <a:xfrm>
            <a:off x="8229326" y="2482681"/>
            <a:ext cx="914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/>
              <a:t>(1)</a:t>
            </a:r>
            <a:endParaRPr lang="nl-NL" sz="3600" b="1" dirty="0"/>
          </a:p>
        </p:txBody>
      </p:sp>
      <p:sp>
        <p:nvSpPr>
          <p:cNvPr id="16" name="Tekstvak 15"/>
          <p:cNvSpPr txBox="1"/>
          <p:nvPr/>
        </p:nvSpPr>
        <p:spPr>
          <a:xfrm>
            <a:off x="8229326" y="3588958"/>
            <a:ext cx="914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/>
              <a:t>(2)</a:t>
            </a:r>
            <a:endParaRPr lang="nl-NL" sz="3600" b="1" dirty="0"/>
          </a:p>
        </p:txBody>
      </p:sp>
      <p:sp>
        <p:nvSpPr>
          <p:cNvPr id="17" name="Tekstvak 16"/>
          <p:cNvSpPr txBox="1"/>
          <p:nvPr/>
        </p:nvSpPr>
        <p:spPr>
          <a:xfrm>
            <a:off x="8229326" y="5590980"/>
            <a:ext cx="914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/>
              <a:t>(3)</a:t>
            </a:r>
            <a:endParaRPr lang="nl-NL" sz="3600" b="1" dirty="0"/>
          </a:p>
        </p:txBody>
      </p:sp>
      <p:sp>
        <p:nvSpPr>
          <p:cNvPr id="19" name="Ovaal 18"/>
          <p:cNvSpPr/>
          <p:nvPr/>
        </p:nvSpPr>
        <p:spPr>
          <a:xfrm>
            <a:off x="7864097" y="3341721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494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Situatie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>
                <a:solidFill>
                  <a:schemeClr val="tx1"/>
                </a:solidFill>
              </a:rPr>
              <a:t>Is het echt te grof voor woorden? Haal het dan weg. Mensen zouden op termijn </a:t>
            </a:r>
            <a:r>
              <a:rPr lang="nl-BE" b="1" dirty="0">
                <a:solidFill>
                  <a:schemeClr val="tx1"/>
                </a:solidFill>
              </a:rPr>
              <a:t>geloven</a:t>
            </a:r>
            <a:r>
              <a:rPr lang="nl-BE" dirty="0">
                <a:solidFill>
                  <a:schemeClr val="tx1"/>
                </a:solidFill>
              </a:rPr>
              <a:t> dat het </a:t>
            </a:r>
            <a:r>
              <a:rPr lang="nl-BE" b="1" dirty="0">
                <a:solidFill>
                  <a:schemeClr val="tx1"/>
                </a:solidFill>
              </a:rPr>
              <a:t>echt waar</a:t>
            </a:r>
            <a:r>
              <a:rPr lang="nl-BE" dirty="0">
                <a:solidFill>
                  <a:schemeClr val="tx1"/>
                </a:solidFill>
              </a:rPr>
              <a:t> is. Want niemand spreekt het tegen. Ze denken misschien: dat is toch te gek? Dat verdient toch geen antwoord?</a:t>
            </a:r>
            <a:br>
              <a:rPr lang="nl-BE" dirty="0">
                <a:solidFill>
                  <a:schemeClr val="tx1"/>
                </a:solidFill>
              </a:rPr>
            </a:br>
            <a:r>
              <a:rPr lang="nl-BE" dirty="0">
                <a:solidFill>
                  <a:schemeClr val="tx1"/>
                </a:solidFill>
              </a:rPr>
              <a:t/>
            </a:r>
            <a:br>
              <a:rPr lang="nl-BE" dirty="0">
                <a:solidFill>
                  <a:schemeClr val="tx1"/>
                </a:solidFill>
              </a:rPr>
            </a:br>
            <a:r>
              <a:rPr lang="nl-BE" dirty="0" smtClean="0">
                <a:solidFill>
                  <a:schemeClr val="tx1"/>
                </a:solidFill>
              </a:rPr>
              <a:t>Daarom</a:t>
            </a:r>
            <a:r>
              <a:rPr lang="nl-BE" dirty="0">
                <a:solidFill>
                  <a:schemeClr val="tx1"/>
                </a:solidFill>
              </a:rPr>
              <a:t>: durf </a:t>
            </a:r>
            <a:r>
              <a:rPr lang="nl-BE" b="1" dirty="0">
                <a:solidFill>
                  <a:schemeClr val="tx1"/>
                </a:solidFill>
              </a:rPr>
              <a:t>verwijderen</a:t>
            </a:r>
            <a:r>
              <a:rPr lang="nl-BE" dirty="0">
                <a:solidFill>
                  <a:schemeClr val="tx1"/>
                </a:solidFill>
              </a:rPr>
              <a:t> of </a:t>
            </a:r>
            <a:r>
              <a:rPr lang="nl-BE" b="1" dirty="0">
                <a:solidFill>
                  <a:schemeClr val="tx1"/>
                </a:solidFill>
              </a:rPr>
              <a:t>blokkeren</a:t>
            </a:r>
            <a:r>
              <a:rPr lang="nl-BE" dirty="0">
                <a:solidFill>
                  <a:schemeClr val="tx1"/>
                </a:solidFill>
              </a:rPr>
              <a:t>. Zeker op je eigen muur of pagina. Of rapporteer bij sociale media. Als zij er niets van weten, kunnen ze er niets aan doen.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04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911" y="404664"/>
            <a:ext cx="8640960" cy="1283312"/>
          </a:xfrm>
        </p:spPr>
      </p:pic>
      <p:sp>
        <p:nvSpPr>
          <p:cNvPr id="3" name="Tekstvak 2"/>
          <p:cNvSpPr txBox="1"/>
          <p:nvPr/>
        </p:nvSpPr>
        <p:spPr>
          <a:xfrm>
            <a:off x="1331640" y="2348880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Beantwoorden</a:t>
            </a:r>
            <a:r>
              <a:rPr lang="nl-NL" dirty="0" smtClean="0"/>
              <a:t>: “</a:t>
            </a:r>
            <a:r>
              <a:rPr lang="nl-NL" i="1" dirty="0" smtClean="0"/>
              <a:t>Je bent echt een achterlijke idioot als je hierover zo bekrompen denkt!”</a:t>
            </a:r>
            <a:endParaRPr lang="nl-NL" i="1" dirty="0"/>
          </a:p>
        </p:txBody>
      </p:sp>
      <p:sp>
        <p:nvSpPr>
          <p:cNvPr id="5" name="Rechthoek 4"/>
          <p:cNvSpPr/>
          <p:nvPr/>
        </p:nvSpPr>
        <p:spPr>
          <a:xfrm>
            <a:off x="1187624" y="2348880"/>
            <a:ext cx="6480720" cy="6463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PIJL-RECHTS 5"/>
          <p:cNvSpPr/>
          <p:nvPr/>
        </p:nvSpPr>
        <p:spPr>
          <a:xfrm>
            <a:off x="251520" y="2492896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248980"/>
            <a:ext cx="6264696" cy="120094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935" y="4565857"/>
            <a:ext cx="5777863" cy="951375"/>
          </a:xfrm>
          <a:prstGeom prst="rect">
            <a:avLst/>
          </a:prstGeom>
        </p:spPr>
      </p:pic>
      <p:sp>
        <p:nvSpPr>
          <p:cNvPr id="9" name="Rechthoek 8"/>
          <p:cNvSpPr/>
          <p:nvPr/>
        </p:nvSpPr>
        <p:spPr>
          <a:xfrm>
            <a:off x="2987824" y="4881504"/>
            <a:ext cx="864096" cy="17455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p:sp>
        <p:nvSpPr>
          <p:cNvPr id="10" name="PIJL-RECHTS 9"/>
          <p:cNvSpPr/>
          <p:nvPr/>
        </p:nvSpPr>
        <p:spPr>
          <a:xfrm>
            <a:off x="251520" y="3711007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PIJL-RECHTS 10"/>
          <p:cNvSpPr/>
          <p:nvPr/>
        </p:nvSpPr>
        <p:spPr>
          <a:xfrm>
            <a:off x="251520" y="5877272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364088" y="3716472"/>
            <a:ext cx="2088232" cy="3545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295636" y="5872626"/>
            <a:ext cx="3132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Ik negeer de boodschap!</a:t>
            </a:r>
            <a:endParaRPr lang="nl-NL" b="1" dirty="0"/>
          </a:p>
        </p:txBody>
      </p:sp>
      <p:sp>
        <p:nvSpPr>
          <p:cNvPr id="14" name="Rechthoek 13"/>
          <p:cNvSpPr/>
          <p:nvPr/>
        </p:nvSpPr>
        <p:spPr>
          <a:xfrm>
            <a:off x="1259632" y="5734126"/>
            <a:ext cx="2808312" cy="6463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/>
          <p:cNvSpPr txBox="1"/>
          <p:nvPr/>
        </p:nvSpPr>
        <p:spPr>
          <a:xfrm>
            <a:off x="8229326" y="2482681"/>
            <a:ext cx="914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/>
              <a:t>(1)</a:t>
            </a:r>
            <a:endParaRPr lang="nl-NL" sz="3600" b="1" dirty="0"/>
          </a:p>
        </p:txBody>
      </p:sp>
      <p:sp>
        <p:nvSpPr>
          <p:cNvPr id="16" name="Tekstvak 15"/>
          <p:cNvSpPr txBox="1"/>
          <p:nvPr/>
        </p:nvSpPr>
        <p:spPr>
          <a:xfrm>
            <a:off x="8229326" y="3588958"/>
            <a:ext cx="914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/>
              <a:t>(2)</a:t>
            </a:r>
            <a:endParaRPr lang="nl-NL" sz="3600" b="1" dirty="0"/>
          </a:p>
        </p:txBody>
      </p:sp>
      <p:sp>
        <p:nvSpPr>
          <p:cNvPr id="17" name="Tekstvak 16"/>
          <p:cNvSpPr txBox="1"/>
          <p:nvPr/>
        </p:nvSpPr>
        <p:spPr>
          <a:xfrm>
            <a:off x="8229326" y="5590980"/>
            <a:ext cx="914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/>
              <a:t>(3)</a:t>
            </a:r>
            <a:endParaRPr lang="nl-NL" sz="3600" b="1" dirty="0"/>
          </a:p>
        </p:txBody>
      </p:sp>
      <p:sp>
        <p:nvSpPr>
          <p:cNvPr id="19" name="Ovaal 18"/>
          <p:cNvSpPr/>
          <p:nvPr/>
        </p:nvSpPr>
        <p:spPr>
          <a:xfrm>
            <a:off x="7919864" y="5265204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841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Situatie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Andere mensen geven Pascal gelijk!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endParaRPr lang="nl-NL" dirty="0" smtClean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endParaRPr lang="nl-NL" dirty="0" smtClean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endParaRPr lang="nl-NL" dirty="0" smtClean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Wat doe je? …</a:t>
            </a: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040" y="2276872"/>
            <a:ext cx="8640960" cy="128331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559" y="3560184"/>
            <a:ext cx="7416824" cy="1659814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2195736" y="3861048"/>
            <a:ext cx="6264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Echt wel! Er zou nog eens een nieuwe Hitler aan de macht mogen komen in dit apenland! ‘t Zou snel gedaan zijn met die bende!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684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213</TotalTime>
  <Words>274</Words>
  <Application>Microsoft Office PowerPoint</Application>
  <PresentationFormat>Diavoorstelling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Executive</vt:lpstr>
      <vt:lpstr>Hatespeech herkennen en gepast reageren </vt:lpstr>
      <vt:lpstr>PowerPoint-presentatie</vt:lpstr>
      <vt:lpstr>PowerPoint-presentatie</vt:lpstr>
      <vt:lpstr>Situatie 1</vt:lpstr>
      <vt:lpstr>Situatie 1</vt:lpstr>
      <vt:lpstr>PowerPoint-presentatie</vt:lpstr>
      <vt:lpstr>Situatie 2</vt:lpstr>
      <vt:lpstr>PowerPoint-presentatie</vt:lpstr>
      <vt:lpstr>Situatie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Hatespeech herkennen en gepast reageren</dc:title>
  <dc:creator>Maarten De Weerdt</dc:creator>
  <cp:lastModifiedBy>Maarten De Weerdt</cp:lastModifiedBy>
  <cp:revision>11</cp:revision>
  <dcterms:created xsi:type="dcterms:W3CDTF">2017-12-14T09:22:38Z</dcterms:created>
  <dcterms:modified xsi:type="dcterms:W3CDTF">2017-12-14T18:54:02Z</dcterms:modified>
</cp:coreProperties>
</file>