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71" r:id="rId10"/>
    <p:sldId id="264" r:id="rId11"/>
    <p:sldId id="265" r:id="rId12"/>
    <p:sldId id="272" r:id="rId13"/>
    <p:sldId id="266" r:id="rId14"/>
    <p:sldId id="267" r:id="rId15"/>
    <p:sldId id="268" r:id="rId16"/>
    <p:sldId id="273" r:id="rId17"/>
    <p:sldId id="269" r:id="rId18"/>
    <p:sldId id="270"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27F97BB-C833-4FB7-BDE5-3F7075034690}" styleName="Stijl, thema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5758FB7-9AC5-4552-8A53-C91805E547FA}" styleName="Stijl, thema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466CE0-E887-445E-96E5-F6F1FC7BEA46}" type="datetimeFigureOut">
              <a:rPr lang="fr-BE" smtClean="0"/>
              <a:t>3/03/2013</a:t>
            </a:fld>
            <a:endParaRPr lang="fr-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60B254-1DD8-40A6-A864-C5473E65AC63}" type="slidenum">
              <a:rPr lang="fr-BE" smtClean="0"/>
              <a:t>‹nr.›</a:t>
            </a:fld>
            <a:endParaRPr lang="fr-BE"/>
          </a:p>
        </p:txBody>
      </p:sp>
    </p:spTree>
    <p:extLst>
      <p:ext uri="{BB962C8B-B14F-4D97-AF65-F5344CB8AC3E}">
        <p14:creationId xmlns:p14="http://schemas.microsoft.com/office/powerpoint/2010/main" val="1147728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fr-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fr-BE"/>
          </a:p>
        </p:txBody>
      </p:sp>
      <p:sp>
        <p:nvSpPr>
          <p:cNvPr id="4" name="Tijdelijke aanduiding voor datum 3"/>
          <p:cNvSpPr>
            <a:spLocks noGrp="1"/>
          </p:cNvSpPr>
          <p:nvPr>
            <p:ph type="dt" sz="half" idx="10"/>
          </p:nvPr>
        </p:nvSpPr>
        <p:spPr/>
        <p:txBody>
          <a:bodyPr/>
          <a:lstStyle/>
          <a:p>
            <a:fld id="{C05A333A-E946-4CC9-8B34-9970A5B6BE03}" type="datetime1">
              <a:rPr lang="fr-BE" smtClean="0"/>
              <a:t>3/03/2013</a:t>
            </a:fld>
            <a:endParaRPr lang="fr-BE"/>
          </a:p>
        </p:txBody>
      </p:sp>
      <p:sp>
        <p:nvSpPr>
          <p:cNvPr id="5" name="Tijdelijke aanduiding voor voettekst 4"/>
          <p:cNvSpPr>
            <a:spLocks noGrp="1"/>
          </p:cNvSpPr>
          <p:nvPr>
            <p:ph type="ftr" sz="quarter" idx="11"/>
          </p:nvPr>
        </p:nvSpPr>
        <p:spPr/>
        <p:txBody>
          <a:bodyPr/>
          <a:lstStyle/>
          <a:p>
            <a:r>
              <a:rPr lang="fi-FI" smtClean="0"/>
              <a:t>Soline Pattyn          Tunesië          4Laa5               13</a:t>
            </a:r>
            <a:endParaRPr lang="fr-BE"/>
          </a:p>
        </p:txBody>
      </p:sp>
      <p:sp>
        <p:nvSpPr>
          <p:cNvPr id="6" name="Tijdelijke aanduiding voor dianummer 5"/>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585834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fr-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4" name="Tijdelijke aanduiding voor datum 3"/>
          <p:cNvSpPr>
            <a:spLocks noGrp="1"/>
          </p:cNvSpPr>
          <p:nvPr>
            <p:ph type="dt" sz="half" idx="10"/>
          </p:nvPr>
        </p:nvSpPr>
        <p:spPr/>
        <p:txBody>
          <a:bodyPr/>
          <a:lstStyle/>
          <a:p>
            <a:fld id="{89FBA329-5E36-4BB8-9F37-7D77A305E5DA}" type="datetime1">
              <a:rPr lang="fr-BE" smtClean="0"/>
              <a:t>3/03/2013</a:t>
            </a:fld>
            <a:endParaRPr lang="fr-BE"/>
          </a:p>
        </p:txBody>
      </p:sp>
      <p:sp>
        <p:nvSpPr>
          <p:cNvPr id="5" name="Tijdelijke aanduiding voor voettekst 4"/>
          <p:cNvSpPr>
            <a:spLocks noGrp="1"/>
          </p:cNvSpPr>
          <p:nvPr>
            <p:ph type="ftr" sz="quarter" idx="11"/>
          </p:nvPr>
        </p:nvSpPr>
        <p:spPr/>
        <p:txBody>
          <a:bodyPr/>
          <a:lstStyle/>
          <a:p>
            <a:r>
              <a:rPr lang="fi-FI" smtClean="0"/>
              <a:t>Soline Pattyn          Tunesië          4Laa5               13</a:t>
            </a:r>
            <a:endParaRPr lang="fr-BE"/>
          </a:p>
        </p:txBody>
      </p:sp>
      <p:sp>
        <p:nvSpPr>
          <p:cNvPr id="6" name="Tijdelijke aanduiding voor dianummer 5"/>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2887702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fr-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4" name="Tijdelijke aanduiding voor datum 3"/>
          <p:cNvSpPr>
            <a:spLocks noGrp="1"/>
          </p:cNvSpPr>
          <p:nvPr>
            <p:ph type="dt" sz="half" idx="10"/>
          </p:nvPr>
        </p:nvSpPr>
        <p:spPr/>
        <p:txBody>
          <a:bodyPr/>
          <a:lstStyle/>
          <a:p>
            <a:fld id="{C9A58CE0-EC08-4944-92A8-82C26154A270}" type="datetime1">
              <a:rPr lang="fr-BE" smtClean="0"/>
              <a:t>3/03/2013</a:t>
            </a:fld>
            <a:endParaRPr lang="fr-BE"/>
          </a:p>
        </p:txBody>
      </p:sp>
      <p:sp>
        <p:nvSpPr>
          <p:cNvPr id="5" name="Tijdelijke aanduiding voor voettekst 4"/>
          <p:cNvSpPr>
            <a:spLocks noGrp="1"/>
          </p:cNvSpPr>
          <p:nvPr>
            <p:ph type="ftr" sz="quarter" idx="11"/>
          </p:nvPr>
        </p:nvSpPr>
        <p:spPr/>
        <p:txBody>
          <a:bodyPr/>
          <a:lstStyle/>
          <a:p>
            <a:r>
              <a:rPr lang="fi-FI" smtClean="0"/>
              <a:t>Soline Pattyn          Tunesië          4Laa5               13</a:t>
            </a:r>
            <a:endParaRPr lang="fr-BE"/>
          </a:p>
        </p:txBody>
      </p:sp>
      <p:sp>
        <p:nvSpPr>
          <p:cNvPr id="6" name="Tijdelijke aanduiding voor dianummer 5"/>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427741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fr-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4" name="Tijdelijke aanduiding voor datum 3"/>
          <p:cNvSpPr>
            <a:spLocks noGrp="1"/>
          </p:cNvSpPr>
          <p:nvPr>
            <p:ph type="dt" sz="half" idx="10"/>
          </p:nvPr>
        </p:nvSpPr>
        <p:spPr/>
        <p:txBody>
          <a:bodyPr/>
          <a:lstStyle/>
          <a:p>
            <a:fld id="{7DA20A58-349F-4EC0-981D-DE99393BBA80}" type="datetime1">
              <a:rPr lang="fr-BE" smtClean="0"/>
              <a:t>3/03/2013</a:t>
            </a:fld>
            <a:endParaRPr lang="fr-BE"/>
          </a:p>
        </p:txBody>
      </p:sp>
      <p:sp>
        <p:nvSpPr>
          <p:cNvPr id="5" name="Tijdelijke aanduiding voor voettekst 4"/>
          <p:cNvSpPr>
            <a:spLocks noGrp="1"/>
          </p:cNvSpPr>
          <p:nvPr>
            <p:ph type="ftr" sz="quarter" idx="11"/>
          </p:nvPr>
        </p:nvSpPr>
        <p:spPr/>
        <p:txBody>
          <a:bodyPr/>
          <a:lstStyle/>
          <a:p>
            <a:r>
              <a:rPr lang="fi-FI" smtClean="0"/>
              <a:t>Soline Pattyn          Tunesië          4Laa5               13</a:t>
            </a:r>
            <a:endParaRPr lang="fr-BE"/>
          </a:p>
        </p:txBody>
      </p:sp>
      <p:sp>
        <p:nvSpPr>
          <p:cNvPr id="6" name="Tijdelijke aanduiding voor dianummer 5"/>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183304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fr-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74F5F72-DCA9-4376-87CD-37F3D9AE0AAD}" type="datetime1">
              <a:rPr lang="fr-BE" smtClean="0"/>
              <a:t>3/03/2013</a:t>
            </a:fld>
            <a:endParaRPr lang="fr-BE"/>
          </a:p>
        </p:txBody>
      </p:sp>
      <p:sp>
        <p:nvSpPr>
          <p:cNvPr id="5" name="Tijdelijke aanduiding voor voettekst 4"/>
          <p:cNvSpPr>
            <a:spLocks noGrp="1"/>
          </p:cNvSpPr>
          <p:nvPr>
            <p:ph type="ftr" sz="quarter" idx="11"/>
          </p:nvPr>
        </p:nvSpPr>
        <p:spPr/>
        <p:txBody>
          <a:bodyPr/>
          <a:lstStyle/>
          <a:p>
            <a:r>
              <a:rPr lang="fi-FI" smtClean="0"/>
              <a:t>Soline Pattyn          Tunesië          4Laa5               13</a:t>
            </a:r>
            <a:endParaRPr lang="fr-BE"/>
          </a:p>
        </p:txBody>
      </p:sp>
      <p:sp>
        <p:nvSpPr>
          <p:cNvPr id="6" name="Tijdelijke aanduiding voor dianummer 5"/>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2698420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fr-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5" name="Tijdelijke aanduiding voor datum 4"/>
          <p:cNvSpPr>
            <a:spLocks noGrp="1"/>
          </p:cNvSpPr>
          <p:nvPr>
            <p:ph type="dt" sz="half" idx="10"/>
          </p:nvPr>
        </p:nvSpPr>
        <p:spPr/>
        <p:txBody>
          <a:bodyPr/>
          <a:lstStyle/>
          <a:p>
            <a:fld id="{049503BC-B00E-4F3C-9933-EC64030135BB}" type="datetime1">
              <a:rPr lang="fr-BE" smtClean="0"/>
              <a:t>3/03/2013</a:t>
            </a:fld>
            <a:endParaRPr lang="fr-BE"/>
          </a:p>
        </p:txBody>
      </p:sp>
      <p:sp>
        <p:nvSpPr>
          <p:cNvPr id="6" name="Tijdelijke aanduiding voor voettekst 5"/>
          <p:cNvSpPr>
            <a:spLocks noGrp="1"/>
          </p:cNvSpPr>
          <p:nvPr>
            <p:ph type="ftr" sz="quarter" idx="11"/>
          </p:nvPr>
        </p:nvSpPr>
        <p:spPr/>
        <p:txBody>
          <a:bodyPr/>
          <a:lstStyle/>
          <a:p>
            <a:r>
              <a:rPr lang="fi-FI" smtClean="0"/>
              <a:t>Soline Pattyn          Tunesië          4Laa5               13</a:t>
            </a:r>
            <a:endParaRPr lang="fr-BE"/>
          </a:p>
        </p:txBody>
      </p:sp>
      <p:sp>
        <p:nvSpPr>
          <p:cNvPr id="7" name="Tijdelijke aanduiding voor dianummer 6"/>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3430950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fr-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7" name="Tijdelijke aanduiding voor datum 6"/>
          <p:cNvSpPr>
            <a:spLocks noGrp="1"/>
          </p:cNvSpPr>
          <p:nvPr>
            <p:ph type="dt" sz="half" idx="10"/>
          </p:nvPr>
        </p:nvSpPr>
        <p:spPr/>
        <p:txBody>
          <a:bodyPr/>
          <a:lstStyle/>
          <a:p>
            <a:fld id="{B34E29CA-2649-4828-8BB0-57A51583FF86}" type="datetime1">
              <a:rPr lang="fr-BE" smtClean="0"/>
              <a:t>3/03/2013</a:t>
            </a:fld>
            <a:endParaRPr lang="fr-BE"/>
          </a:p>
        </p:txBody>
      </p:sp>
      <p:sp>
        <p:nvSpPr>
          <p:cNvPr id="8" name="Tijdelijke aanduiding voor voettekst 7"/>
          <p:cNvSpPr>
            <a:spLocks noGrp="1"/>
          </p:cNvSpPr>
          <p:nvPr>
            <p:ph type="ftr" sz="quarter" idx="11"/>
          </p:nvPr>
        </p:nvSpPr>
        <p:spPr/>
        <p:txBody>
          <a:bodyPr/>
          <a:lstStyle/>
          <a:p>
            <a:r>
              <a:rPr lang="fi-FI" smtClean="0"/>
              <a:t>Soline Pattyn          Tunesië          4Laa5               13</a:t>
            </a:r>
            <a:endParaRPr lang="fr-BE"/>
          </a:p>
        </p:txBody>
      </p:sp>
      <p:sp>
        <p:nvSpPr>
          <p:cNvPr id="9" name="Tijdelijke aanduiding voor dianummer 8"/>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20444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fr-BE"/>
          </a:p>
        </p:txBody>
      </p:sp>
      <p:sp>
        <p:nvSpPr>
          <p:cNvPr id="3" name="Tijdelijke aanduiding voor datum 2"/>
          <p:cNvSpPr>
            <a:spLocks noGrp="1"/>
          </p:cNvSpPr>
          <p:nvPr>
            <p:ph type="dt" sz="half" idx="10"/>
          </p:nvPr>
        </p:nvSpPr>
        <p:spPr/>
        <p:txBody>
          <a:bodyPr/>
          <a:lstStyle/>
          <a:p>
            <a:fld id="{AB825E08-CBF9-445E-B5C9-E1CC0336EB80}" type="datetime1">
              <a:rPr lang="fr-BE" smtClean="0"/>
              <a:t>3/03/2013</a:t>
            </a:fld>
            <a:endParaRPr lang="fr-BE"/>
          </a:p>
        </p:txBody>
      </p:sp>
      <p:sp>
        <p:nvSpPr>
          <p:cNvPr id="4" name="Tijdelijke aanduiding voor voettekst 3"/>
          <p:cNvSpPr>
            <a:spLocks noGrp="1"/>
          </p:cNvSpPr>
          <p:nvPr>
            <p:ph type="ftr" sz="quarter" idx="11"/>
          </p:nvPr>
        </p:nvSpPr>
        <p:spPr/>
        <p:txBody>
          <a:bodyPr/>
          <a:lstStyle/>
          <a:p>
            <a:r>
              <a:rPr lang="fi-FI" smtClean="0"/>
              <a:t>Soline Pattyn          Tunesië          4Laa5               13</a:t>
            </a:r>
            <a:endParaRPr lang="fr-BE"/>
          </a:p>
        </p:txBody>
      </p:sp>
      <p:sp>
        <p:nvSpPr>
          <p:cNvPr id="5" name="Tijdelijke aanduiding voor dianummer 4"/>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1050293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AD69544-B801-438E-9540-3129BEC4C3E2}" type="datetime1">
              <a:rPr lang="fr-BE" smtClean="0"/>
              <a:t>3/03/2013</a:t>
            </a:fld>
            <a:endParaRPr lang="fr-BE"/>
          </a:p>
        </p:txBody>
      </p:sp>
      <p:sp>
        <p:nvSpPr>
          <p:cNvPr id="3" name="Tijdelijke aanduiding voor voettekst 2"/>
          <p:cNvSpPr>
            <a:spLocks noGrp="1"/>
          </p:cNvSpPr>
          <p:nvPr>
            <p:ph type="ftr" sz="quarter" idx="11"/>
          </p:nvPr>
        </p:nvSpPr>
        <p:spPr/>
        <p:txBody>
          <a:bodyPr/>
          <a:lstStyle/>
          <a:p>
            <a:r>
              <a:rPr lang="fi-FI" smtClean="0"/>
              <a:t>Soline Pattyn          Tunesië          4Laa5               13</a:t>
            </a:r>
            <a:endParaRPr lang="fr-BE"/>
          </a:p>
        </p:txBody>
      </p:sp>
      <p:sp>
        <p:nvSpPr>
          <p:cNvPr id="4" name="Tijdelijke aanduiding voor dianummer 3"/>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146466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fr-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A973879-1F6B-4BD1-A7A5-605565F7C1DD}" type="datetime1">
              <a:rPr lang="fr-BE" smtClean="0"/>
              <a:t>3/03/2013</a:t>
            </a:fld>
            <a:endParaRPr lang="fr-BE"/>
          </a:p>
        </p:txBody>
      </p:sp>
      <p:sp>
        <p:nvSpPr>
          <p:cNvPr id="6" name="Tijdelijke aanduiding voor voettekst 5"/>
          <p:cNvSpPr>
            <a:spLocks noGrp="1"/>
          </p:cNvSpPr>
          <p:nvPr>
            <p:ph type="ftr" sz="quarter" idx="11"/>
          </p:nvPr>
        </p:nvSpPr>
        <p:spPr/>
        <p:txBody>
          <a:bodyPr/>
          <a:lstStyle/>
          <a:p>
            <a:r>
              <a:rPr lang="fi-FI" smtClean="0"/>
              <a:t>Soline Pattyn          Tunesië          4Laa5               13</a:t>
            </a:r>
            <a:endParaRPr lang="fr-BE"/>
          </a:p>
        </p:txBody>
      </p:sp>
      <p:sp>
        <p:nvSpPr>
          <p:cNvPr id="7" name="Tijdelijke aanduiding voor dianummer 6"/>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220229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fr-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4D69F3A-30AC-4441-BDCA-ACDD2116220C}" type="datetime1">
              <a:rPr lang="fr-BE" smtClean="0"/>
              <a:t>3/03/2013</a:t>
            </a:fld>
            <a:endParaRPr lang="fr-BE"/>
          </a:p>
        </p:txBody>
      </p:sp>
      <p:sp>
        <p:nvSpPr>
          <p:cNvPr id="6" name="Tijdelijke aanduiding voor voettekst 5"/>
          <p:cNvSpPr>
            <a:spLocks noGrp="1"/>
          </p:cNvSpPr>
          <p:nvPr>
            <p:ph type="ftr" sz="quarter" idx="11"/>
          </p:nvPr>
        </p:nvSpPr>
        <p:spPr/>
        <p:txBody>
          <a:bodyPr/>
          <a:lstStyle/>
          <a:p>
            <a:r>
              <a:rPr lang="fi-FI" smtClean="0"/>
              <a:t>Soline Pattyn          Tunesië          4Laa5               13</a:t>
            </a:r>
            <a:endParaRPr lang="fr-BE"/>
          </a:p>
        </p:txBody>
      </p:sp>
      <p:sp>
        <p:nvSpPr>
          <p:cNvPr id="7" name="Tijdelijke aanduiding voor dianummer 6"/>
          <p:cNvSpPr>
            <a:spLocks noGrp="1"/>
          </p:cNvSpPr>
          <p:nvPr>
            <p:ph type="sldNum" sz="quarter" idx="12"/>
          </p:nvPr>
        </p:nvSpPr>
        <p:spPr/>
        <p:txBody>
          <a:bodyPr/>
          <a:lstStyle/>
          <a:p>
            <a:fld id="{19A57E07-92D9-4946-AD01-ACD80E1A6FF0}" type="slidenum">
              <a:rPr lang="fr-BE" smtClean="0"/>
              <a:t>‹nr.›</a:t>
            </a:fld>
            <a:endParaRPr lang="fr-BE"/>
          </a:p>
        </p:txBody>
      </p:sp>
    </p:spTree>
    <p:extLst>
      <p:ext uri="{BB962C8B-B14F-4D97-AF65-F5344CB8AC3E}">
        <p14:creationId xmlns:p14="http://schemas.microsoft.com/office/powerpoint/2010/main" val="312221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63000"/>
          </a:srgb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fr-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fr-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B1A60-40CC-4527-B41D-6C9AF24642EF}" type="datetime1">
              <a:rPr lang="fr-BE" smtClean="0"/>
              <a:t>3/03/2013</a:t>
            </a:fld>
            <a:endParaRPr lang="fr-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Soline Pattyn          Tunesië          4Laa5               13</a:t>
            </a:r>
            <a:endParaRPr lang="fr-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A57E07-92D9-4946-AD01-ACD80E1A6FF0}" type="slidenum">
              <a:rPr lang="fr-BE" smtClean="0"/>
              <a:t>‹nr.›</a:t>
            </a:fld>
            <a:endParaRPr lang="fr-BE"/>
          </a:p>
        </p:txBody>
      </p:sp>
    </p:spTree>
    <p:extLst>
      <p:ext uri="{BB962C8B-B14F-4D97-AF65-F5344CB8AC3E}">
        <p14:creationId xmlns:p14="http://schemas.microsoft.com/office/powerpoint/2010/main" val="2432190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be/url?sa=i&amp;rct=j&amp;q=tunesie&amp;source=images&amp;cd=&amp;cad=rja&amp;docid=2wflge3n26AJwM&amp;tbnid=0jepVKltqfh69M:&amp;ved=0CAUQjRw&amp;url=http%3A%2F%2Fwww.rondreizenmetkinderen.com%2Ftunesie.html&amp;ei=rH4zUc2DKIWThgffqYGgCA&amp;bvm=bv.43148975,d.ZG4&amp;psig=AFQjCNF6mJCNCcCROpPptEjRncIiKvXyRQ&amp;ust=136241561290301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be/url?sa=i&amp;rct=j&amp;q=strand+tunesie&amp;source=images&amp;cd=&amp;cad=rja&amp;docid=n86kTyiDHcIPwM&amp;tbnid=zcr_k9wyuFNXOM:&amp;ved=0CAUQjRw&amp;url=http%3A%2F%2Fwww.jetair.be%2Fvliegvakanties%2FTunesie%2FTunesie-vasteland%2FBorj-cedria%2Fzomer%2Fhotel%2F05813%2Fhotel-Caribbean-World-Borj-Cedria.htm&amp;ei=_oYzUfvgI4bBhAeAkYGoAw&amp;bvm=bv.43148975,d.ZG4&amp;psig=AFQjCNG2IbJkhB7cH34N7zLMzjoK09uciw&amp;ust=136241775169297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be/url?sa=i&amp;rct=j&amp;q=strand+monaco&amp;source=images&amp;cd=&amp;cad=rja&amp;docid=z2FTTMPmJoh4QM&amp;tbnid=Zkd91OqCdLaEpM:&amp;ved=0CAUQjRw&amp;url=http%3A%2F%2Fvrijuit.nl%2Fautovakantie-cap-d-ail-monaco.aspx&amp;ei=s4czUf_6K4PQhAeOsoHQBw&amp;bvm=bv.43148975,d.ZG4&amp;psig=AFQjCNH9sSRpemn850xswYTO2RG_pYv6MA&amp;ust=136241796451671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be/url?sa=i&amp;rct=j&amp;q=luieren+op+strand&amp;source=images&amp;cd=&amp;cad=rja&amp;docid=Wg9CDy-26C_emM&amp;tbnid=WeA7OK63bvajmM:&amp;ved=0CAUQjRw&amp;url=http%3A%2F%2Fwww.thikatravel.com%2Fbestemmingen%2Findische-oceaan%2Fmauritius-en-rodrigues%2Fhotel-en-lodge%2Fle-canonnier-mauritius&amp;ei=e4YzUfuFOIW7hAfZ6oG4DA&amp;bvm=bv.43148975,d.ZG4&amp;psig=AFQjCNEUvEabg1gUDbfHWKiQXncW875DZQ&amp;ust=136241765352457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rondreizenmetkinderen.com/tun2.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692696"/>
            <a:ext cx="7524932" cy="5112568"/>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p:nvPr>
        </p:nvSpPr>
        <p:spPr/>
        <p:txBody>
          <a:bodyPr>
            <a:normAutofit/>
          </a:bodyPr>
          <a:lstStyle/>
          <a:p>
            <a:r>
              <a:rPr lang="nl-BE" sz="8800" dirty="0" smtClean="0">
                <a:solidFill>
                  <a:srgbClr val="FFFF00"/>
                </a:solidFill>
                <a:latin typeface="Algerian" pitchFamily="82" charset="0"/>
              </a:rPr>
              <a:t>TUNESIË</a:t>
            </a:r>
            <a:endParaRPr lang="fr-BE" sz="8800" dirty="0">
              <a:solidFill>
                <a:srgbClr val="FFFF00"/>
              </a:solidFill>
              <a:latin typeface="Algerian" pitchFamily="82" charset="0"/>
            </a:endParaRPr>
          </a:p>
        </p:txBody>
      </p:sp>
      <p:sp>
        <p:nvSpPr>
          <p:cNvPr id="4"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1045235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Activiteiten</a:t>
            </a:r>
            <a:endParaRPr lang="fr-BE" dirty="0"/>
          </a:p>
        </p:txBody>
      </p:sp>
      <p:sp>
        <p:nvSpPr>
          <p:cNvPr id="3" name="Tijdelijke aanduiding voor inhoud 2"/>
          <p:cNvSpPr>
            <a:spLocks noGrp="1"/>
          </p:cNvSpPr>
          <p:nvPr>
            <p:ph idx="1"/>
          </p:nvPr>
        </p:nvSpPr>
        <p:spPr>
          <a:xfrm>
            <a:off x="467544" y="1600200"/>
            <a:ext cx="8219256" cy="4709120"/>
          </a:xfrm>
        </p:spPr>
        <p:txBody>
          <a:bodyPr>
            <a:normAutofit/>
          </a:bodyPr>
          <a:lstStyle/>
          <a:p>
            <a:r>
              <a:rPr lang="nl-BE" sz="2800" b="1" i="1" u="sng" dirty="0" err="1" smtClean="0">
                <a:effectLst>
                  <a:outerShdw blurRad="38100" dist="38100" dir="2700000" algn="tl">
                    <a:srgbClr val="000000">
                      <a:alpha val="43137"/>
                    </a:srgbClr>
                  </a:outerShdw>
                </a:effectLst>
                <a:latin typeface="Arial Black" pitchFamily="34" charset="0"/>
              </a:rPr>
              <a:t>Sousse</a:t>
            </a:r>
            <a:r>
              <a:rPr lang="nl-BE" sz="2800" b="1" i="1" u="sng" dirty="0" smtClean="0">
                <a:effectLst>
                  <a:outerShdw blurRad="38100" dist="38100" dir="2700000" algn="tl">
                    <a:srgbClr val="000000">
                      <a:alpha val="43137"/>
                    </a:srgbClr>
                  </a:outerShdw>
                </a:effectLst>
                <a:latin typeface="Arial Black" pitchFamily="34" charset="0"/>
              </a:rPr>
              <a:t> (maandag)</a:t>
            </a:r>
          </a:p>
          <a:p>
            <a:pPr>
              <a:buFontTx/>
              <a:buChar char="-"/>
            </a:pPr>
            <a:r>
              <a:rPr lang="nl-BE" sz="1600" dirty="0" smtClean="0">
                <a:latin typeface="Arial Black" pitchFamily="34" charset="0"/>
              </a:rPr>
              <a:t>Op 25 kilometer(35min met de auto)</a:t>
            </a:r>
          </a:p>
          <a:p>
            <a:pPr marL="0" indent="0">
              <a:buNone/>
            </a:pPr>
            <a:r>
              <a:rPr lang="nl-BE" sz="1600" dirty="0" err="1" smtClean="0"/>
              <a:t>Sousse</a:t>
            </a:r>
            <a:r>
              <a:rPr lang="nl-BE" sz="1600" dirty="0" smtClean="0"/>
              <a:t> is een prachtige, kleurrijke stad in </a:t>
            </a:r>
            <a:r>
              <a:rPr lang="nl-BE" sz="1600" dirty="0" err="1" smtClean="0"/>
              <a:t>Tunesie</a:t>
            </a:r>
            <a:r>
              <a:rPr lang="nl-BE" sz="1600" dirty="0" smtClean="0"/>
              <a:t> aan de </a:t>
            </a:r>
            <a:r>
              <a:rPr lang="nl-BE" sz="1600" dirty="0" err="1" smtClean="0"/>
              <a:t>Middelandse</a:t>
            </a:r>
            <a:r>
              <a:rPr lang="nl-BE" sz="1600" dirty="0" smtClean="0"/>
              <a:t> Zee! </a:t>
            </a:r>
            <a:r>
              <a:rPr lang="nl-BE" sz="1600" dirty="0" err="1" smtClean="0"/>
              <a:t>Temidden</a:t>
            </a:r>
            <a:r>
              <a:rPr lang="nl-BE" sz="1600" dirty="0" smtClean="0"/>
              <a:t> van tal van toeristische plekken is </a:t>
            </a:r>
            <a:r>
              <a:rPr lang="nl-BE" sz="1600" dirty="0" err="1" smtClean="0"/>
              <a:t>Sousse</a:t>
            </a:r>
            <a:r>
              <a:rPr lang="nl-BE" sz="1600" dirty="0" smtClean="0"/>
              <a:t> een prachtstad voor een vakantie in </a:t>
            </a:r>
            <a:r>
              <a:rPr lang="nl-BE" sz="1600" dirty="0" err="1" smtClean="0"/>
              <a:t>Tunesie</a:t>
            </a:r>
            <a:r>
              <a:rPr lang="nl-BE" sz="1600" dirty="0" smtClean="0"/>
              <a:t>.</a:t>
            </a:r>
            <a:endParaRPr lang="fr-BE" sz="1600" dirty="0" smtClean="0"/>
          </a:p>
          <a:p>
            <a:pPr marL="0" indent="0">
              <a:buNone/>
            </a:pPr>
            <a:r>
              <a:rPr lang="nl-BE" sz="1600" dirty="0" smtClean="0"/>
              <a:t>In </a:t>
            </a:r>
            <a:r>
              <a:rPr lang="nl-BE" sz="1600" dirty="0" err="1" smtClean="0"/>
              <a:t>Sousse</a:t>
            </a:r>
            <a:r>
              <a:rPr lang="nl-BE" sz="1600" dirty="0" smtClean="0"/>
              <a:t> kun je lekker zonnen op het 9 kilometer lange zandstrand. Een verkoelende duik in de zee is ook heerlijk, want temperaturen rond de 30 graden zijn geen uitzondering tijdens vakantie in </a:t>
            </a:r>
            <a:r>
              <a:rPr lang="nl-BE" sz="1600" dirty="0" err="1" smtClean="0"/>
              <a:t>Sousse</a:t>
            </a:r>
            <a:r>
              <a:rPr lang="nl-BE" sz="1600" dirty="0" smtClean="0"/>
              <a:t>!</a:t>
            </a:r>
            <a:endParaRPr lang="fr-BE" sz="1600" dirty="0" smtClean="0"/>
          </a:p>
          <a:p>
            <a:pPr marL="0" indent="0">
              <a:buNone/>
            </a:pPr>
            <a:endParaRPr lang="nl-BE" sz="1600" b="1" dirty="0"/>
          </a:p>
          <a:p>
            <a:pPr>
              <a:buFontTx/>
              <a:buChar char="-"/>
            </a:pPr>
            <a:r>
              <a:rPr lang="nl-BE" sz="1600" b="1" dirty="0" smtClean="0"/>
              <a:t>De </a:t>
            </a:r>
            <a:r>
              <a:rPr lang="nl-BE" sz="1600" b="1" dirty="0"/>
              <a:t>medina </a:t>
            </a:r>
            <a:r>
              <a:rPr lang="nl-BE" sz="1600" b="1" dirty="0" err="1"/>
              <a:t>Sousse</a:t>
            </a:r>
            <a:r>
              <a:rPr lang="nl-BE" sz="1600" b="1" dirty="0"/>
              <a:t> </a:t>
            </a:r>
            <a:endParaRPr lang="fr-BE" sz="1600" dirty="0"/>
          </a:p>
          <a:p>
            <a:pPr marL="0" indent="0">
              <a:buNone/>
            </a:pPr>
            <a:r>
              <a:rPr lang="nl-BE" sz="1600" dirty="0" smtClean="0"/>
              <a:t>De </a:t>
            </a:r>
            <a:r>
              <a:rPr lang="nl-BE" sz="1600" dirty="0"/>
              <a:t>medina is het oudste deel van </a:t>
            </a:r>
            <a:r>
              <a:rPr lang="nl-BE" sz="1600" dirty="0" err="1"/>
              <a:t>Sousse</a:t>
            </a:r>
            <a:r>
              <a:rPr lang="nl-BE" sz="1600" dirty="0"/>
              <a:t> omringd door eeuwenoude stadsmuren, wat je veel </a:t>
            </a:r>
            <a:r>
              <a:rPr lang="nl-BE" sz="1600" dirty="0" smtClean="0"/>
              <a:t>ziet </a:t>
            </a:r>
            <a:r>
              <a:rPr lang="nl-BE" sz="1600" dirty="0"/>
              <a:t>bij steden in </a:t>
            </a:r>
            <a:r>
              <a:rPr lang="nl-BE" sz="1600" dirty="0" err="1"/>
              <a:t>Tunesie</a:t>
            </a:r>
            <a:r>
              <a:rPr lang="nl-BE" sz="1600" dirty="0"/>
              <a:t>. Hier zie je de mooiste bezienswaardigheden</a:t>
            </a:r>
            <a:r>
              <a:rPr lang="nl-BE" sz="1600" dirty="0" smtClean="0"/>
              <a:t>!</a:t>
            </a:r>
          </a:p>
          <a:p>
            <a:pPr>
              <a:buFontTx/>
              <a:buChar char="-"/>
            </a:pPr>
            <a:r>
              <a:rPr lang="nl-BE" sz="1600" b="1" dirty="0" smtClean="0"/>
              <a:t>De </a:t>
            </a:r>
            <a:r>
              <a:rPr lang="nl-BE" sz="1600" b="1" dirty="0"/>
              <a:t>grote moskee van </a:t>
            </a:r>
            <a:r>
              <a:rPr lang="nl-BE" sz="1600" b="1" dirty="0" err="1" smtClean="0"/>
              <a:t>Sousse</a:t>
            </a:r>
            <a:endParaRPr lang="nl-BE" sz="1600" dirty="0" smtClean="0"/>
          </a:p>
          <a:p>
            <a:pPr marL="0" indent="0">
              <a:buNone/>
            </a:pPr>
            <a:r>
              <a:rPr lang="nl-BE" sz="1600" dirty="0" smtClean="0"/>
              <a:t> </a:t>
            </a:r>
            <a:r>
              <a:rPr lang="nl-BE" sz="1600" dirty="0"/>
              <a:t>Deze eeuwenoude moskee is gebouwd in 851! De grote moskee is een groot gebouw, met mooie versieringen. Je kunt de grote moskee beklimmen en zo heb je een prachtig uitzicht over de Medina. Er gelden wel regels voor het bezoeken van de moskee: Je moet een </a:t>
            </a:r>
            <a:r>
              <a:rPr lang="nl-BE" sz="1600" dirty="0" err="1"/>
              <a:t>djelleba</a:t>
            </a:r>
            <a:r>
              <a:rPr lang="nl-BE" sz="1600" dirty="0"/>
              <a:t> dragen als je over de binnenplaats wilt lopen en de gebedsruimte is alleen voor moslims</a:t>
            </a:r>
            <a:r>
              <a:rPr lang="nl-BE" sz="1600" dirty="0" smtClean="0"/>
              <a:t>.</a:t>
            </a:r>
          </a:p>
          <a:p>
            <a:pPr marL="0" indent="0">
              <a:buNone/>
            </a:pPr>
            <a:endParaRPr lang="fr-BE" sz="1600" dirty="0"/>
          </a:p>
          <a:p>
            <a:pPr marL="0" indent="0">
              <a:buNone/>
            </a:pPr>
            <a:endParaRPr lang="fr-BE" sz="1600" dirty="0"/>
          </a:p>
          <a:p>
            <a:endParaRPr lang="fr-BE" sz="1600"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2719200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Activiteiten</a:t>
            </a:r>
            <a:endParaRPr lang="fr-BE" dirty="0"/>
          </a:p>
        </p:txBody>
      </p:sp>
      <p:sp>
        <p:nvSpPr>
          <p:cNvPr id="3" name="Tijdelijke aanduiding voor inhoud 2"/>
          <p:cNvSpPr>
            <a:spLocks noGrp="1"/>
          </p:cNvSpPr>
          <p:nvPr>
            <p:ph idx="1"/>
          </p:nvPr>
        </p:nvSpPr>
        <p:spPr/>
        <p:txBody>
          <a:bodyPr>
            <a:normAutofit fontScale="92500" lnSpcReduction="20000"/>
          </a:bodyPr>
          <a:lstStyle/>
          <a:p>
            <a:pPr>
              <a:buFontTx/>
              <a:buChar char="-"/>
            </a:pPr>
            <a:r>
              <a:rPr lang="nl-BE" sz="1700" b="1" dirty="0" smtClean="0"/>
              <a:t>De </a:t>
            </a:r>
            <a:r>
              <a:rPr lang="nl-BE" sz="1700" b="1" dirty="0"/>
              <a:t>Kasba </a:t>
            </a:r>
            <a:r>
              <a:rPr lang="nl-BE" sz="1700" b="1" dirty="0" err="1"/>
              <a:t>Sousse</a:t>
            </a:r>
            <a:r>
              <a:rPr lang="nl-BE" sz="1700" dirty="0"/>
              <a:t> </a:t>
            </a:r>
            <a:endParaRPr lang="nl-BE" sz="1700" dirty="0" smtClean="0"/>
          </a:p>
          <a:p>
            <a:pPr marL="0" indent="0">
              <a:buNone/>
            </a:pPr>
            <a:r>
              <a:rPr lang="nl-BE" sz="1700" dirty="0" smtClean="0"/>
              <a:t>In </a:t>
            </a:r>
            <a:r>
              <a:rPr lang="nl-BE" sz="1700" dirty="0" err="1"/>
              <a:t>Sousse</a:t>
            </a:r>
            <a:r>
              <a:rPr lang="nl-BE" sz="1700" dirty="0"/>
              <a:t> kan je enkele interessante musea bezoeken. Het Mozaïekmuseum is een echte aanrader! Dit museum ligt verscholen in een grote burcht: de Kasba. Het Mozaïekmuseum telt 11 zalen met mozaïeken uit de Romeinse tijd</a:t>
            </a:r>
            <a:endParaRPr lang="fr-BE" sz="1700" dirty="0"/>
          </a:p>
          <a:p>
            <a:pPr>
              <a:buFontTx/>
              <a:buChar char="-"/>
            </a:pPr>
            <a:r>
              <a:rPr lang="nl-BE" sz="1600" b="1" dirty="0" err="1" smtClean="0"/>
              <a:t>Ribat</a:t>
            </a:r>
            <a:endParaRPr lang="nl-BE" sz="1600" dirty="0" smtClean="0"/>
          </a:p>
          <a:p>
            <a:pPr marL="0" indent="0">
              <a:buNone/>
            </a:pPr>
            <a:r>
              <a:rPr lang="nl-BE" sz="1600" dirty="0" smtClean="0"/>
              <a:t>Het </a:t>
            </a:r>
            <a:r>
              <a:rPr lang="nl-BE" sz="1600" dirty="0" err="1" smtClean="0"/>
              <a:t>Ribat</a:t>
            </a:r>
            <a:r>
              <a:rPr lang="nl-BE" sz="1600" dirty="0" smtClean="0"/>
              <a:t> van </a:t>
            </a:r>
            <a:r>
              <a:rPr lang="nl-BE" sz="1600" dirty="0" err="1" smtClean="0"/>
              <a:t>Sousse</a:t>
            </a:r>
            <a:r>
              <a:rPr lang="nl-BE" sz="1600" dirty="0" smtClean="0"/>
              <a:t>, oftewel het versterkte klooster, diende vroeger ter bescherming tegen invallen. Als je de </a:t>
            </a:r>
            <a:r>
              <a:rPr lang="nl-BE" sz="1600" dirty="0" err="1" smtClean="0"/>
              <a:t>Ribat</a:t>
            </a:r>
            <a:r>
              <a:rPr lang="nl-BE" sz="1600" dirty="0" smtClean="0"/>
              <a:t> beklimt heb je een geweldig uitzicht over de stad! Een echte aanrader!</a:t>
            </a:r>
          </a:p>
          <a:p>
            <a:pPr>
              <a:buFontTx/>
              <a:buChar char="-"/>
            </a:pPr>
            <a:r>
              <a:rPr lang="nl-BE" sz="1600" b="1" dirty="0" smtClean="0"/>
              <a:t>De Soeks van </a:t>
            </a:r>
            <a:r>
              <a:rPr lang="nl-BE" sz="1600" b="1" dirty="0" err="1" smtClean="0"/>
              <a:t>Sousse</a:t>
            </a:r>
            <a:r>
              <a:rPr lang="nl-BE" sz="1600" dirty="0" smtClean="0"/>
              <a:t> </a:t>
            </a:r>
          </a:p>
          <a:p>
            <a:pPr marL="0" indent="0">
              <a:buNone/>
            </a:pPr>
            <a:r>
              <a:rPr lang="nl-BE" sz="1600" dirty="0" smtClean="0"/>
              <a:t>Als je tijdens je vakantie in </a:t>
            </a:r>
            <a:r>
              <a:rPr lang="nl-BE" sz="1600" dirty="0" err="1" smtClean="0"/>
              <a:t>Sousse</a:t>
            </a:r>
            <a:r>
              <a:rPr lang="nl-BE" sz="1600" dirty="0" smtClean="0"/>
              <a:t> wilt winkelen, ga je naar de Soeks. Je vindt hier ontzettend veel verschillende winkeltjes. Je koopt er leren jassen, aardewerk, kleden uit </a:t>
            </a:r>
            <a:r>
              <a:rPr lang="nl-BE" sz="1600" dirty="0" err="1" smtClean="0"/>
              <a:t>Tunesie</a:t>
            </a:r>
            <a:r>
              <a:rPr lang="nl-BE" sz="1600" dirty="0" smtClean="0"/>
              <a:t>, mozaïeken en nog veel meer!</a:t>
            </a:r>
            <a:endParaRPr lang="fr-BE" sz="1600" dirty="0" smtClean="0"/>
          </a:p>
          <a:p>
            <a:pPr>
              <a:buFontTx/>
              <a:buChar char="-"/>
            </a:pPr>
            <a:r>
              <a:rPr lang="nl-BE" sz="1900" b="1" dirty="0" smtClean="0"/>
              <a:t>Winkelen </a:t>
            </a:r>
            <a:r>
              <a:rPr lang="nl-BE" sz="1900" b="1" dirty="0"/>
              <a:t>in </a:t>
            </a:r>
            <a:r>
              <a:rPr lang="nl-BE" sz="1900" b="1" dirty="0" err="1"/>
              <a:t>Sousse</a:t>
            </a:r>
            <a:r>
              <a:rPr lang="nl-BE" sz="1900" b="1" dirty="0"/>
              <a:t>: bezoek de </a:t>
            </a:r>
            <a:r>
              <a:rPr lang="nl-BE" sz="1900" b="1" dirty="0" smtClean="0"/>
              <a:t>kamelenmarkt</a:t>
            </a:r>
            <a:endParaRPr lang="fr-BE" sz="1900" dirty="0" smtClean="0"/>
          </a:p>
          <a:p>
            <a:pPr marL="0" indent="0">
              <a:buNone/>
            </a:pPr>
            <a:r>
              <a:rPr lang="nl-BE" sz="1900" dirty="0" smtClean="0"/>
              <a:t>In </a:t>
            </a:r>
            <a:r>
              <a:rPr lang="nl-BE" sz="1900" dirty="0" err="1"/>
              <a:t>Sousse</a:t>
            </a:r>
            <a:r>
              <a:rPr lang="nl-BE" sz="1900" dirty="0"/>
              <a:t> </a:t>
            </a:r>
            <a:r>
              <a:rPr lang="nl-BE" sz="1900" dirty="0" err="1"/>
              <a:t>beach</a:t>
            </a:r>
            <a:r>
              <a:rPr lang="nl-BE" sz="1900" dirty="0"/>
              <a:t> vind je veel toeristische winkeltjes. Ga naar  de kronkelende zijstraatjes van het oude centrum of de leuke markten voor een authentiek souvenir!</a:t>
            </a:r>
            <a:endParaRPr lang="fr-BE" sz="1900" dirty="0"/>
          </a:p>
          <a:p>
            <a:pPr marL="0" indent="0">
              <a:buNone/>
            </a:pPr>
            <a:r>
              <a:rPr lang="nl-BE" sz="1900" dirty="0"/>
              <a:t>De kamelenmarkt van </a:t>
            </a:r>
            <a:r>
              <a:rPr lang="nl-BE" sz="1900" dirty="0" err="1"/>
              <a:t>Sousse</a:t>
            </a:r>
            <a:r>
              <a:rPr lang="nl-BE" sz="1900" dirty="0"/>
              <a:t> is erg leuk. Ook de lokale markt, waar kleding, voedsel en souvenirs worden verkocht is enig om te bezoeken. De soeks en het nieuwe gedeelte van </a:t>
            </a:r>
            <a:r>
              <a:rPr lang="nl-BE" sz="1900" dirty="0" err="1"/>
              <a:t>Sousse</a:t>
            </a:r>
            <a:r>
              <a:rPr lang="nl-BE" sz="1900" dirty="0"/>
              <a:t> zijn dus niet de enige plekken waar je kunt winkelen tijdens je vakantie </a:t>
            </a:r>
            <a:r>
              <a:rPr lang="nl-BE" sz="1900" dirty="0" err="1"/>
              <a:t>Sousse</a:t>
            </a:r>
            <a:r>
              <a:rPr lang="nl-BE" sz="1900" dirty="0"/>
              <a:t>!</a:t>
            </a:r>
            <a:endParaRPr lang="fr-BE" sz="1900" dirty="0"/>
          </a:p>
          <a:p>
            <a:pPr marL="0" indent="0">
              <a:buNone/>
            </a:pPr>
            <a:endParaRPr lang="fr-BE" sz="2300" dirty="0"/>
          </a:p>
        </p:txBody>
      </p:sp>
      <p:sp>
        <p:nvSpPr>
          <p:cNvPr id="5" name="Tijdelijke aanduiding voor voettekst 3"/>
          <p:cNvSpPr txBox="1">
            <a:spLocks/>
          </p:cNvSpPr>
          <p:nvPr/>
        </p:nvSpPr>
        <p:spPr>
          <a:xfrm>
            <a:off x="2123728" y="6165304"/>
            <a:ext cx="5048200" cy="576064"/>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1330008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Activiteiten</a:t>
            </a:r>
            <a:endParaRPr lang="fr-BE" dirty="0"/>
          </a:p>
        </p:txBody>
      </p:sp>
      <p:sp>
        <p:nvSpPr>
          <p:cNvPr id="3" name="Tijdelijke aanduiding voor inhoud 2"/>
          <p:cNvSpPr>
            <a:spLocks noGrp="1"/>
          </p:cNvSpPr>
          <p:nvPr>
            <p:ph idx="1"/>
          </p:nvPr>
        </p:nvSpPr>
        <p:spPr>
          <a:xfrm>
            <a:off x="467544" y="1600201"/>
            <a:ext cx="8219256" cy="892696"/>
          </a:xfrm>
        </p:spPr>
        <p:txBody>
          <a:bodyPr/>
          <a:lstStyle/>
          <a:p>
            <a:r>
              <a:rPr lang="nl-BE" b="1" i="1" u="sng" dirty="0" smtClean="0">
                <a:effectLst>
                  <a:outerShdw blurRad="38100" dist="38100" dir="2700000" algn="tl">
                    <a:srgbClr val="000000">
                      <a:alpha val="43137"/>
                    </a:srgbClr>
                  </a:outerShdw>
                </a:effectLst>
                <a:latin typeface="Arial Black" pitchFamily="34" charset="0"/>
              </a:rPr>
              <a:t>Luieren (dinsdag)</a:t>
            </a:r>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pic>
        <p:nvPicPr>
          <p:cNvPr id="8196" name="Picture 4" descr="http://www.jetair.be/img_large/Caribbean-World-Borj-Cedria/05813X.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132856"/>
            <a:ext cx="5976664" cy="3989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873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Activiteiten</a:t>
            </a:r>
            <a:endParaRPr lang="fr-BE" dirty="0"/>
          </a:p>
        </p:txBody>
      </p:sp>
      <p:sp>
        <p:nvSpPr>
          <p:cNvPr id="3" name="Tijdelijke aanduiding voor inhoud 2"/>
          <p:cNvSpPr>
            <a:spLocks noGrp="1"/>
          </p:cNvSpPr>
          <p:nvPr>
            <p:ph idx="1"/>
          </p:nvPr>
        </p:nvSpPr>
        <p:spPr/>
        <p:txBody>
          <a:bodyPr>
            <a:normAutofit fontScale="55000" lnSpcReduction="20000"/>
          </a:bodyPr>
          <a:lstStyle/>
          <a:p>
            <a:r>
              <a:rPr lang="nl-BE" sz="5100" b="1" i="1" u="sng" dirty="0" smtClean="0">
                <a:effectLst>
                  <a:outerShdw blurRad="38100" dist="38100" dir="2700000" algn="tl">
                    <a:srgbClr val="000000">
                      <a:alpha val="43137"/>
                    </a:srgbClr>
                  </a:outerShdw>
                </a:effectLst>
                <a:latin typeface="Arial Black" pitchFamily="34" charset="0"/>
              </a:rPr>
              <a:t>Musea </a:t>
            </a:r>
            <a:r>
              <a:rPr lang="nl-BE" sz="5100" b="1" i="1" u="sng" dirty="0" err="1" smtClean="0">
                <a:effectLst>
                  <a:outerShdw blurRad="38100" dist="38100" dir="2700000" algn="tl">
                    <a:srgbClr val="000000">
                      <a:alpha val="43137"/>
                    </a:srgbClr>
                  </a:outerShdw>
                </a:effectLst>
                <a:latin typeface="Arial Black" pitchFamily="34" charset="0"/>
              </a:rPr>
              <a:t>Monastir</a:t>
            </a:r>
            <a:r>
              <a:rPr lang="nl-BE" sz="5100" b="1" i="1" u="sng" dirty="0" smtClean="0">
                <a:effectLst>
                  <a:outerShdw blurRad="38100" dist="38100" dir="2700000" algn="tl">
                    <a:srgbClr val="000000">
                      <a:alpha val="43137"/>
                    </a:srgbClr>
                  </a:outerShdw>
                </a:effectLst>
                <a:latin typeface="Arial Black" pitchFamily="34" charset="0"/>
              </a:rPr>
              <a:t> (woensdag)</a:t>
            </a:r>
          </a:p>
          <a:p>
            <a:endParaRPr lang="nl-BE" b="1" u="sng" dirty="0" smtClean="0"/>
          </a:p>
          <a:p>
            <a:pPr marL="0" indent="0">
              <a:buNone/>
            </a:pPr>
            <a:r>
              <a:rPr lang="nl-BE" b="1" u="sng" dirty="0" smtClean="0"/>
              <a:t>De </a:t>
            </a:r>
            <a:r>
              <a:rPr lang="nl-BE" b="1" u="sng" dirty="0" err="1"/>
              <a:t>Ribat</a:t>
            </a:r>
            <a:r>
              <a:rPr lang="nl-BE" b="1" u="sng" dirty="0"/>
              <a:t>:</a:t>
            </a:r>
            <a:r>
              <a:rPr lang="nl-BE" dirty="0"/>
              <a:t> Deze </a:t>
            </a:r>
            <a:r>
              <a:rPr lang="nl-BE" dirty="0" err="1"/>
              <a:t>Ribat</a:t>
            </a:r>
            <a:r>
              <a:rPr lang="nl-BE" dirty="0"/>
              <a:t> is ouder dan die van </a:t>
            </a:r>
            <a:r>
              <a:rPr lang="nl-BE" dirty="0" err="1"/>
              <a:t>Sousse</a:t>
            </a:r>
            <a:r>
              <a:rPr lang="nl-BE" dirty="0"/>
              <a:t>, werd gebouwd op </a:t>
            </a:r>
            <a:r>
              <a:rPr lang="nl-BE" dirty="0" err="1"/>
              <a:t>iniatief</a:t>
            </a:r>
            <a:r>
              <a:rPr lang="nl-BE" dirty="0"/>
              <a:t> van </a:t>
            </a:r>
            <a:r>
              <a:rPr lang="nl-BE" dirty="0" err="1"/>
              <a:t>Harthama</a:t>
            </a:r>
            <a:r>
              <a:rPr lang="nl-BE" dirty="0"/>
              <a:t> </a:t>
            </a:r>
            <a:r>
              <a:rPr lang="nl-BE" dirty="0" err="1"/>
              <a:t>lbn</a:t>
            </a:r>
            <a:r>
              <a:rPr lang="nl-BE" dirty="0"/>
              <a:t> </a:t>
            </a:r>
            <a:r>
              <a:rPr lang="nl-BE" dirty="0" err="1"/>
              <a:t>Ayoun</a:t>
            </a:r>
            <a:r>
              <a:rPr lang="nl-BE" dirty="0"/>
              <a:t> en in 796 voltooid. Hierin hebben de </a:t>
            </a:r>
            <a:r>
              <a:rPr lang="nl-BE" dirty="0" err="1"/>
              <a:t>mourabits</a:t>
            </a:r>
            <a:r>
              <a:rPr lang="nl-BE" dirty="0"/>
              <a:t> geleefd, mannen die zich aan Allah hadden gebonden door een vrijwillige gelofte zich in te zetten voor de verdediging van de islam. Sommigen traden de </a:t>
            </a:r>
            <a:r>
              <a:rPr lang="nl-BE" dirty="0" err="1"/>
              <a:t>Ribat</a:t>
            </a:r>
            <a:r>
              <a:rPr lang="nl-BE" dirty="0"/>
              <a:t> als een klooster binnen, anderen verbleven er voor korte of langere tijd, als in een garnizoen, die elkaar afwisselen. In de </a:t>
            </a:r>
            <a:r>
              <a:rPr lang="nl-BE" dirty="0" err="1"/>
              <a:t>Ribat</a:t>
            </a:r>
            <a:r>
              <a:rPr lang="nl-BE" dirty="0"/>
              <a:t> werden zij getraind voor de ‘Jihad’, de heilige oorlog. Dit dubbele karakter, militair en godsdienstig vindt zijn uitdrukking duidelijk in de bouw, robuust en sereen. Helaas.... er is zo vaak en zo veel gerestaureerd dat het zelfs voor een kenner moeilijk is om de originele gedeelten te ontdekken.</a:t>
            </a:r>
            <a:endParaRPr lang="fr-BE" dirty="0"/>
          </a:p>
          <a:p>
            <a:pPr marL="0" indent="0">
              <a:buNone/>
            </a:pPr>
            <a:r>
              <a:rPr lang="nl-BE" dirty="0"/>
              <a:t>Toch is het een indrukwekkend monument met een geweldig uitzicht over de stad, de nieuwe haven en de zee, als men tenminste de moed kan opbrengen de meer dan 70 treden van de </a:t>
            </a:r>
            <a:r>
              <a:rPr lang="nl-BE" dirty="0" err="1"/>
              <a:t>Nador</a:t>
            </a:r>
            <a:r>
              <a:rPr lang="nl-BE" dirty="0"/>
              <a:t>, de vuurtoren te beklimmen. De bekoring van de </a:t>
            </a:r>
            <a:r>
              <a:rPr lang="nl-BE" dirty="0" err="1"/>
              <a:t>Ribat</a:t>
            </a:r>
            <a:r>
              <a:rPr lang="nl-BE" dirty="0"/>
              <a:t> met zijn omgeving is de filmproducenten niet ontgaan. En velen van hen hebben het een en ander aan decor laten staan, zodat men het ene moment voor een gedeelte van een antieke tempel, dan weer voor een vervaarlijk kanon staat. Of is dat inmiddels allemaal opgeruimd?</a:t>
            </a:r>
            <a:endParaRPr lang="fr-BE" dirty="0"/>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337853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Activiteiten</a:t>
            </a:r>
            <a:endParaRPr lang="fr-BE" dirty="0"/>
          </a:p>
        </p:txBody>
      </p:sp>
      <p:sp>
        <p:nvSpPr>
          <p:cNvPr id="3" name="Tijdelijke aanduiding voor inhoud 2"/>
          <p:cNvSpPr>
            <a:spLocks noGrp="1"/>
          </p:cNvSpPr>
          <p:nvPr>
            <p:ph idx="1"/>
          </p:nvPr>
        </p:nvSpPr>
        <p:spPr/>
        <p:txBody>
          <a:bodyPr>
            <a:normAutofit/>
          </a:bodyPr>
          <a:lstStyle/>
          <a:p>
            <a:r>
              <a:rPr lang="nl-BE" sz="1900" b="1" u="sng" dirty="0"/>
              <a:t>Het museum in de </a:t>
            </a:r>
            <a:r>
              <a:rPr lang="nl-BE" sz="1900" b="1" u="sng" dirty="0" err="1"/>
              <a:t>Ribat</a:t>
            </a:r>
            <a:r>
              <a:rPr lang="nl-BE" sz="1900" u="sng" dirty="0"/>
              <a:t>:</a:t>
            </a:r>
            <a:r>
              <a:rPr lang="nl-BE" sz="1900" dirty="0"/>
              <a:t> In de voormalige gebedsruimte, het oudste gedeelte van de </a:t>
            </a:r>
            <a:r>
              <a:rPr lang="nl-BE" sz="1900" dirty="0" err="1"/>
              <a:t>Ribat</a:t>
            </a:r>
            <a:r>
              <a:rPr lang="nl-BE" sz="1900" dirty="0"/>
              <a:t> is een klein maar fijn museum ingericht: op perkament geschreven koranverzen, lederen koranomslagen, fragmenten van de oude preekstoel van de moskee van </a:t>
            </a:r>
            <a:r>
              <a:rPr lang="nl-BE" sz="1900" dirty="0" err="1"/>
              <a:t>Kairouan</a:t>
            </a:r>
            <a:r>
              <a:rPr lang="nl-BE" sz="1900" dirty="0"/>
              <a:t>, een Turks huwelijkscontract, aardewerk uit de tijd van </a:t>
            </a:r>
            <a:r>
              <a:rPr lang="nl-BE" sz="1900" dirty="0" err="1"/>
              <a:t>Abassiden</a:t>
            </a:r>
            <a:r>
              <a:rPr lang="nl-BE" sz="1900" dirty="0"/>
              <a:t> en </a:t>
            </a:r>
            <a:r>
              <a:rPr lang="nl-BE" sz="1900" dirty="0" err="1"/>
              <a:t>Fatamiden</a:t>
            </a:r>
            <a:r>
              <a:rPr lang="nl-BE" sz="1900" dirty="0"/>
              <a:t>, glaswerk, juwelen en zelfs een astrolabium (sterrenhoogtemeter) uit 927, afkomstig uit Cordoba</a:t>
            </a:r>
            <a:endParaRPr lang="fr-BE" sz="1900" dirty="0"/>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4030869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Activiteiten</a:t>
            </a:r>
            <a:endParaRPr lang="fr-BE" dirty="0"/>
          </a:p>
        </p:txBody>
      </p:sp>
      <p:sp>
        <p:nvSpPr>
          <p:cNvPr id="3" name="Tijdelijke aanduiding voor inhoud 2"/>
          <p:cNvSpPr>
            <a:spLocks noGrp="1"/>
          </p:cNvSpPr>
          <p:nvPr>
            <p:ph idx="1"/>
          </p:nvPr>
        </p:nvSpPr>
        <p:spPr/>
        <p:txBody>
          <a:bodyPr>
            <a:normAutofit fontScale="92500"/>
          </a:bodyPr>
          <a:lstStyle/>
          <a:p>
            <a:r>
              <a:rPr lang="nl-BE" sz="2100" b="1" u="sng" dirty="0"/>
              <a:t>Het museum:</a:t>
            </a:r>
            <a:r>
              <a:rPr lang="nl-BE" sz="2100" dirty="0"/>
              <a:t> Het museum van </a:t>
            </a:r>
            <a:r>
              <a:rPr lang="nl-BE" sz="2100" dirty="0" err="1"/>
              <a:t>Sousse</a:t>
            </a:r>
            <a:r>
              <a:rPr lang="nl-BE" sz="2100" dirty="0"/>
              <a:t> bevindt zich in de oude kasba. De maandags is het museum gesloten. Het is geopend van 9.00 tot 12.00 uur en van 15.00 tot 18.30 uur, in de winter verandert de middagtijd in 14.00 tot 17.30 uur. De afstand tot de kunstwerken is minimaal gehouden </a:t>
            </a:r>
            <a:r>
              <a:rPr lang="nl-BE" sz="2100" dirty="0" err="1"/>
              <a:t>gehouden</a:t>
            </a:r>
            <a:r>
              <a:rPr lang="nl-BE" sz="2100" dirty="0"/>
              <a:t>, en het is prachtig aangelegd. De zalen liggen rondom twee tuinen; tussen de palmen, sinaasappel- en citroenbomen staan Romeinse zuilen, sarcofagen en allerlei andere fragmenten. In de door het museum niet gebruikte ruimten wonen enkele gezinnetjes zodat u af en toe onder waslijnen door moet en de kippen ziet trippelen rondom de Romeinse bustes! Zelfs op de toiletten staan achteloos enkele amforen. Vanuit de tuin kan men een trap op naar een hogere gelegen gedeelte van de kasba, van waaruit men uitzicht heeft op de haven en de medina. De zalen herbergen mozaïeken, grafstenen, sarcofagen, profylactische maskers, veel terra </a:t>
            </a:r>
            <a:r>
              <a:rPr lang="nl-BE" sz="2100" dirty="0" err="1"/>
              <a:t>sigillata</a:t>
            </a:r>
            <a:r>
              <a:rPr lang="nl-BE" sz="2100" dirty="0"/>
              <a:t> aardewerk, vroeg christelijke kunst, kortom dit museum is een must.</a:t>
            </a:r>
            <a:endParaRPr lang="fr-BE" sz="2100" dirty="0"/>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3113932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Activiteiten</a:t>
            </a:r>
            <a:endParaRPr lang="fr-BE" dirty="0"/>
          </a:p>
        </p:txBody>
      </p:sp>
      <p:sp>
        <p:nvSpPr>
          <p:cNvPr id="3" name="Tijdelijke aanduiding voor inhoud 2"/>
          <p:cNvSpPr>
            <a:spLocks noGrp="1"/>
          </p:cNvSpPr>
          <p:nvPr>
            <p:ph idx="1"/>
          </p:nvPr>
        </p:nvSpPr>
        <p:spPr>
          <a:xfrm>
            <a:off x="467544" y="1600201"/>
            <a:ext cx="8219256" cy="748680"/>
          </a:xfrm>
        </p:spPr>
        <p:txBody>
          <a:bodyPr/>
          <a:lstStyle/>
          <a:p>
            <a:r>
              <a:rPr lang="nl-BE" b="1" i="1" u="sng" dirty="0" smtClean="0">
                <a:effectLst>
                  <a:outerShdw blurRad="38100" dist="38100" dir="2700000" algn="tl">
                    <a:srgbClr val="000000">
                      <a:alpha val="43137"/>
                    </a:srgbClr>
                  </a:outerShdw>
                </a:effectLst>
                <a:latin typeface="Arial Black" pitchFamily="34" charset="0"/>
              </a:rPr>
              <a:t>Luieren (donderdag)</a:t>
            </a:r>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pic>
        <p:nvPicPr>
          <p:cNvPr id="9218" name="Picture 2" descr="http://vrijuit.nl/~/media/autovakantie/autovakantie-frankrijk-cap-d-ail-monaco.ashx">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348880"/>
            <a:ext cx="7972310" cy="36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972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Activiteit</a:t>
            </a:r>
            <a:endParaRPr lang="fr-BE" dirty="0"/>
          </a:p>
        </p:txBody>
      </p:sp>
      <p:sp>
        <p:nvSpPr>
          <p:cNvPr id="3" name="Tijdelijke aanduiding voor inhoud 2"/>
          <p:cNvSpPr>
            <a:spLocks noGrp="1"/>
          </p:cNvSpPr>
          <p:nvPr>
            <p:ph idx="1"/>
          </p:nvPr>
        </p:nvSpPr>
        <p:spPr/>
        <p:txBody>
          <a:bodyPr>
            <a:normAutofit fontScale="92500" lnSpcReduction="10000"/>
          </a:bodyPr>
          <a:lstStyle/>
          <a:p>
            <a:r>
              <a:rPr lang="nl-BE" sz="3000" b="1" i="1" u="sng" dirty="0" smtClean="0">
                <a:effectLst>
                  <a:outerShdw blurRad="38100" dist="38100" dir="2700000" algn="tl">
                    <a:srgbClr val="000000">
                      <a:alpha val="43137"/>
                    </a:srgbClr>
                  </a:outerShdw>
                </a:effectLst>
                <a:latin typeface="Arial Black" pitchFamily="34" charset="0"/>
              </a:rPr>
              <a:t>Archeologisch museum El </a:t>
            </a:r>
            <a:r>
              <a:rPr lang="nl-BE" sz="3000" b="1" i="1" u="sng" dirty="0" err="1" smtClean="0">
                <a:effectLst>
                  <a:outerShdw blurRad="38100" dist="38100" dir="2700000" algn="tl">
                    <a:srgbClr val="000000">
                      <a:alpha val="43137"/>
                    </a:srgbClr>
                  </a:outerShdw>
                </a:effectLst>
                <a:latin typeface="Arial Black" pitchFamily="34" charset="0"/>
              </a:rPr>
              <a:t>Djem</a:t>
            </a:r>
            <a:r>
              <a:rPr lang="nl-BE" sz="3000" b="1" i="1" u="sng" dirty="0" smtClean="0">
                <a:effectLst>
                  <a:outerShdw blurRad="38100" dist="38100" dir="2700000" algn="tl">
                    <a:srgbClr val="000000">
                      <a:alpha val="43137"/>
                    </a:srgbClr>
                  </a:outerShdw>
                </a:effectLst>
                <a:latin typeface="Arial Black" pitchFamily="34" charset="0"/>
              </a:rPr>
              <a:t> (vrijdag)</a:t>
            </a:r>
          </a:p>
          <a:p>
            <a:r>
              <a:rPr lang="nl-BE" sz="1600" dirty="0" smtClean="0">
                <a:latin typeface="Arial Black" pitchFamily="34" charset="0"/>
              </a:rPr>
              <a:t>80 kilometer (</a:t>
            </a:r>
            <a:r>
              <a:rPr lang="nl-BE" sz="2400" dirty="0" smtClean="0">
                <a:latin typeface="Arial Black" pitchFamily="34" charset="0"/>
              </a:rPr>
              <a:t> </a:t>
            </a:r>
            <a:r>
              <a:rPr lang="nl-BE" sz="1600" dirty="0" smtClean="0">
                <a:latin typeface="Arial Black" pitchFamily="34" charset="0"/>
              </a:rPr>
              <a:t>1u en 5 min met de auto)</a:t>
            </a:r>
            <a:endParaRPr lang="nl-BE" sz="2400" dirty="0" smtClean="0">
              <a:latin typeface="Arial Black" pitchFamily="34" charset="0"/>
            </a:endParaRPr>
          </a:p>
          <a:p>
            <a:r>
              <a:rPr lang="nl-BE" sz="2300" dirty="0" smtClean="0"/>
              <a:t>Het </a:t>
            </a:r>
            <a:r>
              <a:rPr lang="nl-BE" sz="2300" dirty="0"/>
              <a:t>Archeologisch museum in El </a:t>
            </a:r>
            <a:r>
              <a:rPr lang="nl-BE" sz="2300" dirty="0" err="1"/>
              <a:t>Djem</a:t>
            </a:r>
            <a:r>
              <a:rPr lang="nl-BE" sz="2300" dirty="0"/>
              <a:t> is de moeite waard om te bezoeken. Het bevat een enorme collectie Romeins mozaïek uit de tweede tot vijfde eeuw in verschillende motieven. Personen maar ook veel schitterende jachttaferelen. De meeste van de kleurrijke vloeren zijn tegen de wand aangebracht om ruimte te sparen, maar in vroeger tijden sierden ze de Romeinse villa’s en baden. Dit geeft een idee van de rijkdom en macht van het Romeinse bolwerk. Naast de mozaïekcollectie zijn is zijn er keramische en metalen objecten te zien en fragmenten van Romeinse beelden. Achter het museum is een groot archeologisch park waar nog de fundamenten van verschillende Romeinse villa’s te zien zijn.</a:t>
            </a:r>
            <a:endParaRPr lang="fr-BE" sz="2300" dirty="0"/>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3601408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Kosten</a:t>
            </a:r>
            <a:endParaRPr lang="fr-BE"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1699825811"/>
              </p:ext>
            </p:extLst>
          </p:nvPr>
        </p:nvGraphicFramePr>
        <p:xfrm>
          <a:off x="1187624" y="1700808"/>
          <a:ext cx="6768752" cy="4464495"/>
        </p:xfrm>
        <a:graphic>
          <a:graphicData uri="http://schemas.openxmlformats.org/drawingml/2006/table">
            <a:tbl>
              <a:tblPr>
                <a:tableStyleId>{327F97BB-C833-4FB7-BDE5-3F7075034690}</a:tableStyleId>
              </a:tblPr>
              <a:tblGrid>
                <a:gridCol w="5147494"/>
                <a:gridCol w="1621258"/>
              </a:tblGrid>
              <a:tr h="496055">
                <a:tc>
                  <a:txBody>
                    <a:bodyPr/>
                    <a:lstStyle/>
                    <a:p>
                      <a:pPr algn="l" fontAlgn="b"/>
                      <a:r>
                        <a:rPr lang="fr-BE" sz="2800" u="none" strike="noStrike" dirty="0" err="1">
                          <a:effectLst/>
                        </a:rPr>
                        <a:t>Totaal</a:t>
                      </a:r>
                      <a:r>
                        <a:rPr lang="fr-BE" sz="2800" u="none" strike="noStrike" dirty="0">
                          <a:effectLst/>
                        </a:rPr>
                        <a:t> budget</a:t>
                      </a:r>
                      <a:endParaRPr lang="fr-BE" sz="2800" b="0" i="0" u="none" strike="noStrike" dirty="0">
                        <a:solidFill>
                          <a:srgbClr val="000000"/>
                        </a:solidFill>
                        <a:effectLst/>
                        <a:latin typeface="Calibri"/>
                      </a:endParaRPr>
                    </a:p>
                  </a:txBody>
                  <a:tcPr marL="7620" marR="7620" marT="7620" marB="0" anchor="b"/>
                </a:tc>
                <a:tc>
                  <a:txBody>
                    <a:bodyPr/>
                    <a:lstStyle/>
                    <a:p>
                      <a:pPr algn="r" fontAlgn="b"/>
                      <a:r>
                        <a:rPr lang="fr-BE" sz="2000" u="none" strike="noStrike" dirty="0">
                          <a:effectLst/>
                        </a:rPr>
                        <a:t>1500</a:t>
                      </a:r>
                      <a:endParaRPr lang="fr-BE" sz="2000" b="0" i="0" u="none" strike="noStrike" dirty="0">
                        <a:solidFill>
                          <a:srgbClr val="000000"/>
                        </a:solidFill>
                        <a:effectLst/>
                        <a:latin typeface="Calibri"/>
                      </a:endParaRPr>
                    </a:p>
                  </a:txBody>
                  <a:tcPr marL="7620" marR="7620" marT="7620" marB="0" anchor="b"/>
                </a:tc>
              </a:tr>
              <a:tr h="496055">
                <a:tc>
                  <a:txBody>
                    <a:bodyPr/>
                    <a:lstStyle/>
                    <a:p>
                      <a:pPr algn="l" fontAlgn="b"/>
                      <a:r>
                        <a:rPr lang="fr-BE" sz="2800" u="none" strike="noStrike" dirty="0" err="1">
                          <a:effectLst/>
                        </a:rPr>
                        <a:t>Kosten</a:t>
                      </a:r>
                      <a:r>
                        <a:rPr lang="fr-BE" sz="2800" u="none" strike="noStrike" dirty="0">
                          <a:effectLst/>
                        </a:rPr>
                        <a:t>:</a:t>
                      </a:r>
                      <a:endParaRPr lang="fr-BE" sz="2800" b="0" i="0" u="none" strike="noStrike" dirty="0">
                        <a:solidFill>
                          <a:srgbClr val="000000"/>
                        </a:solidFill>
                        <a:effectLst/>
                        <a:latin typeface="Calibri"/>
                      </a:endParaRPr>
                    </a:p>
                  </a:txBody>
                  <a:tcPr marL="7620" marR="7620" marT="7620" marB="0" anchor="b"/>
                </a:tc>
                <a:tc>
                  <a:txBody>
                    <a:bodyPr/>
                    <a:lstStyle/>
                    <a:p>
                      <a:pPr algn="l" fontAlgn="b"/>
                      <a:endParaRPr lang="fr-BE" sz="1100" b="0" i="0" u="none" strike="noStrike">
                        <a:solidFill>
                          <a:srgbClr val="000000"/>
                        </a:solidFill>
                        <a:effectLst/>
                        <a:latin typeface="Calibri"/>
                      </a:endParaRPr>
                    </a:p>
                  </a:txBody>
                  <a:tcPr marL="7620" marR="7620" marT="7620" marB="0" anchor="b"/>
                </a:tc>
              </a:tr>
              <a:tr h="496055">
                <a:tc>
                  <a:txBody>
                    <a:bodyPr/>
                    <a:lstStyle/>
                    <a:p>
                      <a:pPr algn="l" fontAlgn="b"/>
                      <a:r>
                        <a:rPr lang="fr-BE" sz="2000" u="none" strike="noStrike" dirty="0" err="1">
                          <a:effectLst/>
                        </a:rPr>
                        <a:t>hotel+vlieger</a:t>
                      </a:r>
                      <a:endParaRPr lang="fr-BE" sz="2000" b="0" i="0" u="none" strike="noStrike" dirty="0">
                        <a:solidFill>
                          <a:srgbClr val="000000"/>
                        </a:solidFill>
                        <a:effectLst/>
                        <a:latin typeface="Calibri"/>
                      </a:endParaRPr>
                    </a:p>
                  </a:txBody>
                  <a:tcPr marL="7620" marR="7620" marT="7620" marB="0" anchor="b"/>
                </a:tc>
                <a:tc>
                  <a:txBody>
                    <a:bodyPr/>
                    <a:lstStyle/>
                    <a:p>
                      <a:pPr algn="r" fontAlgn="b"/>
                      <a:r>
                        <a:rPr lang="fr-BE" sz="2000" u="none" strike="noStrike" dirty="0">
                          <a:effectLst/>
                        </a:rPr>
                        <a:t>799,95</a:t>
                      </a:r>
                      <a:endParaRPr lang="fr-BE" sz="2000" b="0" i="0" u="none" strike="noStrike" dirty="0">
                        <a:solidFill>
                          <a:srgbClr val="000000"/>
                        </a:solidFill>
                        <a:effectLst/>
                        <a:latin typeface="Calibri"/>
                      </a:endParaRPr>
                    </a:p>
                  </a:txBody>
                  <a:tcPr marL="7620" marR="7620" marT="7620" marB="0" anchor="b"/>
                </a:tc>
              </a:tr>
              <a:tr h="496055">
                <a:tc>
                  <a:txBody>
                    <a:bodyPr/>
                    <a:lstStyle/>
                    <a:p>
                      <a:pPr algn="l" fontAlgn="b"/>
                      <a:r>
                        <a:rPr lang="nl-BE" sz="2000" u="none" strike="noStrike" dirty="0">
                          <a:effectLst/>
                        </a:rPr>
                        <a:t>eten en drank ter plaatse</a:t>
                      </a:r>
                      <a:endParaRPr lang="nl-BE" sz="2000" b="0" i="0" u="none" strike="noStrike" dirty="0">
                        <a:solidFill>
                          <a:srgbClr val="000000"/>
                        </a:solidFill>
                        <a:effectLst/>
                        <a:latin typeface="Calibri"/>
                      </a:endParaRPr>
                    </a:p>
                  </a:txBody>
                  <a:tcPr marL="7620" marR="7620" marT="7620" marB="0" anchor="b"/>
                </a:tc>
                <a:tc>
                  <a:txBody>
                    <a:bodyPr/>
                    <a:lstStyle/>
                    <a:p>
                      <a:pPr algn="r" fontAlgn="b"/>
                      <a:r>
                        <a:rPr lang="fr-BE" sz="2000" u="none" strike="noStrike" dirty="0">
                          <a:effectLst/>
                        </a:rPr>
                        <a:t>100</a:t>
                      </a:r>
                      <a:endParaRPr lang="fr-BE" sz="2000" b="0" i="0" u="none" strike="noStrike" dirty="0">
                        <a:solidFill>
                          <a:srgbClr val="000000"/>
                        </a:solidFill>
                        <a:effectLst/>
                        <a:latin typeface="Calibri"/>
                      </a:endParaRPr>
                    </a:p>
                  </a:txBody>
                  <a:tcPr marL="7620" marR="7620" marT="7620" marB="0" anchor="b"/>
                </a:tc>
              </a:tr>
              <a:tr h="496055">
                <a:tc>
                  <a:txBody>
                    <a:bodyPr/>
                    <a:lstStyle/>
                    <a:p>
                      <a:pPr algn="l" fontAlgn="b"/>
                      <a:r>
                        <a:rPr lang="fr-BE" sz="2000" u="none" strike="noStrike" dirty="0" err="1">
                          <a:effectLst/>
                        </a:rPr>
                        <a:t>uitstappen</a:t>
                      </a:r>
                      <a:endParaRPr lang="fr-BE" sz="2000" b="0" i="0" u="none" strike="noStrike" dirty="0">
                        <a:solidFill>
                          <a:srgbClr val="000000"/>
                        </a:solidFill>
                        <a:effectLst/>
                        <a:latin typeface="Calibri"/>
                      </a:endParaRPr>
                    </a:p>
                  </a:txBody>
                  <a:tcPr marL="7620" marR="7620" marT="7620" marB="0" anchor="b"/>
                </a:tc>
                <a:tc>
                  <a:txBody>
                    <a:bodyPr/>
                    <a:lstStyle/>
                    <a:p>
                      <a:pPr algn="r" fontAlgn="b"/>
                      <a:r>
                        <a:rPr lang="fr-BE" sz="2000" u="none" strike="noStrike" dirty="0">
                          <a:effectLst/>
                        </a:rPr>
                        <a:t>380</a:t>
                      </a:r>
                      <a:endParaRPr lang="fr-BE" sz="2000" b="0" i="0" u="none" strike="noStrike" dirty="0">
                        <a:solidFill>
                          <a:srgbClr val="000000"/>
                        </a:solidFill>
                        <a:effectLst/>
                        <a:latin typeface="Calibri"/>
                      </a:endParaRPr>
                    </a:p>
                  </a:txBody>
                  <a:tcPr marL="7620" marR="7620" marT="7620" marB="0" anchor="b"/>
                </a:tc>
              </a:tr>
              <a:tr h="496055">
                <a:tc>
                  <a:txBody>
                    <a:bodyPr/>
                    <a:lstStyle/>
                    <a:p>
                      <a:pPr algn="l" fontAlgn="b"/>
                      <a:r>
                        <a:rPr lang="fr-BE" sz="2400" u="none" strike="noStrike" dirty="0" err="1">
                          <a:effectLst/>
                        </a:rPr>
                        <a:t>huurauto</a:t>
                      </a:r>
                      <a:endParaRPr lang="fr-BE" sz="2400" b="0" i="0" u="none" strike="noStrike" dirty="0">
                        <a:solidFill>
                          <a:srgbClr val="000000"/>
                        </a:solidFill>
                        <a:effectLst/>
                        <a:latin typeface="Calibri"/>
                      </a:endParaRPr>
                    </a:p>
                  </a:txBody>
                  <a:tcPr marL="7620" marR="7620" marT="7620" marB="0" anchor="b"/>
                </a:tc>
                <a:tc>
                  <a:txBody>
                    <a:bodyPr/>
                    <a:lstStyle/>
                    <a:p>
                      <a:pPr algn="r" fontAlgn="b"/>
                      <a:r>
                        <a:rPr lang="fr-BE" sz="2000" u="none" strike="noStrike" dirty="0">
                          <a:effectLst/>
                        </a:rPr>
                        <a:t>214</a:t>
                      </a:r>
                      <a:endParaRPr lang="fr-BE" sz="2000" b="0" i="0" u="none" strike="noStrike" dirty="0">
                        <a:solidFill>
                          <a:srgbClr val="000000"/>
                        </a:solidFill>
                        <a:effectLst/>
                        <a:latin typeface="Calibri"/>
                      </a:endParaRPr>
                    </a:p>
                  </a:txBody>
                  <a:tcPr marL="7620" marR="7620" marT="7620" marB="0" anchor="b"/>
                </a:tc>
              </a:tr>
              <a:tr h="496055">
                <a:tc>
                  <a:txBody>
                    <a:bodyPr/>
                    <a:lstStyle/>
                    <a:p>
                      <a:pPr algn="l" fontAlgn="b"/>
                      <a:endParaRPr lang="fr-BE" sz="1100" b="0" i="0" u="none" strike="noStrike">
                        <a:solidFill>
                          <a:srgbClr val="000000"/>
                        </a:solidFill>
                        <a:effectLst/>
                        <a:latin typeface="Calibri"/>
                      </a:endParaRPr>
                    </a:p>
                  </a:txBody>
                  <a:tcPr marL="7620" marR="7620" marT="7620" marB="0" anchor="b"/>
                </a:tc>
                <a:tc>
                  <a:txBody>
                    <a:bodyPr/>
                    <a:lstStyle/>
                    <a:p>
                      <a:pPr algn="l" fontAlgn="b"/>
                      <a:endParaRPr lang="fr-BE" sz="1100" b="0" i="0" u="none" strike="noStrike">
                        <a:solidFill>
                          <a:srgbClr val="000000"/>
                        </a:solidFill>
                        <a:effectLst/>
                        <a:latin typeface="Calibri"/>
                      </a:endParaRPr>
                    </a:p>
                  </a:txBody>
                  <a:tcPr marL="7620" marR="7620" marT="7620" marB="0" anchor="b"/>
                </a:tc>
              </a:tr>
              <a:tr h="496055">
                <a:tc>
                  <a:txBody>
                    <a:bodyPr/>
                    <a:lstStyle/>
                    <a:p>
                      <a:pPr algn="l" fontAlgn="b"/>
                      <a:endParaRPr lang="fr-BE" sz="1100" b="0" i="0" u="none" strike="noStrike">
                        <a:solidFill>
                          <a:srgbClr val="000000"/>
                        </a:solidFill>
                        <a:effectLst/>
                        <a:latin typeface="Calibri"/>
                      </a:endParaRPr>
                    </a:p>
                  </a:txBody>
                  <a:tcPr marL="7620" marR="7620" marT="7620" marB="0" anchor="b"/>
                </a:tc>
                <a:tc>
                  <a:txBody>
                    <a:bodyPr/>
                    <a:lstStyle/>
                    <a:p>
                      <a:pPr algn="l" fontAlgn="b"/>
                      <a:endParaRPr lang="fr-BE" sz="1100" b="0" i="0" u="none" strike="noStrike">
                        <a:solidFill>
                          <a:srgbClr val="000000"/>
                        </a:solidFill>
                        <a:effectLst/>
                        <a:latin typeface="Calibri"/>
                      </a:endParaRPr>
                    </a:p>
                  </a:txBody>
                  <a:tcPr marL="7620" marR="7620" marT="7620" marB="0" anchor="b"/>
                </a:tc>
              </a:tr>
              <a:tr h="496055">
                <a:tc>
                  <a:txBody>
                    <a:bodyPr/>
                    <a:lstStyle/>
                    <a:p>
                      <a:pPr algn="l" fontAlgn="b"/>
                      <a:r>
                        <a:rPr lang="fr-BE" sz="2800" u="none" strike="noStrike" dirty="0" err="1">
                          <a:effectLst/>
                        </a:rPr>
                        <a:t>overschot</a:t>
                      </a:r>
                      <a:endParaRPr lang="fr-BE" sz="2800" b="0" i="0" u="none" strike="noStrike" dirty="0">
                        <a:solidFill>
                          <a:srgbClr val="000000"/>
                        </a:solidFill>
                        <a:effectLst/>
                        <a:latin typeface="Calibri"/>
                      </a:endParaRPr>
                    </a:p>
                  </a:txBody>
                  <a:tcPr marL="7620" marR="7620" marT="7620" marB="0" anchor="b"/>
                </a:tc>
                <a:tc>
                  <a:txBody>
                    <a:bodyPr/>
                    <a:lstStyle/>
                    <a:p>
                      <a:pPr algn="r" fontAlgn="b"/>
                      <a:r>
                        <a:rPr lang="fr-BE" sz="2000" u="none" strike="noStrike" dirty="0">
                          <a:effectLst/>
                        </a:rPr>
                        <a:t>6,05</a:t>
                      </a:r>
                      <a:endParaRPr lang="fr-BE" sz="2000" b="0" i="0" u="none" strike="noStrike" dirty="0">
                        <a:solidFill>
                          <a:srgbClr val="000000"/>
                        </a:solidFill>
                        <a:effectLst/>
                        <a:latin typeface="Calibri"/>
                      </a:endParaRPr>
                    </a:p>
                  </a:txBody>
                  <a:tcPr marL="7620" marR="7620" marT="7620" marB="0" anchor="b"/>
                </a:tc>
              </a:tr>
            </a:tbl>
          </a:graphicData>
        </a:graphic>
      </p:graphicFrame>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Tree>
    <p:extLst>
      <p:ext uri="{BB962C8B-B14F-4D97-AF65-F5344CB8AC3E}">
        <p14:creationId xmlns:p14="http://schemas.microsoft.com/office/powerpoint/2010/main" val="2212701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Hotel + transport</a:t>
            </a:r>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pic>
        <p:nvPicPr>
          <p:cNvPr id="6" name="Tijdelijke aanduiding voor inhoud 5"/>
          <p:cNvPicPr>
            <a:picLocks noGrp="1"/>
          </p:cNvPicPr>
          <p:nvPr>
            <p:ph idx="1"/>
          </p:nvPr>
        </p:nvPicPr>
        <p:blipFill rotWithShape="1">
          <a:blip r:embed="rId2"/>
          <a:srcRect l="63922" t="25899" r="17216" b="24940"/>
          <a:stretch/>
        </p:blipFill>
        <p:spPr bwMode="auto">
          <a:xfrm>
            <a:off x="5364088" y="1196752"/>
            <a:ext cx="3339101" cy="4896544"/>
          </a:xfrm>
          <a:prstGeom prst="rect">
            <a:avLst/>
          </a:prstGeom>
          <a:ln>
            <a:noFill/>
          </a:ln>
          <a:extLst>
            <a:ext uri="{53640926-AAD7-44D8-BBD7-CCE9431645EC}">
              <a14:shadowObscured xmlns:a14="http://schemas.microsoft.com/office/drawing/2010/main"/>
            </a:ext>
          </a:extLst>
        </p:spPr>
      </p:pic>
      <p:sp>
        <p:nvSpPr>
          <p:cNvPr id="7" name="Tekstvak 6"/>
          <p:cNvSpPr txBox="1"/>
          <p:nvPr/>
        </p:nvSpPr>
        <p:spPr>
          <a:xfrm>
            <a:off x="683568" y="1484784"/>
            <a:ext cx="4248472" cy="2523768"/>
          </a:xfrm>
          <a:prstGeom prst="rect">
            <a:avLst/>
          </a:prstGeom>
          <a:noFill/>
        </p:spPr>
        <p:txBody>
          <a:bodyPr wrap="square" rtlCol="0">
            <a:spAutoFit/>
          </a:bodyPr>
          <a:lstStyle/>
          <a:p>
            <a:pPr marL="285750" lvl="0" indent="-285750">
              <a:buFont typeface="Arial" pitchFamily="34" charset="0"/>
              <a:buChar char="•"/>
            </a:pPr>
            <a:r>
              <a:rPr lang="nl-BE" sz="2800" dirty="0" smtClean="0"/>
              <a:t>Ligging in </a:t>
            </a:r>
            <a:r>
              <a:rPr lang="fr-BE" sz="2800" dirty="0" err="1" smtClean="0"/>
              <a:t>Enfidha</a:t>
            </a:r>
            <a:r>
              <a:rPr lang="fr-BE" sz="2800" dirty="0" smtClean="0"/>
              <a:t> </a:t>
            </a:r>
            <a:r>
              <a:rPr lang="fr-BE" sz="2800" dirty="0"/>
              <a:t>(Monastir), </a:t>
            </a:r>
            <a:r>
              <a:rPr lang="fr-BE" sz="2800" dirty="0" smtClean="0"/>
              <a:t>Hammamet</a:t>
            </a:r>
          </a:p>
          <a:p>
            <a:pPr marL="285750" lvl="0" indent="-285750">
              <a:buFont typeface="Arial" pitchFamily="34" charset="0"/>
              <a:buChar char="•"/>
            </a:pPr>
            <a:r>
              <a:rPr lang="nl-BE" sz="2800" dirty="0" smtClean="0"/>
              <a:t>Goede score als evaluatie</a:t>
            </a:r>
          </a:p>
          <a:p>
            <a:pPr marL="285750" lvl="0" indent="-285750">
              <a:buFont typeface="Arial" pitchFamily="34" charset="0"/>
              <a:buChar char="•"/>
            </a:pPr>
            <a:r>
              <a:rPr lang="nl-BE" sz="2800" dirty="0" smtClean="0"/>
              <a:t>Via vliegtuig</a:t>
            </a:r>
          </a:p>
          <a:p>
            <a:pPr marL="285750" lvl="0" indent="-285750">
              <a:buFont typeface="Arial" pitchFamily="34" charset="0"/>
              <a:buChar char="•"/>
            </a:pPr>
            <a:r>
              <a:rPr lang="nl-BE" sz="2800" dirty="0" smtClean="0"/>
              <a:t>Huurauto ter plaatse</a:t>
            </a:r>
            <a:endParaRPr lang="fr-BE" sz="2800" dirty="0"/>
          </a:p>
          <a:p>
            <a:pPr marL="285750" indent="-285750">
              <a:buFont typeface="Arial" pitchFamily="34" charset="0"/>
              <a:buChar char="•"/>
            </a:pPr>
            <a:endParaRPr lang="fr-BE" dirty="0"/>
          </a:p>
        </p:txBody>
      </p:sp>
    </p:spTree>
    <p:extLst>
      <p:ext uri="{BB962C8B-B14F-4D97-AF65-F5344CB8AC3E}">
        <p14:creationId xmlns:p14="http://schemas.microsoft.com/office/powerpoint/2010/main" val="4049493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 Tunesië</a:t>
            </a:r>
            <a:endParaRPr lang="fr-BE" dirty="0"/>
          </a:p>
        </p:txBody>
      </p:sp>
      <p:graphicFrame>
        <p:nvGraphicFramePr>
          <p:cNvPr id="9" name="Tijdelijke aanduiding voor inhoud 8"/>
          <p:cNvGraphicFramePr>
            <a:graphicFrameLocks noGrp="1"/>
          </p:cNvGraphicFramePr>
          <p:nvPr>
            <p:ph idx="1"/>
            <p:extLst>
              <p:ext uri="{D42A27DB-BD31-4B8C-83A1-F6EECF244321}">
                <p14:modId xmlns:p14="http://schemas.microsoft.com/office/powerpoint/2010/main" val="3581242472"/>
              </p:ext>
            </p:extLst>
          </p:nvPr>
        </p:nvGraphicFramePr>
        <p:xfrm>
          <a:off x="1043608" y="2083872"/>
          <a:ext cx="7173282" cy="4124826"/>
        </p:xfrm>
        <a:graphic>
          <a:graphicData uri="http://schemas.openxmlformats.org/drawingml/2006/table">
            <a:tbl>
              <a:tblPr firstRow="1" firstCol="1" bandRow="1">
                <a:tableStyleId>{327F97BB-C833-4FB7-BDE5-3F7075034690}</a:tableStyleId>
              </a:tblPr>
              <a:tblGrid>
                <a:gridCol w="7173282"/>
              </a:tblGrid>
              <a:tr h="311302">
                <a:tc>
                  <a:txBody>
                    <a:bodyPr/>
                    <a:lstStyle/>
                    <a:p>
                      <a:pPr marL="342900" lvl="0" indent="-342900">
                        <a:lnSpc>
                          <a:spcPct val="115000"/>
                        </a:lnSpc>
                        <a:spcAft>
                          <a:spcPts val="0"/>
                        </a:spcAft>
                        <a:buFont typeface="Symbol"/>
                        <a:buChar char=""/>
                      </a:pPr>
                      <a:r>
                        <a:rPr lang="nl-BE" sz="1600" dirty="0">
                          <a:effectLst/>
                        </a:rPr>
                        <a:t>Veel specerijen (zeer hete groene pepers)</a:t>
                      </a:r>
                      <a:endParaRPr lang="fr-BE" sz="1100" dirty="0">
                        <a:effectLst/>
                        <a:latin typeface="Calibri"/>
                        <a:ea typeface="Calibri"/>
                        <a:cs typeface="Times New Roman"/>
                      </a:endParaRPr>
                    </a:p>
                  </a:txBody>
                  <a:tcPr marL="68580" marR="68580" marT="0" marB="0"/>
                </a:tc>
              </a:tr>
              <a:tr h="311302">
                <a:tc>
                  <a:txBody>
                    <a:bodyPr/>
                    <a:lstStyle/>
                    <a:p>
                      <a:pPr marL="342900" lvl="0" indent="-342900">
                        <a:lnSpc>
                          <a:spcPct val="115000"/>
                        </a:lnSpc>
                        <a:spcAft>
                          <a:spcPts val="0"/>
                        </a:spcAft>
                        <a:buFont typeface="Symbol"/>
                        <a:buChar char=""/>
                      </a:pPr>
                      <a:r>
                        <a:rPr lang="nl-BE" sz="1600">
                          <a:effectLst/>
                        </a:rPr>
                        <a:t>Hubz (platte broden)</a:t>
                      </a:r>
                      <a:endParaRPr lang="fr-BE" sz="1100">
                        <a:effectLst/>
                        <a:latin typeface="Calibri"/>
                        <a:ea typeface="Calibri"/>
                        <a:cs typeface="Times New Roman"/>
                      </a:endParaRPr>
                    </a:p>
                  </a:txBody>
                  <a:tcPr marL="68580" marR="68580" marT="0" marB="0"/>
                </a:tc>
              </a:tr>
              <a:tr h="642079">
                <a:tc>
                  <a:txBody>
                    <a:bodyPr/>
                    <a:lstStyle/>
                    <a:p>
                      <a:pPr marL="342900" lvl="0" indent="-342900">
                        <a:lnSpc>
                          <a:spcPct val="115000"/>
                        </a:lnSpc>
                        <a:spcAft>
                          <a:spcPts val="0"/>
                        </a:spcAft>
                        <a:buFont typeface="Symbol"/>
                        <a:buChar char=""/>
                      </a:pPr>
                      <a:r>
                        <a:rPr lang="nl-BE" sz="1600" dirty="0">
                          <a:effectLst/>
                        </a:rPr>
                        <a:t>Couscous (griesmeel van harde tarwe gestoomd boven vis, vlees of een groentegerecht)</a:t>
                      </a:r>
                      <a:endParaRPr lang="fr-BE" sz="1100" dirty="0">
                        <a:effectLst/>
                        <a:latin typeface="Calibri"/>
                        <a:ea typeface="Calibri"/>
                        <a:cs typeface="Times New Roman"/>
                      </a:endParaRPr>
                    </a:p>
                  </a:txBody>
                  <a:tcPr marL="68580" marR="68580" marT="0" marB="0"/>
                </a:tc>
              </a:tr>
              <a:tr h="311302">
                <a:tc>
                  <a:txBody>
                    <a:bodyPr/>
                    <a:lstStyle/>
                    <a:p>
                      <a:pPr marL="342900" lvl="0" indent="-342900">
                        <a:lnSpc>
                          <a:spcPct val="115000"/>
                        </a:lnSpc>
                        <a:spcAft>
                          <a:spcPts val="0"/>
                        </a:spcAft>
                        <a:buFont typeface="Symbol"/>
                        <a:buChar char=""/>
                      </a:pPr>
                      <a:r>
                        <a:rPr lang="nl-BE" sz="1600">
                          <a:effectLst/>
                        </a:rPr>
                        <a:t>Mechoui (gegrild lamsvlees)</a:t>
                      </a:r>
                      <a:endParaRPr lang="fr-BE" sz="1100">
                        <a:effectLst/>
                        <a:latin typeface="Calibri"/>
                        <a:ea typeface="Calibri"/>
                        <a:cs typeface="Times New Roman"/>
                      </a:endParaRPr>
                    </a:p>
                  </a:txBody>
                  <a:tcPr marL="68580" marR="68580" marT="0" marB="0"/>
                </a:tc>
              </a:tr>
              <a:tr h="311302">
                <a:tc>
                  <a:txBody>
                    <a:bodyPr/>
                    <a:lstStyle/>
                    <a:p>
                      <a:pPr marL="342900" lvl="0" indent="-342900">
                        <a:lnSpc>
                          <a:spcPct val="115000"/>
                        </a:lnSpc>
                        <a:spcAft>
                          <a:spcPts val="0"/>
                        </a:spcAft>
                        <a:buFont typeface="Symbol"/>
                        <a:buChar char=""/>
                      </a:pPr>
                      <a:r>
                        <a:rPr lang="nl-BE" sz="1600">
                          <a:effectLst/>
                        </a:rPr>
                        <a:t>Harissa (hete saus van rode paprika)</a:t>
                      </a:r>
                      <a:endParaRPr lang="fr-BE" sz="1100">
                        <a:effectLst/>
                        <a:latin typeface="Calibri"/>
                        <a:ea typeface="Calibri"/>
                        <a:cs typeface="Times New Roman"/>
                      </a:endParaRPr>
                    </a:p>
                  </a:txBody>
                  <a:tcPr marL="68580" marR="68580" marT="0" marB="0"/>
                </a:tc>
              </a:tr>
              <a:tr h="311302">
                <a:tc>
                  <a:txBody>
                    <a:bodyPr/>
                    <a:lstStyle/>
                    <a:p>
                      <a:pPr marL="342900" lvl="0" indent="-342900">
                        <a:lnSpc>
                          <a:spcPct val="115000"/>
                        </a:lnSpc>
                        <a:spcAft>
                          <a:spcPts val="0"/>
                        </a:spcAft>
                        <a:buFont typeface="Symbol"/>
                        <a:buChar char=""/>
                      </a:pPr>
                      <a:r>
                        <a:rPr lang="nl-BE" sz="1600" dirty="0" err="1">
                          <a:effectLst/>
                        </a:rPr>
                        <a:t>Koucha</a:t>
                      </a:r>
                      <a:r>
                        <a:rPr lang="nl-BE" sz="1600" dirty="0">
                          <a:effectLst/>
                        </a:rPr>
                        <a:t> (geroosterd geit met Spaanse peper en </a:t>
                      </a:r>
                      <a:r>
                        <a:rPr lang="nl-BE" sz="1600" dirty="0" err="1">
                          <a:effectLst/>
                        </a:rPr>
                        <a:t>aardapplen</a:t>
                      </a:r>
                      <a:r>
                        <a:rPr lang="nl-BE" sz="1600" dirty="0">
                          <a:effectLst/>
                        </a:rPr>
                        <a:t>)</a:t>
                      </a:r>
                      <a:endParaRPr lang="fr-BE" sz="1100" dirty="0">
                        <a:effectLst/>
                        <a:latin typeface="Calibri"/>
                        <a:ea typeface="Calibri"/>
                        <a:cs typeface="Times New Roman"/>
                      </a:endParaRPr>
                    </a:p>
                  </a:txBody>
                  <a:tcPr marL="68580" marR="68580" marT="0" marB="0"/>
                </a:tc>
              </a:tr>
              <a:tr h="642079">
                <a:tc>
                  <a:txBody>
                    <a:bodyPr/>
                    <a:lstStyle/>
                    <a:p>
                      <a:pPr marL="342900" lvl="0" indent="-342900">
                        <a:lnSpc>
                          <a:spcPct val="115000"/>
                        </a:lnSpc>
                        <a:spcAft>
                          <a:spcPts val="0"/>
                        </a:spcAft>
                        <a:buFont typeface="Symbol"/>
                        <a:buChar char=""/>
                      </a:pPr>
                      <a:r>
                        <a:rPr lang="nl-BE" sz="1600">
                          <a:effectLst/>
                        </a:rPr>
                        <a:t>Kaftaji (gebakken vleesballtjes geserveerd met blokjes lever, paprika en ui</a:t>
                      </a:r>
                      <a:endParaRPr lang="fr-BE" sz="1100">
                        <a:effectLst/>
                        <a:latin typeface="Calibri"/>
                        <a:ea typeface="Calibri"/>
                        <a:cs typeface="Times New Roman"/>
                      </a:endParaRPr>
                    </a:p>
                  </a:txBody>
                  <a:tcPr marL="68580" marR="68580" marT="0" marB="0"/>
                </a:tc>
              </a:tr>
              <a:tr h="642079">
                <a:tc>
                  <a:txBody>
                    <a:bodyPr/>
                    <a:lstStyle/>
                    <a:p>
                      <a:pPr marL="342900" lvl="0" indent="-342900">
                        <a:lnSpc>
                          <a:spcPct val="115000"/>
                        </a:lnSpc>
                        <a:spcAft>
                          <a:spcPts val="0"/>
                        </a:spcAft>
                        <a:buFont typeface="Symbol"/>
                        <a:buChar char=""/>
                      </a:pPr>
                      <a:r>
                        <a:rPr lang="nl-BE" sz="1600">
                          <a:effectLst/>
                        </a:rPr>
                        <a:t>Chakchouka (mengsel van tomaat, piment en knoflook met ei erbovenop)</a:t>
                      </a:r>
                      <a:endParaRPr lang="fr-BE" sz="1100">
                        <a:effectLst/>
                        <a:latin typeface="Calibri"/>
                        <a:ea typeface="Calibri"/>
                        <a:cs typeface="Times New Roman"/>
                      </a:endParaRPr>
                    </a:p>
                  </a:txBody>
                  <a:tcPr marL="68580" marR="68580" marT="0" marB="0"/>
                </a:tc>
              </a:tr>
              <a:tr h="642079">
                <a:tc>
                  <a:txBody>
                    <a:bodyPr/>
                    <a:lstStyle/>
                    <a:p>
                      <a:pPr marL="342900" lvl="0" indent="-342900">
                        <a:lnSpc>
                          <a:spcPct val="115000"/>
                        </a:lnSpc>
                        <a:spcAft>
                          <a:spcPts val="0"/>
                        </a:spcAft>
                        <a:buFont typeface="Symbol"/>
                        <a:buChar char=""/>
                      </a:pPr>
                      <a:r>
                        <a:rPr lang="nl-BE" sz="1600" dirty="0">
                          <a:effectLst/>
                        </a:rPr>
                        <a:t>Brik (dunne </a:t>
                      </a:r>
                      <a:r>
                        <a:rPr lang="nl-BE" sz="1600" dirty="0" err="1">
                          <a:effectLst/>
                        </a:rPr>
                        <a:t>pannekoek</a:t>
                      </a:r>
                      <a:r>
                        <a:rPr lang="nl-BE" sz="1600" dirty="0">
                          <a:effectLst/>
                        </a:rPr>
                        <a:t> gevuld met ei, tonijn en </a:t>
                      </a:r>
                      <a:r>
                        <a:rPr lang="nl-BE" sz="1600" dirty="0" err="1">
                          <a:effectLst/>
                        </a:rPr>
                        <a:t>peterselei</a:t>
                      </a:r>
                      <a:r>
                        <a:rPr lang="nl-BE" sz="1600" dirty="0">
                          <a:effectLst/>
                        </a:rPr>
                        <a:t> of garnalen)</a:t>
                      </a:r>
                      <a:endParaRPr lang="fr-BE" sz="1100" dirty="0">
                        <a:effectLst/>
                        <a:latin typeface="Calibri"/>
                        <a:ea typeface="Calibri"/>
                        <a:cs typeface="Times New Roman"/>
                      </a:endParaRPr>
                    </a:p>
                  </a:txBody>
                  <a:tcPr marL="68580" marR="68580" marT="0" marB="0"/>
                </a:tc>
              </a:tr>
            </a:tbl>
          </a:graphicData>
        </a:graphic>
      </p:graphicFrame>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
        <p:nvSpPr>
          <p:cNvPr id="11" name="Tekstvak 10"/>
          <p:cNvSpPr txBox="1"/>
          <p:nvPr/>
        </p:nvSpPr>
        <p:spPr>
          <a:xfrm>
            <a:off x="1043608" y="1556792"/>
            <a:ext cx="2376264" cy="461665"/>
          </a:xfrm>
          <a:prstGeom prst="rect">
            <a:avLst/>
          </a:prstGeom>
          <a:noFill/>
        </p:spPr>
        <p:txBody>
          <a:bodyPr wrap="square" rtlCol="0">
            <a:spAutoFit/>
          </a:bodyPr>
          <a:lstStyle/>
          <a:p>
            <a:r>
              <a:rPr lang="nl-BE" sz="2400" b="1" dirty="0" smtClean="0">
                <a:latin typeface="Arial Black" pitchFamily="34" charset="0"/>
              </a:rPr>
              <a:t>ETEN</a:t>
            </a:r>
            <a:endParaRPr lang="fr-BE" sz="2400" b="1" dirty="0">
              <a:latin typeface="Arial Black" pitchFamily="34" charset="0"/>
            </a:endParaRPr>
          </a:p>
        </p:txBody>
      </p:sp>
    </p:spTree>
    <p:extLst>
      <p:ext uri="{BB962C8B-B14F-4D97-AF65-F5344CB8AC3E}">
        <p14:creationId xmlns:p14="http://schemas.microsoft.com/office/powerpoint/2010/main" val="4022183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 Tunesië</a:t>
            </a:r>
            <a:endParaRPr lang="fr-BE"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1388715373"/>
              </p:ext>
            </p:extLst>
          </p:nvPr>
        </p:nvGraphicFramePr>
        <p:xfrm>
          <a:off x="1331640" y="2204861"/>
          <a:ext cx="7056784" cy="4032450"/>
        </p:xfrm>
        <a:graphic>
          <a:graphicData uri="http://schemas.openxmlformats.org/drawingml/2006/table">
            <a:tbl>
              <a:tblPr firstRow="1" firstCol="1" bandRow="1">
                <a:tableStyleId>{327F97BB-C833-4FB7-BDE5-3F7075034690}</a:tableStyleId>
              </a:tblPr>
              <a:tblGrid>
                <a:gridCol w="7056784"/>
              </a:tblGrid>
              <a:tr h="672075">
                <a:tc>
                  <a:txBody>
                    <a:bodyPr/>
                    <a:lstStyle/>
                    <a:p>
                      <a:pPr marL="342900" lvl="0" indent="-342900">
                        <a:lnSpc>
                          <a:spcPct val="115000"/>
                        </a:lnSpc>
                        <a:spcAft>
                          <a:spcPts val="0"/>
                        </a:spcAft>
                        <a:buFont typeface="Symbol"/>
                        <a:buChar char=""/>
                      </a:pPr>
                      <a:r>
                        <a:rPr lang="nl-BE" sz="1600" dirty="0" err="1">
                          <a:effectLst/>
                        </a:rPr>
                        <a:t>Sirop</a:t>
                      </a:r>
                      <a:r>
                        <a:rPr lang="nl-BE" sz="1600" dirty="0">
                          <a:effectLst/>
                        </a:rPr>
                        <a:t> gemengd met water</a:t>
                      </a:r>
                      <a:endParaRPr lang="fr-BE" sz="1100" dirty="0">
                        <a:effectLst/>
                        <a:latin typeface="Calibri"/>
                        <a:ea typeface="Calibri"/>
                        <a:cs typeface="Times New Roman"/>
                      </a:endParaRPr>
                    </a:p>
                  </a:txBody>
                  <a:tcPr marL="68580" marR="68580" marT="0" marB="0"/>
                </a:tc>
              </a:tr>
              <a:tr h="672075">
                <a:tc>
                  <a:txBody>
                    <a:bodyPr/>
                    <a:lstStyle/>
                    <a:p>
                      <a:pPr marL="342900" lvl="0" indent="-342900">
                        <a:lnSpc>
                          <a:spcPct val="115000"/>
                        </a:lnSpc>
                        <a:spcAft>
                          <a:spcPts val="0"/>
                        </a:spcAft>
                        <a:buFont typeface="Symbol"/>
                        <a:buChar char=""/>
                      </a:pPr>
                      <a:r>
                        <a:rPr lang="nl-BE" sz="1600">
                          <a:effectLst/>
                        </a:rPr>
                        <a:t>Rode grenadine, witte amandelmelk en groene-muntvarianten</a:t>
                      </a:r>
                      <a:endParaRPr lang="fr-BE" sz="1100">
                        <a:effectLst/>
                        <a:latin typeface="Calibri"/>
                        <a:ea typeface="Calibri"/>
                        <a:cs typeface="Times New Roman"/>
                      </a:endParaRPr>
                    </a:p>
                  </a:txBody>
                  <a:tcPr marL="68580" marR="68580" marT="0" marB="0"/>
                </a:tc>
              </a:tr>
              <a:tr h="672075">
                <a:tc>
                  <a:txBody>
                    <a:bodyPr/>
                    <a:lstStyle/>
                    <a:p>
                      <a:pPr marL="342900" lvl="0" indent="-342900">
                        <a:lnSpc>
                          <a:spcPct val="115000"/>
                        </a:lnSpc>
                        <a:spcAft>
                          <a:spcPts val="0"/>
                        </a:spcAft>
                        <a:buFont typeface="Symbol"/>
                        <a:buChar char=""/>
                      </a:pPr>
                      <a:r>
                        <a:rPr lang="nl-BE" sz="1600">
                          <a:effectLst/>
                        </a:rPr>
                        <a:t>Enkele goede wijnen</a:t>
                      </a:r>
                      <a:endParaRPr lang="fr-BE" sz="1100">
                        <a:effectLst/>
                        <a:latin typeface="Calibri"/>
                        <a:ea typeface="Calibri"/>
                        <a:cs typeface="Times New Roman"/>
                      </a:endParaRPr>
                    </a:p>
                  </a:txBody>
                  <a:tcPr marL="68580" marR="68580" marT="0" marB="0"/>
                </a:tc>
              </a:tr>
              <a:tr h="672075">
                <a:tc>
                  <a:txBody>
                    <a:bodyPr/>
                    <a:lstStyle/>
                    <a:p>
                      <a:pPr marL="342900" lvl="0" indent="-342900">
                        <a:lnSpc>
                          <a:spcPct val="115000"/>
                        </a:lnSpc>
                        <a:spcAft>
                          <a:spcPts val="0"/>
                        </a:spcAft>
                        <a:buFont typeface="Symbol"/>
                        <a:buChar char=""/>
                      </a:pPr>
                      <a:r>
                        <a:rPr lang="nl-BE" sz="1600" dirty="0" err="1">
                          <a:effectLst/>
                        </a:rPr>
                        <a:t>Gazousa</a:t>
                      </a:r>
                      <a:r>
                        <a:rPr lang="nl-BE" sz="1600" dirty="0">
                          <a:effectLst/>
                        </a:rPr>
                        <a:t> = frisdranken</a:t>
                      </a:r>
                      <a:endParaRPr lang="fr-BE" sz="1100" dirty="0">
                        <a:effectLst/>
                        <a:latin typeface="Calibri"/>
                        <a:ea typeface="Calibri"/>
                        <a:cs typeface="Times New Roman"/>
                      </a:endParaRPr>
                    </a:p>
                  </a:txBody>
                  <a:tcPr marL="68580" marR="68580" marT="0" marB="0"/>
                </a:tc>
              </a:tr>
              <a:tr h="672075">
                <a:tc>
                  <a:txBody>
                    <a:bodyPr/>
                    <a:lstStyle/>
                    <a:p>
                      <a:pPr marL="342900" lvl="0" indent="-342900">
                        <a:lnSpc>
                          <a:spcPct val="115000"/>
                        </a:lnSpc>
                        <a:spcAft>
                          <a:spcPts val="0"/>
                        </a:spcAft>
                        <a:buFont typeface="Symbol"/>
                        <a:buChar char=""/>
                      </a:pPr>
                      <a:r>
                        <a:rPr lang="nl-BE" sz="1600">
                          <a:effectLst/>
                        </a:rPr>
                        <a:t>Boga (heldere limonade)</a:t>
                      </a:r>
                      <a:endParaRPr lang="fr-BE" sz="1100">
                        <a:effectLst/>
                        <a:latin typeface="Calibri"/>
                        <a:ea typeface="Calibri"/>
                        <a:cs typeface="Times New Roman"/>
                      </a:endParaRPr>
                    </a:p>
                  </a:txBody>
                  <a:tcPr marL="68580" marR="68580" marT="0" marB="0"/>
                </a:tc>
              </a:tr>
              <a:tr h="672075">
                <a:tc>
                  <a:txBody>
                    <a:bodyPr/>
                    <a:lstStyle/>
                    <a:p>
                      <a:pPr marL="342900" lvl="0" indent="-342900">
                        <a:lnSpc>
                          <a:spcPct val="115000"/>
                        </a:lnSpc>
                        <a:spcAft>
                          <a:spcPts val="0"/>
                        </a:spcAft>
                        <a:buFont typeface="Symbol"/>
                        <a:buChar char=""/>
                      </a:pPr>
                      <a:r>
                        <a:rPr lang="nl-BE" sz="1600" dirty="0">
                          <a:effectLst/>
                        </a:rPr>
                        <a:t>Muntthee (poederthee met suiker en verse munt)</a:t>
                      </a:r>
                      <a:endParaRPr lang="fr-BE" sz="1100" dirty="0">
                        <a:effectLst/>
                        <a:latin typeface="Calibri"/>
                        <a:ea typeface="Calibri"/>
                        <a:cs typeface="Times New Roman"/>
                      </a:endParaRPr>
                    </a:p>
                  </a:txBody>
                  <a:tcPr marL="68580" marR="68580" marT="0" marB="0"/>
                </a:tc>
              </a:tr>
            </a:tbl>
          </a:graphicData>
        </a:graphic>
      </p:graphicFrame>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
        <p:nvSpPr>
          <p:cNvPr id="7" name="Rectangle 1"/>
          <p:cNvSpPr>
            <a:spLocks noChangeArrowheads="1"/>
          </p:cNvSpPr>
          <p:nvPr/>
        </p:nvSpPr>
        <p:spPr bwMode="auto">
          <a:xfrm>
            <a:off x="1647825" y="28813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kstvak 8"/>
          <p:cNvSpPr txBox="1"/>
          <p:nvPr/>
        </p:nvSpPr>
        <p:spPr>
          <a:xfrm>
            <a:off x="1331640" y="1772816"/>
            <a:ext cx="2088232" cy="369332"/>
          </a:xfrm>
          <a:prstGeom prst="rect">
            <a:avLst/>
          </a:prstGeom>
          <a:noFill/>
        </p:spPr>
        <p:txBody>
          <a:bodyPr wrap="square" rtlCol="0">
            <a:spAutoFit/>
          </a:bodyPr>
          <a:lstStyle/>
          <a:p>
            <a:r>
              <a:rPr lang="nl-BE" b="1" dirty="0" smtClean="0">
                <a:latin typeface="Arial Black" pitchFamily="34" charset="0"/>
              </a:rPr>
              <a:t>DRINKEN</a:t>
            </a:r>
            <a:endParaRPr lang="fr-BE" dirty="0"/>
          </a:p>
        </p:txBody>
      </p:sp>
    </p:spTree>
    <p:extLst>
      <p:ext uri="{BB962C8B-B14F-4D97-AF65-F5344CB8AC3E}">
        <p14:creationId xmlns:p14="http://schemas.microsoft.com/office/powerpoint/2010/main" val="129900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 Tunesië</a:t>
            </a:r>
            <a:endParaRPr lang="fr-BE"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3768237454"/>
              </p:ext>
            </p:extLst>
          </p:nvPr>
        </p:nvGraphicFramePr>
        <p:xfrm>
          <a:off x="1115616" y="1700808"/>
          <a:ext cx="6693356" cy="4392487"/>
        </p:xfrm>
        <a:graphic>
          <a:graphicData uri="http://schemas.openxmlformats.org/drawingml/2006/table">
            <a:tbl>
              <a:tblPr firstRow="1" firstCol="1" bandRow="1">
                <a:tableStyleId>{327F97BB-C833-4FB7-BDE5-3F7075034690}</a:tableStyleId>
              </a:tblPr>
              <a:tblGrid>
                <a:gridCol w="3587374"/>
                <a:gridCol w="3105982"/>
              </a:tblGrid>
              <a:tr h="316324">
                <a:tc>
                  <a:txBody>
                    <a:bodyPr/>
                    <a:lstStyle/>
                    <a:p>
                      <a:pPr>
                        <a:lnSpc>
                          <a:spcPct val="115000"/>
                        </a:lnSpc>
                        <a:spcAft>
                          <a:spcPts val="1000"/>
                        </a:spcAft>
                      </a:pPr>
                      <a:r>
                        <a:rPr lang="nl-BE" sz="1600" dirty="0">
                          <a:effectLst/>
                        </a:rPr>
                        <a:t>Bevolking</a:t>
                      </a:r>
                      <a:endParaRPr lang="fr-BE"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dirty="0">
                          <a:effectLst/>
                        </a:rPr>
                        <a:t>10732900 inwoners</a:t>
                      </a:r>
                      <a:endParaRPr lang="fr-BE" sz="1100" b="0" dirty="0">
                        <a:effectLst/>
                        <a:latin typeface="Calibri"/>
                        <a:ea typeface="Calibri"/>
                        <a:cs typeface="Times New Roman"/>
                      </a:endParaRPr>
                    </a:p>
                  </a:txBody>
                  <a:tcPr marL="68580" marR="68580" marT="0" marB="0"/>
                </a:tc>
              </a:tr>
              <a:tr h="306472">
                <a:tc>
                  <a:txBody>
                    <a:bodyPr/>
                    <a:lstStyle/>
                    <a:p>
                      <a:pPr>
                        <a:lnSpc>
                          <a:spcPct val="115000"/>
                        </a:lnSpc>
                        <a:spcAft>
                          <a:spcPts val="1000"/>
                        </a:spcAft>
                      </a:pPr>
                      <a:r>
                        <a:rPr lang="nl-BE" sz="1600">
                          <a:effectLst/>
                        </a:rPr>
                        <a:t>Bevolkingsgroei</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0.964 %</a:t>
                      </a:r>
                      <a:endParaRPr lang="fr-BE" sz="1100">
                        <a:effectLst/>
                        <a:latin typeface="Calibri"/>
                        <a:ea typeface="Calibri"/>
                        <a:cs typeface="Times New Roman"/>
                      </a:endParaRPr>
                    </a:p>
                  </a:txBody>
                  <a:tcPr marL="68580" marR="68580" marT="0" marB="0"/>
                </a:tc>
              </a:tr>
              <a:tr h="632116">
                <a:tc>
                  <a:txBody>
                    <a:bodyPr/>
                    <a:lstStyle/>
                    <a:p>
                      <a:pPr>
                        <a:lnSpc>
                          <a:spcPct val="115000"/>
                        </a:lnSpc>
                        <a:spcAft>
                          <a:spcPts val="1000"/>
                        </a:spcAft>
                      </a:pPr>
                      <a:r>
                        <a:rPr lang="nl-BE" sz="1600">
                          <a:effectLst/>
                        </a:rPr>
                        <a:t>Geboortecijfer</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17.28 geboortes/1000 inwoners</a:t>
                      </a:r>
                      <a:endParaRPr lang="fr-BE" sz="1100">
                        <a:effectLst/>
                        <a:latin typeface="Calibri"/>
                        <a:ea typeface="Calibri"/>
                        <a:cs typeface="Times New Roman"/>
                      </a:endParaRPr>
                    </a:p>
                  </a:txBody>
                  <a:tcPr marL="68580" marR="68580" marT="0" marB="0"/>
                </a:tc>
              </a:tr>
              <a:tr h="306472">
                <a:tc>
                  <a:txBody>
                    <a:bodyPr/>
                    <a:lstStyle/>
                    <a:p>
                      <a:pPr>
                        <a:lnSpc>
                          <a:spcPct val="115000"/>
                        </a:lnSpc>
                        <a:spcAft>
                          <a:spcPts val="1000"/>
                        </a:spcAft>
                      </a:pPr>
                      <a:r>
                        <a:rPr lang="nl-BE" sz="1600">
                          <a:effectLst/>
                        </a:rPr>
                        <a:t>Sterftecijfer</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5.87 sterftes/1000 inwoners</a:t>
                      </a:r>
                      <a:endParaRPr lang="fr-BE" sz="1100">
                        <a:effectLst/>
                        <a:latin typeface="Calibri"/>
                        <a:ea typeface="Calibri"/>
                        <a:cs typeface="Times New Roman"/>
                      </a:endParaRPr>
                    </a:p>
                  </a:txBody>
                  <a:tcPr marL="68580" marR="68580" marT="0" marB="0"/>
                </a:tc>
              </a:tr>
              <a:tr h="632116">
                <a:tc>
                  <a:txBody>
                    <a:bodyPr/>
                    <a:lstStyle/>
                    <a:p>
                      <a:pPr>
                        <a:lnSpc>
                          <a:spcPct val="115000"/>
                        </a:lnSpc>
                        <a:spcAft>
                          <a:spcPts val="1000"/>
                        </a:spcAft>
                      </a:pPr>
                      <a:r>
                        <a:rPr lang="nl-BE" sz="1600">
                          <a:effectLst/>
                        </a:rPr>
                        <a:t>Migratie percentage</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-1.78 migranten/1000 inwoners</a:t>
                      </a:r>
                      <a:endParaRPr lang="fr-BE" sz="1100">
                        <a:effectLst/>
                        <a:latin typeface="Calibri"/>
                        <a:ea typeface="Calibri"/>
                        <a:cs typeface="Times New Roman"/>
                      </a:endParaRPr>
                    </a:p>
                  </a:txBody>
                  <a:tcPr marL="68580" marR="68580" marT="0" marB="0"/>
                </a:tc>
              </a:tr>
              <a:tr h="2198987">
                <a:tc>
                  <a:txBody>
                    <a:bodyPr/>
                    <a:lstStyle/>
                    <a:p>
                      <a:pPr>
                        <a:lnSpc>
                          <a:spcPct val="115000"/>
                        </a:lnSpc>
                        <a:spcAft>
                          <a:spcPts val="1000"/>
                        </a:spcAft>
                      </a:pPr>
                      <a:r>
                        <a:rPr lang="nl-BE" sz="1600">
                          <a:effectLst/>
                        </a:rPr>
                        <a:t>Levensverwachting </a:t>
                      </a:r>
                      <a:endParaRPr lang="fr-BE" sz="1100">
                        <a:effectLst/>
                      </a:endParaRPr>
                    </a:p>
                    <a:p>
                      <a:pPr marL="342900" lvl="0" indent="-342900">
                        <a:lnSpc>
                          <a:spcPct val="115000"/>
                        </a:lnSpc>
                        <a:spcAft>
                          <a:spcPts val="0"/>
                        </a:spcAft>
                        <a:buFont typeface="Symbol"/>
                        <a:buChar char=""/>
                      </a:pPr>
                      <a:r>
                        <a:rPr lang="nl-BE" sz="1600">
                          <a:effectLst/>
                        </a:rPr>
                        <a:t>Totale bevolking</a:t>
                      </a:r>
                      <a:endParaRPr lang="fr-BE" sz="1100">
                        <a:effectLst/>
                      </a:endParaRPr>
                    </a:p>
                    <a:p>
                      <a:pPr marL="342900" lvl="0" indent="-342900">
                        <a:lnSpc>
                          <a:spcPct val="115000"/>
                        </a:lnSpc>
                        <a:spcAft>
                          <a:spcPts val="0"/>
                        </a:spcAft>
                        <a:buFont typeface="Symbol"/>
                        <a:buChar char=""/>
                      </a:pPr>
                      <a:r>
                        <a:rPr lang="nl-BE" sz="1600">
                          <a:effectLst/>
                        </a:rPr>
                        <a:t>Mannen</a:t>
                      </a:r>
                      <a:endParaRPr lang="fr-BE" sz="1100">
                        <a:effectLst/>
                      </a:endParaRPr>
                    </a:p>
                    <a:p>
                      <a:pPr marL="342900" lvl="0" indent="-342900">
                        <a:lnSpc>
                          <a:spcPct val="115000"/>
                        </a:lnSpc>
                        <a:spcAft>
                          <a:spcPts val="1000"/>
                        </a:spcAft>
                        <a:buFont typeface="Symbol"/>
                        <a:buChar char=""/>
                      </a:pPr>
                      <a:r>
                        <a:rPr lang="nl-BE" sz="1600">
                          <a:effectLst/>
                        </a:rPr>
                        <a:t>Vrouwen</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dirty="0">
                          <a:effectLst/>
                        </a:rPr>
                        <a:t> </a:t>
                      </a:r>
                      <a:endParaRPr lang="fr-BE" sz="1100" dirty="0">
                        <a:effectLst/>
                      </a:endParaRPr>
                    </a:p>
                    <a:p>
                      <a:pPr>
                        <a:lnSpc>
                          <a:spcPct val="115000"/>
                        </a:lnSpc>
                        <a:spcAft>
                          <a:spcPts val="1000"/>
                        </a:spcAft>
                      </a:pPr>
                      <a:r>
                        <a:rPr lang="nl-BE" sz="1600" dirty="0">
                          <a:effectLst/>
                        </a:rPr>
                        <a:t>75.24 jaar</a:t>
                      </a:r>
                      <a:endParaRPr lang="fr-BE" sz="1100" dirty="0">
                        <a:effectLst/>
                      </a:endParaRPr>
                    </a:p>
                    <a:p>
                      <a:pPr>
                        <a:lnSpc>
                          <a:spcPct val="115000"/>
                        </a:lnSpc>
                        <a:spcAft>
                          <a:spcPts val="1000"/>
                        </a:spcAft>
                      </a:pPr>
                      <a:r>
                        <a:rPr lang="nl-BE" sz="1600" dirty="0">
                          <a:effectLst/>
                        </a:rPr>
                        <a:t>73.2jaar</a:t>
                      </a:r>
                      <a:endParaRPr lang="fr-BE" sz="1100" dirty="0">
                        <a:effectLst/>
                      </a:endParaRPr>
                    </a:p>
                    <a:p>
                      <a:pPr>
                        <a:lnSpc>
                          <a:spcPct val="115000"/>
                        </a:lnSpc>
                        <a:spcAft>
                          <a:spcPts val="1000"/>
                        </a:spcAft>
                      </a:pPr>
                      <a:r>
                        <a:rPr lang="nl-BE" sz="1600" dirty="0">
                          <a:effectLst/>
                        </a:rPr>
                        <a:t>77.42 jaar</a:t>
                      </a:r>
                      <a:endParaRPr lang="fr-BE" sz="1100" dirty="0">
                        <a:effectLst/>
                      </a:endParaRPr>
                    </a:p>
                    <a:p>
                      <a:pPr>
                        <a:lnSpc>
                          <a:spcPct val="115000"/>
                        </a:lnSpc>
                        <a:spcAft>
                          <a:spcPts val="1000"/>
                        </a:spcAft>
                      </a:pPr>
                      <a:r>
                        <a:rPr lang="nl-BE" sz="1600" dirty="0">
                          <a:effectLst/>
                        </a:rPr>
                        <a:t> </a:t>
                      </a:r>
                      <a:endParaRPr lang="fr-BE" sz="1100" dirty="0">
                        <a:effectLst/>
                        <a:latin typeface="Calibri"/>
                        <a:ea typeface="Calibri"/>
                        <a:cs typeface="Times New Roman"/>
                      </a:endParaRPr>
                    </a:p>
                  </a:txBody>
                  <a:tcPr marL="68580" marR="68580" marT="0" marB="0"/>
                </a:tc>
              </a:tr>
            </a:tbl>
          </a:graphicData>
        </a:graphic>
      </p:graphicFrame>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
        <p:nvSpPr>
          <p:cNvPr id="10" name="Tekstvak 9"/>
          <p:cNvSpPr txBox="1"/>
          <p:nvPr/>
        </p:nvSpPr>
        <p:spPr>
          <a:xfrm>
            <a:off x="1115616" y="1340768"/>
            <a:ext cx="2088232" cy="369332"/>
          </a:xfrm>
          <a:prstGeom prst="rect">
            <a:avLst/>
          </a:prstGeom>
          <a:noFill/>
        </p:spPr>
        <p:txBody>
          <a:bodyPr wrap="square" rtlCol="0">
            <a:spAutoFit/>
          </a:bodyPr>
          <a:lstStyle/>
          <a:p>
            <a:r>
              <a:rPr lang="nl-BE" b="1" dirty="0" smtClean="0">
                <a:latin typeface="Arial Black" pitchFamily="34" charset="0"/>
              </a:rPr>
              <a:t>DEMOGRAFIE</a:t>
            </a:r>
            <a:endParaRPr lang="fr-BE" dirty="0"/>
          </a:p>
        </p:txBody>
      </p:sp>
    </p:spTree>
    <p:extLst>
      <p:ext uri="{BB962C8B-B14F-4D97-AF65-F5344CB8AC3E}">
        <p14:creationId xmlns:p14="http://schemas.microsoft.com/office/powerpoint/2010/main" val="2895722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 Tunesië</a:t>
            </a:r>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
        <p:nvSpPr>
          <p:cNvPr id="6" name="Tekstvak 5"/>
          <p:cNvSpPr txBox="1"/>
          <p:nvPr/>
        </p:nvSpPr>
        <p:spPr>
          <a:xfrm>
            <a:off x="971600" y="1484784"/>
            <a:ext cx="2088232" cy="369332"/>
          </a:xfrm>
          <a:prstGeom prst="rect">
            <a:avLst/>
          </a:prstGeom>
          <a:noFill/>
        </p:spPr>
        <p:txBody>
          <a:bodyPr wrap="square" rtlCol="0">
            <a:spAutoFit/>
          </a:bodyPr>
          <a:lstStyle/>
          <a:p>
            <a:r>
              <a:rPr lang="nl-BE" b="1" dirty="0" smtClean="0">
                <a:latin typeface="Arial Black" pitchFamily="34" charset="0"/>
              </a:rPr>
              <a:t>DEMOGRAFIE</a:t>
            </a:r>
            <a:endParaRPr lang="fr-BE" dirty="0"/>
          </a:p>
        </p:txBody>
      </p:sp>
      <p:graphicFrame>
        <p:nvGraphicFramePr>
          <p:cNvPr id="7" name="Tabel 6"/>
          <p:cNvGraphicFramePr>
            <a:graphicFrameLocks noGrp="1"/>
          </p:cNvGraphicFramePr>
          <p:nvPr>
            <p:extLst>
              <p:ext uri="{D42A27DB-BD31-4B8C-83A1-F6EECF244321}">
                <p14:modId xmlns:p14="http://schemas.microsoft.com/office/powerpoint/2010/main" val="2004791791"/>
              </p:ext>
            </p:extLst>
          </p:nvPr>
        </p:nvGraphicFramePr>
        <p:xfrm>
          <a:off x="971600" y="1854117"/>
          <a:ext cx="6549340" cy="4455202"/>
        </p:xfrm>
        <a:graphic>
          <a:graphicData uri="http://schemas.openxmlformats.org/drawingml/2006/table">
            <a:tbl>
              <a:tblPr firstRow="1" firstCol="1" bandRow="1">
                <a:tableStyleId>{327F97BB-C833-4FB7-BDE5-3F7075034690}</a:tableStyleId>
              </a:tblPr>
              <a:tblGrid>
                <a:gridCol w="3510187"/>
                <a:gridCol w="3039153"/>
              </a:tblGrid>
              <a:tr h="552579">
                <a:tc>
                  <a:txBody>
                    <a:bodyPr/>
                    <a:lstStyle/>
                    <a:p>
                      <a:pPr>
                        <a:lnSpc>
                          <a:spcPct val="115000"/>
                        </a:lnSpc>
                        <a:spcAft>
                          <a:spcPts val="1000"/>
                        </a:spcAft>
                      </a:pPr>
                      <a:r>
                        <a:rPr lang="nl-BE" sz="1600" dirty="0">
                          <a:effectLst/>
                        </a:rPr>
                        <a:t>Vruchtbaarheidspercentage</a:t>
                      </a:r>
                      <a:endParaRPr lang="fr-BE"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2.02 kinderen/vrouw</a:t>
                      </a:r>
                      <a:endParaRPr lang="fr-BE" sz="1100">
                        <a:effectLst/>
                        <a:latin typeface="Calibri"/>
                        <a:ea typeface="Calibri"/>
                        <a:cs typeface="Times New Roman"/>
                      </a:endParaRPr>
                    </a:p>
                  </a:txBody>
                  <a:tcPr marL="68580" marR="68580" marT="0" marB="0"/>
                </a:tc>
              </a:tr>
              <a:tr h="552579">
                <a:tc>
                  <a:txBody>
                    <a:bodyPr/>
                    <a:lstStyle/>
                    <a:p>
                      <a:pPr>
                        <a:lnSpc>
                          <a:spcPct val="115000"/>
                        </a:lnSpc>
                        <a:spcAft>
                          <a:spcPts val="1000"/>
                        </a:spcAft>
                      </a:pPr>
                      <a:r>
                        <a:rPr lang="nl-BE" sz="1600">
                          <a:effectLst/>
                        </a:rPr>
                        <a:t>Hiv/ AIDS percentage volwassenen</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&lt;0.1%</a:t>
                      </a:r>
                      <a:endParaRPr lang="fr-BE" sz="1100">
                        <a:effectLst/>
                        <a:latin typeface="Calibri"/>
                        <a:ea typeface="Calibri"/>
                        <a:cs typeface="Times New Roman"/>
                      </a:endParaRPr>
                    </a:p>
                  </a:txBody>
                  <a:tcPr marL="68580" marR="68580" marT="0" marB="0"/>
                </a:tc>
              </a:tr>
              <a:tr h="552579">
                <a:tc>
                  <a:txBody>
                    <a:bodyPr/>
                    <a:lstStyle/>
                    <a:p>
                      <a:pPr>
                        <a:lnSpc>
                          <a:spcPct val="115000"/>
                        </a:lnSpc>
                        <a:spcAft>
                          <a:spcPts val="1000"/>
                        </a:spcAft>
                      </a:pPr>
                      <a:r>
                        <a:rPr lang="nl-BE" sz="1600">
                          <a:effectLst/>
                        </a:rPr>
                        <a:t>Personen met hiv/ AIDS</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2400</a:t>
                      </a:r>
                      <a:endParaRPr lang="fr-BE" sz="1100">
                        <a:effectLst/>
                        <a:latin typeface="Calibri"/>
                        <a:ea typeface="Calibri"/>
                        <a:cs typeface="Times New Roman"/>
                      </a:endParaRPr>
                    </a:p>
                  </a:txBody>
                  <a:tcPr marL="68580" marR="68580" marT="0" marB="0"/>
                </a:tc>
              </a:tr>
              <a:tr h="552579">
                <a:tc>
                  <a:txBody>
                    <a:bodyPr/>
                    <a:lstStyle/>
                    <a:p>
                      <a:pPr>
                        <a:lnSpc>
                          <a:spcPct val="115000"/>
                        </a:lnSpc>
                        <a:spcAft>
                          <a:spcPts val="1000"/>
                        </a:spcAft>
                      </a:pPr>
                      <a:r>
                        <a:rPr lang="nl-BE" sz="1600" dirty="0" err="1">
                          <a:effectLst/>
                        </a:rPr>
                        <a:t>Sterftes</a:t>
                      </a:r>
                      <a:r>
                        <a:rPr lang="nl-BE" sz="1600" dirty="0">
                          <a:effectLst/>
                        </a:rPr>
                        <a:t> door hiv/ AIDS</a:t>
                      </a:r>
                      <a:endParaRPr lang="fr-BE"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100</a:t>
                      </a:r>
                      <a:endParaRPr lang="fr-BE" sz="1100">
                        <a:effectLst/>
                        <a:latin typeface="Calibri"/>
                        <a:ea typeface="Calibri"/>
                        <a:cs typeface="Times New Roman"/>
                      </a:endParaRPr>
                    </a:p>
                  </a:txBody>
                  <a:tcPr marL="68580" marR="68580" marT="0" marB="0"/>
                </a:tc>
              </a:tr>
              <a:tr h="552579">
                <a:tc>
                  <a:txBody>
                    <a:bodyPr/>
                    <a:lstStyle/>
                    <a:p>
                      <a:pPr>
                        <a:lnSpc>
                          <a:spcPct val="115000"/>
                        </a:lnSpc>
                        <a:spcAft>
                          <a:spcPts val="1000"/>
                        </a:spcAft>
                      </a:pPr>
                      <a:r>
                        <a:rPr lang="nl-BE" sz="1600">
                          <a:effectLst/>
                        </a:rPr>
                        <a:t>Moedersterfte</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60/100000 levendgeborenen</a:t>
                      </a:r>
                      <a:endParaRPr lang="fr-BE" sz="1100">
                        <a:effectLst/>
                        <a:latin typeface="Calibri"/>
                        <a:ea typeface="Calibri"/>
                        <a:cs typeface="Times New Roman"/>
                      </a:endParaRPr>
                    </a:p>
                  </a:txBody>
                  <a:tcPr marL="68580" marR="68580" marT="0" marB="0"/>
                </a:tc>
              </a:tr>
              <a:tr h="1139728">
                <a:tc>
                  <a:txBody>
                    <a:bodyPr/>
                    <a:lstStyle/>
                    <a:p>
                      <a:pPr>
                        <a:lnSpc>
                          <a:spcPct val="115000"/>
                        </a:lnSpc>
                        <a:spcAft>
                          <a:spcPts val="1000"/>
                        </a:spcAft>
                      </a:pPr>
                      <a:r>
                        <a:rPr lang="nl-BE" sz="1600">
                          <a:effectLst/>
                        </a:rPr>
                        <a:t>Kinderen jonger dan 5 jaar met ondergewicht</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3.3%</a:t>
                      </a:r>
                      <a:endParaRPr lang="fr-BE" sz="1100">
                        <a:effectLst/>
                        <a:latin typeface="Calibri"/>
                        <a:ea typeface="Calibri"/>
                        <a:cs typeface="Times New Roman"/>
                      </a:endParaRPr>
                    </a:p>
                  </a:txBody>
                  <a:tcPr marL="68580" marR="68580" marT="0" marB="0"/>
                </a:tc>
              </a:tr>
              <a:tr h="552579">
                <a:tc>
                  <a:txBody>
                    <a:bodyPr/>
                    <a:lstStyle/>
                    <a:p>
                      <a:pPr>
                        <a:lnSpc>
                          <a:spcPct val="115000"/>
                        </a:lnSpc>
                        <a:spcAft>
                          <a:spcPts val="1000"/>
                        </a:spcAft>
                      </a:pPr>
                      <a:r>
                        <a:rPr lang="nl-BE" sz="1600">
                          <a:effectLst/>
                        </a:rPr>
                        <a:t>Aantal artsen</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dirty="0">
                          <a:effectLst/>
                        </a:rPr>
                        <a:t>1.19 artsen/1000 inwoners</a:t>
                      </a:r>
                      <a:endParaRPr lang="fr-BE"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169615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 Tunesië</a:t>
            </a:r>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graphicFrame>
        <p:nvGraphicFramePr>
          <p:cNvPr id="6" name="Tabel 5"/>
          <p:cNvGraphicFramePr>
            <a:graphicFrameLocks noGrp="1"/>
          </p:cNvGraphicFramePr>
          <p:nvPr>
            <p:extLst>
              <p:ext uri="{D42A27DB-BD31-4B8C-83A1-F6EECF244321}">
                <p14:modId xmlns:p14="http://schemas.microsoft.com/office/powerpoint/2010/main" val="1441878004"/>
              </p:ext>
            </p:extLst>
          </p:nvPr>
        </p:nvGraphicFramePr>
        <p:xfrm>
          <a:off x="611560" y="1844823"/>
          <a:ext cx="7704856" cy="4176466"/>
        </p:xfrm>
        <a:graphic>
          <a:graphicData uri="http://schemas.openxmlformats.org/drawingml/2006/table">
            <a:tbl>
              <a:tblPr firstRow="1" firstCol="1" bandRow="1">
                <a:tableStyleId>{327F97BB-C833-4FB7-BDE5-3F7075034690}</a:tableStyleId>
              </a:tblPr>
              <a:tblGrid>
                <a:gridCol w="3852428"/>
                <a:gridCol w="3852428"/>
              </a:tblGrid>
              <a:tr h="931242">
                <a:tc>
                  <a:txBody>
                    <a:bodyPr/>
                    <a:lstStyle/>
                    <a:p>
                      <a:pPr>
                        <a:lnSpc>
                          <a:spcPct val="115000"/>
                        </a:lnSpc>
                        <a:spcAft>
                          <a:spcPts val="1000"/>
                        </a:spcAft>
                      </a:pPr>
                      <a:r>
                        <a:rPr lang="nl-BE" sz="1600" dirty="0">
                          <a:effectLst/>
                        </a:rPr>
                        <a:t>Toeristen met Nederlandse nationaliteit</a:t>
                      </a:r>
                      <a:endParaRPr lang="fr-BE"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Geldig paspoort nodig (identiteitskaart is voldoende)</a:t>
                      </a:r>
                      <a:endParaRPr lang="fr-BE" sz="1100">
                        <a:effectLst/>
                        <a:latin typeface="Calibri"/>
                        <a:ea typeface="Calibri"/>
                        <a:cs typeface="Times New Roman"/>
                      </a:endParaRPr>
                    </a:p>
                  </a:txBody>
                  <a:tcPr marL="68580" marR="68580" marT="0" marB="0"/>
                </a:tc>
              </a:tr>
              <a:tr h="931242">
                <a:tc>
                  <a:txBody>
                    <a:bodyPr/>
                    <a:lstStyle/>
                    <a:p>
                      <a:pPr>
                        <a:lnSpc>
                          <a:spcPct val="115000"/>
                        </a:lnSpc>
                        <a:spcAft>
                          <a:spcPts val="1000"/>
                        </a:spcAft>
                      </a:pPr>
                      <a:r>
                        <a:rPr lang="nl-BE" sz="1600" dirty="0">
                          <a:effectLst/>
                        </a:rPr>
                        <a:t>Kinderen t/m 16 jaar</a:t>
                      </a:r>
                      <a:endParaRPr lang="fr-BE"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Mogen in paspoort van één der ouders bijgeschreven staan</a:t>
                      </a:r>
                      <a:endParaRPr lang="fr-BE" sz="1100">
                        <a:effectLst/>
                        <a:latin typeface="Calibri"/>
                        <a:ea typeface="Calibri"/>
                        <a:cs typeface="Times New Roman"/>
                      </a:endParaRPr>
                    </a:p>
                  </a:txBody>
                  <a:tcPr marL="68580" marR="68580" marT="0" marB="0"/>
                </a:tc>
              </a:tr>
              <a:tr h="451498">
                <a:tc>
                  <a:txBody>
                    <a:bodyPr/>
                    <a:lstStyle/>
                    <a:p>
                      <a:pPr>
                        <a:lnSpc>
                          <a:spcPct val="115000"/>
                        </a:lnSpc>
                        <a:spcAft>
                          <a:spcPts val="1000"/>
                        </a:spcAft>
                      </a:pPr>
                      <a:r>
                        <a:rPr lang="nl-BE" sz="1600">
                          <a:effectLst/>
                        </a:rPr>
                        <a:t>Nederlanders en Belgen</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Geen visum nodig</a:t>
                      </a:r>
                      <a:endParaRPr lang="fr-BE" sz="1100">
                        <a:effectLst/>
                        <a:latin typeface="Calibri"/>
                        <a:ea typeface="Calibri"/>
                        <a:cs typeface="Times New Roman"/>
                      </a:endParaRPr>
                    </a:p>
                  </a:txBody>
                  <a:tcPr marL="68580" marR="68580" marT="0" marB="0"/>
                </a:tc>
              </a:tr>
              <a:tr h="931242">
                <a:tc>
                  <a:txBody>
                    <a:bodyPr/>
                    <a:lstStyle/>
                    <a:p>
                      <a:pPr>
                        <a:lnSpc>
                          <a:spcPct val="115000"/>
                        </a:lnSpc>
                        <a:spcAft>
                          <a:spcPts val="1000"/>
                        </a:spcAft>
                      </a:pPr>
                      <a:r>
                        <a:rPr lang="nl-BE" sz="1600">
                          <a:effectLst/>
                        </a:rPr>
                        <a:t>Bij aankomst</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a:effectLst/>
                        </a:rPr>
                        <a:t>Visum-kaartje afgeven (onderste deel in paspoort bewaren) </a:t>
                      </a:r>
                      <a:endParaRPr lang="fr-BE" sz="1100">
                        <a:effectLst/>
                        <a:latin typeface="Calibri"/>
                        <a:ea typeface="Calibri"/>
                        <a:cs typeface="Times New Roman"/>
                      </a:endParaRPr>
                    </a:p>
                  </a:txBody>
                  <a:tcPr marL="68580" marR="68580" marT="0" marB="0"/>
                </a:tc>
              </a:tr>
              <a:tr h="931242">
                <a:tc>
                  <a:txBody>
                    <a:bodyPr/>
                    <a:lstStyle/>
                    <a:p>
                      <a:pPr>
                        <a:lnSpc>
                          <a:spcPct val="115000"/>
                        </a:lnSpc>
                        <a:spcAft>
                          <a:spcPts val="1000"/>
                        </a:spcAft>
                      </a:pPr>
                      <a:r>
                        <a:rPr lang="nl-BE" sz="1600">
                          <a:effectLst/>
                        </a:rPr>
                        <a:t>Bij vertrek</a:t>
                      </a:r>
                      <a:endParaRPr lang="fr-BE" sz="1100">
                        <a:effectLst/>
                        <a:latin typeface="Calibri"/>
                        <a:ea typeface="Calibri"/>
                        <a:cs typeface="Times New Roman"/>
                      </a:endParaRPr>
                    </a:p>
                  </a:txBody>
                  <a:tcPr marL="68580" marR="68580" marT="0" marB="0"/>
                </a:tc>
                <a:tc>
                  <a:txBody>
                    <a:bodyPr/>
                    <a:lstStyle/>
                    <a:p>
                      <a:pPr>
                        <a:lnSpc>
                          <a:spcPct val="115000"/>
                        </a:lnSpc>
                        <a:spcAft>
                          <a:spcPts val="1000"/>
                        </a:spcAft>
                      </a:pPr>
                      <a:r>
                        <a:rPr lang="nl-BE" sz="1600" dirty="0">
                          <a:effectLst/>
                        </a:rPr>
                        <a:t>Visum-kaartje wordt weer ingenomen</a:t>
                      </a:r>
                      <a:endParaRPr lang="fr-BE" sz="1100" dirty="0">
                        <a:effectLst/>
                        <a:latin typeface="Calibri"/>
                        <a:ea typeface="Calibri"/>
                        <a:cs typeface="Times New Roman"/>
                      </a:endParaRPr>
                    </a:p>
                  </a:txBody>
                  <a:tcPr marL="68580" marR="68580" marT="0" marB="0"/>
                </a:tc>
              </a:tr>
            </a:tbl>
          </a:graphicData>
        </a:graphic>
      </p:graphicFrame>
      <p:sp>
        <p:nvSpPr>
          <p:cNvPr id="7" name="Tekstvak 6"/>
          <p:cNvSpPr txBox="1"/>
          <p:nvPr/>
        </p:nvSpPr>
        <p:spPr>
          <a:xfrm>
            <a:off x="683568" y="1484784"/>
            <a:ext cx="5328592" cy="369332"/>
          </a:xfrm>
          <a:prstGeom prst="rect">
            <a:avLst/>
          </a:prstGeom>
          <a:noFill/>
        </p:spPr>
        <p:txBody>
          <a:bodyPr wrap="square" rtlCol="0">
            <a:spAutoFit/>
          </a:bodyPr>
          <a:lstStyle/>
          <a:p>
            <a:r>
              <a:rPr lang="nl-BE" b="1" dirty="0" smtClean="0">
                <a:latin typeface="Arial Black" pitchFamily="34" charset="0"/>
              </a:rPr>
              <a:t>INENTINGEN, VISUM, PASPOORT</a:t>
            </a:r>
            <a:endParaRPr lang="fr-BE" dirty="0"/>
          </a:p>
        </p:txBody>
      </p:sp>
    </p:spTree>
    <p:extLst>
      <p:ext uri="{BB962C8B-B14F-4D97-AF65-F5344CB8AC3E}">
        <p14:creationId xmlns:p14="http://schemas.microsoft.com/office/powerpoint/2010/main" val="653399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 Tunesië</a:t>
            </a:r>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sp>
        <p:nvSpPr>
          <p:cNvPr id="6" name="Tekstvak 5"/>
          <p:cNvSpPr txBox="1"/>
          <p:nvPr/>
        </p:nvSpPr>
        <p:spPr>
          <a:xfrm>
            <a:off x="971600" y="1484784"/>
            <a:ext cx="3312368" cy="369332"/>
          </a:xfrm>
          <a:prstGeom prst="rect">
            <a:avLst/>
          </a:prstGeom>
          <a:noFill/>
        </p:spPr>
        <p:txBody>
          <a:bodyPr wrap="square" rtlCol="0">
            <a:spAutoFit/>
          </a:bodyPr>
          <a:lstStyle/>
          <a:p>
            <a:r>
              <a:rPr lang="nl-BE" b="1" dirty="0" smtClean="0">
                <a:latin typeface="Arial Black" pitchFamily="34" charset="0"/>
              </a:rPr>
              <a:t>GELD</a:t>
            </a:r>
            <a:endParaRPr lang="fr-BE" dirty="0"/>
          </a:p>
        </p:txBody>
      </p:sp>
      <p:sp>
        <p:nvSpPr>
          <p:cNvPr id="7" name="Rechthoek 6"/>
          <p:cNvSpPr/>
          <p:nvPr/>
        </p:nvSpPr>
        <p:spPr>
          <a:xfrm>
            <a:off x="971600" y="1988840"/>
            <a:ext cx="7200800" cy="1477328"/>
          </a:xfrm>
          <a:prstGeom prst="rect">
            <a:avLst/>
          </a:prstGeom>
        </p:spPr>
        <p:txBody>
          <a:bodyPr wrap="square">
            <a:spAutoFit/>
          </a:bodyPr>
          <a:lstStyle/>
          <a:p>
            <a:r>
              <a:rPr lang="nl-BE" dirty="0" err="1"/>
              <a:t>Tunesische</a:t>
            </a:r>
            <a:r>
              <a:rPr lang="nl-BE" dirty="0"/>
              <a:t> Dinar</a:t>
            </a:r>
            <a:endParaRPr lang="fr-BE" dirty="0"/>
          </a:p>
          <a:p>
            <a:r>
              <a:rPr lang="nl-BE" dirty="0"/>
              <a:t>- 1 TD is ongeveer gelijk aan 0.60 euro</a:t>
            </a:r>
            <a:endParaRPr lang="fr-BE" dirty="0"/>
          </a:p>
          <a:p>
            <a:r>
              <a:rPr lang="nl-BE" dirty="0"/>
              <a:t>- 1 TD is onder te verdelen in 1000Millimes (muntjes van 5, 10, 20, 50, 100 </a:t>
            </a:r>
            <a:r>
              <a:rPr lang="nl-BE" dirty="0" err="1"/>
              <a:t>millimes</a:t>
            </a:r>
            <a:r>
              <a:rPr lang="nl-BE" dirty="0"/>
              <a:t>) (munten van een halve, 1 en 5 Dinar) (biljetten van 5, 10, 20, 30 Dinar)</a:t>
            </a:r>
            <a:endParaRPr lang="fr-BE" dirty="0"/>
          </a:p>
        </p:txBody>
      </p:sp>
      <p:sp>
        <p:nvSpPr>
          <p:cNvPr id="8" name="Rechthoek 7"/>
          <p:cNvSpPr/>
          <p:nvPr/>
        </p:nvSpPr>
        <p:spPr>
          <a:xfrm>
            <a:off x="1043608" y="3717032"/>
            <a:ext cx="2249334" cy="369332"/>
          </a:xfrm>
          <a:prstGeom prst="rect">
            <a:avLst/>
          </a:prstGeom>
        </p:spPr>
        <p:txBody>
          <a:bodyPr wrap="none">
            <a:spAutoFit/>
          </a:bodyPr>
          <a:lstStyle/>
          <a:p>
            <a:r>
              <a:rPr lang="nl-BE" b="1" dirty="0" smtClean="0">
                <a:latin typeface="Arial Black" pitchFamily="34" charset="0"/>
              </a:rPr>
              <a:t>TIJDSVERSCHIL</a:t>
            </a:r>
            <a:endParaRPr lang="fr-BE" dirty="0"/>
          </a:p>
        </p:txBody>
      </p:sp>
      <p:sp>
        <p:nvSpPr>
          <p:cNvPr id="9" name="Rechthoek 8"/>
          <p:cNvSpPr/>
          <p:nvPr/>
        </p:nvSpPr>
        <p:spPr>
          <a:xfrm>
            <a:off x="1043608" y="4253745"/>
            <a:ext cx="3912738" cy="369332"/>
          </a:xfrm>
          <a:prstGeom prst="rect">
            <a:avLst/>
          </a:prstGeom>
        </p:spPr>
        <p:txBody>
          <a:bodyPr wrap="none">
            <a:spAutoFit/>
          </a:bodyPr>
          <a:lstStyle/>
          <a:p>
            <a:r>
              <a:rPr lang="nl-BE" dirty="0"/>
              <a:t>Zelfde tijdszone als België en Nederland</a:t>
            </a:r>
            <a:endParaRPr lang="fr-BE" dirty="0"/>
          </a:p>
        </p:txBody>
      </p:sp>
    </p:spTree>
    <p:extLst>
      <p:ext uri="{BB962C8B-B14F-4D97-AF65-F5344CB8AC3E}">
        <p14:creationId xmlns:p14="http://schemas.microsoft.com/office/powerpoint/2010/main" val="2890961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Activiteiten</a:t>
            </a:r>
            <a:endParaRPr lang="fr-BE" dirty="0"/>
          </a:p>
        </p:txBody>
      </p:sp>
      <p:sp>
        <p:nvSpPr>
          <p:cNvPr id="3" name="Tijdelijke aanduiding voor inhoud 2"/>
          <p:cNvSpPr>
            <a:spLocks noGrp="1"/>
          </p:cNvSpPr>
          <p:nvPr>
            <p:ph idx="1"/>
          </p:nvPr>
        </p:nvSpPr>
        <p:spPr>
          <a:xfrm>
            <a:off x="395536" y="1600201"/>
            <a:ext cx="8291264" cy="820688"/>
          </a:xfrm>
        </p:spPr>
        <p:txBody>
          <a:bodyPr/>
          <a:lstStyle/>
          <a:p>
            <a:r>
              <a:rPr lang="nl-BE" b="1" i="1" u="sng" dirty="0" smtClean="0">
                <a:effectLst>
                  <a:outerShdw blurRad="38100" dist="38100" dir="2700000" algn="tl">
                    <a:srgbClr val="000000">
                      <a:alpha val="43137"/>
                    </a:srgbClr>
                  </a:outerShdw>
                </a:effectLst>
                <a:latin typeface="Arial Black" pitchFamily="34" charset="0"/>
              </a:rPr>
              <a:t>Luieren (zondag) </a:t>
            </a:r>
          </a:p>
          <a:p>
            <a:endParaRPr lang="fr-BE" dirty="0"/>
          </a:p>
        </p:txBody>
      </p:sp>
      <p:sp>
        <p:nvSpPr>
          <p:cNvPr id="5" name="Tijdelijke aanduiding voor voettekst 3"/>
          <p:cNvSpPr>
            <a:spLocks noGrp="1"/>
          </p:cNvSpPr>
          <p:nvPr>
            <p:ph type="ftr" sz="quarter" idx="11"/>
          </p:nvPr>
        </p:nvSpPr>
        <p:spPr>
          <a:xfrm>
            <a:off x="2123728" y="6165304"/>
            <a:ext cx="5048200" cy="576064"/>
          </a:xfrm>
        </p:spPr>
        <p:txBody>
          <a:bodyPr/>
          <a:lstStyle/>
          <a:p>
            <a:r>
              <a:rPr lang="fi-FI" dirty="0" smtClean="0">
                <a:solidFill>
                  <a:schemeClr val="tx1"/>
                </a:solidFill>
              </a:rPr>
              <a:t>Soline Pattyn          Tunesië          4Laa5               13</a:t>
            </a:r>
            <a:endParaRPr lang="fr-BE" dirty="0">
              <a:solidFill>
                <a:schemeClr val="tx1"/>
              </a:solidFill>
            </a:endParaRPr>
          </a:p>
        </p:txBody>
      </p:sp>
      <p:pic>
        <p:nvPicPr>
          <p:cNvPr id="7170" name="Picture 2" descr="http://www.thikatravel.com/media/2714654/strand%20a%20TOP_Experienc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478" y="2348880"/>
            <a:ext cx="8067831"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471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1499</Words>
  <Application>Microsoft Office PowerPoint</Application>
  <PresentationFormat>Diavoorstelling (4:3)</PresentationFormat>
  <Paragraphs>153</Paragraphs>
  <Slides>18</Slides>
  <Notes>0</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Kantoorthema</vt:lpstr>
      <vt:lpstr>TUNESIË</vt:lpstr>
      <vt:lpstr>Hotel + transport</vt:lpstr>
      <vt:lpstr>Informatie Tunesië</vt:lpstr>
      <vt:lpstr>Informatie Tunesië</vt:lpstr>
      <vt:lpstr>Informatie Tunesië</vt:lpstr>
      <vt:lpstr>Informatie Tunesië</vt:lpstr>
      <vt:lpstr>Informatie Tunesië</vt:lpstr>
      <vt:lpstr>Informatie Tunesië</vt:lpstr>
      <vt:lpstr>Activiteiten</vt:lpstr>
      <vt:lpstr>Activiteiten</vt:lpstr>
      <vt:lpstr>Activiteiten</vt:lpstr>
      <vt:lpstr>Activiteiten</vt:lpstr>
      <vt:lpstr>Activiteiten</vt:lpstr>
      <vt:lpstr>Activiteiten</vt:lpstr>
      <vt:lpstr>Activiteiten</vt:lpstr>
      <vt:lpstr>Activiteiten</vt:lpstr>
      <vt:lpstr>Activiteit</vt:lpstr>
      <vt:lpstr>Kosten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TUNESIË</dc:title>
  <dc:creator>test</dc:creator>
  <cp:lastModifiedBy>test</cp:lastModifiedBy>
  <cp:revision>5</cp:revision>
  <dcterms:created xsi:type="dcterms:W3CDTF">2013-03-03T16:41:55Z</dcterms:created>
  <dcterms:modified xsi:type="dcterms:W3CDTF">2013-03-03T17:32:21Z</dcterms:modified>
</cp:coreProperties>
</file>