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8" r:id="rId3"/>
    <p:sldId id="413" r:id="rId4"/>
    <p:sldId id="414" r:id="rId5"/>
    <p:sldId id="415" r:id="rId6"/>
    <p:sldId id="416" r:id="rId7"/>
    <p:sldId id="417" r:id="rId8"/>
    <p:sldId id="418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65" r:id="rId21"/>
    <p:sldId id="466" r:id="rId22"/>
    <p:sldId id="467" r:id="rId23"/>
    <p:sldId id="469" r:id="rId24"/>
    <p:sldId id="468" r:id="rId25"/>
    <p:sldId id="470" r:id="rId26"/>
    <p:sldId id="471" r:id="rId27"/>
    <p:sldId id="472" r:id="rId28"/>
    <p:sldId id="484" r:id="rId29"/>
    <p:sldId id="485" r:id="rId30"/>
    <p:sldId id="473" r:id="rId31"/>
    <p:sldId id="474" r:id="rId32"/>
    <p:sldId id="475" r:id="rId33"/>
    <p:sldId id="476" r:id="rId34"/>
    <p:sldId id="477" r:id="rId35"/>
    <p:sldId id="478" r:id="rId36"/>
    <p:sldId id="479" r:id="rId37"/>
    <p:sldId id="480" r:id="rId38"/>
    <p:sldId id="481" r:id="rId39"/>
    <p:sldId id="496" r:id="rId40"/>
    <p:sldId id="497" r:id="rId41"/>
    <p:sldId id="498" r:id="rId42"/>
    <p:sldId id="499" r:id="rId43"/>
    <p:sldId id="501" r:id="rId44"/>
    <p:sldId id="500" r:id="rId45"/>
    <p:sldId id="502" r:id="rId46"/>
    <p:sldId id="503" r:id="rId47"/>
    <p:sldId id="504" r:id="rId48"/>
    <p:sldId id="505" r:id="rId4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3" autoAdjust="0"/>
    <p:restoredTop sz="94660"/>
  </p:normalViewPr>
  <p:slideViewPr>
    <p:cSldViewPr>
      <p:cViewPr varScale="1">
        <p:scale>
          <a:sx n="61" d="100"/>
          <a:sy n="61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</c:trendline>
          <c:xVal>
            <c:numRef>
              <c:f>Blad1!$B$3:$B$13</c:f>
              <c:numCache>
                <c:formatCode>Standaard</c:formatCode>
                <c:ptCount val="11"/>
                <c:pt idx="0">
                  <c:v>0</c:v>
                </c:pt>
                <c:pt idx="1">
                  <c:v>1.0000000000000012E-2</c:v>
                </c:pt>
                <c:pt idx="2">
                  <c:v>2.0000000000000025E-2</c:v>
                </c:pt>
                <c:pt idx="3">
                  <c:v>3.0000000000000037E-2</c:v>
                </c:pt>
                <c:pt idx="4">
                  <c:v>4.0000000000000049E-2</c:v>
                </c:pt>
                <c:pt idx="5">
                  <c:v>5.0000000000000044E-2</c:v>
                </c:pt>
                <c:pt idx="6">
                  <c:v>6.0000000000000081E-2</c:v>
                </c:pt>
                <c:pt idx="7">
                  <c:v>7.0000000000000034E-2</c:v>
                </c:pt>
                <c:pt idx="8">
                  <c:v>8.0000000000000099E-2</c:v>
                </c:pt>
                <c:pt idx="9">
                  <c:v>9.0000000000000066E-2</c:v>
                </c:pt>
                <c:pt idx="10">
                  <c:v>0.1</c:v>
                </c:pt>
              </c:numCache>
            </c:numRef>
          </c:xVal>
          <c:yVal>
            <c:numRef>
              <c:f>Blad1!$C$3:$C$13</c:f>
              <c:numCache>
                <c:formatCode>Standaard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yVal>
        </c:ser>
        <c:dLbls/>
        <c:axId val="40544896"/>
        <c:axId val="40551168"/>
      </c:scatterChart>
      <c:valAx>
        <c:axId val="4054489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massa</a:t>
                </a:r>
                <a:r>
                  <a:rPr lang="nl-NL" baseline="0"/>
                  <a:t> (kg)</a:t>
                </a:r>
                <a:endParaRPr lang="nl-NL"/>
              </a:p>
            </c:rich>
          </c:tx>
        </c:title>
        <c:numFmt formatCode="Standaard" sourceLinked="1"/>
        <c:tickLblPos val="nextTo"/>
        <c:crossAx val="40551168"/>
        <c:crosses val="autoZero"/>
        <c:crossBetween val="midCat"/>
      </c:valAx>
      <c:valAx>
        <c:axId val="4055116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zwaartekracht (N)</a:t>
                </a:r>
              </a:p>
            </c:rich>
          </c:tx>
        </c:title>
        <c:numFmt formatCode="Standaard" sourceLinked="1"/>
        <c:tickLblPos val="nextTo"/>
        <c:crossAx val="40544896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E8E14-E6B4-4661-BA5A-702E0A20FCAF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E465-75D7-426E-ACDF-20F63B5CBEB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6386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hthoe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fgeronde rechthoe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75B08F-F607-440D-9297-11CCF3417CC3}" type="datetimeFigureOut">
              <a:rPr lang="nl-BE" smtClean="0"/>
              <a:pPr/>
              <a:t>2/12/2014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02D86C-E424-44ED-8336-E2F0ED2D4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be/url?q=http://home.wxs.nl/~hklein/wiskit/gradenboog.gif&amp;usg=__tY4Oxzdzl1pSnOPp0YzgrOZ7GR0=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hz.be/fotos/DSCF8177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images.google.com/imgres?imgurl=http://www.filmbespreking.be/nakuru-schietlood.jpg&amp;imgrefurl=http://www.filmbespreking.be/Nakuru.htm&amp;h=240&amp;w=320&amp;sz=33&amp;hl=nl&amp;start=1&amp;tbnid=e4OF_fN1MZM_mM:&amp;tbnh=89&amp;tbnw=118&amp;prev=/images?q=SCHIETLOOD&amp;svnum=10&amp;hl=nl&amp;rls=com.microsoft:nl-be:IE-SearchBox&amp;rlz=1I7GGLJ&amp;sa=N" TargetMode="External"/><Relationship Id="rId7" Type="http://schemas.openxmlformats.org/officeDocument/2006/relationships/hyperlink" Target="http://images.google.com/imgres?imgurl=http://www.stanleyworks.dk/ClientImages/SP1%20Schietlood%20for%20web.gif&amp;imgrefurl=http://www.stanleyworks.dk/Produkter/Laser+produkter/Laser+Vaterpas/Laser+Vaterpas.aspx&amp;h=150&amp;w=150&amp;sz=11&amp;hl=nl&amp;start=6&amp;tbnid=guZiSNV8D5I5QM:&amp;tbnh=96&amp;tbnw=96&amp;prev=/images?q=SCHIETLOOD&amp;svnum=10&amp;hl=nl&amp;rls=com.microsoft:nl-be:IE-SearchBox&amp;rlz=1I7GGLJ&amp;sa=N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ijg.nl/pictures/flashnet/Schietlood-28mm-met-punt-564080-564325.jpg" TargetMode="Externa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o7_3bfyZRH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jwO9InuFJ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m/imgres?imgurl=http://mediatheek.thinkquest.nl/~jra026/images/astronauten-trio.jpg&amp;imgrefurl=http://mediatheek.thinkquest.nl/~jra026/Welkom.html&amp;h=316&amp;w=406&amp;sz=36&amp;hl=nl&amp;start=3&amp;tbnid=bdWMk-cJBMUBiM:&amp;tbnh=97&amp;tbnw=124&amp;prev=/images?q=astronauten&amp;svnum=10&amp;hl=nl&amp;rls=com.microsoft:nl-be:IE-SearchBox&amp;rlz=1I7GGLJ&amp;sa=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/imgres?imgurl=http://upload.wikimedia.org/wikipedia/commons/thumb/9/9c/Aldrin_Apollo_11.jpg/300px-Aldrin_Apollo_11.jpg&amp;imgrefurl=http://af.wikipedia.org/wiki/Maanlanding&amp;h=300&amp;w=300&amp;sz=37&amp;hl=nl&amp;start=2&amp;tbnid=o6M8hf7jzpqsXM:&amp;tbnh=116&amp;tbnw=116&amp;prev=/images?q=+astronaut+op+maan&amp;svnum=10&amp;hl=nl&amp;rls=com.microsoft:nl-be:IE-SearchBox&amp;rlz=1I7GGLJ&amp;sa=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RMKFVl9cM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google.be/imgres?imgurl=http://upload.wikimedia.org/wikipedia/commons/thumb/8/80/SS-joule.jpg/200px-SS-joule.jpg&amp;imgrefurl=http://sv.wikipedia.org/wiki/James_Prescott_Joule&amp;h=302&amp;w=200&amp;sz=11&amp;hl=nl&amp;start=7&amp;tbnid=fllj5RZJl-OfFM:&amp;tbnh=116&amp;tbnw=77&amp;prev=/images?q=Prescott+James&amp;gbv=2&amp;svnum=10&amp;hl=nl&amp;sa=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yuYkRDnKM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youtube.com/watch?v=xGaDlkfao9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http://marvinlindsay.typepad.com/.a/6a00d83451b54369e201538f57451a970b-800w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36" y="-25582"/>
            <a:ext cx="9111587" cy="69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7229" y="5085184"/>
            <a:ext cx="8229600" cy="1470025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nl-BE" b="1" dirty="0"/>
              <a:t>k</a:t>
            </a:r>
            <a:r>
              <a:rPr lang="nl-BE" b="1" dirty="0" smtClean="0"/>
              <a:t>racht arbeid </a:t>
            </a:r>
            <a:br>
              <a:rPr lang="nl-BE" b="1" dirty="0" smtClean="0"/>
            </a:br>
            <a:r>
              <a:rPr lang="nl-BE" b="1" dirty="0" smtClean="0"/>
              <a:t>vermogen energie</a:t>
            </a:r>
            <a:endParaRPr lang="nl-BE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2. Krachten meten                     Pg.66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6752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2.3 voorstelling van een kracht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6403" y="2131765"/>
            <a:ext cx="61198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 dirty="0" smtClean="0">
                <a:latin typeface="+mj-lt"/>
              </a:rPr>
              <a:t>OPMERKING:</a:t>
            </a:r>
          </a:p>
          <a:p>
            <a:pPr eaLnBrk="1" hangingPunct="1">
              <a:spcBef>
                <a:spcPct val="50000"/>
              </a:spcBef>
            </a:pPr>
            <a:r>
              <a:rPr lang="nl-BE" altLang="nl-BE" b="1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nl-BE" altLang="nl-BE" b="1" dirty="0" smtClean="0">
                <a:latin typeface="+mj-lt"/>
              </a:rPr>
              <a:t>Kracht </a:t>
            </a:r>
            <a:r>
              <a:rPr lang="nl-BE" altLang="nl-BE" b="1" dirty="0">
                <a:latin typeface="+mj-lt"/>
              </a:rPr>
              <a:t>is een </a:t>
            </a:r>
            <a:r>
              <a:rPr lang="nl-BE" altLang="nl-BE" b="1" dirty="0">
                <a:solidFill>
                  <a:srgbClr val="FF0000"/>
                </a:solidFill>
                <a:latin typeface="+mj-lt"/>
              </a:rPr>
              <a:t>vectoriële </a:t>
            </a:r>
            <a:r>
              <a:rPr lang="nl-BE" altLang="nl-BE" b="1" dirty="0">
                <a:latin typeface="+mj-lt"/>
              </a:rPr>
              <a:t>grootheid</a:t>
            </a:r>
            <a:endParaRPr lang="nl-NL" altLang="nl-BE" b="1" dirty="0">
              <a:latin typeface="+mj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6403" y="2996952"/>
            <a:ext cx="7199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nl-BE" altLang="nl-BE" b="1" dirty="0" smtClean="0">
                <a:latin typeface="+mj-lt"/>
              </a:rPr>
              <a:t>Lengte</a:t>
            </a:r>
            <a:r>
              <a:rPr lang="nl-BE" altLang="nl-BE" b="1" dirty="0">
                <a:latin typeface="+mj-lt"/>
              </a:rPr>
              <a:t>, tijd, massa, oppervlakte  </a:t>
            </a:r>
            <a:r>
              <a:rPr lang="nl-BE" altLang="nl-BE" b="1" dirty="0">
                <a:solidFill>
                  <a:srgbClr val="FF0000"/>
                </a:solidFill>
                <a:latin typeface="+mj-lt"/>
              </a:rPr>
              <a:t>scalaire </a:t>
            </a:r>
            <a:r>
              <a:rPr lang="nl-BE" altLang="nl-BE" b="1" dirty="0">
                <a:latin typeface="+mj-lt"/>
              </a:rPr>
              <a:t>grootheid</a:t>
            </a:r>
            <a:endParaRPr lang="nl-NL" altLang="nl-B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987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Krachten meten                     Pg.66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6752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</a:rPr>
              <a:t>2.3 voorstelling van een kracht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825" y="2269827"/>
            <a:ext cx="525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BE" altLang="nl-BE" dirty="0">
                <a:latin typeface="+mj-lt"/>
              </a:rPr>
              <a:t>Een personenwagen rijdt tegen een </a:t>
            </a:r>
          </a:p>
          <a:p>
            <a:pPr eaLnBrk="1" hangingPunct="1">
              <a:spcBef>
                <a:spcPct val="50000"/>
              </a:spcBef>
            </a:pPr>
            <a:r>
              <a:rPr lang="nl-BE" altLang="nl-BE" dirty="0">
                <a:latin typeface="+mj-lt"/>
              </a:rPr>
              <a:t>	stilstaande bus.  Tijdens de botsing</a:t>
            </a:r>
          </a:p>
          <a:p>
            <a:pPr eaLnBrk="1" hangingPunct="1">
              <a:spcBef>
                <a:spcPct val="50000"/>
              </a:spcBef>
            </a:pPr>
            <a:r>
              <a:rPr lang="nl-BE" altLang="nl-BE" dirty="0">
                <a:latin typeface="+mj-lt"/>
              </a:rPr>
              <a:t>	oefent de bus een kracht uit op de auto</a:t>
            </a:r>
            <a:r>
              <a:rPr lang="nl-BE" altLang="nl-BE" dirty="0" smtClean="0">
                <a:latin typeface="+mj-lt"/>
              </a:rPr>
              <a:t>.</a:t>
            </a:r>
            <a:endParaRPr lang="nl-BE" altLang="nl-BE" dirty="0">
              <a:latin typeface="+mj-lt"/>
            </a:endParaRPr>
          </a:p>
        </p:txBody>
      </p:sp>
      <p:pic>
        <p:nvPicPr>
          <p:cNvPr id="8" name="Picture 6" descr="blz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51" t="38359" r="16626" b="36742"/>
          <a:stretch>
            <a:fillRect/>
          </a:stretch>
        </p:blipFill>
        <p:spPr bwMode="auto">
          <a:xfrm>
            <a:off x="5364163" y="2198390"/>
            <a:ext cx="3600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4212" y="3795390"/>
            <a:ext cx="2951683" cy="36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 dirty="0" smtClean="0">
                <a:solidFill>
                  <a:srgbClr val="000000"/>
                </a:solidFill>
                <a:latin typeface="+mj-lt"/>
              </a:rPr>
              <a:t>Richting: </a:t>
            </a:r>
            <a:endParaRPr lang="nl-NL" altLang="nl-BE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877050" y="4437112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4213" y="4365303"/>
            <a:ext cx="1079500" cy="36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solidFill>
                  <a:srgbClr val="000000"/>
                </a:solidFill>
                <a:latin typeface="+mj-lt"/>
              </a:rPr>
              <a:t>zin</a:t>
            </a:r>
            <a:endParaRPr lang="nl-NL" altLang="nl-BE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4213" y="4941565"/>
            <a:ext cx="2519362" cy="36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solidFill>
                  <a:srgbClr val="000000"/>
                </a:solidFill>
                <a:latin typeface="+mj-lt"/>
              </a:rPr>
              <a:t>aangrijpingspunt</a:t>
            </a:r>
            <a:endParaRPr lang="nl-NL" altLang="nl-BE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84213" y="5517828"/>
            <a:ext cx="8135937" cy="36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solidFill>
                  <a:srgbClr val="000000"/>
                </a:solidFill>
                <a:latin typeface="+mj-lt"/>
              </a:rPr>
              <a:t>De                        van de kracht bepaalt de grootte van de vervorming </a:t>
            </a:r>
            <a:endParaRPr lang="nl-NL" altLang="nl-BE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844824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2400" b="1" dirty="0" smtClean="0"/>
              <a:t>Oefeningen:</a:t>
            </a:r>
            <a:endParaRPr lang="nl-BE" altLang="nl-BE" sz="2400" b="1" dirty="0"/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2006118" y="3789040"/>
            <a:ext cx="1989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dirty="0" smtClean="0">
                <a:latin typeface="+mj-lt"/>
              </a:rPr>
              <a:t>horizontaal</a:t>
            </a:r>
            <a:endParaRPr lang="nl-NL" altLang="nl-BE" dirty="0">
              <a:latin typeface="+mj-lt"/>
            </a:endParaRP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1187624" y="4378722"/>
            <a:ext cx="1989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dirty="0" smtClean="0">
                <a:latin typeface="+mj-lt"/>
              </a:rPr>
              <a:t>Naar rechts</a:t>
            </a:r>
            <a:endParaRPr lang="nl-NL" altLang="nl-BE" dirty="0">
              <a:latin typeface="+mj-lt"/>
            </a:endParaRP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2915816" y="4945494"/>
            <a:ext cx="1989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dirty="0" smtClean="0">
                <a:latin typeface="+mj-lt"/>
              </a:rPr>
              <a:t>Bumper auto</a:t>
            </a:r>
            <a:endParaRPr lang="nl-NL" altLang="nl-BE" dirty="0">
              <a:latin typeface="+mj-lt"/>
            </a:endParaRP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1286038" y="5521558"/>
            <a:ext cx="1989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dirty="0" smtClean="0">
                <a:latin typeface="+mj-lt"/>
              </a:rPr>
              <a:t>grootte</a:t>
            </a:r>
            <a:endParaRPr lang="nl-NL" alt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7990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Krachten meten                     Pg.66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6752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</a:rPr>
              <a:t>2.3 voorstelling van een kracht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2158592"/>
            <a:ext cx="90737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dirty="0">
                <a:latin typeface="+mj-lt"/>
              </a:rPr>
              <a:t>2.  Bepaal de grootte van de kracht op de tekening.  Let op de schaal.</a:t>
            </a:r>
            <a:endParaRPr lang="nl-NL" altLang="nl-BE" sz="2000" dirty="0">
              <a:latin typeface="+mj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4213" y="316665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 sz="2000">
              <a:latin typeface="+mj-lt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57238" y="3095217"/>
            <a:ext cx="863600" cy="287338"/>
            <a:chOff x="930" y="1752"/>
            <a:chExt cx="544" cy="181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620838" y="3095217"/>
            <a:ext cx="863600" cy="287338"/>
            <a:chOff x="930" y="1752"/>
            <a:chExt cx="544" cy="181"/>
          </a:xfrm>
        </p:grpSpPr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84438" y="3095217"/>
            <a:ext cx="863600" cy="287338"/>
            <a:chOff x="930" y="1752"/>
            <a:chExt cx="544" cy="181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349625" y="3095217"/>
            <a:ext cx="863600" cy="287338"/>
            <a:chOff x="930" y="1752"/>
            <a:chExt cx="544" cy="181"/>
          </a:xfrm>
        </p:grpSpPr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211638" y="3238092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>
            <a:off x="755650" y="4030255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55427" y="4109010"/>
            <a:ext cx="12242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dirty="0">
                <a:latin typeface="+mj-lt"/>
              </a:rPr>
              <a:t>14 N</a:t>
            </a:r>
            <a:endParaRPr lang="nl-NL" altLang="nl-BE" sz="2000" b="1" dirty="0">
              <a:latin typeface="+mj-lt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39626" y="4685074"/>
            <a:ext cx="338430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 dirty="0" smtClean="0">
                <a:solidFill>
                  <a:srgbClr val="000000"/>
                </a:solidFill>
                <a:latin typeface="+mj-lt"/>
              </a:rPr>
              <a:t>Antwoord: F </a:t>
            </a:r>
            <a:r>
              <a:rPr lang="nl-BE" altLang="nl-BE" sz="2000" b="1" dirty="0">
                <a:solidFill>
                  <a:srgbClr val="000000"/>
                </a:solidFill>
                <a:latin typeface="+mj-lt"/>
              </a:rPr>
              <a:t>= 70 N</a:t>
            </a:r>
            <a:endParaRPr lang="nl-NL" altLang="nl-BE" sz="20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7990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Krachten meten                     Pg.67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6752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</a:rPr>
              <a:t>2.3 voorstelling van een kracht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825" y="2026507"/>
            <a:ext cx="82089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nl-BE" altLang="nl-BE" sz="2000">
                <a:latin typeface="+mj-lt"/>
              </a:rPr>
              <a:t>Teken bij de gegeven kracht de schaal: 1 cm = 25 N</a:t>
            </a:r>
          </a:p>
          <a:p>
            <a:pPr eaLnBrk="1" hangingPunct="1">
              <a:spcBef>
                <a:spcPct val="50000"/>
              </a:spcBef>
            </a:pPr>
            <a:r>
              <a:rPr lang="nl-BE" altLang="nl-BE" sz="2000">
                <a:latin typeface="+mj-lt"/>
              </a:rPr>
              <a:t>	Beschrijf nu alle kenmerken van de voorgestelde kracht.</a:t>
            </a:r>
            <a:endParaRPr lang="nl-NL" altLang="nl-BE" sz="2000">
              <a:latin typeface="+mj-lt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73138" y="3179032"/>
            <a:ext cx="863600" cy="287338"/>
            <a:chOff x="930" y="1752"/>
            <a:chExt cx="544" cy="181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36738" y="3179032"/>
            <a:ext cx="863600" cy="287338"/>
            <a:chOff x="930" y="1752"/>
            <a:chExt cx="544" cy="181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00338" y="3179032"/>
            <a:ext cx="863600" cy="287338"/>
            <a:chOff x="930" y="1752"/>
            <a:chExt cx="544" cy="181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565525" y="3179032"/>
            <a:ext cx="863600" cy="287338"/>
            <a:chOff x="930" y="1752"/>
            <a:chExt cx="544" cy="181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292725" y="3321907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429125" y="3179032"/>
            <a:ext cx="863600" cy="287338"/>
            <a:chOff x="930" y="1752"/>
            <a:chExt cx="544" cy="181"/>
          </a:xfrm>
        </p:grpSpPr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98525" y="3252057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 sz="2000">
              <a:latin typeface="+mj-lt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132138" y="2890107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latin typeface="+mj-lt"/>
              </a:rPr>
              <a:t>F</a:t>
            </a:r>
            <a:endParaRPr lang="nl-NL" altLang="nl-BE" sz="2000" b="1" i="1">
              <a:latin typeface="+mj-lt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203575" y="2890107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84212" y="3826732"/>
            <a:ext cx="158432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dirty="0">
                <a:solidFill>
                  <a:srgbClr val="000000"/>
                </a:solidFill>
                <a:latin typeface="+mj-lt"/>
              </a:rPr>
              <a:t>richting</a:t>
            </a:r>
            <a:endParaRPr lang="nl-NL" altLang="nl-BE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84213" y="4396645"/>
            <a:ext cx="10795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>
                <a:solidFill>
                  <a:srgbClr val="000000"/>
                </a:solidFill>
                <a:latin typeface="+mj-lt"/>
              </a:rPr>
              <a:t>zin</a:t>
            </a:r>
            <a:endParaRPr lang="nl-NL" altLang="nl-BE" sz="2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84213" y="4972907"/>
            <a:ext cx="251936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>
                <a:solidFill>
                  <a:srgbClr val="000000"/>
                </a:solidFill>
                <a:latin typeface="+mj-lt"/>
              </a:rPr>
              <a:t>aangrijpingspunt</a:t>
            </a:r>
            <a:endParaRPr lang="nl-NL" altLang="nl-BE" sz="2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84213" y="5549170"/>
            <a:ext cx="251936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>
                <a:solidFill>
                  <a:srgbClr val="000000"/>
                </a:solidFill>
                <a:latin typeface="+mj-lt"/>
              </a:rPr>
              <a:t>grootte</a:t>
            </a:r>
            <a:endParaRPr lang="nl-NL" altLang="nl-BE" sz="2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779838" y="382038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latin typeface="+mj-lt"/>
              </a:rPr>
              <a:t>horizontaal</a:t>
            </a:r>
            <a:endParaRPr lang="nl-NL" altLang="nl-BE" sz="2000" b="1" i="1">
              <a:latin typeface="+mj-lt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779838" y="4396645"/>
            <a:ext cx="2592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latin typeface="+mj-lt"/>
              </a:rPr>
              <a:t>naar rechts</a:t>
            </a:r>
            <a:endParaRPr lang="nl-NL" altLang="nl-BE" sz="2000" b="1" i="1">
              <a:latin typeface="+mj-lt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779838" y="4972907"/>
            <a:ext cx="2592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latin typeface="+mj-lt"/>
              </a:rPr>
              <a:t>A</a:t>
            </a:r>
            <a:endParaRPr lang="nl-NL" altLang="nl-BE" sz="2000" b="1" i="1">
              <a:latin typeface="+mj-lt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779838" y="5549170"/>
            <a:ext cx="3600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 dirty="0">
                <a:latin typeface="+mj-lt"/>
              </a:rPr>
              <a:t>F  =  6 . </a:t>
            </a:r>
            <a:r>
              <a:rPr lang="nl-BE" altLang="nl-BE" sz="2000" b="1" i="1" dirty="0" smtClean="0">
                <a:latin typeface="+mj-lt"/>
              </a:rPr>
              <a:t>25N  </a:t>
            </a:r>
            <a:r>
              <a:rPr lang="nl-BE" altLang="nl-BE" sz="2000" b="1" i="1" dirty="0">
                <a:latin typeface="+mj-lt"/>
              </a:rPr>
              <a:t>=  150 N</a:t>
            </a:r>
            <a:endParaRPr lang="nl-NL" altLang="nl-BE" sz="2000" b="1" i="1" dirty="0">
              <a:latin typeface="+mj-lt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684213" y="2890107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latin typeface="+mj-lt"/>
              </a:rPr>
              <a:t>A</a:t>
            </a:r>
            <a:endParaRPr lang="nl-NL" altLang="nl-BE" sz="2000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4490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Krachten meten                     Pg.67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6752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</a:rPr>
              <a:t>2.3 voorstelling van een kracht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989038"/>
            <a:ext cx="8640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4"/>
            </a:pPr>
            <a:r>
              <a:rPr lang="nl-BE" altLang="nl-BE" sz="2000" dirty="0">
                <a:latin typeface="+mj-lt"/>
              </a:rPr>
              <a:t>Een kracht van 60 N werkt in het punt A </a:t>
            </a:r>
            <a:r>
              <a:rPr lang="nl-BE" altLang="nl-BE" sz="2000" b="1" dirty="0">
                <a:latin typeface="+mj-lt"/>
              </a:rPr>
              <a:t>verticaal</a:t>
            </a:r>
            <a:r>
              <a:rPr lang="nl-BE" altLang="nl-BE" sz="2000" dirty="0">
                <a:latin typeface="+mj-lt"/>
              </a:rPr>
              <a:t> </a:t>
            </a:r>
            <a:r>
              <a:rPr lang="nl-BE" altLang="nl-BE" sz="2000" b="1" dirty="0" smtClean="0">
                <a:latin typeface="+mj-lt"/>
              </a:rPr>
              <a:t>omhoog</a:t>
            </a:r>
            <a:r>
              <a:rPr lang="nl-BE" altLang="nl-BE" sz="2000" dirty="0" smtClean="0">
                <a:latin typeface="+mj-lt"/>
              </a:rPr>
              <a:t>.</a:t>
            </a:r>
            <a:br>
              <a:rPr lang="nl-BE" altLang="nl-BE" sz="2000" dirty="0" smtClean="0">
                <a:latin typeface="+mj-lt"/>
              </a:rPr>
            </a:br>
            <a:r>
              <a:rPr lang="nl-BE" altLang="nl-BE" sz="2000" dirty="0" smtClean="0">
                <a:latin typeface="+mj-lt"/>
              </a:rPr>
              <a:t>Stel </a:t>
            </a:r>
            <a:r>
              <a:rPr lang="nl-BE" altLang="nl-BE" sz="2000" dirty="0">
                <a:latin typeface="+mj-lt"/>
              </a:rPr>
              <a:t>deze kracht voor door een vector.  </a:t>
            </a:r>
            <a:r>
              <a:rPr lang="nl-BE" altLang="nl-BE" sz="2000" dirty="0" smtClean="0">
                <a:latin typeface="+mj-lt"/>
              </a:rPr>
              <a:t/>
            </a:r>
            <a:br>
              <a:rPr lang="nl-BE" altLang="nl-BE" sz="2000" dirty="0" smtClean="0">
                <a:latin typeface="+mj-lt"/>
              </a:rPr>
            </a:br>
            <a:r>
              <a:rPr lang="nl-BE" altLang="nl-BE" sz="2000" dirty="0" smtClean="0">
                <a:latin typeface="+mj-lt"/>
              </a:rPr>
              <a:t>Gebruik </a:t>
            </a:r>
            <a:r>
              <a:rPr lang="nl-BE" altLang="nl-BE" sz="2000" dirty="0">
                <a:latin typeface="+mj-lt"/>
              </a:rPr>
              <a:t>als schaal 1 cm = 15 </a:t>
            </a:r>
            <a:r>
              <a:rPr lang="nl-BE" altLang="nl-BE" sz="2000" dirty="0" smtClean="0">
                <a:latin typeface="+mj-lt"/>
              </a:rPr>
              <a:t>N.</a:t>
            </a:r>
            <a:endParaRPr lang="nl-NL" altLang="nl-BE" sz="2000" dirty="0">
              <a:latin typeface="+mj-lt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8027813" y="5734397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 sz="2000">
              <a:latin typeface="+mj-lt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 rot="-5400000">
            <a:off x="7849220" y="5336728"/>
            <a:ext cx="503238" cy="288925"/>
            <a:chOff x="930" y="1752"/>
            <a:chExt cx="544" cy="181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1188" y="3500661"/>
            <a:ext cx="603433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dirty="0">
                <a:solidFill>
                  <a:srgbClr val="000000"/>
                </a:solidFill>
                <a:latin typeface="+mj-lt"/>
              </a:rPr>
              <a:t>We moeten een kracht van 60 N tekenen.</a:t>
            </a:r>
            <a:r>
              <a:rPr lang="nl-BE" altLang="nl-BE" sz="2000" b="1" dirty="0">
                <a:solidFill>
                  <a:srgbClr val="FFFF99"/>
                </a:solidFill>
                <a:latin typeface="+mj-lt"/>
              </a:rPr>
              <a:t> </a:t>
            </a:r>
            <a:endParaRPr lang="nl-NL" altLang="nl-BE" sz="2000" b="1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403349" y="4068986"/>
            <a:ext cx="460851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>
                <a:solidFill>
                  <a:srgbClr val="000000"/>
                </a:solidFill>
                <a:latin typeface="+mj-lt"/>
              </a:rPr>
              <a:t>15 N	komt overeen met 	1 cm</a:t>
            </a:r>
            <a:endParaRPr lang="nl-NL" altLang="nl-BE" sz="2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403349" y="4502374"/>
            <a:ext cx="460851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>
                <a:solidFill>
                  <a:srgbClr val="000000"/>
                </a:solidFill>
                <a:latin typeface="+mj-lt"/>
              </a:rPr>
              <a:t>60 N	komt overeen met 	</a:t>
            </a:r>
            <a:endParaRPr lang="nl-NL" altLang="nl-BE" sz="2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887413" y="4292824"/>
            <a:ext cx="444500" cy="431800"/>
          </a:xfrm>
          <a:custGeom>
            <a:avLst/>
            <a:gdLst>
              <a:gd name="T0" fmla="*/ 2147483647 w 280"/>
              <a:gd name="T1" fmla="*/ 0 h 272"/>
              <a:gd name="T2" fmla="*/ 2147483647 w 280"/>
              <a:gd name="T3" fmla="*/ 2147483647 h 272"/>
              <a:gd name="T4" fmla="*/ 2147483647 w 280"/>
              <a:gd name="T5" fmla="*/ 2147483647 h 272"/>
              <a:gd name="T6" fmla="*/ 0 60000 65536"/>
              <a:gd name="T7" fmla="*/ 0 60000 65536"/>
              <a:gd name="T8" fmla="*/ 0 60000 65536"/>
              <a:gd name="T9" fmla="*/ 0 w 280"/>
              <a:gd name="T10" fmla="*/ 0 h 272"/>
              <a:gd name="T11" fmla="*/ 280 w 280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272">
                <a:moveTo>
                  <a:pt x="280" y="0"/>
                </a:moveTo>
                <a:cubicBezTo>
                  <a:pt x="148" y="22"/>
                  <a:pt x="16" y="45"/>
                  <a:pt x="8" y="90"/>
                </a:cubicBezTo>
                <a:cubicBezTo>
                  <a:pt x="0" y="135"/>
                  <a:pt x="197" y="242"/>
                  <a:pt x="234" y="2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 sz="2000">
              <a:latin typeface="+mj-lt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0825" y="4219799"/>
            <a:ext cx="59491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>
                <a:solidFill>
                  <a:srgbClr val="000000"/>
                </a:solidFill>
                <a:latin typeface="+mj-lt"/>
              </a:rPr>
              <a:t>x 4</a:t>
            </a:r>
            <a:endParaRPr lang="nl-NL" altLang="nl-BE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 flipH="1">
            <a:off x="6011863" y="4292824"/>
            <a:ext cx="444500" cy="431800"/>
          </a:xfrm>
          <a:custGeom>
            <a:avLst/>
            <a:gdLst>
              <a:gd name="T0" fmla="*/ 2147483647 w 280"/>
              <a:gd name="T1" fmla="*/ 0 h 272"/>
              <a:gd name="T2" fmla="*/ 2147483647 w 280"/>
              <a:gd name="T3" fmla="*/ 2147483647 h 272"/>
              <a:gd name="T4" fmla="*/ 2147483647 w 280"/>
              <a:gd name="T5" fmla="*/ 2147483647 h 272"/>
              <a:gd name="T6" fmla="*/ 0 60000 65536"/>
              <a:gd name="T7" fmla="*/ 0 60000 65536"/>
              <a:gd name="T8" fmla="*/ 0 60000 65536"/>
              <a:gd name="T9" fmla="*/ 0 w 280"/>
              <a:gd name="T10" fmla="*/ 0 h 272"/>
              <a:gd name="T11" fmla="*/ 280 w 280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272">
                <a:moveTo>
                  <a:pt x="280" y="0"/>
                </a:moveTo>
                <a:cubicBezTo>
                  <a:pt x="148" y="22"/>
                  <a:pt x="16" y="45"/>
                  <a:pt x="8" y="90"/>
                </a:cubicBezTo>
                <a:cubicBezTo>
                  <a:pt x="0" y="135"/>
                  <a:pt x="197" y="242"/>
                  <a:pt x="234" y="2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 sz="2000">
              <a:latin typeface="+mj-lt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659562" y="4219799"/>
            <a:ext cx="59491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>
                <a:solidFill>
                  <a:srgbClr val="000000"/>
                </a:solidFill>
                <a:latin typeface="+mj-lt"/>
              </a:rPr>
              <a:t>x 4</a:t>
            </a:r>
            <a:endParaRPr lang="nl-NL" altLang="nl-BE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076825" y="4508724"/>
            <a:ext cx="1157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dirty="0">
                <a:solidFill>
                  <a:srgbClr val="000000"/>
                </a:solidFill>
                <a:latin typeface="+mj-lt"/>
              </a:rPr>
              <a:t>4 </a:t>
            </a:r>
            <a:r>
              <a:rPr lang="nl-BE" altLang="nl-BE" sz="2000" b="1" dirty="0" smtClean="0">
                <a:solidFill>
                  <a:srgbClr val="000000"/>
                </a:solidFill>
                <a:latin typeface="+mj-lt"/>
              </a:rPr>
              <a:t>cm</a:t>
            </a:r>
            <a:endParaRPr lang="nl-NL" altLang="nl-BE" sz="20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9" name="Group 21"/>
          <p:cNvGrpSpPr>
            <a:grpSpLocks/>
          </p:cNvGrpSpPr>
          <p:nvPr/>
        </p:nvGrpSpPr>
        <p:grpSpPr bwMode="auto">
          <a:xfrm rot="-5400000">
            <a:off x="7850807" y="4831903"/>
            <a:ext cx="503238" cy="288925"/>
            <a:chOff x="930" y="1752"/>
            <a:chExt cx="544" cy="181"/>
          </a:xfrm>
        </p:grpSpPr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 rot="-5400000">
            <a:off x="7850807" y="4328666"/>
            <a:ext cx="503237" cy="288925"/>
            <a:chOff x="930" y="1752"/>
            <a:chExt cx="544" cy="181"/>
          </a:xfrm>
        </p:grpSpPr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sp>
        <p:nvSpPr>
          <p:cNvPr id="25" name="Line 28"/>
          <p:cNvSpPr>
            <a:spLocks noChangeShapeType="1"/>
          </p:cNvSpPr>
          <p:nvPr/>
        </p:nvSpPr>
        <p:spPr bwMode="auto">
          <a:xfrm rot="-5400000">
            <a:off x="7849219" y="3968304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8389763" y="4365972"/>
            <a:ext cx="576263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dirty="0">
                <a:latin typeface="+mj-lt"/>
              </a:rPr>
              <a:t>F</a:t>
            </a:r>
            <a:endParaRPr lang="nl-NL" altLang="nl-BE" sz="2000" b="1" dirty="0">
              <a:latin typeface="+mj-lt"/>
            </a:endParaRPr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8461201" y="436597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4490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Krachten meten                     Pg.67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6752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</a:rPr>
              <a:t>2.3 voorstelling van een kracht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0825" y="2060848"/>
            <a:ext cx="83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5"/>
            </a:pPr>
            <a:r>
              <a:rPr lang="nl-BE" altLang="nl-BE" sz="2000" dirty="0">
                <a:latin typeface="+mj-lt"/>
              </a:rPr>
              <a:t>Zoek de schaal van een kracht van 120 N die door een vector </a:t>
            </a:r>
            <a:r>
              <a:rPr lang="nl-BE" altLang="nl-BE" sz="2000" dirty="0" smtClean="0">
                <a:latin typeface="+mj-lt"/>
              </a:rPr>
              <a:t>van 120 N die door een vector van 6,0 cm wordt voorgesteld.</a:t>
            </a:r>
            <a:endParaRPr lang="nl-NL" altLang="nl-BE" sz="2000" b="1" dirty="0">
              <a:latin typeface="+mj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188" y="2926035"/>
            <a:ext cx="597693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solidFill>
                  <a:srgbClr val="000000"/>
                </a:solidFill>
                <a:latin typeface="+mj-lt"/>
              </a:rPr>
              <a:t>We moeten een kracht van 120 N voorstellen</a:t>
            </a:r>
            <a:r>
              <a:rPr lang="nl-BE" altLang="nl-BE" sz="2000" b="1" i="1">
                <a:solidFill>
                  <a:srgbClr val="FFFF99"/>
                </a:solidFill>
                <a:latin typeface="+mj-lt"/>
              </a:rPr>
              <a:t> </a:t>
            </a:r>
            <a:endParaRPr lang="nl-NL" altLang="nl-BE" sz="2000" b="1" i="1">
              <a:solidFill>
                <a:srgbClr val="FFFF99"/>
              </a:solidFill>
              <a:latin typeface="+mj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03350" y="3494360"/>
            <a:ext cx="49688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solidFill>
                  <a:srgbClr val="000000"/>
                </a:solidFill>
                <a:latin typeface="+mj-lt"/>
              </a:rPr>
              <a:t>120 N	komt overeen met 	6,0 cm</a:t>
            </a:r>
            <a:endParaRPr lang="nl-NL" altLang="nl-BE" sz="2000" b="1" i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403350" y="3927748"/>
            <a:ext cx="49688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solidFill>
                  <a:srgbClr val="000000"/>
                </a:solidFill>
                <a:latin typeface="+mj-lt"/>
              </a:rPr>
              <a:t>	komt overeen met	1,0 cm 	</a:t>
            </a:r>
            <a:endParaRPr lang="nl-NL" altLang="nl-BE" sz="2000" b="1" i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887413" y="3718198"/>
            <a:ext cx="444500" cy="431800"/>
          </a:xfrm>
          <a:custGeom>
            <a:avLst/>
            <a:gdLst>
              <a:gd name="T0" fmla="*/ 2147483647 w 280"/>
              <a:gd name="T1" fmla="*/ 0 h 272"/>
              <a:gd name="T2" fmla="*/ 2147483647 w 280"/>
              <a:gd name="T3" fmla="*/ 2147483647 h 272"/>
              <a:gd name="T4" fmla="*/ 2147483647 w 280"/>
              <a:gd name="T5" fmla="*/ 2147483647 h 272"/>
              <a:gd name="T6" fmla="*/ 0 60000 65536"/>
              <a:gd name="T7" fmla="*/ 0 60000 65536"/>
              <a:gd name="T8" fmla="*/ 0 60000 65536"/>
              <a:gd name="T9" fmla="*/ 0 w 280"/>
              <a:gd name="T10" fmla="*/ 0 h 272"/>
              <a:gd name="T11" fmla="*/ 280 w 280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272">
                <a:moveTo>
                  <a:pt x="280" y="0"/>
                </a:moveTo>
                <a:cubicBezTo>
                  <a:pt x="148" y="22"/>
                  <a:pt x="16" y="45"/>
                  <a:pt x="8" y="90"/>
                </a:cubicBezTo>
                <a:cubicBezTo>
                  <a:pt x="0" y="135"/>
                  <a:pt x="197" y="242"/>
                  <a:pt x="234" y="272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 sz="2000">
              <a:latin typeface="+mj-lt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50825" y="3645173"/>
            <a:ext cx="57626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>
                <a:solidFill>
                  <a:srgbClr val="000000"/>
                </a:solidFill>
                <a:latin typeface="+mj-lt"/>
              </a:rPr>
              <a:t>: 6</a:t>
            </a:r>
            <a:endParaRPr lang="nl-NL" altLang="nl-BE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 flipH="1">
            <a:off x="6372225" y="3718198"/>
            <a:ext cx="444500" cy="431800"/>
          </a:xfrm>
          <a:custGeom>
            <a:avLst/>
            <a:gdLst>
              <a:gd name="T0" fmla="*/ 2147483647 w 280"/>
              <a:gd name="T1" fmla="*/ 0 h 272"/>
              <a:gd name="T2" fmla="*/ 2147483647 w 280"/>
              <a:gd name="T3" fmla="*/ 2147483647 h 272"/>
              <a:gd name="T4" fmla="*/ 2147483647 w 280"/>
              <a:gd name="T5" fmla="*/ 2147483647 h 272"/>
              <a:gd name="T6" fmla="*/ 0 60000 65536"/>
              <a:gd name="T7" fmla="*/ 0 60000 65536"/>
              <a:gd name="T8" fmla="*/ 0 60000 65536"/>
              <a:gd name="T9" fmla="*/ 0 w 280"/>
              <a:gd name="T10" fmla="*/ 0 h 272"/>
              <a:gd name="T11" fmla="*/ 280 w 280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272">
                <a:moveTo>
                  <a:pt x="280" y="0"/>
                </a:moveTo>
                <a:cubicBezTo>
                  <a:pt x="148" y="22"/>
                  <a:pt x="16" y="45"/>
                  <a:pt x="8" y="90"/>
                </a:cubicBezTo>
                <a:cubicBezTo>
                  <a:pt x="0" y="135"/>
                  <a:pt x="197" y="242"/>
                  <a:pt x="234" y="272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 sz="2000">
              <a:latin typeface="+mj-lt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019925" y="3645173"/>
            <a:ext cx="57626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>
                <a:solidFill>
                  <a:srgbClr val="000000"/>
                </a:solidFill>
                <a:latin typeface="+mj-lt"/>
              </a:rPr>
              <a:t>: 6</a:t>
            </a:r>
            <a:endParaRPr lang="nl-NL" altLang="nl-BE"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403350" y="3934098"/>
            <a:ext cx="100841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solidFill>
                  <a:srgbClr val="000000"/>
                </a:solidFill>
                <a:latin typeface="+mj-lt"/>
              </a:rPr>
              <a:t>20 N</a:t>
            </a:r>
            <a:endParaRPr lang="nl-NL" altLang="nl-BE" sz="2000" b="1" i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1569580" y="4934421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569357" y="5013176"/>
            <a:ext cx="12242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dirty="0" smtClean="0">
                <a:latin typeface="+mj-lt"/>
              </a:rPr>
              <a:t>20 </a:t>
            </a:r>
            <a:r>
              <a:rPr lang="nl-BE" altLang="nl-BE" sz="2000" b="1" dirty="0">
                <a:latin typeface="+mj-lt"/>
              </a:rPr>
              <a:t>N</a:t>
            </a:r>
            <a:endParaRPr lang="nl-NL" altLang="nl-BE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4490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Krachten meten                     Pg.67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6752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</a:rPr>
              <a:t>2.3 voorstelling van een kracht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0825" y="1916113"/>
            <a:ext cx="83534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dirty="0">
                <a:latin typeface="+mj-lt"/>
              </a:rPr>
              <a:t>6.	Teken een horizontale kracht  </a:t>
            </a:r>
            <a:r>
              <a:rPr lang="nl-BE" altLang="nl-BE" sz="2000" i="1" dirty="0">
                <a:latin typeface="+mj-lt"/>
              </a:rPr>
              <a:t>F</a:t>
            </a:r>
            <a:r>
              <a:rPr lang="nl-BE" altLang="nl-BE" sz="2000" i="1" baseline="-25000" dirty="0">
                <a:latin typeface="+mj-lt"/>
              </a:rPr>
              <a:t>1</a:t>
            </a:r>
            <a:r>
              <a:rPr lang="nl-BE" altLang="nl-BE" sz="2000" i="1" dirty="0">
                <a:latin typeface="+mj-lt"/>
              </a:rPr>
              <a:t> </a:t>
            </a:r>
            <a:r>
              <a:rPr lang="nl-BE" altLang="nl-BE" sz="2000" dirty="0">
                <a:latin typeface="+mj-lt"/>
              </a:rPr>
              <a:t>van 12 N met aangrijpingspunt A, naar rechts en teken vervolgens een kracht </a:t>
            </a:r>
            <a:r>
              <a:rPr lang="nl-BE" altLang="nl-BE" sz="2000" i="1" dirty="0">
                <a:latin typeface="+mj-lt"/>
              </a:rPr>
              <a:t>F</a:t>
            </a:r>
            <a:r>
              <a:rPr lang="nl-BE" altLang="nl-BE" sz="2000" i="1" baseline="-25000" dirty="0">
                <a:latin typeface="+mj-lt"/>
              </a:rPr>
              <a:t>2</a:t>
            </a:r>
            <a:r>
              <a:rPr lang="nl-BE" altLang="nl-BE" sz="2000" dirty="0">
                <a:latin typeface="+mj-lt"/>
              </a:rPr>
              <a:t> met hetzelfde aangrijpingspunt loodrecht op de eerste kracht naar boven.</a:t>
            </a:r>
            <a:endParaRPr lang="nl-NL" altLang="nl-BE" sz="2000" dirty="0">
              <a:latin typeface="+mj-lt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428678" y="19891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444902" y="22764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987675" y="5734050"/>
            <a:ext cx="144463" cy="142875"/>
          </a:xfrm>
          <a:prstGeom prst="ellipse">
            <a:avLst/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 sz="2000">
              <a:latin typeface="+mj-lt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 rot="-5400000">
            <a:off x="2809082" y="5336381"/>
            <a:ext cx="503238" cy="288925"/>
            <a:chOff x="930" y="1752"/>
            <a:chExt cx="544" cy="181"/>
          </a:xfrm>
        </p:grpSpPr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-5400000">
            <a:off x="2810669" y="4831556"/>
            <a:ext cx="503238" cy="288925"/>
            <a:chOff x="930" y="1752"/>
            <a:chExt cx="544" cy="181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 rot="-5400000">
            <a:off x="2810669" y="4328319"/>
            <a:ext cx="503237" cy="288925"/>
            <a:chOff x="930" y="1752"/>
            <a:chExt cx="544" cy="181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sp>
        <p:nvSpPr>
          <p:cNvPr id="19" name="Line 20"/>
          <p:cNvSpPr>
            <a:spLocks noChangeShapeType="1"/>
          </p:cNvSpPr>
          <p:nvPr/>
        </p:nvSpPr>
        <p:spPr bwMode="auto">
          <a:xfrm rot="-5400000">
            <a:off x="2809081" y="3967957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3060700" y="5661025"/>
            <a:ext cx="503238" cy="288925"/>
            <a:chOff x="930" y="1752"/>
            <a:chExt cx="544" cy="181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3563938" y="5661025"/>
            <a:ext cx="503237" cy="288925"/>
            <a:chOff x="930" y="1752"/>
            <a:chExt cx="544" cy="181"/>
          </a:xfrm>
        </p:grpSpPr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067175" y="5805488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75806" y="5969861"/>
            <a:ext cx="576263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dirty="0" smtClean="0">
                <a:latin typeface="+mj-lt"/>
              </a:rPr>
              <a:t>F</a:t>
            </a:r>
            <a:r>
              <a:rPr lang="nl-BE" altLang="nl-BE" sz="1000" b="1" dirty="0" smtClean="0">
                <a:latin typeface="+mj-lt"/>
              </a:rPr>
              <a:t>1</a:t>
            </a:r>
            <a:endParaRPr lang="nl-NL" altLang="nl-BE" sz="2000" b="1" dirty="0">
              <a:latin typeface="+mj-lt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3347244" y="5969861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123728" y="4365972"/>
            <a:ext cx="576263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dirty="0" smtClean="0">
                <a:latin typeface="+mj-lt"/>
              </a:rPr>
              <a:t>F</a:t>
            </a:r>
            <a:r>
              <a:rPr lang="nl-BE" altLang="nl-BE" sz="1000" b="1" dirty="0" smtClean="0">
                <a:latin typeface="+mj-lt"/>
              </a:rPr>
              <a:t>2</a:t>
            </a:r>
            <a:endParaRPr lang="nl-NL" altLang="nl-BE" sz="2000" b="1" dirty="0">
              <a:latin typeface="+mj-lt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2195166" y="436597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6418924" y="3134221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418701" y="3212976"/>
            <a:ext cx="12242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dirty="0" smtClean="0">
                <a:latin typeface="+mj-lt"/>
              </a:rPr>
              <a:t>4 </a:t>
            </a:r>
            <a:r>
              <a:rPr lang="nl-BE" altLang="nl-BE" sz="2000" b="1" dirty="0">
                <a:latin typeface="+mj-lt"/>
              </a:rPr>
              <a:t>N</a:t>
            </a:r>
            <a:endParaRPr lang="nl-NL" altLang="nl-BE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8945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Krachten meten                     Pg.68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6752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</a:rPr>
              <a:t>2.3 voorstelling van een kracht</a:t>
            </a:r>
          </a:p>
        </p:txBody>
      </p:sp>
      <p:pic>
        <p:nvPicPr>
          <p:cNvPr id="6" name="Picture 2" descr="http://images.google.be/images?q=tbn:y9bsya0cW3DScM:http://home.wxs.nl/~hklein/wiskit/gradenboog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729" y="4286250"/>
            <a:ext cx="2000250" cy="2000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0825" y="1991544"/>
            <a:ext cx="83534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nl-BE" altLang="nl-BE" sz="2000" dirty="0">
                <a:latin typeface="+mj-lt"/>
              </a:rPr>
              <a:t>7. Kracht </a:t>
            </a:r>
            <a:r>
              <a:rPr lang="nl-BE" altLang="nl-BE" sz="2000" i="1" dirty="0">
                <a:latin typeface="+mj-lt"/>
              </a:rPr>
              <a:t>F</a:t>
            </a:r>
            <a:r>
              <a:rPr lang="nl-BE" altLang="nl-BE" sz="2000" i="1" baseline="-25000" dirty="0">
                <a:latin typeface="+mj-lt"/>
              </a:rPr>
              <a:t>1 </a:t>
            </a:r>
            <a:r>
              <a:rPr lang="nl-BE" altLang="nl-BE" sz="2000" i="1" dirty="0">
                <a:latin typeface="+mj-lt"/>
              </a:rPr>
              <a:t> </a:t>
            </a:r>
            <a:r>
              <a:rPr lang="nl-BE" altLang="nl-BE" sz="2000" dirty="0">
                <a:latin typeface="+mj-lt"/>
              </a:rPr>
              <a:t>van 350 N en kracht  </a:t>
            </a:r>
            <a:r>
              <a:rPr lang="nl-BE" altLang="nl-BE" sz="2000" i="1" dirty="0">
                <a:latin typeface="+mj-lt"/>
              </a:rPr>
              <a:t>F</a:t>
            </a:r>
            <a:r>
              <a:rPr lang="nl-BE" altLang="nl-BE" sz="2000" i="1" baseline="-25000" dirty="0">
                <a:latin typeface="+mj-lt"/>
              </a:rPr>
              <a:t>2</a:t>
            </a:r>
            <a:r>
              <a:rPr lang="nl-BE" altLang="nl-BE" sz="2000" i="1" dirty="0">
                <a:latin typeface="+mj-lt"/>
              </a:rPr>
              <a:t> </a:t>
            </a:r>
            <a:r>
              <a:rPr lang="nl-BE" altLang="nl-BE" sz="2000" dirty="0">
                <a:latin typeface="+mj-lt"/>
              </a:rPr>
              <a:t>van 420 N grijpen aan in hetzelfde punt A.  Ze vormen t.o.v. elkaar een hoek van 50 °.   Stel de 2 krachten voor. </a:t>
            </a:r>
            <a:endParaRPr lang="nl-NL" altLang="nl-BE" sz="2000" dirty="0">
              <a:latin typeface="+mj-lt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548359" y="200424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932734" y="2004244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495154" y="5214937"/>
            <a:ext cx="144463" cy="1428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 rot="-3529663">
            <a:off x="3438798" y="4963318"/>
            <a:ext cx="503238" cy="288925"/>
            <a:chOff x="930" y="1752"/>
            <a:chExt cx="544" cy="181"/>
          </a:xfrm>
        </p:grpSpPr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1188789" y="4781930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034529" y="4800600"/>
            <a:ext cx="973138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/>
              <a:t>100 N</a:t>
            </a:r>
            <a:endParaRPr lang="nl-NL" altLang="nl-BE" b="1"/>
          </a:p>
        </p:txBody>
      </p: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3568179" y="5143500"/>
            <a:ext cx="503238" cy="288925"/>
            <a:chOff x="930" y="1752"/>
            <a:chExt cx="544" cy="181"/>
          </a:xfrm>
        </p:grpSpPr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4071417" y="5143500"/>
            <a:ext cx="503237" cy="288925"/>
            <a:chOff x="930" y="1752"/>
            <a:chExt cx="544" cy="181"/>
          </a:xfrm>
        </p:grpSpPr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4576242" y="5143500"/>
            <a:ext cx="503237" cy="288925"/>
            <a:chOff x="930" y="1752"/>
            <a:chExt cx="544" cy="181"/>
          </a:xfrm>
        </p:grpSpPr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cxnSp>
        <p:nvCxnSpPr>
          <p:cNvPr id="26" name="Rechte verbindingslijn 38"/>
          <p:cNvCxnSpPr/>
          <p:nvPr/>
        </p:nvCxnSpPr>
        <p:spPr>
          <a:xfrm>
            <a:off x="5079479" y="5286375"/>
            <a:ext cx="285750" cy="158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1"/>
          <p:cNvGrpSpPr>
            <a:grpSpLocks/>
          </p:cNvGrpSpPr>
          <p:nvPr/>
        </p:nvGrpSpPr>
        <p:grpSpPr bwMode="auto">
          <a:xfrm rot="-3529663">
            <a:off x="3653111" y="4637881"/>
            <a:ext cx="503237" cy="288925"/>
            <a:chOff x="930" y="1752"/>
            <a:chExt cx="544" cy="181"/>
          </a:xfrm>
        </p:grpSpPr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30" name="Group 11"/>
          <p:cNvGrpSpPr>
            <a:grpSpLocks/>
          </p:cNvGrpSpPr>
          <p:nvPr/>
        </p:nvGrpSpPr>
        <p:grpSpPr bwMode="auto">
          <a:xfrm rot="-3529663">
            <a:off x="3867423" y="4280693"/>
            <a:ext cx="503238" cy="288925"/>
            <a:chOff x="930" y="1752"/>
            <a:chExt cx="544" cy="181"/>
          </a:xfrm>
        </p:grpSpPr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33" name="Group 11"/>
          <p:cNvGrpSpPr>
            <a:grpSpLocks/>
          </p:cNvGrpSpPr>
          <p:nvPr/>
        </p:nvGrpSpPr>
        <p:grpSpPr bwMode="auto">
          <a:xfrm rot="-3529663">
            <a:off x="4081736" y="3923506"/>
            <a:ext cx="503237" cy="288925"/>
            <a:chOff x="930" y="1752"/>
            <a:chExt cx="544" cy="181"/>
          </a:xfrm>
        </p:grpSpPr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cxnSp>
        <p:nvCxnSpPr>
          <p:cNvPr id="36" name="Rechte verbindingslijn 52"/>
          <p:cNvCxnSpPr/>
          <p:nvPr/>
        </p:nvCxnSpPr>
        <p:spPr>
          <a:xfrm rot="5400000" flipH="1" flipV="1">
            <a:off x="4400823" y="3754462"/>
            <a:ext cx="214313" cy="142875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4643809" y="5430383"/>
            <a:ext cx="576263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dirty="0" smtClean="0">
                <a:latin typeface="+mj-lt"/>
              </a:rPr>
              <a:t>F</a:t>
            </a:r>
            <a:r>
              <a:rPr lang="nl-BE" altLang="nl-BE" sz="1000" b="1" dirty="0" smtClean="0">
                <a:latin typeface="+mj-lt"/>
              </a:rPr>
              <a:t>1</a:t>
            </a:r>
            <a:endParaRPr lang="nl-NL" altLang="nl-BE" sz="2000" b="1" dirty="0">
              <a:latin typeface="+mj-lt"/>
            </a:endParaRP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>
            <a:off x="4715247" y="54303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4356471" y="4072951"/>
            <a:ext cx="576263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dirty="0" smtClean="0">
                <a:latin typeface="+mj-lt"/>
              </a:rPr>
              <a:t>F</a:t>
            </a:r>
            <a:r>
              <a:rPr lang="nl-BE" altLang="nl-BE" sz="1000" b="1" dirty="0" smtClean="0">
                <a:latin typeface="+mj-lt"/>
              </a:rPr>
              <a:t>2</a:t>
            </a:r>
            <a:endParaRPr lang="nl-NL" altLang="nl-BE" sz="2000" b="1" dirty="0">
              <a:latin typeface="+mj-lt"/>
            </a:endParaRP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4427909" y="4072951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8945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Krachten meten                     Pg.68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6752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</a:rPr>
              <a:t>2.3 voorstelling van een kracht</a:t>
            </a:r>
          </a:p>
        </p:txBody>
      </p:sp>
      <p:sp>
        <p:nvSpPr>
          <p:cNvPr id="6" name="Tekstvak 6"/>
          <p:cNvSpPr txBox="1">
            <a:spLocks noChangeArrowheads="1"/>
          </p:cNvSpPr>
          <p:nvPr/>
        </p:nvSpPr>
        <p:spPr bwMode="auto">
          <a:xfrm>
            <a:off x="285750" y="1928813"/>
            <a:ext cx="8572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nl-BE" altLang="nl-BE" sz="2000" dirty="0">
                <a:latin typeface="+mj-lt"/>
              </a:rPr>
              <a:t>8.  Geef de kenmerken van volgende krachten.</a:t>
            </a:r>
            <a:endParaRPr lang="nl-NL" altLang="nl-BE" sz="2000" dirty="0">
              <a:latin typeface="+mj-lt"/>
            </a:endParaRP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714375" y="2357438"/>
            <a:ext cx="2071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nl-BE" altLang="nl-BE" sz="2000" dirty="0">
                <a:latin typeface="+mj-lt"/>
              </a:rPr>
              <a:t>1 cm = 10 N</a:t>
            </a:r>
            <a:endParaRPr lang="nl-NL" altLang="nl-BE" sz="2000" dirty="0">
              <a:latin typeface="+mj-lt"/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3565525" y="3141663"/>
            <a:ext cx="863600" cy="287337"/>
            <a:chOff x="930" y="1752"/>
            <a:chExt cx="544" cy="181"/>
          </a:xfrm>
        </p:grpSpPr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429125" y="3141663"/>
            <a:ext cx="863600" cy="287337"/>
            <a:chOff x="930" y="1752"/>
            <a:chExt cx="544" cy="181"/>
          </a:xfrm>
        </p:grpSpPr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132138" y="2852738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latin typeface="+mj-lt"/>
              </a:rPr>
              <a:t>F</a:t>
            </a:r>
            <a:r>
              <a:rPr lang="nl-BE" altLang="nl-BE" sz="2000" b="1" i="1" baseline="-25000">
                <a:latin typeface="+mj-lt"/>
              </a:rPr>
              <a:t>1</a:t>
            </a:r>
            <a:endParaRPr lang="nl-NL" altLang="nl-BE" sz="2000" b="1" i="1">
              <a:latin typeface="+mj-lt"/>
            </a:endParaRP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3203575" y="28527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684213" y="2852738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latin typeface="+mj-lt"/>
              </a:rPr>
              <a:t>A</a:t>
            </a:r>
            <a:endParaRPr lang="nl-NL" altLang="nl-BE" sz="2000" b="1" i="1">
              <a:latin typeface="+mj-lt"/>
            </a:endParaRP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973138" y="3143250"/>
            <a:ext cx="863600" cy="287338"/>
            <a:chOff x="930" y="1753"/>
            <a:chExt cx="544" cy="181"/>
          </a:xfrm>
        </p:grpSpPr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1474" y="175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1836738" y="3141663"/>
            <a:ext cx="863600" cy="287337"/>
            <a:chOff x="930" y="1752"/>
            <a:chExt cx="544" cy="181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98525" y="3214688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 sz="2000">
              <a:latin typeface="+mj-lt"/>
            </a:endParaRPr>
          </a:p>
        </p:txBody>
      </p:sp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2708275" y="3143250"/>
            <a:ext cx="863600" cy="287338"/>
            <a:chOff x="930" y="1752"/>
            <a:chExt cx="544" cy="181"/>
          </a:xfrm>
        </p:grpSpPr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</p:grpSp>
      <p:cxnSp>
        <p:nvCxnSpPr>
          <p:cNvPr id="27" name="Rechte verbindingslijn 27"/>
          <p:cNvCxnSpPr/>
          <p:nvPr/>
        </p:nvCxnSpPr>
        <p:spPr>
          <a:xfrm>
            <a:off x="5286375" y="3286125"/>
            <a:ext cx="428625" cy="1588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 39"/>
          <p:cNvGrpSpPr>
            <a:grpSpLocks/>
          </p:cNvGrpSpPr>
          <p:nvPr/>
        </p:nvGrpSpPr>
        <p:grpSpPr bwMode="auto">
          <a:xfrm rot="4514017">
            <a:off x="5572125" y="3571875"/>
            <a:ext cx="3101975" cy="288925"/>
            <a:chOff x="898525" y="3783018"/>
            <a:chExt cx="3101971" cy="288924"/>
          </a:xfrm>
        </p:grpSpPr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973138" y="3783018"/>
              <a:ext cx="863600" cy="287338"/>
              <a:chOff x="930" y="1752"/>
              <a:chExt cx="544" cy="181"/>
            </a:xfrm>
          </p:grpSpPr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930" y="1842"/>
                <a:ext cx="5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 sz="2000">
                  <a:latin typeface="+mj-lt"/>
                </a:endParaRPr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>
                <a:off x="1474" y="1752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 sz="2000">
                  <a:latin typeface="+mj-lt"/>
                </a:endParaRPr>
              </a:p>
            </p:txBody>
          </p:sp>
        </p:grpSp>
        <p:grpSp>
          <p:nvGrpSpPr>
            <p:cNvPr id="30" name="Group 9"/>
            <p:cNvGrpSpPr>
              <a:grpSpLocks/>
            </p:cNvGrpSpPr>
            <p:nvPr/>
          </p:nvGrpSpPr>
          <p:grpSpPr bwMode="auto">
            <a:xfrm>
              <a:off x="1836738" y="3783018"/>
              <a:ext cx="863600" cy="287338"/>
              <a:chOff x="930" y="1752"/>
              <a:chExt cx="544" cy="181"/>
            </a:xfrm>
          </p:grpSpPr>
          <p:sp>
            <p:nvSpPr>
              <p:cNvPr id="36" name="Line 10"/>
              <p:cNvSpPr>
                <a:spLocks noChangeShapeType="1"/>
              </p:cNvSpPr>
              <p:nvPr/>
            </p:nvSpPr>
            <p:spPr bwMode="auto">
              <a:xfrm>
                <a:off x="930" y="1842"/>
                <a:ext cx="5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 sz="2000">
                  <a:latin typeface="+mj-lt"/>
                </a:endParaRPr>
              </a:p>
            </p:txBody>
          </p:sp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>
                <a:off x="1474" y="1752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 sz="2000">
                  <a:latin typeface="+mj-lt"/>
                </a:endParaRPr>
              </a:p>
            </p:txBody>
          </p:sp>
        </p:grpSp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898525" y="3856043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nl-BE" altLang="nl-BE" sz="2000">
                <a:latin typeface="+mj-lt"/>
              </a:endParaRPr>
            </a:p>
          </p:txBody>
        </p:sp>
        <p:grpSp>
          <p:nvGrpSpPr>
            <p:cNvPr id="32" name="Group 9"/>
            <p:cNvGrpSpPr>
              <a:grpSpLocks/>
            </p:cNvGrpSpPr>
            <p:nvPr/>
          </p:nvGrpSpPr>
          <p:grpSpPr bwMode="auto">
            <a:xfrm>
              <a:off x="2708268" y="3784604"/>
              <a:ext cx="863600" cy="287338"/>
              <a:chOff x="930" y="1752"/>
              <a:chExt cx="544" cy="181"/>
            </a:xfrm>
          </p:grpSpPr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>
                <a:off x="930" y="1842"/>
                <a:ext cx="5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 sz="2000">
                  <a:latin typeface="+mj-lt"/>
                </a:endParaRPr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>
                <a:off x="1474" y="1752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 sz="2000">
                  <a:latin typeface="+mj-lt"/>
                </a:endParaRPr>
              </a:p>
            </p:txBody>
          </p:sp>
        </p:grpSp>
        <p:cxnSp>
          <p:nvCxnSpPr>
            <p:cNvPr id="33" name="Rechte verbindingslijn 38"/>
            <p:cNvCxnSpPr/>
            <p:nvPr/>
          </p:nvCxnSpPr>
          <p:spPr>
            <a:xfrm>
              <a:off x="3567977" y="3934045"/>
              <a:ext cx="428624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6929438" y="2071688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latin typeface="+mj-lt"/>
              </a:rPr>
              <a:t>B</a:t>
            </a:r>
            <a:endParaRPr lang="nl-NL" altLang="nl-BE" sz="2000" b="1" i="1">
              <a:latin typeface="+mj-lt"/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6353175" y="3348038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latin typeface="+mj-lt"/>
              </a:rPr>
              <a:t>F</a:t>
            </a:r>
            <a:r>
              <a:rPr lang="nl-BE" altLang="nl-BE" sz="2000" b="1" i="1" baseline="-25000">
                <a:latin typeface="+mj-lt"/>
              </a:rPr>
              <a:t>2</a:t>
            </a:r>
            <a:endParaRPr lang="nl-NL" altLang="nl-BE" sz="2000" b="1" i="1">
              <a:latin typeface="+mj-lt"/>
            </a:endParaRPr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>
            <a:off x="6424613" y="33480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grpSp>
        <p:nvGrpSpPr>
          <p:cNvPr id="43" name="Groep 98"/>
          <p:cNvGrpSpPr>
            <a:grpSpLocks/>
          </p:cNvGrpSpPr>
          <p:nvPr/>
        </p:nvGrpSpPr>
        <p:grpSpPr bwMode="auto">
          <a:xfrm rot="-5400000">
            <a:off x="5265738" y="2289175"/>
            <a:ext cx="3021012" cy="3068638"/>
            <a:chOff x="1050925" y="1646407"/>
            <a:chExt cx="3021009" cy="3070063"/>
          </a:xfrm>
        </p:grpSpPr>
        <p:grpSp>
          <p:nvGrpSpPr>
            <p:cNvPr id="44" name="Groep 83"/>
            <p:cNvGrpSpPr>
              <a:grpSpLocks/>
            </p:cNvGrpSpPr>
            <p:nvPr/>
          </p:nvGrpSpPr>
          <p:grpSpPr bwMode="auto">
            <a:xfrm>
              <a:off x="1050925" y="1646407"/>
              <a:ext cx="2673343" cy="2995453"/>
              <a:chOff x="898525" y="362109"/>
              <a:chExt cx="2673343" cy="2995453"/>
            </a:xfrm>
          </p:grpSpPr>
          <p:grpSp>
            <p:nvGrpSpPr>
              <p:cNvPr id="49" name="Group 6"/>
              <p:cNvGrpSpPr>
                <a:grpSpLocks/>
              </p:cNvGrpSpPr>
              <p:nvPr/>
            </p:nvGrpSpPr>
            <p:grpSpPr bwMode="auto">
              <a:xfrm>
                <a:off x="973138" y="362109"/>
                <a:ext cx="863600" cy="2924015"/>
                <a:chOff x="930" y="1752"/>
                <a:chExt cx="544" cy="2924015"/>
              </a:xfrm>
            </p:grpSpPr>
            <p:sp>
              <p:nvSpPr>
                <p:cNvPr id="57" name="Line 7"/>
                <p:cNvSpPr>
                  <a:spLocks noChangeShapeType="1"/>
                </p:cNvSpPr>
                <p:nvPr/>
              </p:nvSpPr>
              <p:spPr bwMode="auto">
                <a:xfrm>
                  <a:off x="930" y="2925767"/>
                  <a:ext cx="5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BE" sz="2000">
                    <a:latin typeface="+mj-lt"/>
                  </a:endParaRPr>
                </a:p>
              </p:txBody>
            </p:sp>
            <p:sp>
              <p:nvSpPr>
                <p:cNvPr id="58" name="Line 8"/>
                <p:cNvSpPr>
                  <a:spLocks noChangeShapeType="1"/>
                </p:cNvSpPr>
                <p:nvPr/>
              </p:nvSpPr>
              <p:spPr bwMode="auto">
                <a:xfrm>
                  <a:off x="1474" y="1752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BE" sz="2000">
                    <a:latin typeface="+mj-lt"/>
                  </a:endParaRPr>
                </a:p>
              </p:txBody>
            </p:sp>
          </p:grpSp>
          <p:grpSp>
            <p:nvGrpSpPr>
              <p:cNvPr id="50" name="Group 9"/>
              <p:cNvGrpSpPr>
                <a:grpSpLocks/>
              </p:cNvGrpSpPr>
              <p:nvPr/>
            </p:nvGrpSpPr>
            <p:grpSpPr bwMode="auto">
              <a:xfrm>
                <a:off x="1836738" y="362109"/>
                <a:ext cx="863600" cy="2924015"/>
                <a:chOff x="930" y="1752"/>
                <a:chExt cx="544" cy="2924015"/>
              </a:xfrm>
            </p:grpSpPr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auto">
                <a:xfrm>
                  <a:off x="930" y="2925767"/>
                  <a:ext cx="5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BE" sz="2000">
                    <a:latin typeface="+mj-lt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auto">
                <a:xfrm>
                  <a:off x="1474" y="1752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BE" sz="2000">
                    <a:latin typeface="+mj-lt"/>
                  </a:endParaRPr>
                </a:p>
              </p:txBody>
            </p:sp>
          </p:grpSp>
          <p:sp>
            <p:nvSpPr>
              <p:cNvPr id="51" name="Oval 22"/>
              <p:cNvSpPr>
                <a:spLocks noChangeArrowheads="1"/>
              </p:cNvSpPr>
              <p:nvPr/>
            </p:nvSpPr>
            <p:spPr bwMode="auto">
              <a:xfrm>
                <a:off x="898525" y="3214687"/>
                <a:ext cx="144463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nl-BE" altLang="nl-BE" sz="2000">
                  <a:latin typeface="+mj-lt"/>
                </a:endParaRPr>
              </a:p>
            </p:txBody>
          </p:sp>
          <p:grpSp>
            <p:nvGrpSpPr>
              <p:cNvPr id="52" name="Group 9"/>
              <p:cNvGrpSpPr>
                <a:grpSpLocks/>
              </p:cNvGrpSpPr>
              <p:nvPr/>
            </p:nvGrpSpPr>
            <p:grpSpPr bwMode="auto">
              <a:xfrm>
                <a:off x="2708268" y="363695"/>
                <a:ext cx="863600" cy="2924015"/>
                <a:chOff x="930" y="1752"/>
                <a:chExt cx="544" cy="2924015"/>
              </a:xfrm>
            </p:grpSpPr>
            <p:sp>
              <p:nvSpPr>
                <p:cNvPr id="53" name="Line 10"/>
                <p:cNvSpPr>
                  <a:spLocks noChangeShapeType="1"/>
                </p:cNvSpPr>
                <p:nvPr/>
              </p:nvSpPr>
              <p:spPr bwMode="auto">
                <a:xfrm>
                  <a:off x="930" y="2925767"/>
                  <a:ext cx="5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BE" sz="2000">
                    <a:latin typeface="+mj-lt"/>
                  </a:endParaRPr>
                </a:p>
              </p:txBody>
            </p:sp>
            <p:sp>
              <p:nvSpPr>
                <p:cNvPr id="54" name="Line 11"/>
                <p:cNvSpPr>
                  <a:spLocks noChangeShapeType="1"/>
                </p:cNvSpPr>
                <p:nvPr/>
              </p:nvSpPr>
              <p:spPr bwMode="auto">
                <a:xfrm>
                  <a:off x="1474" y="1752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BE" sz="2000">
                    <a:latin typeface="+mj-lt"/>
                  </a:endParaRPr>
                </a:p>
              </p:txBody>
            </p:sp>
          </p:grpSp>
        </p:grp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1989138" y="4427546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>
              <a:off x="2857488" y="4429132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3714744" y="4429132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 sz="2000">
                <a:latin typeface="+mj-lt"/>
              </a:endParaRPr>
            </a:p>
          </p:txBody>
        </p:sp>
        <p:cxnSp>
          <p:nvCxnSpPr>
            <p:cNvPr id="48" name="Rechte verbindingslijn 97"/>
            <p:cNvCxnSpPr/>
            <p:nvPr/>
          </p:nvCxnSpPr>
          <p:spPr>
            <a:xfrm>
              <a:off x="3636959" y="4570352"/>
              <a:ext cx="428625" cy="1588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8353425" y="3286125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latin typeface="+mj-lt"/>
              </a:rPr>
              <a:t>F</a:t>
            </a:r>
            <a:r>
              <a:rPr lang="nl-BE" altLang="nl-BE" sz="2000" b="1" i="1" baseline="-25000">
                <a:latin typeface="+mj-lt"/>
              </a:rPr>
              <a:t>3</a:t>
            </a:r>
            <a:endParaRPr lang="nl-NL" altLang="nl-BE" sz="2000" b="1" i="1">
              <a:latin typeface="+mj-lt"/>
            </a:endParaRPr>
          </a:p>
        </p:txBody>
      </p:sp>
      <p:sp>
        <p:nvSpPr>
          <p:cNvPr id="60" name="Line 24"/>
          <p:cNvSpPr>
            <a:spLocks noChangeShapeType="1"/>
          </p:cNvSpPr>
          <p:nvPr/>
        </p:nvSpPr>
        <p:spPr bwMode="auto">
          <a:xfrm>
            <a:off x="8424863" y="32861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 sz="2000">
              <a:latin typeface="+mj-lt"/>
            </a:endParaRPr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8212138" y="4919663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sz="2000" b="1" i="1">
                <a:latin typeface="+mj-lt"/>
              </a:rPr>
              <a:t>C</a:t>
            </a:r>
            <a:endParaRPr lang="nl-NL" altLang="nl-BE" sz="2000" b="1" i="1">
              <a:latin typeface="+mj-lt"/>
            </a:endParaRPr>
          </a:p>
        </p:txBody>
      </p:sp>
      <p:graphicFrame>
        <p:nvGraphicFramePr>
          <p:cNvPr id="62" name="Tabel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9616622"/>
              </p:ext>
            </p:extLst>
          </p:nvPr>
        </p:nvGraphicFramePr>
        <p:xfrm>
          <a:off x="179513" y="4386263"/>
          <a:ext cx="696423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0801"/>
                <a:gridCol w="1428750"/>
                <a:gridCol w="1785937"/>
                <a:gridCol w="1428750"/>
              </a:tblGrid>
              <a:tr h="178754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Kenmerken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Kracht  </a:t>
                      </a:r>
                      <a:r>
                        <a:rPr lang="nl-BE" b="1" i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nl-BE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Kracht  </a:t>
                      </a:r>
                      <a:r>
                        <a:rPr lang="nl-BE" b="1" i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nl-BE" b="1" i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Kracht  </a:t>
                      </a:r>
                      <a:r>
                        <a:rPr lang="nl-BE" b="1" i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nl-BE" b="1" i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l-NL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8754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Richting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FF99"/>
                    </a:solidFill>
                  </a:tcPr>
                </a:tc>
              </a:tr>
              <a:tr h="178754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Zin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FF99"/>
                    </a:solidFill>
                  </a:tcPr>
                </a:tc>
              </a:tr>
              <a:tr h="178754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Grootte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FF99"/>
                    </a:solidFill>
                  </a:tcPr>
                </a:tc>
              </a:tr>
              <a:tr h="178754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aangrijpingspunt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3" name="Tekstvak 103"/>
          <p:cNvSpPr txBox="1"/>
          <p:nvPr/>
        </p:nvSpPr>
        <p:spPr>
          <a:xfrm>
            <a:off x="2500313" y="4786313"/>
            <a:ext cx="195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b="1" dirty="0">
                <a:latin typeface="+mj-lt"/>
              </a:rPr>
              <a:t>horizontaal</a:t>
            </a:r>
            <a:endParaRPr lang="nl-NL" b="1" dirty="0">
              <a:latin typeface="+mj-lt"/>
            </a:endParaRPr>
          </a:p>
        </p:txBody>
      </p:sp>
      <p:sp>
        <p:nvSpPr>
          <p:cNvPr id="64" name="Tekstvak 104"/>
          <p:cNvSpPr txBox="1"/>
          <p:nvPr/>
        </p:nvSpPr>
        <p:spPr>
          <a:xfrm>
            <a:off x="3570481" y="4786313"/>
            <a:ext cx="2441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b="1" dirty="0">
                <a:latin typeface="+mj-lt"/>
              </a:rPr>
              <a:t>schuin</a:t>
            </a:r>
          </a:p>
        </p:txBody>
      </p:sp>
      <p:sp>
        <p:nvSpPr>
          <p:cNvPr id="65" name="Tekstvak 105"/>
          <p:cNvSpPr txBox="1"/>
          <p:nvPr/>
        </p:nvSpPr>
        <p:spPr>
          <a:xfrm>
            <a:off x="5436096" y="4786313"/>
            <a:ext cx="195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b="1" dirty="0">
                <a:latin typeface="+mj-lt"/>
              </a:rPr>
              <a:t>verticaal</a:t>
            </a:r>
          </a:p>
        </p:txBody>
      </p:sp>
      <p:sp>
        <p:nvSpPr>
          <p:cNvPr id="66" name="Tekstvak 106"/>
          <p:cNvSpPr txBox="1"/>
          <p:nvPr/>
        </p:nvSpPr>
        <p:spPr>
          <a:xfrm>
            <a:off x="2195736" y="5130800"/>
            <a:ext cx="195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b="1" dirty="0">
                <a:latin typeface="+mj-lt"/>
              </a:rPr>
              <a:t>naar rechts</a:t>
            </a:r>
            <a:endParaRPr lang="nl-NL" b="1" dirty="0">
              <a:latin typeface="+mj-lt"/>
            </a:endParaRPr>
          </a:p>
        </p:txBody>
      </p:sp>
      <p:sp>
        <p:nvSpPr>
          <p:cNvPr id="67" name="Tekstvak 107"/>
          <p:cNvSpPr txBox="1"/>
          <p:nvPr/>
        </p:nvSpPr>
        <p:spPr>
          <a:xfrm>
            <a:off x="2195736" y="5487988"/>
            <a:ext cx="195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b="1" dirty="0">
                <a:latin typeface="+mj-lt"/>
              </a:rPr>
              <a:t>55 N</a:t>
            </a:r>
            <a:endParaRPr lang="nl-NL" b="1" dirty="0">
              <a:latin typeface="+mj-lt"/>
            </a:endParaRPr>
          </a:p>
        </p:txBody>
      </p:sp>
      <p:sp>
        <p:nvSpPr>
          <p:cNvPr id="68" name="Tekstvak 108"/>
          <p:cNvSpPr txBox="1"/>
          <p:nvPr/>
        </p:nvSpPr>
        <p:spPr>
          <a:xfrm>
            <a:off x="2195736" y="5845175"/>
            <a:ext cx="195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b="1" dirty="0">
                <a:latin typeface="+mj-lt"/>
              </a:rPr>
              <a:t>A</a:t>
            </a:r>
            <a:endParaRPr lang="nl-NL" b="1" dirty="0">
              <a:latin typeface="+mj-lt"/>
            </a:endParaRPr>
          </a:p>
        </p:txBody>
      </p:sp>
      <p:sp>
        <p:nvSpPr>
          <p:cNvPr id="69" name="Tekstvak 109"/>
          <p:cNvSpPr txBox="1"/>
          <p:nvPr/>
        </p:nvSpPr>
        <p:spPr>
          <a:xfrm>
            <a:off x="3642489" y="5130800"/>
            <a:ext cx="2441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b="1" dirty="0">
                <a:latin typeface="+mj-lt"/>
              </a:rPr>
              <a:t>rechts beneden</a:t>
            </a:r>
          </a:p>
        </p:txBody>
      </p:sp>
      <p:sp>
        <p:nvSpPr>
          <p:cNvPr id="70" name="Tekstvak 110"/>
          <p:cNvSpPr txBox="1"/>
          <p:nvPr/>
        </p:nvSpPr>
        <p:spPr>
          <a:xfrm>
            <a:off x="3635896" y="5487988"/>
            <a:ext cx="2441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b="1" dirty="0">
                <a:latin typeface="+mj-lt"/>
              </a:rPr>
              <a:t>35 N</a:t>
            </a:r>
          </a:p>
        </p:txBody>
      </p:sp>
      <p:sp>
        <p:nvSpPr>
          <p:cNvPr id="71" name="Tekstvak 111"/>
          <p:cNvSpPr txBox="1"/>
          <p:nvPr/>
        </p:nvSpPr>
        <p:spPr>
          <a:xfrm>
            <a:off x="3635896" y="5845175"/>
            <a:ext cx="2441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b="1" dirty="0">
                <a:latin typeface="+mj-lt"/>
              </a:rPr>
              <a:t>B</a:t>
            </a:r>
          </a:p>
        </p:txBody>
      </p:sp>
      <p:sp>
        <p:nvSpPr>
          <p:cNvPr id="72" name="Tekstvak 112"/>
          <p:cNvSpPr txBox="1"/>
          <p:nvPr/>
        </p:nvSpPr>
        <p:spPr>
          <a:xfrm>
            <a:off x="5498976" y="5130800"/>
            <a:ext cx="195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b="1" dirty="0">
                <a:latin typeface="+mj-lt"/>
              </a:rPr>
              <a:t>naar boven</a:t>
            </a:r>
          </a:p>
        </p:txBody>
      </p:sp>
      <p:sp>
        <p:nvSpPr>
          <p:cNvPr id="73" name="Tekstvak 113"/>
          <p:cNvSpPr txBox="1"/>
          <p:nvPr/>
        </p:nvSpPr>
        <p:spPr>
          <a:xfrm>
            <a:off x="5436096" y="5500688"/>
            <a:ext cx="195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b="1" dirty="0">
                <a:latin typeface="+mj-lt"/>
              </a:rPr>
              <a:t>35 N</a:t>
            </a:r>
          </a:p>
        </p:txBody>
      </p:sp>
      <p:sp>
        <p:nvSpPr>
          <p:cNvPr id="74" name="Tekstvak 114"/>
          <p:cNvSpPr txBox="1"/>
          <p:nvPr/>
        </p:nvSpPr>
        <p:spPr>
          <a:xfrm>
            <a:off x="5364088" y="5857875"/>
            <a:ext cx="195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b="1" dirty="0">
                <a:latin typeface="+mj-lt"/>
              </a:rPr>
              <a:t>C</a:t>
            </a:r>
          </a:p>
        </p:txBody>
      </p:sp>
      <p:cxnSp>
        <p:nvCxnSpPr>
          <p:cNvPr id="75" name="Rechte verbindingslijn met pijl 116"/>
          <p:cNvCxnSpPr/>
          <p:nvPr/>
        </p:nvCxnSpPr>
        <p:spPr>
          <a:xfrm>
            <a:off x="3429000" y="4429125"/>
            <a:ext cx="390669" cy="2331"/>
          </a:xfrm>
          <a:prstGeom prst="straightConnector1">
            <a:avLst/>
          </a:prstGeom>
          <a:ln w="254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met pijl 117"/>
          <p:cNvCxnSpPr/>
          <p:nvPr/>
        </p:nvCxnSpPr>
        <p:spPr>
          <a:xfrm>
            <a:off x="4857750" y="4429125"/>
            <a:ext cx="390669" cy="2331"/>
          </a:xfrm>
          <a:prstGeom prst="straightConnector1">
            <a:avLst/>
          </a:prstGeom>
          <a:ln w="254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met pijl 118"/>
          <p:cNvCxnSpPr/>
          <p:nvPr/>
        </p:nvCxnSpPr>
        <p:spPr>
          <a:xfrm>
            <a:off x="6643688" y="4429125"/>
            <a:ext cx="390669" cy="2331"/>
          </a:xfrm>
          <a:prstGeom prst="straightConnector1">
            <a:avLst/>
          </a:prstGeom>
          <a:ln w="254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68945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6782371" cy="432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3528" y="260648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Zwaartekracht                      pg. 69-70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Rechte verbindingslijn met pijl 12"/>
          <p:cNvCxnSpPr/>
          <p:nvPr/>
        </p:nvCxnSpPr>
        <p:spPr>
          <a:xfrm rot="5400000">
            <a:off x="5075708" y="4871094"/>
            <a:ext cx="2841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16"/>
          <p:cNvSpPr txBox="1">
            <a:spLocks noChangeArrowheads="1"/>
          </p:cNvSpPr>
          <p:nvPr/>
        </p:nvSpPr>
        <p:spPr bwMode="auto">
          <a:xfrm>
            <a:off x="5295503" y="4941168"/>
            <a:ext cx="428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dirty="0">
                <a:latin typeface="+mj-lt"/>
              </a:rPr>
              <a:t>F</a:t>
            </a:r>
            <a:r>
              <a:rPr lang="nl-BE" altLang="nl-BE" sz="2000" b="1" baseline="-25000" dirty="0">
                <a:latin typeface="+mj-lt"/>
              </a:rPr>
              <a:t>Z</a:t>
            </a:r>
            <a:endParaRPr lang="nl-NL" altLang="nl-BE" sz="2000" b="1" dirty="0">
              <a:latin typeface="+mj-lt"/>
            </a:endParaRPr>
          </a:p>
        </p:txBody>
      </p:sp>
      <p:cxnSp>
        <p:nvCxnSpPr>
          <p:cNvPr id="9" name="Rechte verbindingslijn met pijl 17"/>
          <p:cNvCxnSpPr/>
          <p:nvPr/>
        </p:nvCxnSpPr>
        <p:spPr>
          <a:xfrm rot="5400000">
            <a:off x="2052290" y="4470191"/>
            <a:ext cx="285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18"/>
          <p:cNvSpPr txBox="1">
            <a:spLocks noChangeArrowheads="1"/>
          </p:cNvSpPr>
          <p:nvPr/>
        </p:nvSpPr>
        <p:spPr bwMode="auto">
          <a:xfrm>
            <a:off x="2123728" y="4613066"/>
            <a:ext cx="428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>
                <a:latin typeface="+mj-lt"/>
              </a:rPr>
              <a:t>F</a:t>
            </a:r>
            <a:r>
              <a:rPr lang="nl-BE" altLang="nl-BE" sz="2000" b="1" baseline="-25000">
                <a:latin typeface="+mj-lt"/>
              </a:rPr>
              <a:t>Z</a:t>
            </a:r>
            <a:endParaRPr lang="nl-NL" altLang="nl-BE" sz="2000" b="1">
              <a:latin typeface="+mj-lt"/>
            </a:endParaRPr>
          </a:p>
        </p:txBody>
      </p:sp>
      <p:cxnSp>
        <p:nvCxnSpPr>
          <p:cNvPr id="11" name="Rechte verbindingslijn met pijl 20"/>
          <p:cNvCxnSpPr/>
          <p:nvPr/>
        </p:nvCxnSpPr>
        <p:spPr>
          <a:xfrm>
            <a:off x="5360665" y="4941737"/>
            <a:ext cx="35718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21"/>
          <p:cNvCxnSpPr/>
          <p:nvPr/>
        </p:nvCxnSpPr>
        <p:spPr>
          <a:xfrm>
            <a:off x="2195165" y="4684504"/>
            <a:ext cx="35718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23"/>
          <p:cNvCxnSpPr/>
          <p:nvPr/>
        </p:nvCxnSpPr>
        <p:spPr>
          <a:xfrm rot="5400000" flipH="1" flipV="1">
            <a:off x="5109840" y="4549625"/>
            <a:ext cx="214313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24"/>
          <p:cNvSpPr txBox="1">
            <a:spLocks noChangeArrowheads="1"/>
          </p:cNvSpPr>
          <p:nvPr/>
        </p:nvSpPr>
        <p:spPr bwMode="auto">
          <a:xfrm>
            <a:off x="4860032" y="4037002"/>
            <a:ext cx="428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dirty="0">
                <a:solidFill>
                  <a:schemeClr val="accent1"/>
                </a:solidFill>
                <a:latin typeface="+mj-lt"/>
              </a:rPr>
              <a:t>F</a:t>
            </a:r>
            <a:r>
              <a:rPr lang="nl-BE" altLang="nl-BE" sz="2000" b="1" baseline="-25000" dirty="0">
                <a:solidFill>
                  <a:schemeClr val="accent1"/>
                </a:solidFill>
                <a:latin typeface="+mj-lt"/>
              </a:rPr>
              <a:t>2</a:t>
            </a:r>
            <a:endParaRPr lang="nl-NL" altLang="nl-BE" sz="20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5" name="Rechte verbindingslijn met pijl 25"/>
          <p:cNvCxnSpPr/>
          <p:nvPr/>
        </p:nvCxnSpPr>
        <p:spPr>
          <a:xfrm>
            <a:off x="4932040" y="4071787"/>
            <a:ext cx="357188" cy="1588"/>
          </a:xfrm>
          <a:prstGeom prst="straightConnector1">
            <a:avLst/>
          </a:prstGeom>
          <a:ln w="222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6"/>
          <p:cNvSpPr txBox="1">
            <a:spLocks noChangeArrowheads="1"/>
          </p:cNvSpPr>
          <p:nvPr/>
        </p:nvSpPr>
        <p:spPr bwMode="auto">
          <a:xfrm>
            <a:off x="589502" y="4844199"/>
            <a:ext cx="460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dirty="0" smtClean="0">
                <a:latin typeface="+mj-lt"/>
              </a:rPr>
              <a:t>kopje </a:t>
            </a:r>
            <a:r>
              <a:rPr lang="nl-BE" altLang="nl-BE" sz="2000" b="1" dirty="0">
                <a:latin typeface="+mj-lt"/>
              </a:rPr>
              <a:t>in beweging</a:t>
            </a:r>
            <a:endParaRPr lang="nl-NL" altLang="nl-BE" sz="2000" b="1" dirty="0">
              <a:latin typeface="+mj-lt"/>
            </a:endParaRPr>
          </a:p>
        </p:txBody>
      </p:sp>
      <p:sp>
        <p:nvSpPr>
          <p:cNvPr id="17" name="Tekstvak 27"/>
          <p:cNvSpPr txBox="1">
            <a:spLocks noChangeArrowheads="1"/>
          </p:cNvSpPr>
          <p:nvPr/>
        </p:nvSpPr>
        <p:spPr bwMode="auto">
          <a:xfrm>
            <a:off x="467544" y="5447570"/>
            <a:ext cx="2578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dirty="0">
                <a:latin typeface="+mj-lt"/>
              </a:rPr>
              <a:t>zwaartekracht</a:t>
            </a:r>
            <a:endParaRPr lang="nl-NL" altLang="nl-BE" sz="2000" b="1" dirty="0">
              <a:latin typeface="+mj-lt"/>
            </a:endParaRPr>
          </a:p>
        </p:txBody>
      </p:sp>
      <p:sp>
        <p:nvSpPr>
          <p:cNvPr id="18" name="Tekstvak 28"/>
          <p:cNvSpPr txBox="1">
            <a:spLocks noChangeArrowheads="1"/>
          </p:cNvSpPr>
          <p:nvPr/>
        </p:nvSpPr>
        <p:spPr bwMode="auto">
          <a:xfrm>
            <a:off x="6535043" y="4797152"/>
            <a:ext cx="2357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dirty="0">
                <a:latin typeface="+mj-lt"/>
              </a:rPr>
              <a:t>vervorming</a:t>
            </a:r>
            <a:endParaRPr lang="nl-NL" altLang="nl-BE" sz="2000" b="1" dirty="0">
              <a:latin typeface="+mj-lt"/>
            </a:endParaRPr>
          </a:p>
        </p:txBody>
      </p:sp>
      <p:sp>
        <p:nvSpPr>
          <p:cNvPr id="19" name="Tekstvak 30"/>
          <p:cNvSpPr txBox="1"/>
          <p:nvPr/>
        </p:nvSpPr>
        <p:spPr>
          <a:xfrm>
            <a:off x="467544" y="5817458"/>
            <a:ext cx="83581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nl-BE" sz="2000" dirty="0">
                <a:latin typeface="+mj-lt"/>
              </a:rPr>
              <a:t>= is aantrekkingskracht die een hemellichaam uitoefent op alle </a:t>
            </a:r>
            <a:r>
              <a:rPr lang="nl-BE" sz="2000" dirty="0" smtClean="0">
                <a:latin typeface="+mj-lt"/>
              </a:rPr>
              <a:t>voorwerpen </a:t>
            </a:r>
            <a:r>
              <a:rPr lang="nl-BE" sz="2000" dirty="0"/>
              <a:t>in haar omgeving</a:t>
            </a:r>
            <a:endParaRPr lang="nl-NL" sz="2000" dirty="0"/>
          </a:p>
          <a:p>
            <a:pPr algn="just">
              <a:defRPr/>
            </a:pPr>
            <a:endParaRPr lang="nl-NL" sz="2000" dirty="0">
              <a:latin typeface="+mj-lt"/>
            </a:endParaRPr>
          </a:p>
        </p:txBody>
      </p:sp>
      <p:sp>
        <p:nvSpPr>
          <p:cNvPr id="21" name="Tekstvak 33"/>
          <p:cNvSpPr txBox="1">
            <a:spLocks noChangeArrowheads="1"/>
          </p:cNvSpPr>
          <p:nvPr/>
        </p:nvSpPr>
        <p:spPr bwMode="auto">
          <a:xfrm>
            <a:off x="2322637" y="5445224"/>
            <a:ext cx="3118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dirty="0">
                <a:latin typeface="+mj-lt"/>
              </a:rPr>
              <a:t>(= veldkracht)</a:t>
            </a:r>
            <a:endParaRPr lang="nl-NL" altLang="nl-B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9423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291264" cy="5400600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150000"/>
              </a:lnSpc>
              <a:buNone/>
            </a:pPr>
            <a:r>
              <a:rPr lang="nl-BE" sz="2000" dirty="0" smtClean="0">
                <a:sym typeface="Wingdings" panose="05000000000000000000" pitchFamily="2" charset="2"/>
              </a:rPr>
              <a:t> </a:t>
            </a:r>
            <a:r>
              <a:rPr lang="nl-BE" sz="2000" b="1" u="sng" dirty="0" smtClean="0">
                <a:sym typeface="Wingdings" panose="05000000000000000000" pitchFamily="2" charset="2"/>
              </a:rPr>
              <a:t>PARTNERWERK</a:t>
            </a:r>
            <a:endParaRPr lang="nl-BE" sz="2000" dirty="0" smtClean="0"/>
          </a:p>
        </p:txBody>
      </p:sp>
      <p:pic>
        <p:nvPicPr>
          <p:cNvPr id="2050" name="Picture 2" descr="http://papunet.net/sites/papunet.net/files/kuvapankki/partnerwe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117" y="1842952"/>
            <a:ext cx="4372123" cy="437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1. Wat is een kracht?            Pg. 60-61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</a:rPr>
              <a:t>3. Zwaartekracht                      pg. 69-70</a:t>
            </a:r>
          </a:p>
        </p:txBody>
      </p:sp>
      <p:sp>
        <p:nvSpPr>
          <p:cNvPr id="6" name="Tekstvak 22"/>
          <p:cNvSpPr txBox="1">
            <a:spLocks noChangeArrowheads="1"/>
          </p:cNvSpPr>
          <p:nvPr/>
        </p:nvSpPr>
        <p:spPr bwMode="auto">
          <a:xfrm>
            <a:off x="390847" y="1556792"/>
            <a:ext cx="2571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>
                <a:latin typeface="+mj-lt"/>
              </a:rPr>
              <a:t>zwaarteveld</a:t>
            </a:r>
            <a:endParaRPr lang="nl-NL" altLang="nl-BE" sz="2000" b="1">
              <a:latin typeface="+mj-lt"/>
            </a:endParaRPr>
          </a:p>
        </p:txBody>
      </p:sp>
      <p:sp>
        <p:nvSpPr>
          <p:cNvPr id="7" name="Tekstvak 29"/>
          <p:cNvSpPr txBox="1">
            <a:spLocks noChangeArrowheads="1"/>
          </p:cNvSpPr>
          <p:nvPr/>
        </p:nvSpPr>
        <p:spPr bwMode="auto">
          <a:xfrm>
            <a:off x="462285" y="1913980"/>
            <a:ext cx="8143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>
                <a:latin typeface="+mj-lt"/>
              </a:rPr>
              <a:t>= gebied waarin de zwaartekracht werkzaam is</a:t>
            </a:r>
            <a:endParaRPr lang="nl-NL" altLang="nl-BE" sz="2000">
              <a:latin typeface="+mj-lt"/>
            </a:endParaRPr>
          </a:p>
        </p:txBody>
      </p:sp>
      <p:cxnSp>
        <p:nvCxnSpPr>
          <p:cNvPr id="8" name="Rechte verbindingslijn 33"/>
          <p:cNvCxnSpPr/>
          <p:nvPr/>
        </p:nvCxnSpPr>
        <p:spPr>
          <a:xfrm>
            <a:off x="462285" y="3056980"/>
            <a:ext cx="7286625" cy="158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35"/>
          <p:cNvCxnSpPr/>
          <p:nvPr/>
        </p:nvCxnSpPr>
        <p:spPr>
          <a:xfrm rot="5400000">
            <a:off x="2605410" y="4128542"/>
            <a:ext cx="3214688" cy="714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36"/>
          <p:cNvSpPr txBox="1">
            <a:spLocks noChangeArrowheads="1"/>
          </p:cNvSpPr>
          <p:nvPr/>
        </p:nvSpPr>
        <p:spPr bwMode="auto">
          <a:xfrm>
            <a:off x="1390972" y="2485480"/>
            <a:ext cx="235743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 sz="2000" b="1">
                <a:latin typeface="+mj-lt"/>
              </a:rPr>
              <a:t>veldkracht</a:t>
            </a:r>
            <a:endParaRPr lang="nl-NL" altLang="nl-BE" sz="2000" b="1">
              <a:latin typeface="+mj-lt"/>
            </a:endParaRPr>
          </a:p>
        </p:txBody>
      </p:sp>
      <p:sp>
        <p:nvSpPr>
          <p:cNvPr id="11" name="Tekstvak 37"/>
          <p:cNvSpPr txBox="1">
            <a:spLocks noChangeArrowheads="1"/>
          </p:cNvSpPr>
          <p:nvPr/>
        </p:nvSpPr>
        <p:spPr bwMode="auto">
          <a:xfrm>
            <a:off x="4891410" y="2485480"/>
            <a:ext cx="235743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 sz="2000" b="1">
                <a:latin typeface="+mj-lt"/>
              </a:rPr>
              <a:t>contactkracht</a:t>
            </a:r>
            <a:endParaRPr lang="nl-NL" altLang="nl-BE" sz="2000" b="1">
              <a:latin typeface="+mj-lt"/>
            </a:endParaRPr>
          </a:p>
        </p:txBody>
      </p:sp>
      <p:sp>
        <p:nvSpPr>
          <p:cNvPr id="12" name="Tekstvak 38"/>
          <p:cNvSpPr txBox="1">
            <a:spLocks noChangeArrowheads="1"/>
          </p:cNvSpPr>
          <p:nvPr/>
        </p:nvSpPr>
        <p:spPr bwMode="auto">
          <a:xfrm>
            <a:off x="323527" y="3271292"/>
            <a:ext cx="38535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dirty="0">
                <a:latin typeface="+mj-lt"/>
              </a:rPr>
              <a:t>= kracht die op afstand werkt</a:t>
            </a:r>
            <a:endParaRPr lang="nl-NL" altLang="nl-BE" sz="2000" dirty="0">
              <a:latin typeface="+mj-lt"/>
            </a:endParaRPr>
          </a:p>
        </p:txBody>
      </p:sp>
      <p:sp>
        <p:nvSpPr>
          <p:cNvPr id="13" name="Tekstvak 39"/>
          <p:cNvSpPr txBox="1">
            <a:spLocks noChangeArrowheads="1"/>
          </p:cNvSpPr>
          <p:nvPr/>
        </p:nvSpPr>
        <p:spPr bwMode="auto">
          <a:xfrm>
            <a:off x="4429001" y="3271292"/>
            <a:ext cx="48955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dirty="0">
                <a:latin typeface="+mj-lt"/>
              </a:rPr>
              <a:t>= kracht die contact maakt met iets</a:t>
            </a:r>
            <a:endParaRPr lang="nl-NL" altLang="nl-BE" sz="2000" dirty="0">
              <a:latin typeface="+mj-lt"/>
            </a:endParaRPr>
          </a:p>
        </p:txBody>
      </p:sp>
      <p:pic>
        <p:nvPicPr>
          <p:cNvPr id="14" name="Afbeelding 40" descr="blz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86" t="72917" r="25441" b="8333"/>
          <a:stretch>
            <a:fillRect/>
          </a:stretch>
        </p:blipFill>
        <p:spPr bwMode="auto">
          <a:xfrm>
            <a:off x="1462410" y="3699917"/>
            <a:ext cx="1571625" cy="20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tbn0.google.com/images?q=tbn:yy9My_6gnxrlfM:http://www.kbhz.be/fotos/DSCF817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046" y="3791496"/>
            <a:ext cx="2000250" cy="1509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2819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z="440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6752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85750" y="1988840"/>
            <a:ext cx="2857500" cy="40011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>
                <a:solidFill>
                  <a:schemeClr val="bg1"/>
                </a:solidFill>
                <a:latin typeface="+mj-lt"/>
              </a:rPr>
              <a:t>A  aangrijpingspunt</a:t>
            </a:r>
            <a:endParaRPr lang="nl-NL" altLang="nl-BE" sz="20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Afbeelding 6" descr="blz39.jpg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39" t="18750" r="19705" b="67708"/>
          <a:stretch>
            <a:fillRect/>
          </a:stretch>
        </p:blipFill>
        <p:spPr bwMode="auto">
          <a:xfrm>
            <a:off x="357188" y="3071813"/>
            <a:ext cx="6572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met pijl 9"/>
          <p:cNvCxnSpPr/>
          <p:nvPr/>
        </p:nvCxnSpPr>
        <p:spPr>
          <a:xfrm rot="5400000">
            <a:off x="1108075" y="4249738"/>
            <a:ext cx="642937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10"/>
          <p:cNvSpPr txBox="1">
            <a:spLocks noChangeArrowheads="1"/>
          </p:cNvSpPr>
          <p:nvPr/>
        </p:nvSpPr>
        <p:spPr bwMode="auto">
          <a:xfrm>
            <a:off x="1357313" y="4572000"/>
            <a:ext cx="428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i="1">
                <a:solidFill>
                  <a:srgbClr val="FF0000"/>
                </a:solidFill>
                <a:latin typeface="+mj-lt"/>
              </a:rPr>
              <a:t>F</a:t>
            </a:r>
            <a:r>
              <a:rPr lang="nl-BE" altLang="nl-BE" sz="2000" b="1" i="1" baseline="-25000">
                <a:solidFill>
                  <a:srgbClr val="FF0000"/>
                </a:solidFill>
                <a:latin typeface="+mj-lt"/>
              </a:rPr>
              <a:t>Z</a:t>
            </a:r>
            <a:endParaRPr lang="nl-NL" altLang="nl-BE" sz="2000" b="1" i="1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0" name="Rechte verbindingslijn met pijl 11"/>
          <p:cNvCxnSpPr/>
          <p:nvPr/>
        </p:nvCxnSpPr>
        <p:spPr>
          <a:xfrm>
            <a:off x="1428750" y="4643438"/>
            <a:ext cx="357188" cy="158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2"/>
          <p:cNvSpPr txBox="1">
            <a:spLocks noChangeArrowheads="1"/>
          </p:cNvSpPr>
          <p:nvPr/>
        </p:nvSpPr>
        <p:spPr bwMode="auto">
          <a:xfrm>
            <a:off x="3214688" y="4143375"/>
            <a:ext cx="428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i="1">
                <a:solidFill>
                  <a:srgbClr val="FF0000"/>
                </a:solidFill>
                <a:latin typeface="+mj-lt"/>
              </a:rPr>
              <a:t>F</a:t>
            </a:r>
            <a:r>
              <a:rPr lang="nl-BE" altLang="nl-BE" sz="2000" b="1" i="1" baseline="-25000">
                <a:solidFill>
                  <a:srgbClr val="FF0000"/>
                </a:solidFill>
                <a:latin typeface="+mj-lt"/>
              </a:rPr>
              <a:t>Z</a:t>
            </a:r>
            <a:endParaRPr lang="nl-NL" altLang="nl-BE" sz="2000" b="1" i="1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Rechte verbindingslijn met pijl 13"/>
          <p:cNvCxnSpPr/>
          <p:nvPr/>
        </p:nvCxnSpPr>
        <p:spPr>
          <a:xfrm>
            <a:off x="3286125" y="4214813"/>
            <a:ext cx="357188" cy="158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4"/>
          <p:cNvCxnSpPr/>
          <p:nvPr/>
        </p:nvCxnSpPr>
        <p:spPr>
          <a:xfrm rot="5400000">
            <a:off x="2894013" y="4178300"/>
            <a:ext cx="642938" cy="158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5"/>
          <p:cNvCxnSpPr/>
          <p:nvPr/>
        </p:nvCxnSpPr>
        <p:spPr>
          <a:xfrm rot="5400000">
            <a:off x="5035550" y="3821113"/>
            <a:ext cx="642937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6"/>
          <p:cNvSpPr txBox="1">
            <a:spLocks noChangeArrowheads="1"/>
          </p:cNvSpPr>
          <p:nvPr/>
        </p:nvSpPr>
        <p:spPr bwMode="auto">
          <a:xfrm>
            <a:off x="5357813" y="3714750"/>
            <a:ext cx="428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i="1">
                <a:solidFill>
                  <a:srgbClr val="FF0000"/>
                </a:solidFill>
                <a:latin typeface="+mj-lt"/>
              </a:rPr>
              <a:t>F</a:t>
            </a:r>
            <a:r>
              <a:rPr lang="nl-BE" altLang="nl-BE" sz="2000" b="1" i="1" baseline="-25000">
                <a:solidFill>
                  <a:srgbClr val="FF0000"/>
                </a:solidFill>
                <a:latin typeface="+mj-lt"/>
              </a:rPr>
              <a:t>Z</a:t>
            </a:r>
            <a:endParaRPr lang="nl-NL" altLang="nl-BE" sz="2000" b="1" i="1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Rechte verbindingslijn met pijl 17"/>
          <p:cNvCxnSpPr/>
          <p:nvPr/>
        </p:nvCxnSpPr>
        <p:spPr>
          <a:xfrm>
            <a:off x="5429250" y="3786188"/>
            <a:ext cx="357188" cy="158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al 18"/>
          <p:cNvSpPr/>
          <p:nvPr/>
        </p:nvSpPr>
        <p:spPr>
          <a:xfrm>
            <a:off x="5286375" y="35004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2000">
              <a:latin typeface="+mj-lt"/>
            </a:endParaRPr>
          </a:p>
        </p:txBody>
      </p:sp>
      <p:sp>
        <p:nvSpPr>
          <p:cNvPr id="18" name="Tekstvak 19"/>
          <p:cNvSpPr txBox="1">
            <a:spLocks noChangeArrowheads="1"/>
          </p:cNvSpPr>
          <p:nvPr/>
        </p:nvSpPr>
        <p:spPr bwMode="auto">
          <a:xfrm>
            <a:off x="5143500" y="3214688"/>
            <a:ext cx="214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>
                <a:solidFill>
                  <a:srgbClr val="FF0000"/>
                </a:solidFill>
                <a:latin typeface="+mj-lt"/>
              </a:rPr>
              <a:t>Z</a:t>
            </a:r>
            <a:endParaRPr lang="nl-NL" altLang="nl-BE" sz="2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kstvak 20"/>
          <p:cNvSpPr txBox="1">
            <a:spLocks noChangeArrowheads="1"/>
          </p:cNvSpPr>
          <p:nvPr/>
        </p:nvSpPr>
        <p:spPr bwMode="auto">
          <a:xfrm>
            <a:off x="428625" y="5143500"/>
            <a:ext cx="7786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i="1">
                <a:latin typeface="+mj-lt"/>
              </a:rPr>
              <a:t>Aangrijpingspunt  =  zwaartepunt</a:t>
            </a:r>
            <a:endParaRPr lang="nl-NL" altLang="nl-BE" sz="2000" b="1" i="1">
              <a:latin typeface="+mj-lt"/>
            </a:endParaRPr>
          </a:p>
        </p:txBody>
      </p:sp>
      <p:sp>
        <p:nvSpPr>
          <p:cNvPr id="20" name="Tekstvak 21"/>
          <p:cNvSpPr txBox="1">
            <a:spLocks noChangeArrowheads="1"/>
          </p:cNvSpPr>
          <p:nvPr/>
        </p:nvSpPr>
        <p:spPr bwMode="auto">
          <a:xfrm>
            <a:off x="2786063" y="5559425"/>
            <a:ext cx="328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i="1">
                <a:latin typeface="+mj-lt"/>
              </a:rPr>
              <a:t> (meestal) middelpunt</a:t>
            </a:r>
            <a:endParaRPr lang="nl-NL" altLang="nl-BE" sz="2000" b="1" i="1">
              <a:latin typeface="+mj-lt"/>
            </a:endParaRPr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</a:rPr>
              <a:t>71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1099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kstvak 10"/>
          <p:cNvSpPr txBox="1">
            <a:spLocks noChangeArrowheads="1"/>
          </p:cNvSpPr>
          <p:nvPr/>
        </p:nvSpPr>
        <p:spPr bwMode="auto">
          <a:xfrm>
            <a:off x="285750" y="2060848"/>
            <a:ext cx="2857500" cy="40011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>
                <a:solidFill>
                  <a:schemeClr val="bg1"/>
                </a:solidFill>
                <a:latin typeface="+mj-lt"/>
              </a:rPr>
              <a:t>B  richting en zin</a:t>
            </a:r>
            <a:endParaRPr lang="nl-NL" altLang="nl-BE" sz="20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Afbeelding 11" descr="blz39.jpg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20" t="45833" r="12537" b="23958"/>
          <a:stretch>
            <a:fillRect/>
          </a:stretch>
        </p:blipFill>
        <p:spPr bwMode="auto">
          <a:xfrm>
            <a:off x="285750" y="2632348"/>
            <a:ext cx="2214563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12"/>
          <p:cNvSpPr txBox="1">
            <a:spLocks noChangeArrowheads="1"/>
          </p:cNvSpPr>
          <p:nvPr/>
        </p:nvSpPr>
        <p:spPr bwMode="auto">
          <a:xfrm>
            <a:off x="3000375" y="2632348"/>
            <a:ext cx="2214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dirty="0">
                <a:latin typeface="+mj-lt"/>
              </a:rPr>
              <a:t>richting</a:t>
            </a:r>
            <a:endParaRPr lang="nl-NL" altLang="nl-BE" sz="2000" b="1" dirty="0">
              <a:latin typeface="+mj-lt"/>
            </a:endParaRPr>
          </a:p>
        </p:txBody>
      </p:sp>
      <p:sp>
        <p:nvSpPr>
          <p:cNvPr id="9" name="Tekstvak 13"/>
          <p:cNvSpPr txBox="1">
            <a:spLocks noChangeArrowheads="1"/>
          </p:cNvSpPr>
          <p:nvPr/>
        </p:nvSpPr>
        <p:spPr bwMode="auto">
          <a:xfrm>
            <a:off x="4714875" y="2632348"/>
            <a:ext cx="2214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>
                <a:latin typeface="+mj-lt"/>
              </a:rPr>
              <a:t>VERTICAAL</a:t>
            </a:r>
            <a:endParaRPr lang="nl-NL" altLang="nl-BE" sz="2000" b="1">
              <a:latin typeface="+mj-lt"/>
            </a:endParaRPr>
          </a:p>
        </p:txBody>
      </p:sp>
      <p:sp>
        <p:nvSpPr>
          <p:cNvPr id="10" name="Tekstvak 14"/>
          <p:cNvSpPr txBox="1">
            <a:spLocks noChangeArrowheads="1"/>
          </p:cNvSpPr>
          <p:nvPr/>
        </p:nvSpPr>
        <p:spPr bwMode="auto">
          <a:xfrm>
            <a:off x="3000375" y="3119711"/>
            <a:ext cx="2214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>
                <a:latin typeface="+mj-lt"/>
              </a:rPr>
              <a:t>zin</a:t>
            </a:r>
            <a:endParaRPr lang="nl-NL" altLang="nl-BE" sz="2000" b="1">
              <a:latin typeface="+mj-lt"/>
            </a:endParaRPr>
          </a:p>
        </p:txBody>
      </p:sp>
      <p:sp>
        <p:nvSpPr>
          <p:cNvPr id="11" name="Tekstvak 15"/>
          <p:cNvSpPr txBox="1">
            <a:spLocks noChangeArrowheads="1"/>
          </p:cNvSpPr>
          <p:nvPr/>
        </p:nvSpPr>
        <p:spPr bwMode="auto">
          <a:xfrm>
            <a:off x="4714875" y="3060973"/>
            <a:ext cx="2214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>
                <a:latin typeface="+mj-lt"/>
              </a:rPr>
              <a:t>NAAR BENEDEN</a:t>
            </a:r>
            <a:endParaRPr lang="nl-NL" altLang="nl-BE" sz="2000" b="1">
              <a:latin typeface="+mj-lt"/>
            </a:endParaRPr>
          </a:p>
          <a:p>
            <a:pPr eaLnBrk="1" hangingPunct="1"/>
            <a:endParaRPr lang="nl-NL" altLang="nl-BE" sz="2000" b="1">
              <a:latin typeface="+mj-lt"/>
            </a:endParaRPr>
          </a:p>
        </p:txBody>
      </p:sp>
      <p:pic>
        <p:nvPicPr>
          <p:cNvPr id="12" name="Picture 2" descr="http://tbn0.google.com/images?q=tbn:e4OF_fN1MZM_mM:http://www.filmbespreking.be/nakuru-schietl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547394"/>
            <a:ext cx="1571625" cy="118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tbn0.google.com/images?q=tbn:1WafyH3N2C7sTM:http://www.gijg.nl/pictures/flashnet/Schietlood-28mm-met-punt-564080-56432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547394"/>
            <a:ext cx="1571625" cy="118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vak 17"/>
          <p:cNvSpPr txBox="1">
            <a:spLocks noChangeArrowheads="1"/>
          </p:cNvSpPr>
          <p:nvPr/>
        </p:nvSpPr>
        <p:spPr bwMode="auto">
          <a:xfrm>
            <a:off x="2714625" y="3918223"/>
            <a:ext cx="2071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dirty="0">
                <a:solidFill>
                  <a:srgbClr val="FF0000"/>
                </a:solidFill>
                <a:latin typeface="+mj-lt"/>
              </a:rPr>
              <a:t>Toepassing:</a:t>
            </a:r>
            <a:endParaRPr lang="nl-NL" altLang="nl-BE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Picture 6" descr="http://tbn0.google.com/images?q=tbn:guZiSNV8D5I5QM:http://www.stanleyworks.dk/ClientImages/SP1%2520Schietlood%2520for%2520web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418286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vak 19"/>
          <p:cNvSpPr txBox="1">
            <a:spLocks noChangeArrowheads="1"/>
          </p:cNvSpPr>
          <p:nvPr/>
        </p:nvSpPr>
        <p:spPr bwMode="auto">
          <a:xfrm>
            <a:off x="4714875" y="3486423"/>
            <a:ext cx="4429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>
                <a:latin typeface="+mj-lt"/>
              </a:rPr>
              <a:t>NAAR MIDDELPUNT VAN DE AARDE</a:t>
            </a:r>
            <a:endParaRPr lang="nl-NL" altLang="nl-BE" sz="2000" b="1">
              <a:latin typeface="+mj-lt"/>
            </a:endParaRPr>
          </a:p>
          <a:p>
            <a:pPr eaLnBrk="1" hangingPunct="1"/>
            <a:endParaRPr lang="nl-NL" altLang="nl-BE" sz="2000" b="1">
              <a:latin typeface="+mj-lt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323528" y="1196752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</a:rPr>
              <a:t>71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1099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323528" y="1196752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</a:rPr>
              <a:t>71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5" name="Tekstvak 10"/>
          <p:cNvSpPr txBox="1">
            <a:spLocks noChangeArrowheads="1"/>
          </p:cNvSpPr>
          <p:nvPr/>
        </p:nvSpPr>
        <p:spPr bwMode="auto">
          <a:xfrm>
            <a:off x="285750" y="1988840"/>
            <a:ext cx="2857500" cy="40011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>
                <a:solidFill>
                  <a:schemeClr val="bg1"/>
                </a:solidFill>
              </a:rPr>
              <a:t>C  grootte</a:t>
            </a:r>
            <a:endParaRPr lang="nl-NL" altLang="nl-BE" sz="2000" b="1">
              <a:solidFill>
                <a:schemeClr val="bg1"/>
              </a:solidFill>
            </a:endParaRPr>
          </a:p>
        </p:txBody>
      </p:sp>
      <p:pic>
        <p:nvPicPr>
          <p:cNvPr id="31746" name="Picture 2" descr="https://nudeandgrey.files.wordpress.com/2012/04/iceskate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572463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040150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323528" y="1196752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</a:rPr>
              <a:t>72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19" name="Rechthoek 14"/>
          <p:cNvSpPr/>
          <p:nvPr/>
        </p:nvSpPr>
        <p:spPr>
          <a:xfrm>
            <a:off x="3071813" y="3274715"/>
            <a:ext cx="642937" cy="314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2000"/>
          </a:p>
        </p:txBody>
      </p:sp>
      <p:sp>
        <p:nvSpPr>
          <p:cNvPr id="20" name="Tekstvak 10"/>
          <p:cNvSpPr txBox="1">
            <a:spLocks noChangeArrowheads="1"/>
          </p:cNvSpPr>
          <p:nvPr/>
        </p:nvSpPr>
        <p:spPr bwMode="auto">
          <a:xfrm>
            <a:off x="285750" y="1988840"/>
            <a:ext cx="2857500" cy="40011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>
                <a:solidFill>
                  <a:schemeClr val="bg1"/>
                </a:solidFill>
              </a:rPr>
              <a:t>C  grootte</a:t>
            </a:r>
            <a:endParaRPr lang="nl-NL" altLang="nl-BE" sz="2000" b="1">
              <a:solidFill>
                <a:schemeClr val="bg1"/>
              </a:solidFill>
            </a:endParaRPr>
          </a:p>
        </p:txBody>
      </p:sp>
      <p:graphicFrame>
        <p:nvGraphicFramePr>
          <p:cNvPr id="21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1114640"/>
              </p:ext>
            </p:extLst>
          </p:nvPr>
        </p:nvGraphicFramePr>
        <p:xfrm>
          <a:off x="214313" y="2714328"/>
          <a:ext cx="3786188" cy="3703642"/>
        </p:xfrm>
        <a:graphic>
          <a:graphicData uri="http://schemas.openxmlformats.org/drawingml/2006/table">
            <a:tbl>
              <a:tblPr/>
              <a:tblGrid>
                <a:gridCol w="756852"/>
                <a:gridCol w="756852"/>
                <a:gridCol w="756852"/>
                <a:gridCol w="1515632"/>
              </a:tblGrid>
              <a:tr h="298186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 (g)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 (kg)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</a:t>
                      </a:r>
                      <a:r>
                        <a:rPr lang="nl-NL" sz="1600" b="1" i="0" u="none" strike="noStrike" baseline="-25000" dirty="0">
                          <a:solidFill>
                            <a:srgbClr val="000000"/>
                          </a:solidFill>
                          <a:latin typeface="+mj-lt"/>
                        </a:rPr>
                        <a:t>Z </a:t>
                      </a: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(N)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</a:t>
                      </a:r>
                      <a:r>
                        <a:rPr lang="nl-NL" sz="1600" b="1" i="0" u="none" strike="noStrike" baseline="-25000" dirty="0">
                          <a:solidFill>
                            <a:srgbClr val="000000"/>
                          </a:solidFill>
                          <a:latin typeface="+mj-lt"/>
                        </a:rPr>
                        <a:t>Z </a:t>
                      </a: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/</a:t>
                      </a:r>
                      <a:r>
                        <a:rPr lang="nl-NL" sz="1600" b="1" i="0" u="none" strike="noStrike" baseline="-250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</a:t>
                      </a:r>
                      <a:r>
                        <a:rPr lang="nl-NL" sz="1600" b="1" i="0" u="none" strike="noStrike" baseline="-250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(N / kg)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8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0,02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0,2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0,03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0,3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0,04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0,4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0,07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0,7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0,08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0,8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Grafiek 13"/>
          <p:cNvGraphicFramePr/>
          <p:nvPr>
            <p:extLst>
              <p:ext uri="{D42A27DB-BD31-4B8C-83A1-F6EECF244321}">
                <p14:modId xmlns:p14="http://schemas.microsoft.com/office/powerpoint/2010/main" xmlns="" val="2291500252"/>
              </p:ext>
            </p:extLst>
          </p:nvPr>
        </p:nvGraphicFramePr>
        <p:xfrm>
          <a:off x="4071902" y="2924944"/>
          <a:ext cx="5072098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kstvak 15"/>
          <p:cNvSpPr txBox="1">
            <a:spLocks noChangeArrowheads="1"/>
          </p:cNvSpPr>
          <p:nvPr/>
        </p:nvSpPr>
        <p:spPr bwMode="auto">
          <a:xfrm>
            <a:off x="4018756" y="6341258"/>
            <a:ext cx="2857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000" b="1" i="1" dirty="0"/>
              <a:t>zwaarteveldsterkte</a:t>
            </a:r>
            <a:endParaRPr lang="nl-NL" altLang="nl-BE" sz="2000" b="1" i="1" dirty="0"/>
          </a:p>
        </p:txBody>
      </p:sp>
      <p:pic>
        <p:nvPicPr>
          <p:cNvPr id="11" name="Picture 1" descr="http://cdn.toonvectors.com/images/35/84360/toonvectors-84360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772816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/>
          <p:nvPr/>
        </p:nvSpPr>
        <p:spPr>
          <a:xfrm>
            <a:off x="323528" y="3284984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323528" y="3573016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>
            <a:off x="323528" y="3861048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323528" y="4149080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323528" y="4437112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hthoek 23"/>
          <p:cNvSpPr/>
          <p:nvPr/>
        </p:nvSpPr>
        <p:spPr>
          <a:xfrm>
            <a:off x="323528" y="4725144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hthoek 24"/>
          <p:cNvSpPr/>
          <p:nvPr/>
        </p:nvSpPr>
        <p:spPr>
          <a:xfrm>
            <a:off x="323528" y="5013176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hthoek 25"/>
          <p:cNvSpPr/>
          <p:nvPr/>
        </p:nvSpPr>
        <p:spPr>
          <a:xfrm>
            <a:off x="323528" y="5301208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/>
          <p:cNvSpPr/>
          <p:nvPr/>
        </p:nvSpPr>
        <p:spPr>
          <a:xfrm>
            <a:off x="323528" y="5589240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hthoek 27"/>
          <p:cNvSpPr/>
          <p:nvPr/>
        </p:nvSpPr>
        <p:spPr>
          <a:xfrm>
            <a:off x="323528" y="5877272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hthoek 28"/>
          <p:cNvSpPr/>
          <p:nvPr/>
        </p:nvSpPr>
        <p:spPr>
          <a:xfrm>
            <a:off x="323528" y="6165304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0174611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22" grpId="0">
        <p:bldAsOne/>
      </p:bldGraphic>
      <p:bldP spid="23" grpId="0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fgeronde rechthoek 7"/>
          <p:cNvSpPr/>
          <p:nvPr/>
        </p:nvSpPr>
        <p:spPr>
          <a:xfrm>
            <a:off x="179512" y="1916832"/>
            <a:ext cx="8784976" cy="4680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kstvak 6"/>
          <p:cNvSpPr txBox="1">
            <a:spLocks noChangeArrowheads="1"/>
          </p:cNvSpPr>
          <p:nvPr/>
        </p:nvSpPr>
        <p:spPr bwMode="auto">
          <a:xfrm>
            <a:off x="357758" y="2276872"/>
            <a:ext cx="385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Welke vorm heeft de grafiek?</a:t>
            </a:r>
            <a:endParaRPr lang="nl-NL" altLang="nl-BE">
              <a:latin typeface="+mj-lt"/>
            </a:endParaRPr>
          </a:p>
        </p:txBody>
      </p:sp>
      <p:sp>
        <p:nvSpPr>
          <p:cNvPr id="11" name="Tekstvak 7"/>
          <p:cNvSpPr txBox="1">
            <a:spLocks noChangeArrowheads="1"/>
          </p:cNvSpPr>
          <p:nvPr/>
        </p:nvSpPr>
        <p:spPr bwMode="auto">
          <a:xfrm>
            <a:off x="357758" y="2764234"/>
            <a:ext cx="385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Wat betekent dit voor F</a:t>
            </a:r>
            <a:r>
              <a:rPr lang="nl-BE" altLang="nl-BE" baseline="-25000">
                <a:latin typeface="+mj-lt"/>
              </a:rPr>
              <a:t>Z</a:t>
            </a:r>
            <a:r>
              <a:rPr lang="nl-BE" altLang="nl-BE">
                <a:latin typeface="+mj-lt"/>
              </a:rPr>
              <a:t> en m?</a:t>
            </a:r>
            <a:endParaRPr lang="nl-NL" altLang="nl-BE">
              <a:latin typeface="+mj-lt"/>
            </a:endParaRPr>
          </a:p>
        </p:txBody>
      </p:sp>
      <p:sp>
        <p:nvSpPr>
          <p:cNvPr id="12" name="Tekstvak 8"/>
          <p:cNvSpPr txBox="1">
            <a:spLocks noChangeArrowheads="1"/>
          </p:cNvSpPr>
          <p:nvPr/>
        </p:nvSpPr>
        <p:spPr bwMode="auto">
          <a:xfrm>
            <a:off x="357758" y="3284984"/>
            <a:ext cx="492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Hoe stel je dit verband symbolisch voor?</a:t>
            </a:r>
            <a:endParaRPr lang="nl-NL" altLang="nl-BE" dirty="0">
              <a:latin typeface="+mj-lt"/>
            </a:endParaRPr>
          </a:p>
        </p:txBody>
      </p:sp>
      <p:sp>
        <p:nvSpPr>
          <p:cNvPr id="13" name="Tekstvak 9"/>
          <p:cNvSpPr txBox="1">
            <a:spLocks noChangeArrowheads="1"/>
          </p:cNvSpPr>
          <p:nvPr/>
        </p:nvSpPr>
        <p:spPr bwMode="auto">
          <a:xfrm>
            <a:off x="357758" y="3851201"/>
            <a:ext cx="4929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Wat kan je zeggen over F</a:t>
            </a:r>
            <a:r>
              <a:rPr lang="nl-BE" altLang="nl-BE" baseline="-25000" dirty="0">
                <a:latin typeface="+mj-lt"/>
              </a:rPr>
              <a:t>Z</a:t>
            </a:r>
            <a:r>
              <a:rPr lang="nl-BE" altLang="nl-BE" dirty="0">
                <a:latin typeface="+mj-lt"/>
              </a:rPr>
              <a:t>  /  m?</a:t>
            </a:r>
            <a:endParaRPr lang="nl-NL" altLang="nl-BE" dirty="0">
              <a:latin typeface="+mj-lt"/>
            </a:endParaRP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4096469" y="2267025"/>
            <a:ext cx="357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>
                <a:latin typeface="+mj-lt"/>
              </a:rPr>
              <a:t>Halve rechte door oorsprong</a:t>
            </a:r>
            <a:endParaRPr lang="nl-NL" altLang="nl-BE" b="1">
              <a:latin typeface="+mj-lt"/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4096469" y="2764234"/>
            <a:ext cx="4796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>
                <a:latin typeface="+mj-lt"/>
              </a:rPr>
              <a:t>F</a:t>
            </a:r>
            <a:r>
              <a:rPr lang="nl-BE" altLang="nl-BE" b="1" baseline="-25000" dirty="0">
                <a:latin typeface="+mj-lt"/>
              </a:rPr>
              <a:t>Z</a:t>
            </a:r>
            <a:r>
              <a:rPr lang="nl-BE" altLang="nl-BE" b="1" dirty="0">
                <a:latin typeface="+mj-lt"/>
              </a:rPr>
              <a:t>  en m zijn </a:t>
            </a:r>
            <a:r>
              <a:rPr lang="nl-BE" altLang="nl-BE" b="1" dirty="0" smtClean="0">
                <a:latin typeface="+mj-lt"/>
              </a:rPr>
              <a:t>rechtevenredige </a:t>
            </a:r>
            <a:r>
              <a:rPr lang="nl-BE" altLang="nl-BE" b="1" dirty="0" smtClean="0"/>
              <a:t>grootheden</a:t>
            </a:r>
            <a:endParaRPr lang="nl-NL" altLang="nl-BE" b="1" dirty="0" smtClean="0"/>
          </a:p>
          <a:p>
            <a:pPr eaLnBrk="1" hangingPunct="1"/>
            <a:endParaRPr lang="nl-NL" altLang="nl-BE" b="1" dirty="0">
              <a:latin typeface="+mj-lt"/>
            </a:endParaRPr>
          </a:p>
        </p:txBody>
      </p:sp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5076056" y="3284984"/>
            <a:ext cx="357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>
                <a:latin typeface="+mj-lt"/>
              </a:rPr>
              <a:t>F</a:t>
            </a:r>
            <a:r>
              <a:rPr lang="nl-BE" altLang="nl-BE" b="1" baseline="-25000" dirty="0">
                <a:latin typeface="+mj-lt"/>
              </a:rPr>
              <a:t>Z</a:t>
            </a:r>
            <a:r>
              <a:rPr lang="nl-BE" altLang="nl-BE" b="1" dirty="0">
                <a:latin typeface="+mj-lt"/>
              </a:rPr>
              <a:t>  </a:t>
            </a:r>
            <a:r>
              <a:rPr lang="nl-BE" altLang="nl-BE" b="1" dirty="0">
                <a:latin typeface="+mj-lt"/>
                <a:sym typeface="Symbol" pitchFamily="18" charset="2"/>
              </a:rPr>
              <a:t>  </a:t>
            </a:r>
            <a:r>
              <a:rPr lang="nl-BE" altLang="nl-BE" b="1" dirty="0">
                <a:latin typeface="+mj-lt"/>
              </a:rPr>
              <a:t>m </a:t>
            </a:r>
            <a:endParaRPr lang="nl-NL" altLang="nl-BE" b="1" dirty="0">
              <a:latin typeface="+mj-lt"/>
            </a:endParaRP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4283968" y="3861048"/>
            <a:ext cx="357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 smtClean="0">
                <a:latin typeface="+mj-lt"/>
              </a:rPr>
              <a:t>Ze </a:t>
            </a:r>
            <a:r>
              <a:rPr lang="nl-BE" altLang="nl-BE" b="1" dirty="0">
                <a:latin typeface="+mj-lt"/>
              </a:rPr>
              <a:t>is constant </a:t>
            </a:r>
            <a:r>
              <a:rPr lang="nl-BE" altLang="nl-BE" b="1" dirty="0" smtClean="0">
                <a:latin typeface="+mj-lt"/>
              </a:rPr>
              <a:t>.</a:t>
            </a:r>
            <a:endParaRPr lang="nl-NL" altLang="nl-BE" b="1" dirty="0">
              <a:latin typeface="+mj-lt"/>
            </a:endParaRPr>
          </a:p>
        </p:txBody>
      </p:sp>
      <p:sp>
        <p:nvSpPr>
          <p:cNvPr id="19" name="Tekstvak 16"/>
          <p:cNvSpPr txBox="1">
            <a:spLocks noChangeArrowheads="1"/>
          </p:cNvSpPr>
          <p:nvPr/>
        </p:nvSpPr>
        <p:spPr bwMode="auto">
          <a:xfrm>
            <a:off x="357758" y="4422552"/>
            <a:ext cx="757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Bereken deze constante in de laatste kolom van de </a:t>
            </a:r>
            <a:r>
              <a:rPr lang="nl-BE" altLang="nl-BE" dirty="0" smtClean="0">
                <a:latin typeface="+mj-lt"/>
              </a:rPr>
              <a:t>tabel:</a:t>
            </a:r>
            <a:endParaRPr lang="nl-NL" altLang="nl-BE" dirty="0">
              <a:latin typeface="+mj-lt"/>
            </a:endParaRP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395536" y="4797152"/>
            <a:ext cx="3318073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 smtClean="0">
                <a:latin typeface="+mj-lt"/>
              </a:rPr>
              <a:t>gemiddelde: = 10   N/kg </a:t>
            </a:r>
            <a:endParaRPr lang="nl-NL" altLang="nl-BE" b="1" dirty="0">
              <a:latin typeface="+mj-lt"/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323528" y="1052736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73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kstvak 16"/>
          <p:cNvSpPr txBox="1">
            <a:spLocks noChangeArrowheads="1"/>
          </p:cNvSpPr>
          <p:nvPr/>
        </p:nvSpPr>
        <p:spPr bwMode="auto">
          <a:xfrm>
            <a:off x="384001" y="5229200"/>
            <a:ext cx="757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 smtClean="0">
                <a:latin typeface="+mj-lt"/>
              </a:rPr>
              <a:t>Deze constante noemen we de </a:t>
            </a:r>
            <a:r>
              <a:rPr lang="nl-BE" altLang="nl-BE" b="1" dirty="0" smtClean="0">
                <a:latin typeface="+mj-lt"/>
              </a:rPr>
              <a:t>zwaarteveldsterkte.</a:t>
            </a:r>
          </a:p>
        </p:txBody>
      </p:sp>
      <p:sp>
        <p:nvSpPr>
          <p:cNvPr id="26" name="Tekstvak 16"/>
          <p:cNvSpPr txBox="1">
            <a:spLocks noChangeArrowheads="1"/>
          </p:cNvSpPr>
          <p:nvPr/>
        </p:nvSpPr>
        <p:spPr bwMode="auto">
          <a:xfrm>
            <a:off x="395536" y="5723409"/>
            <a:ext cx="757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 smtClean="0">
                <a:latin typeface="+mj-lt"/>
              </a:rPr>
              <a:t>Symbool: </a:t>
            </a:r>
            <a:r>
              <a:rPr lang="nl-BE" altLang="nl-BE" b="1" dirty="0" smtClean="0">
                <a:latin typeface="+mj-lt"/>
              </a:rPr>
              <a:t>g</a:t>
            </a:r>
            <a:endParaRPr lang="nl-NL" altLang="nl-BE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fgeronde rechthoek 7"/>
          <p:cNvSpPr/>
          <p:nvPr/>
        </p:nvSpPr>
        <p:spPr>
          <a:xfrm>
            <a:off x="539552" y="1916832"/>
            <a:ext cx="6408712" cy="4680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nl-BE" sz="2000" dirty="0" smtClean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kstvak 6"/>
              <p:cNvSpPr txBox="1">
                <a:spLocks noChangeArrowheads="1"/>
              </p:cNvSpPr>
              <p:nvPr/>
            </p:nvSpPr>
            <p:spPr bwMode="auto">
              <a:xfrm>
                <a:off x="1221854" y="2060848"/>
                <a:ext cx="7598618" cy="5321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nl-NL" altLang="nl-BE" sz="24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altLang="nl-BE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BE" altLang="nl-BE" sz="2400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nl-BE" altLang="nl-BE" sz="2400" b="1" i="1" smtClean="0"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</m:num>
                      <m:den>
                        <m:r>
                          <a:rPr lang="nl-BE" altLang="nl-BE" sz="2400" b="1" i="1" smtClean="0"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nl-NL" altLang="nl-BE" dirty="0" smtClean="0">
                    <a:latin typeface="+mj-lt"/>
                  </a:rPr>
                  <a:t> - grafiek is een </a:t>
                </a:r>
                <a:r>
                  <a:rPr lang="nl-NL" altLang="nl-BE" b="1" dirty="0" smtClean="0">
                    <a:latin typeface="+mj-lt"/>
                  </a:rPr>
                  <a:t>rechte door de oorsprong.</a:t>
                </a:r>
              </a:p>
              <a:p>
                <a:pPr eaLnBrk="1" hangingPunct="1"/>
                <a:endParaRPr lang="nl-NL" altLang="nl-BE" b="1" dirty="0">
                  <a:latin typeface="+mj-lt"/>
                </a:endParaRPr>
              </a:p>
              <a:p>
                <a:pPr marL="285750" indent="-285750" eaLnBrk="1" hangingPunct="1">
                  <a:buFont typeface="Wingdings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altLang="nl-BE" sz="2400" b="1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nl-BE" altLang="nl-BE" sz="2400" b="1" i="1" smtClean="0">
                            <a:latin typeface="Cambria Math"/>
                            <a:sym typeface="Wingdings" panose="05000000000000000000" pitchFamily="2" charset="2"/>
                          </a:rPr>
                          <m:t>𝑭</m:t>
                        </m:r>
                      </m:e>
                      <m:sub>
                        <m:r>
                          <a:rPr lang="nl-BE" altLang="nl-BE" sz="2400" b="1" i="1" smtClean="0">
                            <a:latin typeface="Cambria Math"/>
                            <a:sym typeface="Wingdings" panose="05000000000000000000" pitchFamily="2" charset="2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nl-NL" altLang="nl-BE" sz="2400" dirty="0" smtClean="0">
                    <a:latin typeface="+mj-lt"/>
                  </a:rPr>
                  <a:t> ~ </a:t>
                </a:r>
                <a14:m>
                  <m:oMath xmlns:m="http://schemas.openxmlformats.org/officeDocument/2006/math">
                    <m:r>
                      <a:rPr lang="nl-BE" altLang="nl-BE" sz="2400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nl-NL" altLang="nl-BE" sz="2400" dirty="0" smtClean="0">
                    <a:latin typeface="+mj-lt"/>
                  </a:rPr>
                  <a:t> </a:t>
                </a:r>
              </a:p>
              <a:p>
                <a:pPr marL="285750" indent="-285750" eaLnBrk="1" hangingPunct="1">
                  <a:buFont typeface="Wingdings"/>
                  <a:buChar char="à"/>
                </a:pPr>
                <a:endParaRPr lang="nl-NL" altLang="nl-BE" sz="2400" dirty="0">
                  <a:latin typeface="+mj-lt"/>
                </a:endParaRPr>
              </a:p>
              <a:p>
                <a:pPr marL="285750" indent="-285750" eaLnBrk="1" hangingPunct="1">
                  <a:buFont typeface="Wingdings"/>
                  <a:buChar char="à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altLang="nl-BE" sz="24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altLang="nl-BE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BE" altLang="nl-BE" sz="24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nl-BE" altLang="nl-BE" sz="2400" b="1" i="1"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</m:num>
                      <m:den>
                        <m:r>
                          <a:rPr lang="nl-BE" altLang="nl-BE" sz="2400" b="1" i="1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nl-BE" altLang="nl-BE" sz="2400" b="1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nl-BE" altLang="nl-BE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BE" altLang="nl-BE" sz="2400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nl-BE" altLang="nl-BE" sz="2400" b="1" i="1" smtClean="0">
                            <a:latin typeface="Cambria Math"/>
                          </a:rPr>
                          <m:t>𝒕𝒆</m:t>
                        </m:r>
                      </m:sup>
                    </m:sSup>
                  </m:oMath>
                </a14:m>
                <a:endParaRPr lang="nl-NL" altLang="nl-BE" b="1" dirty="0" smtClean="0">
                  <a:latin typeface="+mj-lt"/>
                </a:endParaRPr>
              </a:p>
              <a:p>
                <a:pPr marL="285750" indent="-285750" eaLnBrk="1" hangingPunct="1">
                  <a:buFont typeface="Wingdings"/>
                  <a:buChar char="à"/>
                </a:pPr>
                <a:endParaRPr lang="nl-NL" altLang="nl-BE" b="1" dirty="0">
                  <a:latin typeface="+mj-lt"/>
                </a:endParaRPr>
              </a:p>
              <a:p>
                <a:pPr marL="285750" indent="-285750" eaLnBrk="1" hangingPunct="1">
                  <a:buFont typeface="Wingdings"/>
                  <a:buChar char="à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altLang="nl-BE" sz="24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altLang="nl-BE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BE" altLang="nl-BE" sz="24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nl-BE" altLang="nl-BE" sz="2400" b="1" i="1"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</m:num>
                      <m:den>
                        <m:r>
                          <a:rPr lang="nl-BE" altLang="nl-BE" sz="2400" b="1" i="1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nl-BE" altLang="nl-BE" sz="2400" b="1" i="1">
                        <a:latin typeface="Cambria Math"/>
                      </a:rPr>
                      <m:t>=</m:t>
                    </m:r>
                    <m:r>
                      <a:rPr lang="nl-BE" altLang="nl-BE" sz="2400" b="1" i="1" smtClean="0">
                        <a:latin typeface="Cambria Math"/>
                      </a:rPr>
                      <m:t>𝒈</m:t>
                    </m:r>
                  </m:oMath>
                </a14:m>
                <a:r>
                  <a:rPr lang="nl-NL" altLang="nl-BE" sz="2400" b="1" dirty="0" smtClean="0">
                    <a:latin typeface="+mj-lt"/>
                  </a:rPr>
                  <a:t>  </a:t>
                </a:r>
                <a:r>
                  <a:rPr lang="nl-NL" altLang="nl-BE" sz="2400" b="1" dirty="0" smtClean="0">
                    <a:latin typeface="+mj-lt"/>
                    <a:sym typeface="Wingdings" panose="05000000000000000000" pitchFamily="2" charset="2"/>
                  </a:rPr>
                  <a:t>dus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altLang="nl-BE" sz="2400" b="1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nl-BE" altLang="nl-BE" sz="2400" b="1" i="1" smtClean="0">
                            <a:latin typeface="Cambria Math"/>
                            <a:sym typeface="Wingdings" panose="05000000000000000000" pitchFamily="2" charset="2"/>
                          </a:rPr>
                          <m:t>𝑭</m:t>
                        </m:r>
                      </m:e>
                      <m:sub>
                        <m:r>
                          <a:rPr lang="nl-BE" altLang="nl-BE" sz="2400" b="1" i="1" smtClean="0">
                            <a:latin typeface="Cambria Math"/>
                            <a:sym typeface="Wingdings" panose="05000000000000000000" pitchFamily="2" charset="2"/>
                          </a:rPr>
                          <m:t>𝒛</m:t>
                        </m:r>
                      </m:sub>
                    </m:sSub>
                    <m:r>
                      <a:rPr lang="nl-BE" altLang="nl-BE" sz="2400" b="1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r>
                      <a:rPr lang="nl-BE" altLang="nl-BE" sz="2400" b="1" i="1" smtClean="0">
                        <a:latin typeface="Cambria Math"/>
                        <a:sym typeface="Wingdings" panose="05000000000000000000" pitchFamily="2" charset="2"/>
                      </a:rPr>
                      <m:t>𝒎</m:t>
                    </m:r>
                    <m:r>
                      <a:rPr lang="nl-BE" altLang="nl-BE" sz="2400" b="1" i="1" smtClean="0">
                        <a:latin typeface="Cambria Math"/>
                        <a:sym typeface="Wingdings" panose="05000000000000000000" pitchFamily="2" charset="2"/>
                      </a:rPr>
                      <m:t> . </m:t>
                    </m:r>
                    <m:r>
                      <a:rPr lang="nl-BE" altLang="nl-BE" sz="2400" b="1" i="1" smtClean="0">
                        <a:latin typeface="Cambria Math"/>
                        <a:sym typeface="Wingdings" panose="05000000000000000000" pitchFamily="2" charset="2"/>
                      </a:rPr>
                      <m:t>𝒈</m:t>
                    </m:r>
                  </m:oMath>
                </a14:m>
                <a:endParaRPr lang="nl-NL" altLang="nl-BE" sz="2400" b="1" dirty="0" smtClean="0">
                  <a:latin typeface="+mj-lt"/>
                </a:endParaRPr>
              </a:p>
              <a:p>
                <a:pPr marL="285750" indent="-285750" eaLnBrk="1" hangingPunct="1">
                  <a:buFont typeface="Wingdings"/>
                  <a:buChar char="à"/>
                </a:pPr>
                <a:endParaRPr lang="nl-NL" altLang="nl-BE" sz="2400" b="1" dirty="0">
                  <a:latin typeface="+mj-lt"/>
                </a:endParaRPr>
              </a:p>
              <a:p>
                <a:pPr marL="285750" indent="-285750" eaLnBrk="1" hangingPunct="1">
                  <a:buFont typeface="Wingdings"/>
                  <a:buChar char="à"/>
                </a:pPr>
                <a:r>
                  <a:rPr lang="nl-NL" altLang="nl-BE" b="1" dirty="0" smtClean="0">
                    <a:latin typeface="+mj-lt"/>
                  </a:rPr>
                  <a:t>Eenheid:  </a:t>
                </a:r>
                <a:r>
                  <a:rPr lang="nl-NL" altLang="nl-BE" sz="2400" b="1" dirty="0" smtClean="0">
                    <a:latin typeface="+mj-lt"/>
                  </a:rPr>
                  <a:t>[</a:t>
                </a:r>
                <a14:m>
                  <m:oMath xmlns:m="http://schemas.openxmlformats.org/officeDocument/2006/math">
                    <m:r>
                      <a:rPr lang="nl-BE" altLang="nl-BE" sz="2400" b="1" i="1">
                        <a:latin typeface="Cambria Math"/>
                      </a:rPr>
                      <m:t>𝒈</m:t>
                    </m:r>
                  </m:oMath>
                </a14:m>
                <a:r>
                  <a:rPr lang="nl-NL" altLang="nl-BE" sz="2400" b="1" dirty="0" smtClean="0"/>
                  <a:t>] 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nl-BE" sz="24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altLang="nl-BE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BE" altLang="nl-BE" sz="24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nl-BE" altLang="nl-BE" sz="2400" b="1" i="1"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</m:num>
                      <m:den>
                        <m:r>
                          <a:rPr lang="nl-BE" altLang="nl-BE" sz="2400" b="1" i="1"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nl-NL" altLang="nl-BE" sz="2400" b="1" dirty="0" smtClean="0"/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nl-BE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nl-BE" altLang="nl-BE" sz="2400" b="1" i="1" smtClean="0">
                            <a:latin typeface="Cambria Math"/>
                          </a:rPr>
                          <m:t>𝑵</m:t>
                        </m:r>
                      </m:num>
                      <m:den>
                        <m:r>
                          <a:rPr lang="nl-BE" altLang="nl-BE" sz="2400" b="1" i="1" smtClean="0">
                            <a:latin typeface="Cambria Math"/>
                          </a:rPr>
                          <m:t>𝒌𝒈</m:t>
                        </m:r>
                      </m:den>
                    </m:f>
                  </m:oMath>
                </a14:m>
                <a:endParaRPr lang="nl-NL" altLang="nl-BE" sz="2400" b="1" dirty="0" smtClean="0"/>
              </a:p>
              <a:p>
                <a:pPr marL="285750" indent="-285750" eaLnBrk="1" hangingPunct="1"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nl-BE" altLang="nl-BE" sz="2400" b="1" i="1">
                        <a:latin typeface="Cambria Math"/>
                      </a:rPr>
                      <m:t>𝒈</m:t>
                    </m:r>
                    <m:r>
                      <a:rPr lang="nl-BE" altLang="nl-BE" sz="2400" b="1" i="1" smtClean="0">
                        <a:latin typeface="Cambria Math"/>
                      </a:rPr>
                      <m:t>=</m:t>
                    </m:r>
                    <m:r>
                      <a:rPr lang="nl-BE" altLang="nl-BE" sz="2400" b="1" i="1" smtClean="0">
                        <a:latin typeface="Cambria Math"/>
                      </a:rPr>
                      <m:t>𝟗</m:t>
                    </m:r>
                    <m:r>
                      <a:rPr lang="nl-BE" altLang="nl-BE" sz="2400" b="1" i="1" smtClean="0">
                        <a:latin typeface="Cambria Math"/>
                      </a:rPr>
                      <m:t>,</m:t>
                    </m:r>
                    <m:r>
                      <a:rPr lang="nl-BE" altLang="nl-BE" sz="2400" b="1" i="1" smtClean="0">
                        <a:latin typeface="Cambria Math"/>
                      </a:rPr>
                      <m:t>𝟖𝟏</m:t>
                    </m:r>
                    <m:r>
                      <a:rPr lang="nl-BE" altLang="nl-BE" sz="2400" b="1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nl-BE" altLang="nl-BE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altLang="nl-BE" sz="2400" b="1" i="1" smtClean="0">
                            <a:latin typeface="Cambria Math"/>
                          </a:rPr>
                          <m:t>𝑵</m:t>
                        </m:r>
                      </m:num>
                      <m:den>
                        <m:r>
                          <a:rPr lang="nl-BE" altLang="nl-BE" sz="2400" b="1" i="1" smtClean="0">
                            <a:latin typeface="Cambria Math"/>
                          </a:rPr>
                          <m:t>𝒌𝒈</m:t>
                        </m:r>
                      </m:den>
                    </m:f>
                  </m:oMath>
                </a14:m>
                <a:endParaRPr lang="nl-NL" altLang="nl-BE" sz="2400" b="1" dirty="0"/>
              </a:p>
              <a:p>
                <a:pPr marL="285750" indent="-285750" eaLnBrk="1" hangingPunct="1">
                  <a:buFont typeface="Wingdings"/>
                  <a:buChar char="à"/>
                </a:pPr>
                <a:endParaRPr lang="nl-NL" altLang="nl-BE" sz="2400" b="1" dirty="0"/>
              </a:p>
              <a:p>
                <a:pPr marL="285750" indent="-285750" eaLnBrk="1" hangingPunct="1">
                  <a:buFont typeface="Wingdings"/>
                  <a:buChar char="à"/>
                </a:pPr>
                <a:endParaRPr lang="nl-NL" altLang="nl-BE" sz="1600" b="1" dirty="0"/>
              </a:p>
              <a:p>
                <a:pPr marL="285750" indent="-285750" eaLnBrk="1" hangingPunct="1">
                  <a:buFont typeface="Wingdings"/>
                  <a:buChar char="à"/>
                </a:pPr>
                <a:endParaRPr lang="nl-NL" altLang="nl-BE" sz="1600" b="1" dirty="0">
                  <a:latin typeface="+mj-lt"/>
                </a:endParaRPr>
              </a:p>
            </p:txBody>
          </p:sp>
        </mc:Choice>
        <mc:Fallback>
          <p:sp>
            <p:nvSpPr>
              <p:cNvPr id="10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854" y="2060848"/>
                <a:ext cx="7598618" cy="532177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4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el 1"/>
          <p:cNvSpPr txBox="1">
            <a:spLocks/>
          </p:cNvSpPr>
          <p:nvPr/>
        </p:nvSpPr>
        <p:spPr>
          <a:xfrm>
            <a:off x="323528" y="1052736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73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1052736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73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kstvak 6"/>
          <p:cNvSpPr txBox="1">
            <a:spLocks noChangeArrowheads="1"/>
          </p:cNvSpPr>
          <p:nvPr/>
        </p:nvSpPr>
        <p:spPr bwMode="auto">
          <a:xfrm>
            <a:off x="285750" y="1916832"/>
            <a:ext cx="442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>
                <a:latin typeface="+mj-lt"/>
              </a:rPr>
              <a:t>Grootte van de zwaarteveldsterkte</a:t>
            </a:r>
            <a:endParaRPr lang="nl-NL" altLang="nl-BE" b="1" dirty="0">
              <a:latin typeface="+mj-lt"/>
            </a:endParaRP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1331640" y="2348880"/>
            <a:ext cx="700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Op onze breedtegraad			g =  9,81  N / kg</a:t>
            </a:r>
            <a:endParaRPr lang="nl-NL" altLang="nl-BE" dirty="0">
              <a:latin typeface="+mj-lt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331640" y="2836243"/>
            <a:ext cx="7000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Aan de evenaar			</a:t>
            </a:r>
            <a:r>
              <a:rPr lang="nl-BE" altLang="nl-BE" dirty="0" smtClean="0">
                <a:latin typeface="+mj-lt"/>
              </a:rPr>
              <a:t>g </a:t>
            </a:r>
            <a:r>
              <a:rPr lang="nl-BE" altLang="nl-BE" dirty="0">
                <a:latin typeface="+mj-lt"/>
              </a:rPr>
              <a:t>=  9,78  N / kg</a:t>
            </a:r>
            <a:endParaRPr lang="nl-NL" altLang="nl-BE" dirty="0">
              <a:latin typeface="+mj-lt"/>
            </a:endParaRP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1331640" y="3336305"/>
            <a:ext cx="700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Aan de polen				g =  9,83  N / kg</a:t>
            </a:r>
            <a:endParaRPr lang="nl-NL" altLang="nl-BE" dirty="0">
              <a:latin typeface="+mj-lt"/>
            </a:endParaRP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1331640" y="3836368"/>
            <a:ext cx="700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Op de maan				g =  1,62  N / kg</a:t>
            </a:r>
            <a:endParaRPr lang="nl-NL" altLang="nl-BE">
              <a:latin typeface="+mj-lt"/>
            </a:endParaRPr>
          </a:p>
        </p:txBody>
      </p:sp>
      <p:pic>
        <p:nvPicPr>
          <p:cNvPr id="1026" name="Picture 2" descr="http://content.internetvideoarchive.com/content/photos/810/034047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0082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etnet.be/sites/default/files/imagecache/quiz_question/quiz_images/gewichtlooshe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564595"/>
            <a:ext cx="3189734" cy="2141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5682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1052736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73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kstvak 12"/>
          <p:cNvSpPr txBox="1">
            <a:spLocks noChangeArrowheads="1"/>
          </p:cNvSpPr>
          <p:nvPr/>
        </p:nvSpPr>
        <p:spPr bwMode="auto">
          <a:xfrm>
            <a:off x="285750" y="2060848"/>
            <a:ext cx="335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/>
              <a:t>Voorwerp in rust</a:t>
            </a:r>
            <a:endParaRPr lang="nl-NL" altLang="nl-BE" b="1"/>
          </a:p>
        </p:txBody>
      </p:sp>
      <p:sp>
        <p:nvSpPr>
          <p:cNvPr id="7" name="Tekstvak 13"/>
          <p:cNvSpPr txBox="1">
            <a:spLocks noChangeArrowheads="1"/>
          </p:cNvSpPr>
          <p:nvPr/>
        </p:nvSpPr>
        <p:spPr bwMode="auto">
          <a:xfrm>
            <a:off x="2928938" y="2060848"/>
            <a:ext cx="5603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 smtClean="0">
                <a:sym typeface="Wingdings" panose="05000000000000000000" pitchFamily="2" charset="2"/>
              </a:rPr>
              <a:t> </a:t>
            </a:r>
            <a:r>
              <a:rPr lang="nl-BE" altLang="nl-BE" dirty="0" smtClean="0"/>
              <a:t>grootte </a:t>
            </a:r>
            <a:r>
              <a:rPr lang="nl-BE" altLang="nl-BE" dirty="0"/>
              <a:t>zwaartekracht = grootte gewicht</a:t>
            </a:r>
            <a:endParaRPr lang="nl-NL" altLang="nl-BE" dirty="0"/>
          </a:p>
        </p:txBody>
      </p:sp>
      <p:sp>
        <p:nvSpPr>
          <p:cNvPr id="8" name="Tekstvak 14"/>
          <p:cNvSpPr txBox="1">
            <a:spLocks noChangeArrowheads="1"/>
          </p:cNvSpPr>
          <p:nvPr/>
        </p:nvSpPr>
        <p:spPr bwMode="auto">
          <a:xfrm>
            <a:off x="2936354" y="2560910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 smtClean="0">
                <a:sym typeface="Wingdings" panose="05000000000000000000" pitchFamily="2" charset="2"/>
              </a:rPr>
              <a:t> </a:t>
            </a:r>
            <a:r>
              <a:rPr lang="nl-BE" altLang="nl-BE" b="1" dirty="0" smtClean="0"/>
              <a:t>G  </a:t>
            </a:r>
            <a:r>
              <a:rPr lang="nl-BE" altLang="nl-BE" b="1" dirty="0"/>
              <a:t>=   F</a:t>
            </a:r>
            <a:r>
              <a:rPr lang="nl-BE" altLang="nl-BE" b="1" baseline="-25000" dirty="0"/>
              <a:t>Z</a:t>
            </a:r>
            <a:r>
              <a:rPr lang="nl-BE" altLang="nl-BE" b="1" dirty="0"/>
              <a:t>  =  m.g</a:t>
            </a:r>
            <a:endParaRPr lang="nl-NL" altLang="nl-BE" b="1" dirty="0"/>
          </a:p>
        </p:txBody>
      </p:sp>
      <p:sp>
        <p:nvSpPr>
          <p:cNvPr id="9" name="Tekstvak 15"/>
          <p:cNvSpPr txBox="1"/>
          <p:nvPr/>
        </p:nvSpPr>
        <p:spPr>
          <a:xfrm>
            <a:off x="3000375" y="3132410"/>
            <a:ext cx="1428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BE" dirty="0" smtClean="0">
                <a:latin typeface="Tahoma" pitchFamily="34" charset="0"/>
                <a:sym typeface="Wingdings" panose="05000000000000000000" pitchFamily="2" charset="2"/>
              </a:rPr>
              <a:t> </a:t>
            </a:r>
            <a:r>
              <a:rPr lang="nl-BE" dirty="0" smtClean="0">
                <a:latin typeface="Tahoma" pitchFamily="34" charset="0"/>
              </a:rPr>
              <a:t>Maar:  </a:t>
            </a:r>
            <a:endParaRPr lang="nl-NL" dirty="0">
              <a:latin typeface="Tahoma" pitchFamily="34" charset="0"/>
            </a:endParaRPr>
          </a:p>
        </p:txBody>
      </p:sp>
      <p:sp>
        <p:nvSpPr>
          <p:cNvPr id="10" name="Tekstvak 16"/>
          <p:cNvSpPr txBox="1">
            <a:spLocks noChangeArrowheads="1"/>
          </p:cNvSpPr>
          <p:nvPr/>
        </p:nvSpPr>
        <p:spPr bwMode="auto">
          <a:xfrm>
            <a:off x="4669110" y="3207121"/>
            <a:ext cx="314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/>
              <a:t>       G         	       F</a:t>
            </a:r>
            <a:r>
              <a:rPr lang="nl-BE" altLang="nl-BE" b="1" baseline="-25000" dirty="0"/>
              <a:t>Z</a:t>
            </a:r>
            <a:r>
              <a:rPr lang="nl-BE" altLang="nl-BE" b="1" dirty="0"/>
              <a:t>  </a:t>
            </a:r>
            <a:endParaRPr lang="nl-NL" altLang="nl-BE" b="1" dirty="0"/>
          </a:p>
        </p:txBody>
      </p:sp>
      <p:cxnSp>
        <p:nvCxnSpPr>
          <p:cNvPr id="11" name="Rechte verbindingslijn met pijl 18"/>
          <p:cNvCxnSpPr/>
          <p:nvPr/>
        </p:nvCxnSpPr>
        <p:spPr>
          <a:xfrm>
            <a:off x="7026548" y="3219821"/>
            <a:ext cx="28575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9"/>
          <p:cNvCxnSpPr/>
          <p:nvPr/>
        </p:nvCxnSpPr>
        <p:spPr>
          <a:xfrm>
            <a:off x="5240610" y="3219821"/>
            <a:ext cx="28575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ep 28"/>
          <p:cNvGrpSpPr>
            <a:grpSpLocks/>
          </p:cNvGrpSpPr>
          <p:nvPr/>
        </p:nvGrpSpPr>
        <p:grpSpPr bwMode="auto">
          <a:xfrm>
            <a:off x="5940152" y="3219821"/>
            <a:ext cx="285750" cy="357188"/>
            <a:chOff x="4643438" y="3429000"/>
            <a:chExt cx="285752" cy="357190"/>
          </a:xfrm>
        </p:grpSpPr>
        <p:cxnSp>
          <p:nvCxnSpPr>
            <p:cNvPr id="14" name="Rechte verbindingslijn 21"/>
            <p:cNvCxnSpPr/>
            <p:nvPr/>
          </p:nvCxnSpPr>
          <p:spPr>
            <a:xfrm>
              <a:off x="4643438" y="3571876"/>
              <a:ext cx="285752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22"/>
            <p:cNvCxnSpPr/>
            <p:nvPr/>
          </p:nvCxnSpPr>
          <p:spPr>
            <a:xfrm>
              <a:off x="4643438" y="3643314"/>
              <a:ext cx="285752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24"/>
            <p:cNvCxnSpPr/>
            <p:nvPr/>
          </p:nvCxnSpPr>
          <p:spPr>
            <a:xfrm rot="5400000">
              <a:off x="4607719" y="3536156"/>
              <a:ext cx="357190" cy="14287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Rechte verbindingslijn met pijl 26"/>
          <p:cNvCxnSpPr/>
          <p:nvPr/>
        </p:nvCxnSpPr>
        <p:spPr>
          <a:xfrm rot="5400000">
            <a:off x="5098529" y="3861965"/>
            <a:ext cx="428625" cy="158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29"/>
          <p:cNvSpPr txBox="1">
            <a:spLocks noChangeArrowheads="1"/>
          </p:cNvSpPr>
          <p:nvPr/>
        </p:nvSpPr>
        <p:spPr bwMode="auto">
          <a:xfrm>
            <a:off x="395536" y="4132535"/>
            <a:ext cx="4221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 smtClean="0"/>
              <a:t>!!verschillend aangrijpingspunt!!</a:t>
            </a:r>
            <a:endParaRPr lang="nl-NL" altLang="nl-BE" b="1" dirty="0"/>
          </a:p>
        </p:txBody>
      </p:sp>
      <p:sp>
        <p:nvSpPr>
          <p:cNvPr id="19" name="Tekstvak 30"/>
          <p:cNvSpPr txBox="1">
            <a:spLocks noChangeArrowheads="1"/>
          </p:cNvSpPr>
          <p:nvPr/>
        </p:nvSpPr>
        <p:spPr bwMode="auto">
          <a:xfrm>
            <a:off x="4804568" y="4005064"/>
            <a:ext cx="1495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 smtClean="0"/>
              <a:t>steunpunt</a:t>
            </a:r>
            <a:endParaRPr lang="nl-NL" altLang="nl-BE" dirty="0"/>
          </a:p>
        </p:txBody>
      </p:sp>
      <p:sp>
        <p:nvSpPr>
          <p:cNvPr id="20" name="Tekstvak 33"/>
          <p:cNvSpPr txBox="1">
            <a:spLocks noChangeArrowheads="1"/>
          </p:cNvSpPr>
          <p:nvPr/>
        </p:nvSpPr>
        <p:spPr bwMode="auto">
          <a:xfrm>
            <a:off x="6503665" y="4005064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/>
              <a:t>zwaartepunt</a:t>
            </a:r>
            <a:endParaRPr lang="nl-NL" altLang="nl-BE"/>
          </a:p>
        </p:txBody>
      </p:sp>
      <p:cxnSp>
        <p:nvCxnSpPr>
          <p:cNvPr id="21" name="Rechte verbindingslijn met pijl 34"/>
          <p:cNvCxnSpPr/>
          <p:nvPr/>
        </p:nvCxnSpPr>
        <p:spPr>
          <a:xfrm rot="5400000">
            <a:off x="6883672" y="3862759"/>
            <a:ext cx="428625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35"/>
          <p:cNvSpPr txBox="1">
            <a:spLocks noChangeArrowheads="1"/>
          </p:cNvSpPr>
          <p:nvPr/>
        </p:nvSpPr>
        <p:spPr bwMode="auto">
          <a:xfrm>
            <a:off x="4499992" y="4355257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/>
              <a:t>(buiten voorwerp)</a:t>
            </a:r>
            <a:endParaRPr lang="nl-NL" altLang="nl-BE" dirty="0"/>
          </a:p>
        </p:txBody>
      </p:sp>
      <p:sp>
        <p:nvSpPr>
          <p:cNvPr id="24" name="Tekstvak 35"/>
          <p:cNvSpPr txBox="1">
            <a:spLocks noChangeArrowheads="1"/>
          </p:cNvSpPr>
          <p:nvPr/>
        </p:nvSpPr>
        <p:spPr bwMode="auto">
          <a:xfrm>
            <a:off x="6461323" y="4365104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 smtClean="0"/>
              <a:t>(</a:t>
            </a:r>
            <a:r>
              <a:rPr lang="nl-BE" altLang="nl-BE" dirty="0"/>
              <a:t>i</a:t>
            </a:r>
            <a:r>
              <a:rPr lang="nl-BE" altLang="nl-BE" dirty="0" smtClean="0"/>
              <a:t>n </a:t>
            </a:r>
            <a:r>
              <a:rPr lang="nl-BE" altLang="nl-BE" dirty="0"/>
              <a:t>voorwerp)</a:t>
            </a:r>
            <a:endParaRPr lang="nl-NL" altLang="nl-BE" dirty="0"/>
          </a:p>
        </p:txBody>
      </p:sp>
      <p:pic>
        <p:nvPicPr>
          <p:cNvPr id="2052" name="Picture 4" descr="http://www.visualphotos.com/photo/2x4630648/baby_sitting_in_chair_BLD0409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3" t="11329" b="6149"/>
          <a:stretch/>
        </p:blipFill>
        <p:spPr bwMode="auto">
          <a:xfrm>
            <a:off x="1224820" y="4501867"/>
            <a:ext cx="1821865" cy="22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0670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  <p:bldP spid="18" grpId="0"/>
      <p:bldP spid="19" grpId="0"/>
      <p:bldP spid="20" grpId="0"/>
      <p:bldP spid="22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1052736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73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85750" y="4675460"/>
            <a:ext cx="507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>
                <a:latin typeface="+mj-lt"/>
              </a:rPr>
              <a:t>Vallend voorwerp is </a:t>
            </a:r>
            <a:r>
              <a:rPr lang="nl-BE" altLang="nl-BE" b="1" dirty="0" smtClean="0">
                <a:latin typeface="+mj-lt"/>
              </a:rPr>
              <a:t>gewichtloos:</a:t>
            </a:r>
            <a:endParaRPr lang="nl-NL" altLang="nl-BE" b="1" dirty="0">
              <a:latin typeface="+mj-lt"/>
            </a:endParaRP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4224511" y="4681217"/>
            <a:ext cx="1571625" cy="369888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>
                <a:latin typeface="+mj-lt"/>
              </a:rPr>
              <a:t>G  =   O  N</a:t>
            </a:r>
            <a:endParaRPr lang="nl-NL" altLang="nl-BE" b="1" dirty="0">
              <a:latin typeface="+mj-lt"/>
            </a:endParaRPr>
          </a:p>
        </p:txBody>
      </p:sp>
      <p:graphicFrame>
        <p:nvGraphicFramePr>
          <p:cNvPr id="9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1474014"/>
              </p:ext>
            </p:extLst>
          </p:nvPr>
        </p:nvGraphicFramePr>
        <p:xfrm>
          <a:off x="2555776" y="2060848"/>
          <a:ext cx="630247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474"/>
                <a:gridCol w="2032000"/>
                <a:gridCol w="2032000"/>
              </a:tblGrid>
              <a:tr h="32163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Zwaartekracht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gewicht</a:t>
                      </a:r>
                      <a:endParaRPr lang="nl-NL" dirty="0"/>
                    </a:p>
                  </a:txBody>
                  <a:tcPr/>
                </a:tc>
              </a:tr>
              <a:tr h="32163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grootte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  <a:tr h="32163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richting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  <a:tr h="32163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Zin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  <a:tr h="32163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aangrijpingspunt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kstvak 11"/>
          <p:cNvSpPr txBox="1">
            <a:spLocks noChangeArrowheads="1"/>
          </p:cNvSpPr>
          <p:nvPr/>
        </p:nvSpPr>
        <p:spPr bwMode="auto">
          <a:xfrm>
            <a:off x="4857750" y="2460898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 b="1">
                <a:latin typeface="+mj-lt"/>
              </a:rPr>
              <a:t>F</a:t>
            </a:r>
            <a:r>
              <a:rPr lang="nl-BE" altLang="nl-BE" b="1" baseline="-25000">
                <a:latin typeface="+mj-lt"/>
              </a:rPr>
              <a:t>Z</a:t>
            </a:r>
            <a:r>
              <a:rPr lang="nl-BE" altLang="nl-BE" b="1">
                <a:latin typeface="+mj-lt"/>
              </a:rPr>
              <a:t>  =   m.g</a:t>
            </a:r>
            <a:endParaRPr lang="nl-NL" altLang="nl-BE" b="1">
              <a:latin typeface="+mj-lt"/>
            </a:endParaRPr>
          </a:p>
        </p:txBody>
      </p:sp>
      <p:sp>
        <p:nvSpPr>
          <p:cNvPr id="11" name="Tekstvak 12"/>
          <p:cNvSpPr txBox="1">
            <a:spLocks noChangeArrowheads="1"/>
          </p:cNvSpPr>
          <p:nvPr/>
        </p:nvSpPr>
        <p:spPr bwMode="auto">
          <a:xfrm>
            <a:off x="6858000" y="2460898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 b="1">
                <a:latin typeface="+mj-lt"/>
              </a:rPr>
              <a:t>G =   m.g</a:t>
            </a:r>
            <a:endParaRPr lang="nl-NL" altLang="nl-BE" b="1">
              <a:latin typeface="+mj-lt"/>
            </a:endParaRPr>
          </a:p>
        </p:txBody>
      </p:sp>
      <p:sp>
        <p:nvSpPr>
          <p:cNvPr id="12" name="Tekstvak 13"/>
          <p:cNvSpPr txBox="1">
            <a:spLocks noChangeArrowheads="1"/>
          </p:cNvSpPr>
          <p:nvPr/>
        </p:nvSpPr>
        <p:spPr bwMode="auto">
          <a:xfrm>
            <a:off x="4857750" y="2805385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 b="1">
                <a:latin typeface="+mj-lt"/>
              </a:rPr>
              <a:t>verticaal</a:t>
            </a:r>
            <a:endParaRPr lang="nl-NL" altLang="nl-BE" b="1">
              <a:latin typeface="+mj-lt"/>
            </a:endParaRPr>
          </a:p>
        </p:txBody>
      </p:sp>
      <p:sp>
        <p:nvSpPr>
          <p:cNvPr id="13" name="Tekstvak 14"/>
          <p:cNvSpPr txBox="1">
            <a:spLocks noChangeArrowheads="1"/>
          </p:cNvSpPr>
          <p:nvPr/>
        </p:nvSpPr>
        <p:spPr bwMode="auto">
          <a:xfrm>
            <a:off x="6858000" y="2818085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 b="1">
                <a:latin typeface="+mj-lt"/>
              </a:rPr>
              <a:t>verticaal</a:t>
            </a:r>
            <a:endParaRPr lang="nl-NL" altLang="nl-BE" b="1">
              <a:latin typeface="+mj-lt"/>
            </a:endParaRPr>
          </a:p>
        </p:txBody>
      </p:sp>
      <p:sp>
        <p:nvSpPr>
          <p:cNvPr id="14" name="Tekstvak 15"/>
          <p:cNvSpPr txBox="1">
            <a:spLocks noChangeArrowheads="1"/>
          </p:cNvSpPr>
          <p:nvPr/>
        </p:nvSpPr>
        <p:spPr bwMode="auto">
          <a:xfrm>
            <a:off x="4857750" y="3162573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 b="1">
                <a:latin typeface="+mj-lt"/>
              </a:rPr>
              <a:t>naar beneden</a:t>
            </a:r>
            <a:endParaRPr lang="nl-NL" altLang="nl-BE" b="1">
              <a:latin typeface="+mj-lt"/>
            </a:endParaRPr>
          </a:p>
        </p:txBody>
      </p:sp>
      <p:sp>
        <p:nvSpPr>
          <p:cNvPr id="15" name="Tekstvak 16"/>
          <p:cNvSpPr txBox="1">
            <a:spLocks noChangeArrowheads="1"/>
          </p:cNvSpPr>
          <p:nvPr/>
        </p:nvSpPr>
        <p:spPr bwMode="auto">
          <a:xfrm>
            <a:off x="6858000" y="3175273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 b="1">
                <a:latin typeface="+mj-lt"/>
              </a:rPr>
              <a:t>naar beneden</a:t>
            </a:r>
            <a:endParaRPr lang="nl-NL" altLang="nl-BE" b="1">
              <a:latin typeface="+mj-lt"/>
            </a:endParaRPr>
          </a:p>
        </p:txBody>
      </p:sp>
      <p:sp>
        <p:nvSpPr>
          <p:cNvPr id="16" name="Tekstvak 17"/>
          <p:cNvSpPr txBox="1">
            <a:spLocks noChangeArrowheads="1"/>
          </p:cNvSpPr>
          <p:nvPr/>
        </p:nvSpPr>
        <p:spPr bwMode="auto">
          <a:xfrm>
            <a:off x="4857750" y="3519760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 b="1">
                <a:latin typeface="+mj-lt"/>
              </a:rPr>
              <a:t>zwaartepunt</a:t>
            </a:r>
            <a:endParaRPr lang="nl-NL" altLang="nl-BE" b="1">
              <a:latin typeface="+mj-lt"/>
            </a:endParaRPr>
          </a:p>
        </p:txBody>
      </p:sp>
      <p:sp>
        <p:nvSpPr>
          <p:cNvPr id="17" name="Tekstvak 18"/>
          <p:cNvSpPr txBox="1">
            <a:spLocks noChangeArrowheads="1"/>
          </p:cNvSpPr>
          <p:nvPr/>
        </p:nvSpPr>
        <p:spPr bwMode="auto">
          <a:xfrm>
            <a:off x="6858000" y="3532460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 b="1">
                <a:latin typeface="+mj-lt"/>
              </a:rPr>
              <a:t>steunpunt</a:t>
            </a:r>
            <a:endParaRPr lang="nl-NL" altLang="nl-BE" b="1">
              <a:latin typeface="+mj-lt"/>
            </a:endParaRPr>
          </a:p>
        </p:txBody>
      </p:sp>
      <p:sp>
        <p:nvSpPr>
          <p:cNvPr id="18" name="Rechthoek 24"/>
          <p:cNvSpPr/>
          <p:nvPr/>
        </p:nvSpPr>
        <p:spPr>
          <a:xfrm>
            <a:off x="714375" y="2318023"/>
            <a:ext cx="12858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9" name="Rechte verbindingslijn met pijl 23"/>
          <p:cNvCxnSpPr/>
          <p:nvPr/>
        </p:nvCxnSpPr>
        <p:spPr>
          <a:xfrm rot="5400000">
            <a:off x="998537" y="3032398"/>
            <a:ext cx="715963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25"/>
          <p:cNvCxnSpPr/>
          <p:nvPr/>
        </p:nvCxnSpPr>
        <p:spPr>
          <a:xfrm rot="5400000">
            <a:off x="999331" y="3460229"/>
            <a:ext cx="71437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5750" y="3033192"/>
            <a:ext cx="2143125" cy="706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74" name="Picture 2" descr="http://www.valscherm.com/photo/Ca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445" y="416684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3915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91264" cy="54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None/>
            </a:pPr>
            <a:endParaRPr lang="nl-BE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dirty="0" smtClean="0">
                <a:sym typeface="Wingdings" panose="05000000000000000000" pitchFamily="2" charset="2"/>
              </a:rPr>
              <a:t>Kracht vervormt iets  </a:t>
            </a:r>
            <a:r>
              <a:rPr lang="nl-BE" sz="2000" b="1" dirty="0" smtClean="0">
                <a:sym typeface="Wingdings" panose="05000000000000000000" pitchFamily="2" charset="2"/>
              </a:rPr>
              <a:t>statisch effect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dirty="0" smtClean="0">
                <a:sym typeface="Wingdings" panose="05000000000000000000" pitchFamily="2" charset="2"/>
              </a:rPr>
              <a:t>Voorwerp terug in zijn oorspronkelijke vorm  </a:t>
            </a:r>
            <a:r>
              <a:rPr lang="nl-BE" sz="2000" b="1" dirty="0" smtClean="0">
                <a:sym typeface="Wingdings" panose="05000000000000000000" pitchFamily="2" charset="2"/>
              </a:rPr>
              <a:t>elastisch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b="1" dirty="0" smtClean="0">
                <a:sym typeface="Wingdings" panose="05000000000000000000" pitchFamily="2" charset="2"/>
              </a:rPr>
              <a:t>Voorbeelden: </a:t>
            </a:r>
            <a:r>
              <a:rPr lang="nl-BE" sz="2000" dirty="0" smtClean="0">
                <a:sym typeface="Wingdings" panose="05000000000000000000" pitchFamily="2" charset="2"/>
              </a:rPr>
              <a:t>………………………………………………………………..</a:t>
            </a:r>
          </a:p>
          <a:p>
            <a:pPr marL="457200" indent="-457200">
              <a:lnSpc>
                <a:spcPct val="150000"/>
              </a:lnSpc>
              <a:buNone/>
            </a:pPr>
            <a:endParaRPr lang="nl-BE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b="1" u="sng" dirty="0" smtClean="0"/>
              <a:t>Opmerking</a:t>
            </a:r>
            <a:r>
              <a:rPr lang="nl-BE" sz="2000" b="1" dirty="0" smtClean="0"/>
              <a:t>: </a:t>
            </a:r>
            <a:r>
              <a:rPr lang="nl-BE" sz="2000" dirty="0" smtClean="0"/>
              <a:t>Elasticiteit kan verloren gaan door te veel </a:t>
            </a:r>
            <a:r>
              <a:rPr lang="nl-BE" sz="2000" b="1" dirty="0" smtClean="0"/>
              <a:t>belasting.</a:t>
            </a:r>
            <a:endParaRPr lang="nl-BE" sz="2000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dirty="0" smtClean="0"/>
              <a:t>Vervorming blijvend </a:t>
            </a:r>
            <a:r>
              <a:rPr lang="nl-BE" sz="2000" dirty="0" smtClean="0">
                <a:sym typeface="Wingdings" panose="05000000000000000000" pitchFamily="2" charset="2"/>
              </a:rPr>
              <a:t> </a:t>
            </a:r>
            <a:r>
              <a:rPr lang="nl-BE" sz="2000" b="1" dirty="0" smtClean="0">
                <a:sym typeface="Wingdings" panose="05000000000000000000" pitchFamily="2" charset="2"/>
              </a:rPr>
              <a:t>plastisch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b="1" dirty="0">
                <a:sym typeface="Wingdings" panose="05000000000000000000" pitchFamily="2" charset="2"/>
              </a:rPr>
              <a:t>Voorbeelden: </a:t>
            </a:r>
            <a:r>
              <a:rPr lang="nl-BE" sz="2000" dirty="0">
                <a:sym typeface="Wingdings" panose="05000000000000000000" pitchFamily="2" charset="2"/>
              </a:rPr>
              <a:t>………………………………………………………………..</a:t>
            </a:r>
          </a:p>
          <a:p>
            <a:pPr marL="457200" indent="-457200">
              <a:lnSpc>
                <a:spcPct val="150000"/>
              </a:lnSpc>
              <a:buNone/>
            </a:pPr>
            <a:endParaRPr lang="nl-BE" sz="2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84969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1.2 Krachten kunnen lichamen vervormen.</a:t>
            </a:r>
          </a:p>
        </p:txBody>
      </p:sp>
      <p:sp>
        <p:nvSpPr>
          <p:cNvPr id="2" name="Action Button: Movie 1">
            <a:hlinkClick r:id="rId3" highlightClick="1"/>
          </p:cNvPr>
          <p:cNvSpPr/>
          <p:nvPr/>
        </p:nvSpPr>
        <p:spPr>
          <a:xfrm>
            <a:off x="7524328" y="1844824"/>
            <a:ext cx="1152128" cy="7920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fgeronde rechthoek 7"/>
          <p:cNvSpPr/>
          <p:nvPr/>
        </p:nvSpPr>
        <p:spPr>
          <a:xfrm>
            <a:off x="220688" y="5445224"/>
            <a:ext cx="874380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Een kracht is een uitwendige oorzaak die de </a:t>
            </a:r>
            <a:r>
              <a:rPr lang="nl-BE" sz="2000" b="1" dirty="0" smtClean="0">
                <a:solidFill>
                  <a:schemeClr val="tx1"/>
                </a:solidFill>
              </a:rPr>
              <a:t>vorm</a:t>
            </a:r>
            <a:r>
              <a:rPr lang="nl-BE" sz="2000" dirty="0" smtClean="0">
                <a:solidFill>
                  <a:schemeClr val="tx1"/>
                </a:solidFill>
              </a:rPr>
              <a:t> van een voorwerp kan </a:t>
            </a:r>
            <a:r>
              <a:rPr lang="nl-BE" sz="2000" b="1" dirty="0" smtClean="0">
                <a:solidFill>
                  <a:schemeClr val="tx1"/>
                </a:solidFill>
              </a:rPr>
              <a:t>veranderen</a:t>
            </a:r>
            <a:r>
              <a:rPr lang="nl-BE" sz="2000" dirty="0" smtClean="0">
                <a:solidFill>
                  <a:schemeClr val="tx1"/>
                </a:solidFill>
              </a:rPr>
              <a:t>. Ze heeft een </a:t>
            </a:r>
            <a:r>
              <a:rPr lang="nl-BE" sz="2000" b="1" dirty="0" smtClean="0">
                <a:solidFill>
                  <a:schemeClr val="tx1"/>
                </a:solidFill>
              </a:rPr>
              <a:t>statisch effect.</a:t>
            </a:r>
            <a:endParaRPr lang="nl-BE" sz="2000" dirty="0" smtClean="0">
              <a:solidFill>
                <a:schemeClr val="tx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183778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1. Wat is een kracht?                 Pg. 62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835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323528" y="980728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74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7" descr="http://tbn0.google.com/images?q=tbn:bdWMk-cJBMUBiM:http://mediatheek.thinkquest.nl/~jra026/images/astronauten-tr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36" y="2144837"/>
            <a:ext cx="1917700" cy="1500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304800" y="1628800"/>
            <a:ext cx="848201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400" b="1" dirty="0" smtClean="0">
                <a:latin typeface="+mj-lt"/>
              </a:rPr>
              <a:t>Oefeningen:</a:t>
            </a:r>
          </a:p>
          <a:p>
            <a:pPr eaLnBrk="1" hangingPunct="1"/>
            <a:endParaRPr lang="nl-BE" altLang="nl-BE" sz="2400" b="1" dirty="0" smtClean="0">
              <a:latin typeface="+mj-lt"/>
            </a:endParaRPr>
          </a:p>
          <a:p>
            <a:pPr eaLnBrk="1" hangingPunct="1"/>
            <a:r>
              <a:rPr lang="nl-BE" altLang="nl-BE" b="1" dirty="0" smtClean="0">
                <a:latin typeface="+mj-lt"/>
              </a:rPr>
              <a:t>		Drie  </a:t>
            </a:r>
            <a:r>
              <a:rPr lang="nl-BE" altLang="nl-BE" b="1" dirty="0">
                <a:latin typeface="+mj-lt"/>
              </a:rPr>
              <a:t>astronauten oefenen  op aarde met een maanpak.</a:t>
            </a:r>
          </a:p>
          <a:p>
            <a:pPr eaLnBrk="1" hangingPunct="1"/>
            <a:r>
              <a:rPr lang="nl-BE" altLang="nl-BE" b="1" dirty="0" smtClean="0">
                <a:latin typeface="+mj-lt"/>
              </a:rPr>
              <a:t>		De </a:t>
            </a:r>
            <a:r>
              <a:rPr lang="nl-BE" altLang="nl-BE" b="1" dirty="0">
                <a:latin typeface="+mj-lt"/>
              </a:rPr>
              <a:t>massa van één van hen bedraagt  140  kg.  </a:t>
            </a:r>
            <a:r>
              <a:rPr lang="nl-BE" altLang="nl-BE" b="1" dirty="0" smtClean="0">
                <a:latin typeface="+mj-lt"/>
              </a:rPr>
              <a:t/>
            </a:r>
            <a:br>
              <a:rPr lang="nl-BE" altLang="nl-BE" b="1" dirty="0" smtClean="0">
                <a:latin typeface="+mj-lt"/>
              </a:rPr>
            </a:br>
            <a:r>
              <a:rPr lang="nl-BE" altLang="nl-BE" b="1" dirty="0" smtClean="0">
                <a:latin typeface="+mj-lt"/>
              </a:rPr>
              <a:t>		Bereken </a:t>
            </a:r>
            <a:r>
              <a:rPr lang="nl-BE" altLang="nl-BE" b="1" dirty="0">
                <a:latin typeface="+mj-lt"/>
              </a:rPr>
              <a:t>de  zwaartekracht  die de astronaut  ondervindt:</a:t>
            </a:r>
            <a:endParaRPr lang="nl-NL" altLang="nl-BE" b="1" dirty="0">
              <a:latin typeface="+mj-lt"/>
            </a:endParaRP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2339752" y="3249096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gegeven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2339752" y="3950771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gevraagd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kstvak 9"/>
          <p:cNvSpPr txBox="1">
            <a:spLocks noChangeArrowheads="1"/>
          </p:cNvSpPr>
          <p:nvPr/>
        </p:nvSpPr>
        <p:spPr bwMode="auto">
          <a:xfrm>
            <a:off x="2339752" y="4379396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oplossing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kstvak 10"/>
          <p:cNvSpPr txBox="1">
            <a:spLocks noChangeArrowheads="1"/>
          </p:cNvSpPr>
          <p:nvPr/>
        </p:nvSpPr>
        <p:spPr bwMode="auto">
          <a:xfrm>
            <a:off x="3768502" y="3249096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m  = 140 kg</a:t>
            </a:r>
            <a:endParaRPr lang="nl-NL" altLang="nl-BE">
              <a:latin typeface="+mj-lt"/>
            </a:endParaRPr>
          </a:p>
        </p:txBody>
      </p:sp>
      <p:sp>
        <p:nvSpPr>
          <p:cNvPr id="13" name="Tekstvak 11"/>
          <p:cNvSpPr txBox="1">
            <a:spLocks noChangeArrowheads="1"/>
          </p:cNvSpPr>
          <p:nvPr/>
        </p:nvSpPr>
        <p:spPr bwMode="auto">
          <a:xfrm>
            <a:off x="3768502" y="3593584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g  = 9,81 N / kg</a:t>
            </a:r>
            <a:endParaRPr lang="nl-NL" altLang="nl-BE">
              <a:latin typeface="+mj-lt"/>
            </a:endParaRPr>
          </a:p>
        </p:txBody>
      </p:sp>
      <p:sp>
        <p:nvSpPr>
          <p:cNvPr id="14" name="Tekstvak 12"/>
          <p:cNvSpPr txBox="1">
            <a:spLocks noChangeArrowheads="1"/>
          </p:cNvSpPr>
          <p:nvPr/>
        </p:nvSpPr>
        <p:spPr bwMode="auto">
          <a:xfrm>
            <a:off x="3768502" y="3950771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F</a:t>
            </a:r>
            <a:r>
              <a:rPr lang="nl-BE" altLang="nl-BE" baseline="-25000">
                <a:latin typeface="+mj-lt"/>
              </a:rPr>
              <a:t>Z</a:t>
            </a:r>
            <a:endParaRPr lang="nl-NL" altLang="nl-BE">
              <a:latin typeface="+mj-lt"/>
            </a:endParaRPr>
          </a:p>
        </p:txBody>
      </p:sp>
      <p:sp>
        <p:nvSpPr>
          <p:cNvPr id="15" name="Tekstvak 13"/>
          <p:cNvSpPr txBox="1">
            <a:spLocks noChangeArrowheads="1"/>
          </p:cNvSpPr>
          <p:nvPr/>
        </p:nvSpPr>
        <p:spPr bwMode="auto">
          <a:xfrm>
            <a:off x="3768502" y="4379396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F</a:t>
            </a:r>
            <a:r>
              <a:rPr lang="nl-BE" altLang="nl-BE" baseline="-25000">
                <a:latin typeface="+mj-lt"/>
              </a:rPr>
              <a:t>Z</a:t>
            </a:r>
            <a:r>
              <a:rPr lang="nl-BE" altLang="nl-BE">
                <a:latin typeface="+mj-lt"/>
              </a:rPr>
              <a:t>   =   m  .  g</a:t>
            </a:r>
            <a:endParaRPr lang="nl-NL" altLang="nl-BE">
              <a:latin typeface="+mj-lt"/>
            </a:endParaRPr>
          </a:p>
        </p:txBody>
      </p:sp>
      <p:sp>
        <p:nvSpPr>
          <p:cNvPr id="16" name="Tekstvak 14"/>
          <p:cNvSpPr txBox="1">
            <a:spLocks noChangeArrowheads="1"/>
          </p:cNvSpPr>
          <p:nvPr/>
        </p:nvSpPr>
        <p:spPr bwMode="auto">
          <a:xfrm>
            <a:off x="3768502" y="4808021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F</a:t>
            </a:r>
            <a:r>
              <a:rPr lang="nl-BE" altLang="nl-BE" baseline="-25000">
                <a:latin typeface="+mj-lt"/>
              </a:rPr>
              <a:t>Z</a:t>
            </a:r>
            <a:r>
              <a:rPr lang="nl-BE" altLang="nl-BE">
                <a:latin typeface="+mj-lt"/>
              </a:rPr>
              <a:t>   =   140 kg  .  9,81 N / kg</a:t>
            </a:r>
            <a:endParaRPr lang="nl-NL" altLang="nl-BE">
              <a:latin typeface="+mj-lt"/>
            </a:endParaRPr>
          </a:p>
        </p:txBody>
      </p:sp>
      <p:sp>
        <p:nvSpPr>
          <p:cNvPr id="17" name="Tekstvak 15"/>
          <p:cNvSpPr txBox="1">
            <a:spLocks noChangeArrowheads="1"/>
          </p:cNvSpPr>
          <p:nvPr/>
        </p:nvSpPr>
        <p:spPr bwMode="auto">
          <a:xfrm>
            <a:off x="3768502" y="5165209"/>
            <a:ext cx="400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F</a:t>
            </a:r>
            <a:r>
              <a:rPr lang="nl-BE" altLang="nl-BE" baseline="-25000">
                <a:latin typeface="+mj-lt"/>
              </a:rPr>
              <a:t>Z</a:t>
            </a:r>
            <a:r>
              <a:rPr lang="nl-BE" altLang="nl-BE">
                <a:latin typeface="+mj-lt"/>
              </a:rPr>
              <a:t>   =   1373 N</a:t>
            </a:r>
            <a:endParaRPr lang="nl-NL" altLang="nl-BE">
              <a:latin typeface="+mj-lt"/>
            </a:endParaRPr>
          </a:p>
        </p:txBody>
      </p:sp>
      <p:sp>
        <p:nvSpPr>
          <p:cNvPr id="18" name="Tekstvak 16"/>
          <p:cNvSpPr txBox="1">
            <a:spLocks noChangeArrowheads="1"/>
          </p:cNvSpPr>
          <p:nvPr/>
        </p:nvSpPr>
        <p:spPr bwMode="auto">
          <a:xfrm>
            <a:off x="3768502" y="5593834"/>
            <a:ext cx="400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F</a:t>
            </a:r>
            <a:r>
              <a:rPr lang="nl-BE" altLang="nl-BE" baseline="-25000">
                <a:latin typeface="+mj-lt"/>
              </a:rPr>
              <a:t>Z</a:t>
            </a:r>
            <a:r>
              <a:rPr lang="nl-BE" altLang="nl-BE">
                <a:latin typeface="+mj-lt"/>
              </a:rPr>
              <a:t>   =   137.10 N</a:t>
            </a:r>
            <a:endParaRPr lang="nl-NL" altLang="nl-BE">
              <a:latin typeface="+mj-lt"/>
            </a:endParaRPr>
          </a:p>
        </p:txBody>
      </p:sp>
      <p:sp>
        <p:nvSpPr>
          <p:cNvPr id="19" name="Tekstvak 9"/>
          <p:cNvSpPr txBox="1">
            <a:spLocks noChangeArrowheads="1"/>
          </p:cNvSpPr>
          <p:nvPr/>
        </p:nvSpPr>
        <p:spPr bwMode="auto">
          <a:xfrm>
            <a:off x="2339752" y="5951021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antwoord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kstvak 18"/>
          <p:cNvSpPr txBox="1">
            <a:spLocks noChangeArrowheads="1"/>
          </p:cNvSpPr>
          <p:nvPr/>
        </p:nvSpPr>
        <p:spPr bwMode="auto">
          <a:xfrm>
            <a:off x="3768502" y="5951021"/>
            <a:ext cx="5143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De astronaut ondervindt een zwaartekracht </a:t>
            </a:r>
            <a:r>
              <a:rPr lang="nl-BE" altLang="nl-BE" dirty="0" smtClean="0">
                <a:latin typeface="+mj-lt"/>
              </a:rPr>
              <a:t>van 137 . 10 N </a:t>
            </a:r>
            <a:endParaRPr lang="nl-NL" alt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8658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323528" y="980728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74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304800" y="1628800"/>
            <a:ext cx="8482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sz="2400" b="1" dirty="0" smtClean="0">
                <a:latin typeface="+mj-lt"/>
              </a:rPr>
              <a:t>Oefeningen:</a:t>
            </a:r>
            <a:endParaRPr lang="nl-NL" altLang="nl-BE" b="1" dirty="0">
              <a:latin typeface="+mj-lt"/>
            </a:endParaRPr>
          </a:p>
        </p:txBody>
      </p:sp>
      <p:pic>
        <p:nvPicPr>
          <p:cNvPr id="24" name="Picture 7" descr="http://tbn0.google.com/images?q=tbn:o6M8hf7jzpqsXM:http://upload.wikimedia.org/wikipedia/commons/thumb/9/9c/Aldrin_Apollo_11.jpg/300px-Aldrin_Apollo_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60848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kstvak 6"/>
          <p:cNvSpPr txBox="1">
            <a:spLocks noChangeArrowheads="1"/>
          </p:cNvSpPr>
          <p:nvPr/>
        </p:nvSpPr>
        <p:spPr bwMode="auto">
          <a:xfrm>
            <a:off x="2357438" y="1988840"/>
            <a:ext cx="628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>
                <a:latin typeface="+mj-lt"/>
              </a:rPr>
              <a:t>Bereken de zwaartekracht die dezelfde astronaut ondervindt op de maan.</a:t>
            </a:r>
            <a:endParaRPr lang="nl-NL" altLang="nl-BE" b="1" dirty="0">
              <a:latin typeface="+mj-lt"/>
            </a:endParaRPr>
          </a:p>
        </p:txBody>
      </p:sp>
      <p:sp>
        <p:nvSpPr>
          <p:cNvPr id="26" name="Tekstvak 7"/>
          <p:cNvSpPr txBox="1">
            <a:spLocks noChangeArrowheads="1"/>
          </p:cNvSpPr>
          <p:nvPr/>
        </p:nvSpPr>
        <p:spPr bwMode="auto">
          <a:xfrm>
            <a:off x="2357438" y="2632348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gegeven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kstvak 8"/>
          <p:cNvSpPr txBox="1">
            <a:spLocks noChangeArrowheads="1"/>
          </p:cNvSpPr>
          <p:nvPr/>
        </p:nvSpPr>
        <p:spPr bwMode="auto">
          <a:xfrm>
            <a:off x="2357438" y="3334023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gevraagd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kstvak 9"/>
          <p:cNvSpPr txBox="1">
            <a:spLocks noChangeArrowheads="1"/>
          </p:cNvSpPr>
          <p:nvPr/>
        </p:nvSpPr>
        <p:spPr bwMode="auto">
          <a:xfrm>
            <a:off x="2357438" y="3762648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oplossing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kstvak 10"/>
          <p:cNvSpPr txBox="1">
            <a:spLocks noChangeArrowheads="1"/>
          </p:cNvSpPr>
          <p:nvPr/>
        </p:nvSpPr>
        <p:spPr bwMode="auto">
          <a:xfrm>
            <a:off x="3786188" y="2632348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m  = 140 kg</a:t>
            </a:r>
            <a:endParaRPr lang="nl-NL" altLang="nl-BE">
              <a:latin typeface="+mj-lt"/>
            </a:endParaRPr>
          </a:p>
        </p:txBody>
      </p:sp>
      <p:sp>
        <p:nvSpPr>
          <p:cNvPr id="30" name="Tekstvak 11"/>
          <p:cNvSpPr txBox="1">
            <a:spLocks noChangeArrowheads="1"/>
          </p:cNvSpPr>
          <p:nvPr/>
        </p:nvSpPr>
        <p:spPr bwMode="auto">
          <a:xfrm>
            <a:off x="3786188" y="2976836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g  = 1,62 N / kg</a:t>
            </a:r>
            <a:endParaRPr lang="nl-NL" altLang="nl-BE">
              <a:latin typeface="+mj-lt"/>
            </a:endParaRPr>
          </a:p>
        </p:txBody>
      </p:sp>
      <p:sp>
        <p:nvSpPr>
          <p:cNvPr id="31" name="Tekstvak 12"/>
          <p:cNvSpPr txBox="1">
            <a:spLocks noChangeArrowheads="1"/>
          </p:cNvSpPr>
          <p:nvPr/>
        </p:nvSpPr>
        <p:spPr bwMode="auto">
          <a:xfrm>
            <a:off x="3786188" y="3334023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F</a:t>
            </a:r>
            <a:r>
              <a:rPr lang="nl-BE" altLang="nl-BE" baseline="-25000">
                <a:latin typeface="+mj-lt"/>
              </a:rPr>
              <a:t>Z</a:t>
            </a:r>
            <a:endParaRPr lang="nl-NL" altLang="nl-BE">
              <a:latin typeface="+mj-lt"/>
            </a:endParaRPr>
          </a:p>
        </p:txBody>
      </p:sp>
      <p:sp>
        <p:nvSpPr>
          <p:cNvPr id="32" name="Tekstvak 13"/>
          <p:cNvSpPr txBox="1">
            <a:spLocks noChangeArrowheads="1"/>
          </p:cNvSpPr>
          <p:nvPr/>
        </p:nvSpPr>
        <p:spPr bwMode="auto">
          <a:xfrm>
            <a:off x="3786188" y="3762648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F</a:t>
            </a:r>
            <a:r>
              <a:rPr lang="nl-BE" altLang="nl-BE" baseline="-25000">
                <a:latin typeface="+mj-lt"/>
              </a:rPr>
              <a:t>Z</a:t>
            </a:r>
            <a:r>
              <a:rPr lang="nl-BE" altLang="nl-BE">
                <a:latin typeface="+mj-lt"/>
              </a:rPr>
              <a:t>   =   m  .  g</a:t>
            </a:r>
            <a:endParaRPr lang="nl-NL" altLang="nl-BE">
              <a:latin typeface="+mj-lt"/>
            </a:endParaRPr>
          </a:p>
        </p:txBody>
      </p:sp>
      <p:sp>
        <p:nvSpPr>
          <p:cNvPr id="33" name="Tekstvak 14"/>
          <p:cNvSpPr txBox="1">
            <a:spLocks noChangeArrowheads="1"/>
          </p:cNvSpPr>
          <p:nvPr/>
        </p:nvSpPr>
        <p:spPr bwMode="auto">
          <a:xfrm>
            <a:off x="3786188" y="4191273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F</a:t>
            </a:r>
            <a:r>
              <a:rPr lang="nl-BE" altLang="nl-BE" baseline="-25000">
                <a:latin typeface="+mj-lt"/>
              </a:rPr>
              <a:t>Z</a:t>
            </a:r>
            <a:r>
              <a:rPr lang="nl-BE" altLang="nl-BE">
                <a:latin typeface="+mj-lt"/>
              </a:rPr>
              <a:t>   =   140 kg  .  1,62 N / kg</a:t>
            </a:r>
            <a:endParaRPr lang="nl-NL" altLang="nl-BE">
              <a:latin typeface="+mj-lt"/>
            </a:endParaRPr>
          </a:p>
        </p:txBody>
      </p:sp>
      <p:sp>
        <p:nvSpPr>
          <p:cNvPr id="34" name="Tekstvak 15"/>
          <p:cNvSpPr txBox="1">
            <a:spLocks noChangeArrowheads="1"/>
          </p:cNvSpPr>
          <p:nvPr/>
        </p:nvSpPr>
        <p:spPr bwMode="auto">
          <a:xfrm>
            <a:off x="3786188" y="4548461"/>
            <a:ext cx="400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F</a:t>
            </a:r>
            <a:r>
              <a:rPr lang="nl-BE" altLang="nl-BE" baseline="-25000">
                <a:latin typeface="+mj-lt"/>
              </a:rPr>
              <a:t>Z</a:t>
            </a:r>
            <a:r>
              <a:rPr lang="nl-BE" altLang="nl-BE">
                <a:latin typeface="+mj-lt"/>
              </a:rPr>
              <a:t>   =   226,8 N</a:t>
            </a:r>
            <a:endParaRPr lang="nl-NL" altLang="nl-BE">
              <a:latin typeface="+mj-lt"/>
            </a:endParaRPr>
          </a:p>
        </p:txBody>
      </p:sp>
      <p:sp>
        <p:nvSpPr>
          <p:cNvPr id="35" name="Tekstvak 16"/>
          <p:cNvSpPr txBox="1">
            <a:spLocks noChangeArrowheads="1"/>
          </p:cNvSpPr>
          <p:nvPr/>
        </p:nvSpPr>
        <p:spPr bwMode="auto">
          <a:xfrm>
            <a:off x="3786188" y="4977086"/>
            <a:ext cx="400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F</a:t>
            </a:r>
            <a:r>
              <a:rPr lang="nl-BE" altLang="nl-BE" baseline="-25000">
                <a:latin typeface="+mj-lt"/>
              </a:rPr>
              <a:t>Z</a:t>
            </a:r>
            <a:r>
              <a:rPr lang="nl-BE" altLang="nl-BE">
                <a:latin typeface="+mj-lt"/>
              </a:rPr>
              <a:t>   =   227 N</a:t>
            </a:r>
            <a:endParaRPr lang="nl-NL" altLang="nl-BE">
              <a:latin typeface="+mj-lt"/>
            </a:endParaRPr>
          </a:p>
        </p:txBody>
      </p:sp>
      <p:sp>
        <p:nvSpPr>
          <p:cNvPr id="36" name="Tekstvak 17"/>
          <p:cNvSpPr txBox="1">
            <a:spLocks noChangeArrowheads="1"/>
          </p:cNvSpPr>
          <p:nvPr/>
        </p:nvSpPr>
        <p:spPr bwMode="auto">
          <a:xfrm>
            <a:off x="3429000" y="5346973"/>
            <a:ext cx="535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Dit  is ongeveer   </a:t>
            </a:r>
            <a:r>
              <a:rPr lang="nl-BE" altLang="nl-BE" b="1" dirty="0">
                <a:latin typeface="+mj-lt"/>
              </a:rPr>
              <a:t>6 keer </a:t>
            </a:r>
            <a:r>
              <a:rPr lang="nl-BE" altLang="nl-BE" dirty="0">
                <a:latin typeface="+mj-lt"/>
              </a:rPr>
              <a:t>kleiner dan op aard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e</a:t>
            </a:r>
            <a:endParaRPr lang="nl-NL" altLang="nl-BE" dirty="0">
              <a:latin typeface="+mj-lt"/>
            </a:endParaRPr>
          </a:p>
        </p:txBody>
      </p:sp>
      <p:sp>
        <p:nvSpPr>
          <p:cNvPr id="40" name="Tekstvak 9"/>
          <p:cNvSpPr txBox="1">
            <a:spLocks noChangeArrowheads="1"/>
          </p:cNvSpPr>
          <p:nvPr/>
        </p:nvSpPr>
        <p:spPr bwMode="auto">
          <a:xfrm>
            <a:off x="2357438" y="5847036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antwoord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Tekstvak 26"/>
          <p:cNvSpPr txBox="1">
            <a:spLocks noChangeArrowheads="1"/>
          </p:cNvSpPr>
          <p:nvPr/>
        </p:nvSpPr>
        <p:spPr bwMode="auto">
          <a:xfrm>
            <a:off x="3786188" y="5847036"/>
            <a:ext cx="5143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De astronaut ondervindt een zwaartekracht van </a:t>
            </a:r>
            <a:r>
              <a:rPr lang="nl-BE" altLang="nl-BE" dirty="0" smtClean="0">
                <a:latin typeface="+mj-lt"/>
              </a:rPr>
              <a:t>227 N.</a:t>
            </a:r>
            <a:endParaRPr lang="nl-NL" alt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9035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74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51520" y="1846565"/>
            <a:ext cx="87507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marL="0" indent="0" eaLnBrk="1" hangingPunct="1"/>
            <a:r>
              <a:rPr lang="nl-BE" altLang="nl-BE" b="1" dirty="0">
                <a:latin typeface="+mj-lt"/>
              </a:rPr>
              <a:t>Welke van de volgende figuren geeft het verband weer tussen zwaartekracht </a:t>
            </a:r>
          </a:p>
          <a:p>
            <a:pPr eaLnBrk="1" hangingPunct="1"/>
            <a:r>
              <a:rPr lang="nl-BE" altLang="nl-BE" b="1" dirty="0" smtClean="0">
                <a:latin typeface="+mj-lt"/>
              </a:rPr>
              <a:t>en massa</a:t>
            </a:r>
            <a:r>
              <a:rPr lang="nl-BE" altLang="nl-BE" b="1" dirty="0">
                <a:latin typeface="+mj-lt"/>
              </a:rPr>
              <a:t>?  </a:t>
            </a:r>
            <a:r>
              <a:rPr lang="nl-BE" altLang="nl-BE" b="1" dirty="0" smtClean="0">
                <a:latin typeface="+mj-lt"/>
              </a:rPr>
              <a:t>Verklaar!</a:t>
            </a:r>
            <a:endParaRPr lang="nl-NL" altLang="nl-BE" b="1" dirty="0">
              <a:latin typeface="+mj-lt"/>
            </a:endParaRPr>
          </a:p>
        </p:txBody>
      </p:sp>
      <p:pic>
        <p:nvPicPr>
          <p:cNvPr id="7" name="Afbeelding 6" descr="blz44.jpg"/>
          <p:cNvPicPr>
            <a:picLocks noChangeAspect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53" t="12500" r="25626" b="76042"/>
          <a:stretch>
            <a:fillRect/>
          </a:stretch>
        </p:blipFill>
        <p:spPr bwMode="auto">
          <a:xfrm>
            <a:off x="714375" y="2631207"/>
            <a:ext cx="78898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9"/>
          <p:cNvCxnSpPr/>
          <p:nvPr/>
        </p:nvCxnSpPr>
        <p:spPr>
          <a:xfrm>
            <a:off x="857250" y="2702645"/>
            <a:ext cx="178593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10"/>
          <p:cNvCxnSpPr/>
          <p:nvPr/>
        </p:nvCxnSpPr>
        <p:spPr>
          <a:xfrm>
            <a:off x="857250" y="4629870"/>
            <a:ext cx="178593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12"/>
          <p:cNvCxnSpPr/>
          <p:nvPr/>
        </p:nvCxnSpPr>
        <p:spPr>
          <a:xfrm rot="5400000">
            <a:off x="-108743" y="3667051"/>
            <a:ext cx="19304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3"/>
          <p:cNvCxnSpPr/>
          <p:nvPr/>
        </p:nvCxnSpPr>
        <p:spPr>
          <a:xfrm rot="5400000">
            <a:off x="1677988" y="3666257"/>
            <a:ext cx="19288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4"/>
          <p:cNvSpPr txBox="1">
            <a:spLocks noChangeArrowheads="1"/>
          </p:cNvSpPr>
          <p:nvPr/>
        </p:nvSpPr>
        <p:spPr bwMode="auto">
          <a:xfrm>
            <a:off x="1202457" y="4715297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i="1" dirty="0">
                <a:latin typeface="+mj-lt"/>
              </a:rPr>
              <a:t>F</a:t>
            </a:r>
            <a:r>
              <a:rPr lang="nl-BE" altLang="nl-BE" b="1" i="1" baseline="-25000" dirty="0">
                <a:latin typeface="+mj-lt"/>
              </a:rPr>
              <a:t>Z   </a:t>
            </a:r>
            <a:r>
              <a:rPr lang="nl-BE" altLang="nl-BE" b="1" i="1" dirty="0">
                <a:latin typeface="+mj-lt"/>
                <a:sym typeface="Symbol" pitchFamily="18" charset="2"/>
              </a:rPr>
              <a:t>    m</a:t>
            </a:r>
            <a:endParaRPr lang="nl-NL" altLang="nl-BE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3410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75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kstvak 5"/>
          <p:cNvSpPr txBox="1">
            <a:spLocks noChangeArrowheads="1"/>
          </p:cNvSpPr>
          <p:nvPr/>
        </p:nvSpPr>
        <p:spPr bwMode="auto">
          <a:xfrm>
            <a:off x="285750" y="1844824"/>
            <a:ext cx="85347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marL="0" indent="0" eaLnBrk="1" hangingPunct="1"/>
            <a:r>
              <a:rPr lang="nl-BE" altLang="nl-BE" dirty="0">
                <a:latin typeface="+mj-lt"/>
              </a:rPr>
              <a:t>De zwaartekracht van Jupiter is ongeveer </a:t>
            </a:r>
            <a:r>
              <a:rPr lang="nl-BE" altLang="nl-BE" b="1" dirty="0">
                <a:latin typeface="+mj-lt"/>
              </a:rPr>
              <a:t>2,5 maal groter </a:t>
            </a:r>
            <a:r>
              <a:rPr lang="nl-BE" altLang="nl-BE" dirty="0">
                <a:latin typeface="+mj-lt"/>
              </a:rPr>
              <a:t>dan op aarde.  Stel </a:t>
            </a:r>
            <a:r>
              <a:rPr lang="nl-BE" altLang="nl-BE" dirty="0" smtClean="0">
                <a:latin typeface="+mj-lt"/>
              </a:rPr>
              <a:t>dat </a:t>
            </a:r>
            <a:r>
              <a:rPr lang="nl-BE" altLang="nl-BE" dirty="0">
                <a:latin typeface="+mj-lt"/>
              </a:rPr>
              <a:t>we op aarde een steen op een balans leggen.  We brengen de balans in evenwicht met behulp van een ijkmassa.  </a:t>
            </a:r>
            <a:r>
              <a:rPr lang="nl-BE" altLang="nl-BE" dirty="0" smtClean="0">
                <a:latin typeface="+mj-lt"/>
              </a:rPr>
              <a:t>Wat </a:t>
            </a:r>
            <a:r>
              <a:rPr lang="nl-BE" altLang="nl-BE" dirty="0">
                <a:latin typeface="+mj-lt"/>
              </a:rPr>
              <a:t>gebeurt er als we met hetzelfde materiaal de proef op Jupiter uitvoeren?  Verklaar.</a:t>
            </a:r>
            <a:endParaRPr lang="nl-NL" altLang="nl-BE" dirty="0">
              <a:latin typeface="+mj-lt"/>
            </a:endParaRPr>
          </a:p>
        </p:txBody>
      </p:sp>
      <p:pic>
        <p:nvPicPr>
          <p:cNvPr id="14" name="Afbeelding 6" descr="blz44.jpg"/>
          <p:cNvPicPr>
            <a:picLocks noChangeAspect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97" t="41667" r="18456" b="38541"/>
          <a:stretch>
            <a:fillRect/>
          </a:stretch>
        </p:blipFill>
        <p:spPr bwMode="auto">
          <a:xfrm>
            <a:off x="5206606" y="3275084"/>
            <a:ext cx="3623175" cy="2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7"/>
          <p:cNvSpPr txBox="1">
            <a:spLocks noChangeArrowheads="1"/>
          </p:cNvSpPr>
          <p:nvPr/>
        </p:nvSpPr>
        <p:spPr bwMode="auto">
          <a:xfrm>
            <a:off x="357758" y="3273574"/>
            <a:ext cx="6518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 smtClean="0">
                <a:latin typeface="+mj-lt"/>
              </a:rPr>
              <a:t>O  </a:t>
            </a:r>
            <a:r>
              <a:rPr lang="nl-BE" altLang="nl-BE" dirty="0">
                <a:latin typeface="+mj-lt"/>
              </a:rPr>
              <a:t>de steen en het massablokje blijven in </a:t>
            </a:r>
            <a:endParaRPr lang="nl-BE" altLang="nl-BE" dirty="0" smtClean="0">
              <a:latin typeface="+mj-lt"/>
            </a:endParaRPr>
          </a:p>
          <a:p>
            <a:pPr eaLnBrk="1" hangingPunct="1"/>
            <a:r>
              <a:rPr lang="nl-BE" altLang="nl-BE" dirty="0">
                <a:latin typeface="+mj-lt"/>
              </a:rPr>
              <a:t> </a:t>
            </a:r>
            <a:r>
              <a:rPr lang="nl-BE" altLang="nl-BE" dirty="0" smtClean="0">
                <a:latin typeface="+mj-lt"/>
              </a:rPr>
              <a:t>    </a:t>
            </a:r>
            <a:r>
              <a:rPr lang="nl-BE" altLang="nl-BE" dirty="0">
                <a:latin typeface="+mj-lt"/>
              </a:rPr>
              <a:t>evenwicht</a:t>
            </a:r>
            <a:endParaRPr lang="nl-NL" altLang="nl-BE" dirty="0">
              <a:latin typeface="+mj-lt"/>
            </a:endParaRPr>
          </a:p>
        </p:txBody>
      </p:sp>
      <p:sp>
        <p:nvSpPr>
          <p:cNvPr id="16" name="Tekstvak 8"/>
          <p:cNvSpPr txBox="1">
            <a:spLocks noChangeArrowheads="1"/>
          </p:cNvSpPr>
          <p:nvPr/>
        </p:nvSpPr>
        <p:spPr bwMode="auto">
          <a:xfrm>
            <a:off x="323528" y="3984774"/>
            <a:ext cx="6480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O  de schaal met de steen gaat omhoog</a:t>
            </a:r>
          </a:p>
        </p:txBody>
      </p:sp>
      <p:sp>
        <p:nvSpPr>
          <p:cNvPr id="17" name="Tekstvak 9"/>
          <p:cNvSpPr txBox="1">
            <a:spLocks noChangeArrowheads="1"/>
          </p:cNvSpPr>
          <p:nvPr/>
        </p:nvSpPr>
        <p:spPr bwMode="auto">
          <a:xfrm>
            <a:off x="323528" y="4332436"/>
            <a:ext cx="5441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O  de schaal met de steen gaat omlaag</a:t>
            </a:r>
          </a:p>
        </p:txBody>
      </p:sp>
      <p:sp>
        <p:nvSpPr>
          <p:cNvPr id="18" name="Tekstvak 10"/>
          <p:cNvSpPr txBox="1">
            <a:spLocks noChangeArrowheads="1"/>
          </p:cNvSpPr>
          <p:nvPr/>
        </p:nvSpPr>
        <p:spPr bwMode="auto">
          <a:xfrm>
            <a:off x="323528" y="4689624"/>
            <a:ext cx="435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O  het antwoord is niet gegeven</a:t>
            </a:r>
          </a:p>
        </p:txBody>
      </p:sp>
      <p:sp>
        <p:nvSpPr>
          <p:cNvPr id="19" name="Tekstvak 11"/>
          <p:cNvSpPr txBox="1">
            <a:spLocks noChangeArrowheads="1"/>
          </p:cNvSpPr>
          <p:nvPr/>
        </p:nvSpPr>
        <p:spPr bwMode="auto">
          <a:xfrm>
            <a:off x="785813" y="5202386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>
                <a:latin typeface="+mj-lt"/>
              </a:rPr>
              <a:t>Verklaring</a:t>
            </a:r>
            <a:endParaRPr lang="nl-NL" altLang="nl-BE" b="1">
              <a:latin typeface="+mj-lt"/>
            </a:endParaRPr>
          </a:p>
        </p:txBody>
      </p:sp>
      <p:sp>
        <p:nvSpPr>
          <p:cNvPr id="20" name="Tekstvak 12"/>
          <p:cNvSpPr txBox="1">
            <a:spLocks noChangeArrowheads="1"/>
          </p:cNvSpPr>
          <p:nvPr/>
        </p:nvSpPr>
        <p:spPr bwMode="auto">
          <a:xfrm>
            <a:off x="2357438" y="5202386"/>
            <a:ext cx="3078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 smtClean="0">
                <a:latin typeface="+mj-lt"/>
              </a:rPr>
              <a:t>De massa </a:t>
            </a:r>
            <a:r>
              <a:rPr lang="nl-BE" altLang="nl-BE" b="1" dirty="0">
                <a:latin typeface="+mj-lt"/>
              </a:rPr>
              <a:t>blijft </a:t>
            </a:r>
            <a:r>
              <a:rPr lang="nl-BE" altLang="nl-BE" b="1" dirty="0" smtClean="0">
                <a:latin typeface="+mj-lt"/>
              </a:rPr>
              <a:t>gelijk!</a:t>
            </a:r>
            <a:endParaRPr lang="nl-NL" altLang="nl-B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1117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75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51520" y="1812359"/>
            <a:ext cx="8858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marL="0" indent="0" eaLnBrk="1" hangingPunct="1"/>
            <a:r>
              <a:rPr lang="nl-BE" altLang="nl-BE" b="1" dirty="0">
                <a:latin typeface="+mj-lt"/>
              </a:rPr>
              <a:t>Bereken de grootte van de zwaartekracht die werkt op een baby met een </a:t>
            </a:r>
            <a:r>
              <a:rPr lang="nl-BE" altLang="nl-BE" b="1" dirty="0" smtClean="0">
                <a:latin typeface="+mj-lt"/>
              </a:rPr>
              <a:t>massa van </a:t>
            </a:r>
            <a:r>
              <a:rPr lang="nl-BE" altLang="nl-BE" b="1" dirty="0">
                <a:latin typeface="+mj-lt"/>
              </a:rPr>
              <a:t>3,10 kg.</a:t>
            </a:r>
            <a:endParaRPr lang="nl-NL" altLang="nl-BE" b="1" dirty="0">
              <a:latin typeface="+mj-lt"/>
            </a:endParaRPr>
          </a:p>
        </p:txBody>
      </p:sp>
      <p:sp>
        <p:nvSpPr>
          <p:cNvPr id="7" name="Tekstvak 7"/>
          <p:cNvSpPr txBox="1">
            <a:spLocks noChangeArrowheads="1"/>
          </p:cNvSpPr>
          <p:nvPr/>
        </p:nvSpPr>
        <p:spPr bwMode="auto">
          <a:xfrm>
            <a:off x="608708" y="2598171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gegeven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kstvak 8"/>
          <p:cNvSpPr txBox="1">
            <a:spLocks noChangeArrowheads="1"/>
          </p:cNvSpPr>
          <p:nvPr/>
        </p:nvSpPr>
        <p:spPr bwMode="auto">
          <a:xfrm>
            <a:off x="608708" y="3299846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gevraagd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kstvak 9"/>
          <p:cNvSpPr txBox="1">
            <a:spLocks noChangeArrowheads="1"/>
          </p:cNvSpPr>
          <p:nvPr/>
        </p:nvSpPr>
        <p:spPr bwMode="auto">
          <a:xfrm>
            <a:off x="608708" y="3728471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oplossing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037458" y="2598171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m  = 3,10 kg</a:t>
            </a:r>
            <a:endParaRPr lang="nl-NL" altLang="nl-BE">
              <a:latin typeface="+mj-lt"/>
            </a:endParaRP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2037458" y="2942659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g  = 9,81 N / kg</a:t>
            </a:r>
            <a:endParaRPr lang="nl-NL" altLang="nl-BE">
              <a:latin typeface="+mj-lt"/>
            </a:endParaRP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2037458" y="3299846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i="1">
                <a:latin typeface="+mj-lt"/>
              </a:rPr>
              <a:t>F</a:t>
            </a:r>
            <a:r>
              <a:rPr lang="nl-BE" altLang="nl-BE" i="1" baseline="-25000">
                <a:latin typeface="+mj-lt"/>
              </a:rPr>
              <a:t>Z</a:t>
            </a:r>
            <a:endParaRPr lang="nl-NL" altLang="nl-BE" i="1">
              <a:latin typeface="+mj-lt"/>
            </a:endParaRP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2037458" y="3728471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i="1">
                <a:latin typeface="+mj-lt"/>
              </a:rPr>
              <a:t>F</a:t>
            </a:r>
            <a:r>
              <a:rPr lang="nl-BE" altLang="nl-BE" i="1" baseline="-25000">
                <a:latin typeface="+mj-lt"/>
              </a:rPr>
              <a:t>Z</a:t>
            </a:r>
            <a:r>
              <a:rPr lang="nl-BE" altLang="nl-BE" i="1">
                <a:latin typeface="+mj-lt"/>
              </a:rPr>
              <a:t>   </a:t>
            </a:r>
            <a:r>
              <a:rPr lang="nl-BE" altLang="nl-BE">
                <a:latin typeface="+mj-lt"/>
              </a:rPr>
              <a:t>=   m  .  g</a:t>
            </a:r>
            <a:endParaRPr lang="nl-NL" altLang="nl-BE">
              <a:latin typeface="+mj-lt"/>
            </a:endParaRP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2037458" y="4157096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i="1">
                <a:latin typeface="+mj-lt"/>
              </a:rPr>
              <a:t>F</a:t>
            </a:r>
            <a:r>
              <a:rPr lang="nl-BE" altLang="nl-BE" i="1" baseline="-25000">
                <a:latin typeface="+mj-lt"/>
              </a:rPr>
              <a:t>Z</a:t>
            </a:r>
            <a:r>
              <a:rPr lang="nl-BE" altLang="nl-BE" i="1">
                <a:latin typeface="+mj-lt"/>
              </a:rPr>
              <a:t>   </a:t>
            </a:r>
            <a:r>
              <a:rPr lang="nl-BE" altLang="nl-BE">
                <a:latin typeface="+mj-lt"/>
              </a:rPr>
              <a:t>=   3,10 kg  .  9,81 N / kg</a:t>
            </a:r>
            <a:endParaRPr lang="nl-NL" altLang="nl-BE">
              <a:latin typeface="+mj-lt"/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2037458" y="4514284"/>
            <a:ext cx="400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i="1">
                <a:latin typeface="+mj-lt"/>
              </a:rPr>
              <a:t>F</a:t>
            </a:r>
            <a:r>
              <a:rPr lang="nl-BE" altLang="nl-BE" i="1" baseline="-25000">
                <a:latin typeface="+mj-lt"/>
              </a:rPr>
              <a:t>Z</a:t>
            </a:r>
            <a:r>
              <a:rPr lang="nl-BE" altLang="nl-BE" i="1">
                <a:latin typeface="+mj-lt"/>
              </a:rPr>
              <a:t>   </a:t>
            </a:r>
            <a:r>
              <a:rPr lang="nl-BE" altLang="nl-BE">
                <a:latin typeface="+mj-lt"/>
              </a:rPr>
              <a:t>=   30,4 N</a:t>
            </a:r>
            <a:endParaRPr lang="nl-NL" altLang="nl-BE">
              <a:latin typeface="+mj-lt"/>
            </a:endParaRPr>
          </a:p>
        </p:txBody>
      </p:sp>
      <p:sp>
        <p:nvSpPr>
          <p:cNvPr id="16" name="Tekstvak 16"/>
          <p:cNvSpPr txBox="1">
            <a:spLocks noChangeArrowheads="1"/>
          </p:cNvSpPr>
          <p:nvPr/>
        </p:nvSpPr>
        <p:spPr bwMode="auto">
          <a:xfrm>
            <a:off x="2037458" y="5003884"/>
            <a:ext cx="6566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De grootte van de zwaartekracht bedraagt 30,4 </a:t>
            </a:r>
            <a:r>
              <a:rPr lang="nl-BE" altLang="nl-BE" dirty="0" smtClean="0">
                <a:latin typeface="+mj-lt"/>
              </a:rPr>
              <a:t>N.</a:t>
            </a:r>
            <a:endParaRPr lang="nl-NL" altLang="nl-BE" dirty="0">
              <a:latin typeface="+mj-lt"/>
            </a:endParaRPr>
          </a:p>
        </p:txBody>
      </p:sp>
      <p:sp>
        <p:nvSpPr>
          <p:cNvPr id="17" name="Tekstvak 9"/>
          <p:cNvSpPr txBox="1">
            <a:spLocks noChangeArrowheads="1"/>
          </p:cNvSpPr>
          <p:nvPr/>
        </p:nvSpPr>
        <p:spPr bwMode="auto">
          <a:xfrm>
            <a:off x="608708" y="4942909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antwoord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4179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75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51520" y="1772816"/>
            <a:ext cx="8858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marL="0" indent="0" eaLnBrk="1" hangingPunct="1"/>
            <a:r>
              <a:rPr lang="nl-BE" altLang="nl-BE" dirty="0">
                <a:latin typeface="+mj-lt"/>
              </a:rPr>
              <a:t>Wat is de </a:t>
            </a:r>
            <a:r>
              <a:rPr lang="nl-BE" altLang="nl-BE" b="1" dirty="0">
                <a:latin typeface="+mj-lt"/>
              </a:rPr>
              <a:t>massa</a:t>
            </a:r>
            <a:r>
              <a:rPr lang="nl-BE" altLang="nl-BE" dirty="0">
                <a:latin typeface="+mj-lt"/>
              </a:rPr>
              <a:t>, de grootte van de </a:t>
            </a:r>
            <a:r>
              <a:rPr lang="nl-BE" altLang="nl-BE" b="1" dirty="0">
                <a:latin typeface="+mj-lt"/>
              </a:rPr>
              <a:t>zwaartekracht</a:t>
            </a:r>
            <a:r>
              <a:rPr lang="nl-BE" altLang="nl-BE" dirty="0">
                <a:latin typeface="+mj-lt"/>
              </a:rPr>
              <a:t> en de grootte van het </a:t>
            </a:r>
            <a:r>
              <a:rPr lang="nl-BE" altLang="nl-BE" b="1" dirty="0" smtClean="0">
                <a:latin typeface="+mj-lt"/>
              </a:rPr>
              <a:t>gewicht</a:t>
            </a:r>
            <a:r>
              <a:rPr lang="nl-NL" altLang="nl-BE" dirty="0">
                <a:latin typeface="+mj-lt"/>
              </a:rPr>
              <a:t> </a:t>
            </a:r>
            <a:r>
              <a:rPr lang="nl-BE" altLang="nl-BE" dirty="0" smtClean="0">
                <a:latin typeface="+mj-lt"/>
              </a:rPr>
              <a:t>van </a:t>
            </a:r>
            <a:r>
              <a:rPr lang="nl-BE" altLang="nl-BE" dirty="0">
                <a:latin typeface="+mj-lt"/>
              </a:rPr>
              <a:t>een vrouw van </a:t>
            </a:r>
            <a:r>
              <a:rPr lang="nl-BE" altLang="nl-BE" b="1" dirty="0">
                <a:latin typeface="+mj-lt"/>
              </a:rPr>
              <a:t>50 kg</a:t>
            </a:r>
            <a:r>
              <a:rPr lang="nl-BE" altLang="nl-BE" dirty="0">
                <a:latin typeface="+mj-lt"/>
              </a:rPr>
              <a:t>, op </a:t>
            </a:r>
            <a:r>
              <a:rPr lang="nl-BE" altLang="nl-BE" b="1" dirty="0">
                <a:latin typeface="+mj-lt"/>
              </a:rPr>
              <a:t>aarde</a:t>
            </a:r>
            <a:r>
              <a:rPr lang="nl-BE" altLang="nl-BE" dirty="0">
                <a:latin typeface="+mj-lt"/>
              </a:rPr>
              <a:t>, op de </a:t>
            </a:r>
            <a:r>
              <a:rPr lang="nl-BE" altLang="nl-BE" b="1" dirty="0">
                <a:latin typeface="+mj-lt"/>
              </a:rPr>
              <a:t>maan</a:t>
            </a:r>
            <a:r>
              <a:rPr lang="nl-BE" altLang="nl-BE" dirty="0">
                <a:latin typeface="+mj-lt"/>
              </a:rPr>
              <a:t> en </a:t>
            </a:r>
            <a:r>
              <a:rPr lang="nl-BE" altLang="nl-BE" b="1" dirty="0">
                <a:latin typeface="+mj-lt"/>
              </a:rPr>
              <a:t>vallend</a:t>
            </a:r>
            <a:r>
              <a:rPr lang="nl-BE" altLang="nl-BE" dirty="0">
                <a:latin typeface="+mj-lt"/>
              </a:rPr>
              <a:t> uit een raam vanop de derde verdieping.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6707428"/>
              </p:ext>
            </p:extLst>
          </p:nvPr>
        </p:nvGraphicFramePr>
        <p:xfrm>
          <a:off x="611560" y="2924944"/>
          <a:ext cx="7786687" cy="257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/>
                <a:gridCol w="2607469"/>
                <a:gridCol w="2321717"/>
                <a:gridCol w="1571626"/>
              </a:tblGrid>
              <a:tr h="642938"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Op aarde</a:t>
                      </a:r>
                      <a:endParaRPr lang="nl-NL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Op de maan</a:t>
                      </a:r>
                      <a:endParaRPr lang="nl-NL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 smtClean="0"/>
                        <a:t>Vallend</a:t>
                      </a:r>
                      <a:endParaRPr lang="nl-NL" sz="1800" dirty="0"/>
                    </a:p>
                  </a:txBody>
                  <a:tcPr marL="91439" marR="91439" anchor="ctr"/>
                </a:tc>
              </a:tr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nl-BE" sz="1800" b="1" i="1" dirty="0" smtClean="0"/>
                        <a:t>m</a:t>
                      </a:r>
                      <a:endParaRPr lang="nl-NL" sz="1800" b="1" i="1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39" marR="91439"/>
                </a:tc>
              </a:tr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nl-BE" sz="1800" b="1" i="1" dirty="0" smtClean="0"/>
                        <a:t>F</a:t>
                      </a:r>
                      <a:r>
                        <a:rPr lang="nl-BE" sz="1800" b="1" i="1" baseline="-25000" dirty="0" smtClean="0"/>
                        <a:t>Z</a:t>
                      </a:r>
                      <a:endParaRPr lang="nl-NL" sz="1800" b="1" i="1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39" marR="91439"/>
                </a:tc>
              </a:tr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nl-BE" sz="1800" b="1" i="1" dirty="0" smtClean="0"/>
                        <a:t>G</a:t>
                      </a:r>
                      <a:endParaRPr lang="nl-NL" sz="1800" b="1" i="1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8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1897435" y="3710756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>
                <a:latin typeface="+mj-lt"/>
              </a:rPr>
              <a:t>50 kg</a:t>
            </a:r>
            <a:endParaRPr lang="nl-NL" altLang="nl-BE">
              <a:latin typeface="+mj-lt"/>
            </a:endParaRP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1897435" y="4340994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>
                <a:latin typeface="+mj-lt"/>
              </a:rPr>
              <a:t>50 . 9,81 = 4,9.10</a:t>
            </a:r>
            <a:r>
              <a:rPr lang="nl-BE" altLang="nl-BE" baseline="30000">
                <a:latin typeface="+mj-lt"/>
              </a:rPr>
              <a:t>2</a:t>
            </a:r>
            <a:r>
              <a:rPr lang="nl-BE" altLang="nl-BE">
                <a:latin typeface="+mj-lt"/>
              </a:rPr>
              <a:t> N</a:t>
            </a:r>
            <a:endParaRPr lang="nl-NL" altLang="nl-BE">
              <a:latin typeface="+mj-lt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897435" y="4983931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>
                <a:latin typeface="+mj-lt"/>
              </a:rPr>
              <a:t>50 . 9,81 = 4,9.10</a:t>
            </a:r>
            <a:r>
              <a:rPr lang="nl-BE" altLang="nl-BE" baseline="30000">
                <a:latin typeface="+mj-lt"/>
              </a:rPr>
              <a:t>2</a:t>
            </a:r>
            <a:r>
              <a:rPr lang="nl-BE" altLang="nl-BE">
                <a:latin typeface="+mj-lt"/>
              </a:rPr>
              <a:t> N</a:t>
            </a:r>
            <a:endParaRPr lang="nl-NL" altLang="nl-BE">
              <a:latin typeface="+mj-lt"/>
            </a:endParaRP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4469185" y="3710756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>
                <a:latin typeface="+mj-lt"/>
              </a:rPr>
              <a:t>50 kg</a:t>
            </a:r>
            <a:endParaRPr lang="nl-NL" altLang="nl-BE">
              <a:latin typeface="+mj-lt"/>
            </a:endParaRP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4469185" y="4353694"/>
            <a:ext cx="235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>
                <a:latin typeface="+mj-lt"/>
              </a:rPr>
              <a:t>50 . 1,62 = 81 N</a:t>
            </a:r>
            <a:endParaRPr lang="nl-NL" altLang="nl-BE">
              <a:latin typeface="+mj-lt"/>
            </a:endParaRP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4469185" y="4996631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>
                <a:latin typeface="+mj-lt"/>
              </a:rPr>
              <a:t>50 . 1,62 = 81 N</a:t>
            </a:r>
            <a:endParaRPr lang="nl-NL" altLang="nl-BE">
              <a:latin typeface="+mj-lt"/>
            </a:endParaRP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6826622" y="3710756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>
                <a:latin typeface="+mj-lt"/>
              </a:rPr>
              <a:t>50 kg</a:t>
            </a:r>
            <a:endParaRPr lang="nl-NL" altLang="nl-BE">
              <a:latin typeface="+mj-lt"/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6826622" y="4340994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>
                <a:latin typeface="+mj-lt"/>
              </a:rPr>
              <a:t>4,9.10</a:t>
            </a:r>
            <a:r>
              <a:rPr lang="nl-BE" altLang="nl-BE" baseline="30000">
                <a:latin typeface="+mj-lt"/>
              </a:rPr>
              <a:t>2</a:t>
            </a:r>
            <a:r>
              <a:rPr lang="nl-BE" altLang="nl-BE">
                <a:latin typeface="+mj-lt"/>
              </a:rPr>
              <a:t> N</a:t>
            </a:r>
            <a:endParaRPr lang="nl-NL" altLang="nl-BE">
              <a:latin typeface="+mj-lt"/>
            </a:endParaRP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6826622" y="4983931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nl-BE" altLang="nl-BE">
                <a:latin typeface="+mj-lt"/>
              </a:rPr>
              <a:t>O N</a:t>
            </a:r>
            <a:endParaRPr lang="nl-NL" altLang="nl-B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5980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75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85750" y="1844824"/>
            <a:ext cx="8501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 smtClean="0">
                <a:latin typeface="+mj-lt"/>
              </a:rPr>
              <a:t>Welke </a:t>
            </a:r>
            <a:r>
              <a:rPr lang="nl-BE" altLang="nl-BE" b="1" dirty="0">
                <a:latin typeface="+mj-lt"/>
              </a:rPr>
              <a:t>van de onderstaande uitspraken is juist?</a:t>
            </a:r>
            <a:endParaRPr lang="nl-NL" altLang="nl-BE" b="1" dirty="0">
              <a:latin typeface="+mj-lt"/>
            </a:endParaRP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107504" y="2273449"/>
            <a:ext cx="90364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O  Op de maan is de zwaartekracht op eenzelfde lichaam ongeveer </a:t>
            </a:r>
            <a:r>
              <a:rPr lang="nl-BE" altLang="nl-BE" dirty="0" smtClean="0">
                <a:latin typeface="+mj-lt"/>
              </a:rPr>
              <a:t>6x </a:t>
            </a:r>
            <a:r>
              <a:rPr lang="nl-BE" altLang="nl-BE" dirty="0">
                <a:latin typeface="+mj-lt"/>
              </a:rPr>
              <a:t>groter</a:t>
            </a:r>
          </a:p>
          <a:p>
            <a:pPr eaLnBrk="1" hangingPunct="1"/>
            <a:r>
              <a:rPr lang="nl-BE" altLang="nl-BE" dirty="0">
                <a:latin typeface="+mj-lt"/>
              </a:rPr>
              <a:t>     dan op aarde.</a:t>
            </a:r>
          </a:p>
          <a:p>
            <a:pPr eaLnBrk="1" hangingPunct="1"/>
            <a:r>
              <a:rPr lang="nl-BE" altLang="nl-BE" dirty="0">
                <a:latin typeface="+mj-lt"/>
              </a:rPr>
              <a:t>	</a:t>
            </a:r>
            <a:endParaRPr lang="nl-NL" altLang="nl-BE" dirty="0">
              <a:latin typeface="+mj-lt"/>
            </a:endParaRP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107504" y="3046561"/>
            <a:ext cx="9419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O  Op de maan is de massa van eenzelfde lic</a:t>
            </a:r>
            <a:r>
              <a:rPr lang="nl-NL" altLang="nl-BE" dirty="0">
                <a:latin typeface="+mj-lt"/>
              </a:rPr>
              <a:t>haam even groot als op </a:t>
            </a:r>
            <a:r>
              <a:rPr lang="nl-NL" altLang="nl-BE" dirty="0" smtClean="0">
                <a:latin typeface="+mj-lt"/>
              </a:rPr>
              <a:t>  aarde</a:t>
            </a:r>
            <a:r>
              <a:rPr lang="nl-NL" altLang="nl-BE" dirty="0">
                <a:latin typeface="+mj-lt"/>
              </a:rPr>
              <a:t>. </a:t>
            </a:r>
            <a:endParaRPr lang="nl-BE" altLang="nl-BE" dirty="0">
              <a:latin typeface="+mj-lt"/>
            </a:endParaRP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107504" y="3630761"/>
            <a:ext cx="94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O  Op de maan is de zwaartekracht op eenzelfde lichaam even groot dan </a:t>
            </a:r>
            <a:r>
              <a:rPr lang="nl-BE" altLang="nl-BE" dirty="0" smtClean="0">
                <a:latin typeface="+mj-lt"/>
              </a:rPr>
              <a:t>op  </a:t>
            </a:r>
            <a:br>
              <a:rPr lang="nl-BE" altLang="nl-BE" dirty="0" smtClean="0">
                <a:latin typeface="+mj-lt"/>
              </a:rPr>
            </a:br>
            <a:r>
              <a:rPr lang="nl-BE" altLang="nl-BE" dirty="0" smtClean="0">
                <a:latin typeface="+mj-lt"/>
              </a:rPr>
              <a:t>      aarde</a:t>
            </a:r>
            <a:r>
              <a:rPr lang="nl-NL" altLang="nl-BE" dirty="0" smtClean="0">
                <a:latin typeface="+mj-lt"/>
              </a:rPr>
              <a:t> </a:t>
            </a:r>
            <a:endParaRPr lang="nl-BE" altLang="nl-BE" dirty="0">
              <a:latin typeface="+mj-lt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07504" y="4521894"/>
            <a:ext cx="94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O  Op de maan is de massa van eenzelfde lichaam ongeveer </a:t>
            </a:r>
            <a:r>
              <a:rPr lang="nl-BE" altLang="nl-BE" dirty="0" smtClean="0">
                <a:latin typeface="+mj-lt"/>
              </a:rPr>
              <a:t>6x </a:t>
            </a:r>
            <a:r>
              <a:rPr lang="nl-BE" altLang="nl-BE" dirty="0">
                <a:latin typeface="+mj-lt"/>
              </a:rPr>
              <a:t>kleiner dan op</a:t>
            </a:r>
            <a:br>
              <a:rPr lang="nl-BE" altLang="nl-BE" dirty="0">
                <a:latin typeface="+mj-lt"/>
              </a:rPr>
            </a:br>
            <a:r>
              <a:rPr lang="nl-BE" altLang="nl-BE" dirty="0">
                <a:latin typeface="+mj-lt"/>
              </a:rPr>
              <a:t>     aarde</a:t>
            </a:r>
            <a:r>
              <a:rPr lang="nl-NL" altLang="nl-BE" dirty="0">
                <a:latin typeface="+mj-lt"/>
              </a:rPr>
              <a:t> </a:t>
            </a:r>
            <a:endParaRPr lang="nl-BE" alt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5116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76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85750" y="1844824"/>
            <a:ext cx="8858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 smtClean="0">
                <a:latin typeface="+mj-lt"/>
              </a:rPr>
              <a:t>Een </a:t>
            </a:r>
            <a:r>
              <a:rPr lang="nl-BE" altLang="nl-BE" b="1" dirty="0">
                <a:latin typeface="+mj-lt"/>
              </a:rPr>
              <a:t>dynamometer waaraan een rugzak hangt, geeft een waarde van 160 N aan</a:t>
            </a:r>
            <a:r>
              <a:rPr lang="nl-BE" altLang="nl-BE" b="1" dirty="0" smtClean="0">
                <a:latin typeface="+mj-lt"/>
              </a:rPr>
              <a:t>. </a:t>
            </a:r>
            <a:r>
              <a:rPr lang="nl-BE" altLang="nl-BE" b="1" dirty="0">
                <a:latin typeface="+mj-lt"/>
              </a:rPr>
              <a:t>Wat is de massa van die rugzak?</a:t>
            </a:r>
            <a:endParaRPr lang="nl-NL" altLang="nl-BE" b="1" dirty="0">
              <a:latin typeface="+mj-lt"/>
            </a:endParaRPr>
          </a:p>
        </p:txBody>
      </p:sp>
      <p:sp>
        <p:nvSpPr>
          <p:cNvPr id="7" name="Tekstvak 7"/>
          <p:cNvSpPr txBox="1">
            <a:spLocks noChangeArrowheads="1"/>
          </p:cNvSpPr>
          <p:nvPr/>
        </p:nvSpPr>
        <p:spPr bwMode="auto">
          <a:xfrm>
            <a:off x="642938" y="2703215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gegeven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kstvak 8"/>
          <p:cNvSpPr txBox="1">
            <a:spLocks noChangeArrowheads="1"/>
          </p:cNvSpPr>
          <p:nvPr/>
        </p:nvSpPr>
        <p:spPr bwMode="auto">
          <a:xfrm>
            <a:off x="642938" y="3404890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gevraagd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kstvak 9"/>
          <p:cNvSpPr txBox="1">
            <a:spLocks noChangeArrowheads="1"/>
          </p:cNvSpPr>
          <p:nvPr/>
        </p:nvSpPr>
        <p:spPr bwMode="auto">
          <a:xfrm>
            <a:off x="642938" y="3833515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oplossing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071688" y="341759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m </a:t>
            </a:r>
            <a:endParaRPr lang="nl-NL" altLang="nl-BE">
              <a:latin typeface="+mj-lt"/>
            </a:endParaRP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2071688" y="3047703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>
                <a:latin typeface="+mj-lt"/>
              </a:rPr>
              <a:t>g  = 9,81 N / kg</a:t>
            </a:r>
            <a:endParaRPr lang="nl-NL" altLang="nl-BE">
              <a:latin typeface="+mj-lt"/>
            </a:endParaRP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2071688" y="2703215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i="1" dirty="0">
                <a:latin typeface="+mj-lt"/>
              </a:rPr>
              <a:t>F</a:t>
            </a:r>
            <a:r>
              <a:rPr lang="nl-BE" altLang="nl-BE" i="1" baseline="-25000" dirty="0">
                <a:latin typeface="+mj-lt"/>
              </a:rPr>
              <a:t>Z</a:t>
            </a:r>
            <a:r>
              <a:rPr lang="nl-BE" altLang="nl-BE" i="1" dirty="0">
                <a:latin typeface="+mj-lt"/>
              </a:rPr>
              <a:t>  </a:t>
            </a:r>
            <a:r>
              <a:rPr lang="nl-BE" altLang="nl-BE" dirty="0">
                <a:latin typeface="+mj-lt"/>
              </a:rPr>
              <a:t>= 160 N</a:t>
            </a:r>
            <a:endParaRPr lang="nl-NL" altLang="nl-BE" i="1" dirty="0">
              <a:latin typeface="+mj-lt"/>
            </a:endParaRP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2071688" y="3833515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i="1">
                <a:latin typeface="+mj-lt"/>
              </a:rPr>
              <a:t>F</a:t>
            </a:r>
            <a:r>
              <a:rPr lang="nl-BE" altLang="nl-BE" i="1" baseline="-25000">
                <a:latin typeface="+mj-lt"/>
              </a:rPr>
              <a:t>Z</a:t>
            </a:r>
            <a:r>
              <a:rPr lang="nl-BE" altLang="nl-BE" i="1">
                <a:latin typeface="+mj-lt"/>
              </a:rPr>
              <a:t>   </a:t>
            </a:r>
            <a:r>
              <a:rPr lang="nl-BE" altLang="nl-BE">
                <a:latin typeface="+mj-lt"/>
              </a:rPr>
              <a:t>=   m  .  g</a:t>
            </a:r>
            <a:endParaRPr lang="nl-NL" altLang="nl-BE">
              <a:latin typeface="+mj-lt"/>
            </a:endParaRP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2071688" y="4762203"/>
            <a:ext cx="400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i="1">
                <a:latin typeface="+mj-lt"/>
              </a:rPr>
              <a:t>m   </a:t>
            </a:r>
            <a:r>
              <a:rPr lang="nl-BE" altLang="nl-BE">
                <a:latin typeface="+mj-lt"/>
              </a:rPr>
              <a:t>=   160 N  /  9,81 N / kg</a:t>
            </a:r>
            <a:endParaRPr lang="nl-NL" altLang="nl-BE">
              <a:latin typeface="+mj-lt"/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2071688" y="5119390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i="1">
                <a:latin typeface="+mj-lt"/>
              </a:rPr>
              <a:t>m   </a:t>
            </a:r>
            <a:r>
              <a:rPr lang="nl-BE" altLang="nl-BE">
                <a:latin typeface="+mj-lt"/>
              </a:rPr>
              <a:t>=   16,3  kg</a:t>
            </a:r>
            <a:endParaRPr lang="nl-NL" altLang="nl-BE">
              <a:latin typeface="+mj-lt"/>
            </a:endParaRP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2071688" y="5548015"/>
            <a:ext cx="535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dirty="0">
                <a:latin typeface="+mj-lt"/>
              </a:rPr>
              <a:t>De massa van de rugzak bedraagt 16,3 </a:t>
            </a:r>
            <a:r>
              <a:rPr lang="nl-BE" altLang="nl-BE" dirty="0" smtClean="0">
                <a:latin typeface="+mj-lt"/>
              </a:rPr>
              <a:t>kg.</a:t>
            </a:r>
            <a:endParaRPr lang="nl-NL" altLang="nl-BE" dirty="0">
              <a:latin typeface="+mj-lt"/>
            </a:endParaRPr>
          </a:p>
        </p:txBody>
      </p:sp>
      <p:sp>
        <p:nvSpPr>
          <p:cNvPr id="17" name="Tekstvak 9"/>
          <p:cNvSpPr txBox="1">
            <a:spLocks noChangeArrowheads="1"/>
          </p:cNvSpPr>
          <p:nvPr/>
        </p:nvSpPr>
        <p:spPr bwMode="auto">
          <a:xfrm>
            <a:off x="642938" y="5548015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u="sng">
                <a:solidFill>
                  <a:srgbClr val="FF0000"/>
                </a:solidFill>
                <a:latin typeface="+mj-lt"/>
              </a:rPr>
              <a:t>antwoord</a:t>
            </a:r>
            <a:endParaRPr lang="nl-NL" altLang="nl-BE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2071688" y="4262140"/>
            <a:ext cx="2643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i="1">
                <a:latin typeface="+mj-lt"/>
              </a:rPr>
              <a:t>m   </a:t>
            </a:r>
            <a:r>
              <a:rPr lang="nl-BE" altLang="nl-BE">
                <a:latin typeface="+mj-lt"/>
              </a:rPr>
              <a:t>=   </a:t>
            </a:r>
            <a:r>
              <a:rPr lang="nl-BE" altLang="nl-BE" i="1">
                <a:latin typeface="+mj-lt"/>
              </a:rPr>
              <a:t>F</a:t>
            </a:r>
            <a:r>
              <a:rPr lang="nl-BE" altLang="nl-BE" i="1" baseline="-25000">
                <a:latin typeface="+mj-lt"/>
              </a:rPr>
              <a:t>Z</a:t>
            </a:r>
            <a:r>
              <a:rPr lang="nl-BE" altLang="nl-BE" i="1">
                <a:latin typeface="+mj-lt"/>
              </a:rPr>
              <a:t>   /</a:t>
            </a:r>
            <a:r>
              <a:rPr lang="nl-BE" altLang="nl-BE">
                <a:latin typeface="+mj-lt"/>
              </a:rPr>
              <a:t>  g</a:t>
            </a:r>
            <a:endParaRPr lang="nl-NL" altLang="nl-B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8768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23528" y="980728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3.1 Kenmerken van de zwaartekracht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>
                <a:solidFill>
                  <a:schemeClr val="bg1"/>
                </a:solidFill>
                <a:latin typeface="+mj-lt"/>
              </a:rPr>
              <a:t>3. Zwaartekracht                      pg.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76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kstvak 5"/>
          <p:cNvSpPr txBox="1">
            <a:spLocks noChangeArrowheads="1"/>
          </p:cNvSpPr>
          <p:nvPr/>
        </p:nvSpPr>
        <p:spPr bwMode="auto">
          <a:xfrm>
            <a:off x="394270" y="1844824"/>
            <a:ext cx="8858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nl-BE" altLang="nl-BE" b="1" dirty="0" smtClean="0">
                <a:latin typeface="+mj-lt"/>
              </a:rPr>
              <a:t>Teken het zwaartepunt in onderstaande driehoek.</a:t>
            </a:r>
            <a:endParaRPr lang="nl-NL" altLang="nl-BE" b="1" dirty="0">
              <a:latin typeface="+mj-lt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2915816" y="2852936"/>
            <a:ext cx="2592288" cy="1944216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11960" y="2564904"/>
            <a:ext cx="0" cy="29523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7904" y="4752032"/>
            <a:ext cx="0" cy="144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60032" y="4725144"/>
            <a:ext cx="0" cy="144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203848" y="3645024"/>
            <a:ext cx="2520280" cy="12510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3848" y="4234528"/>
            <a:ext cx="152400" cy="7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67472" y="4221096"/>
            <a:ext cx="152400" cy="7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75348" y="3429000"/>
            <a:ext cx="152400" cy="7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38972" y="3415568"/>
            <a:ext cx="152400" cy="7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555776" y="3573016"/>
            <a:ext cx="2736304" cy="14401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79547" y="3343568"/>
            <a:ext cx="31068" cy="144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571163" y="3452312"/>
            <a:ext cx="99628" cy="352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084440" y="4077096"/>
            <a:ext cx="31068" cy="144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076056" y="4185840"/>
            <a:ext cx="99628" cy="352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211960" y="37077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xmlns="" val="38594449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23528" y="980728"/>
            <a:ext cx="71287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nl-BE" altLang="nl-BE" sz="2600" b="1" dirty="0" smtClean="0">
                <a:solidFill>
                  <a:schemeClr val="bg1"/>
                </a:solidFill>
                <a:latin typeface="+mj-lt"/>
              </a:rPr>
              <a:t>4.1  Zonder verplaatsing is er geen arbeid</a:t>
            </a:r>
            <a:endParaRPr lang="nl-NL" altLang="nl-BE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4. Arbeid                                    pg</a:t>
            </a:r>
            <a:r>
              <a:rPr lang="nl-BE" sz="4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77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382860" y="1844824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sz="2000" b="1" dirty="0"/>
              <a:t>In natuurwetenschappen:</a:t>
            </a:r>
            <a:endParaRPr lang="nl-NL" altLang="nl-BE" sz="2000" b="1" dirty="0"/>
          </a:p>
        </p:txBody>
      </p:sp>
      <p:sp>
        <p:nvSpPr>
          <p:cNvPr id="22" name="Tekstvak 21"/>
          <p:cNvSpPr txBox="1">
            <a:spLocks noChangeArrowheads="1"/>
          </p:cNvSpPr>
          <p:nvPr/>
        </p:nvSpPr>
        <p:spPr bwMode="auto">
          <a:xfrm>
            <a:off x="3754115" y="1876762"/>
            <a:ext cx="5786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sz="2000" b="1" i="1" dirty="0">
                <a:solidFill>
                  <a:srgbClr val="FF0000"/>
                </a:solidFill>
              </a:rPr>
              <a:t>Zonder verplaatsing is er geen arbeid </a:t>
            </a:r>
            <a:endParaRPr lang="nl-NL" altLang="nl-BE" sz="2000" b="1" i="1" dirty="0">
              <a:solidFill>
                <a:srgbClr val="FF0000"/>
              </a:solidFill>
            </a:endParaRPr>
          </a:p>
        </p:txBody>
      </p:sp>
      <p:pic>
        <p:nvPicPr>
          <p:cNvPr id="23" name="Afbeelding 22" descr="blz4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4191" t="35417" r="17023" b="38541"/>
          <a:stretch>
            <a:fillRect/>
          </a:stretch>
        </p:blipFill>
        <p:spPr bwMode="auto">
          <a:xfrm>
            <a:off x="1187624" y="2348880"/>
            <a:ext cx="7056784" cy="43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94449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291264" cy="54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None/>
            </a:pPr>
            <a:endParaRPr lang="nl-BE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b="1" dirty="0" smtClean="0">
                <a:sym typeface="Wingdings" panose="05000000000000000000" pitchFamily="2" charset="2"/>
              </a:rPr>
              <a:t>Kracht</a:t>
            </a:r>
            <a:r>
              <a:rPr lang="nl-BE" sz="2000" dirty="0" smtClean="0">
                <a:sym typeface="Wingdings" panose="05000000000000000000" pitchFamily="2" charset="2"/>
              </a:rPr>
              <a:t> 	doet iets bewegen, 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dirty="0" smtClean="0">
                <a:sym typeface="Wingdings" panose="05000000000000000000" pitchFamily="2" charset="2"/>
              </a:rPr>
              <a:t>		brengt iets tot stilstand, 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dirty="0" smtClean="0">
                <a:sym typeface="Wingdings" panose="05000000000000000000" pitchFamily="2" charset="2"/>
              </a:rPr>
              <a:t>		laat iets neller of trager bewegen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dirty="0">
                <a:sym typeface="Wingdings" panose="05000000000000000000" pitchFamily="2" charset="2"/>
              </a:rPr>
              <a:t>	</a:t>
            </a:r>
            <a:r>
              <a:rPr lang="nl-BE" sz="2000" dirty="0" smtClean="0">
                <a:sym typeface="Wingdings" panose="05000000000000000000" pitchFamily="2" charset="2"/>
              </a:rPr>
              <a:t>	doet iets van richting veranderen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dirty="0" smtClean="0">
                <a:sym typeface="Wingdings" panose="05000000000000000000" pitchFamily="2" charset="2"/>
              </a:rPr>
              <a:t> </a:t>
            </a:r>
            <a:r>
              <a:rPr lang="nl-BE" sz="2000" b="1" dirty="0" smtClean="0">
                <a:sym typeface="Wingdings" panose="05000000000000000000" pitchFamily="2" charset="2"/>
              </a:rPr>
              <a:t>dynamisch effect</a:t>
            </a:r>
          </a:p>
          <a:p>
            <a:pPr marL="457200" indent="-457200">
              <a:lnSpc>
                <a:spcPct val="150000"/>
              </a:lnSpc>
              <a:buNone/>
            </a:pPr>
            <a:endParaRPr lang="nl-BE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None/>
            </a:pPr>
            <a:endParaRPr lang="nl-BE" sz="2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188640"/>
            <a:ext cx="849694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1.3 Krachten kunnen de bewegingstoestand van een voorwerp veranderen.                                          Pg. 62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Action Button: Movie 1">
            <a:hlinkClick r:id="rId3" highlightClick="1"/>
          </p:cNvPr>
          <p:cNvSpPr/>
          <p:nvPr/>
        </p:nvSpPr>
        <p:spPr>
          <a:xfrm>
            <a:off x="7524328" y="1484784"/>
            <a:ext cx="1152128" cy="7920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fgeronde rechthoek 7"/>
          <p:cNvSpPr/>
          <p:nvPr/>
        </p:nvSpPr>
        <p:spPr>
          <a:xfrm>
            <a:off x="220688" y="4725144"/>
            <a:ext cx="874380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Een kracht is een uitwendige oorzaak die de </a:t>
            </a:r>
            <a:r>
              <a:rPr lang="nl-BE" sz="2000" b="1" dirty="0" smtClean="0">
                <a:solidFill>
                  <a:schemeClr val="tx1"/>
                </a:solidFill>
              </a:rPr>
              <a:t>bewegingstoestand</a:t>
            </a:r>
            <a:r>
              <a:rPr lang="nl-BE" sz="2000" dirty="0" smtClean="0">
                <a:solidFill>
                  <a:schemeClr val="tx1"/>
                </a:solidFill>
              </a:rPr>
              <a:t> van een voorwerp kan veranderen. Ze heeft een </a:t>
            </a:r>
            <a:r>
              <a:rPr lang="nl-BE" sz="2000" b="1" dirty="0" smtClean="0">
                <a:solidFill>
                  <a:schemeClr val="tx1"/>
                </a:solidFill>
              </a:rPr>
              <a:t>dynamisch effect.</a:t>
            </a:r>
            <a:endParaRPr lang="nl-BE" sz="2000" dirty="0" smtClean="0">
              <a:solidFill>
                <a:schemeClr val="tx1"/>
              </a:solidFill>
            </a:endParaRPr>
          </a:p>
        </p:txBody>
      </p:sp>
      <p:sp>
        <p:nvSpPr>
          <p:cNvPr id="7" name="Afgeronde rechthoek 7"/>
          <p:cNvSpPr/>
          <p:nvPr/>
        </p:nvSpPr>
        <p:spPr>
          <a:xfrm>
            <a:off x="220688" y="4725144"/>
            <a:ext cx="874380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2000" dirty="0" smtClean="0">
                <a:solidFill>
                  <a:schemeClr val="tx1"/>
                </a:solidFill>
              </a:rPr>
              <a:t>Een kracht is een </a:t>
            </a:r>
            <a:r>
              <a:rPr lang="nl-BE" sz="2000" b="1" dirty="0" smtClean="0">
                <a:solidFill>
                  <a:schemeClr val="tx1"/>
                </a:solidFill>
              </a:rPr>
              <a:t>uitwendige oorzaak</a:t>
            </a:r>
            <a:r>
              <a:rPr lang="nl-BE" sz="2000" dirty="0" smtClean="0">
                <a:solidFill>
                  <a:schemeClr val="tx1"/>
                </a:solidFill>
              </a:rPr>
              <a:t> die de vorm of bewegingstoestand van een voorwerp kan veranderen.</a:t>
            </a:r>
          </a:p>
        </p:txBody>
      </p:sp>
    </p:spTree>
    <p:extLst>
      <p:ext uri="{BB962C8B-B14F-4D97-AF65-F5344CB8AC3E}">
        <p14:creationId xmlns:p14="http://schemas.microsoft.com/office/powerpoint/2010/main" xmlns="" val="25226733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23528" y="980728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nl-BE" altLang="nl-BE" sz="2600" b="1" dirty="0" smtClean="0">
                <a:solidFill>
                  <a:schemeClr val="bg1"/>
                </a:solidFill>
                <a:latin typeface="+mj-lt"/>
              </a:rPr>
              <a:t>4.2 Definitie</a:t>
            </a:r>
            <a:endParaRPr lang="nl-NL" altLang="nl-BE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4. Arbeid                                    pg</a:t>
            </a:r>
            <a:r>
              <a:rPr lang="nl-BE" sz="4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77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50824" y="1857375"/>
            <a:ext cx="8929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b="1" dirty="0"/>
              <a:t>Arbeid</a:t>
            </a:r>
            <a:r>
              <a:rPr lang="nl-BE" altLang="nl-BE" b="1" dirty="0">
                <a:solidFill>
                  <a:schemeClr val="tx2"/>
                </a:solidFill>
              </a:rPr>
              <a:t> </a:t>
            </a:r>
            <a:r>
              <a:rPr lang="nl-BE" altLang="nl-BE" b="1" dirty="0">
                <a:solidFill>
                  <a:srgbClr val="FF0000"/>
                </a:solidFill>
              </a:rPr>
              <a:t>verrichten als een </a:t>
            </a:r>
            <a:r>
              <a:rPr lang="nl-BE" altLang="nl-BE" b="1" dirty="0"/>
              <a:t>kracht</a:t>
            </a:r>
            <a:r>
              <a:rPr lang="nl-BE" altLang="nl-BE" b="1" dirty="0">
                <a:solidFill>
                  <a:srgbClr val="FF0000"/>
                </a:solidFill>
              </a:rPr>
              <a:t> zorgt voor een </a:t>
            </a:r>
            <a:r>
              <a:rPr lang="nl-BE" altLang="nl-BE" b="1" dirty="0"/>
              <a:t>verplaatsing</a:t>
            </a:r>
            <a:r>
              <a:rPr lang="nl-BE" altLang="nl-BE" b="1" dirty="0">
                <a:solidFill>
                  <a:schemeClr val="tx2"/>
                </a:solidFill>
              </a:rPr>
              <a:t> </a:t>
            </a:r>
            <a:r>
              <a:rPr lang="nl-BE" altLang="nl-BE" b="1" dirty="0">
                <a:solidFill>
                  <a:srgbClr val="FF0000"/>
                </a:solidFill>
              </a:rPr>
              <a:t>of  </a:t>
            </a:r>
            <a:r>
              <a:rPr lang="nl-BE" altLang="nl-BE" b="1" dirty="0" smtClean="0"/>
              <a:t>vervorming.</a:t>
            </a:r>
            <a:endParaRPr lang="nl-NL" altLang="nl-BE" b="1" dirty="0"/>
          </a:p>
        </p:txBody>
      </p:sp>
      <p:cxnSp>
        <p:nvCxnSpPr>
          <p:cNvPr id="11" name="Rechte verbindingslijn met pijl 10"/>
          <p:cNvCxnSpPr/>
          <p:nvPr/>
        </p:nvCxnSpPr>
        <p:spPr>
          <a:xfrm rot="5400000">
            <a:off x="321468" y="2642394"/>
            <a:ext cx="714375" cy="1587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322262" y="3214688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altLang="nl-BE" sz="2400" b="1"/>
              <a:t>W</a:t>
            </a:r>
            <a:endParaRPr lang="nl-NL" altLang="nl-BE" sz="2400" b="1"/>
          </a:p>
        </p:txBody>
      </p:sp>
      <p:cxnSp>
        <p:nvCxnSpPr>
          <p:cNvPr id="13" name="Rechte verbindingslijn met pijl 12"/>
          <p:cNvCxnSpPr/>
          <p:nvPr/>
        </p:nvCxnSpPr>
        <p:spPr>
          <a:xfrm rot="5400000">
            <a:off x="3178968" y="2642394"/>
            <a:ext cx="714375" cy="1587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3179762" y="3213100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altLang="nl-BE" sz="2400" b="1"/>
              <a:t>F</a:t>
            </a:r>
            <a:endParaRPr lang="nl-NL" altLang="nl-BE" sz="2400" b="1"/>
          </a:p>
        </p:txBody>
      </p:sp>
      <p:cxnSp>
        <p:nvCxnSpPr>
          <p:cNvPr id="15" name="Rechte verbindingslijn met pijl 14"/>
          <p:cNvCxnSpPr/>
          <p:nvPr/>
        </p:nvCxnSpPr>
        <p:spPr>
          <a:xfrm rot="5400000">
            <a:off x="6038055" y="2642394"/>
            <a:ext cx="714375" cy="1588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6037262" y="3213100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altLang="nl-BE" sz="2400" b="1">
                <a:sym typeface="Symbol" pitchFamily="18" charset="2"/>
              </a:rPr>
              <a:t> s</a:t>
            </a:r>
            <a:endParaRPr lang="nl-NL" altLang="nl-BE" sz="2400" b="1"/>
          </a:p>
        </p:txBody>
      </p:sp>
    </p:spTree>
    <p:extLst>
      <p:ext uri="{BB962C8B-B14F-4D97-AF65-F5344CB8AC3E}">
        <p14:creationId xmlns:p14="http://schemas.microsoft.com/office/powerpoint/2010/main" xmlns="" val="38594449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23528" y="980728"/>
            <a:ext cx="63367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nl-BE" altLang="nl-BE" sz="2600" b="1" dirty="0" smtClean="0">
                <a:solidFill>
                  <a:schemeClr val="bg1"/>
                </a:solidFill>
                <a:latin typeface="+mj-lt"/>
              </a:rPr>
              <a:t>4.3 Wiskundige formule van arbeid</a:t>
            </a:r>
            <a:endParaRPr lang="nl-NL" altLang="nl-BE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4. Arbeid                                    pg</a:t>
            </a:r>
            <a:r>
              <a:rPr lang="nl-BE" sz="4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78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493217" y="1916832"/>
            <a:ext cx="3214687" cy="461962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nl-BE" altLang="nl-BE" sz="2400" b="1" i="1" dirty="0">
                <a:solidFill>
                  <a:schemeClr val="tx1"/>
                </a:solidFill>
              </a:rPr>
              <a:t>W    =     F     </a:t>
            </a:r>
            <a:r>
              <a:rPr lang="nl-BE" altLang="nl-BE" sz="2400" b="1" dirty="0">
                <a:solidFill>
                  <a:schemeClr val="tx1"/>
                </a:solidFill>
              </a:rPr>
              <a:t>.    </a:t>
            </a:r>
            <a:r>
              <a:rPr lang="nl-BE" altLang="nl-BE" sz="2400" b="1" dirty="0">
                <a:solidFill>
                  <a:schemeClr val="tx1"/>
                </a:solidFill>
                <a:sym typeface="Symbol" pitchFamily="18" charset="2"/>
              </a:rPr>
              <a:t> </a:t>
            </a:r>
            <a:r>
              <a:rPr lang="nl-BE" altLang="nl-BE" sz="2400" b="1" i="1" dirty="0">
                <a:solidFill>
                  <a:schemeClr val="tx1"/>
                </a:solidFill>
                <a:sym typeface="Symbol" pitchFamily="18" charset="2"/>
              </a:rPr>
              <a:t>s</a:t>
            </a:r>
            <a:endParaRPr lang="nl-NL" altLang="nl-BE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0" name="Tabel 19"/>
          <p:cNvGraphicFramePr>
            <a:graphicFrameLocks noGrp="1"/>
          </p:cNvGraphicFramePr>
          <p:nvPr/>
        </p:nvGraphicFramePr>
        <p:xfrm>
          <a:off x="467544" y="2651174"/>
          <a:ext cx="664368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89"/>
                <a:gridCol w="1690698"/>
                <a:gridCol w="1714500"/>
                <a:gridCol w="1714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Symbool</a:t>
                      </a:r>
                      <a:r>
                        <a:rPr lang="nl-BE" baseline="0" dirty="0" smtClean="0"/>
                        <a:t> grootheid</a:t>
                      </a:r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Naam grootheid</a:t>
                      </a:r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Naam eenheid </a:t>
                      </a:r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Symbool eenheid</a:t>
                      </a:r>
                      <a:endParaRPr lang="nl-NL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i="1" dirty="0" smtClean="0"/>
                        <a:t>W</a:t>
                      </a:r>
                      <a:endParaRPr lang="nl-NL" b="1" i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i="1" dirty="0" smtClean="0"/>
                        <a:t>F</a:t>
                      </a:r>
                      <a:endParaRPr lang="nl-NL" b="1" i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ym typeface="Symbol"/>
                        </a:rPr>
                        <a:t> </a:t>
                      </a:r>
                      <a:r>
                        <a:rPr lang="nl-NL" b="1" i="1" dirty="0" smtClean="0">
                          <a:sym typeface="Symbol"/>
                        </a:rPr>
                        <a:t>s</a:t>
                      </a:r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2039169" y="3294112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altLang="nl-BE" b="1">
                <a:solidFill>
                  <a:schemeClr val="accent1"/>
                </a:solidFill>
              </a:rPr>
              <a:t>arbeid</a:t>
            </a:r>
            <a:endParaRPr lang="nl-NL" altLang="nl-BE" b="1">
              <a:solidFill>
                <a:schemeClr val="accent1"/>
              </a:solidFill>
            </a:endParaRPr>
          </a:p>
        </p:txBody>
      </p:sp>
      <p:sp>
        <p:nvSpPr>
          <p:cNvPr id="22" name="Tekstvak 21"/>
          <p:cNvSpPr txBox="1">
            <a:spLocks noChangeArrowheads="1"/>
          </p:cNvSpPr>
          <p:nvPr/>
        </p:nvSpPr>
        <p:spPr bwMode="auto">
          <a:xfrm>
            <a:off x="2039169" y="3638599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altLang="nl-BE" b="1">
                <a:solidFill>
                  <a:schemeClr val="accent1"/>
                </a:solidFill>
              </a:rPr>
              <a:t>kracht</a:t>
            </a:r>
            <a:endParaRPr lang="nl-NL" altLang="nl-BE" b="1">
              <a:solidFill>
                <a:schemeClr val="accent1"/>
              </a:solidFill>
            </a:endParaRPr>
          </a:p>
        </p:txBody>
      </p:sp>
      <p:sp>
        <p:nvSpPr>
          <p:cNvPr id="23" name="Tekstvak 22"/>
          <p:cNvSpPr txBox="1">
            <a:spLocks noChangeArrowheads="1"/>
          </p:cNvSpPr>
          <p:nvPr/>
        </p:nvSpPr>
        <p:spPr bwMode="auto">
          <a:xfrm>
            <a:off x="2039169" y="4067224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altLang="nl-BE" b="1">
                <a:solidFill>
                  <a:schemeClr val="accent1"/>
                </a:solidFill>
              </a:rPr>
              <a:t>verplaatsing</a:t>
            </a:r>
            <a:endParaRPr lang="nl-NL" altLang="nl-BE" b="1">
              <a:solidFill>
                <a:schemeClr val="accent1"/>
              </a:solidFill>
            </a:endParaRPr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3753669" y="3294112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altLang="nl-BE" b="1" dirty="0" smtClean="0">
                <a:solidFill>
                  <a:schemeClr val="accent1"/>
                </a:solidFill>
              </a:rPr>
              <a:t>Joule</a:t>
            </a:r>
            <a:endParaRPr lang="nl-NL" altLang="nl-BE" b="1" dirty="0">
              <a:solidFill>
                <a:schemeClr val="accent1"/>
              </a:solidFill>
            </a:endParaRPr>
          </a:p>
        </p:txBody>
      </p:sp>
      <p:sp>
        <p:nvSpPr>
          <p:cNvPr id="25" name="Tekstvak 24"/>
          <p:cNvSpPr txBox="1">
            <a:spLocks noChangeArrowheads="1"/>
          </p:cNvSpPr>
          <p:nvPr/>
        </p:nvSpPr>
        <p:spPr bwMode="auto">
          <a:xfrm>
            <a:off x="3753669" y="3638599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altLang="nl-BE" b="1" dirty="0" smtClean="0">
                <a:solidFill>
                  <a:schemeClr val="accent1"/>
                </a:solidFill>
              </a:rPr>
              <a:t>Newton</a:t>
            </a:r>
            <a:endParaRPr lang="nl-NL" altLang="nl-BE" b="1" dirty="0">
              <a:solidFill>
                <a:schemeClr val="accent1"/>
              </a:solidFill>
            </a:endParaRPr>
          </a:p>
        </p:txBody>
      </p:sp>
      <p:sp>
        <p:nvSpPr>
          <p:cNvPr id="26" name="Tekstvak 25"/>
          <p:cNvSpPr txBox="1">
            <a:spLocks noChangeArrowheads="1"/>
          </p:cNvSpPr>
          <p:nvPr/>
        </p:nvSpPr>
        <p:spPr bwMode="auto">
          <a:xfrm>
            <a:off x="3753669" y="4067224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altLang="nl-BE" b="1">
                <a:solidFill>
                  <a:schemeClr val="accent1"/>
                </a:solidFill>
              </a:rPr>
              <a:t>meter</a:t>
            </a:r>
            <a:endParaRPr lang="nl-NL" altLang="nl-BE" b="1">
              <a:solidFill>
                <a:schemeClr val="accent1"/>
              </a:solidFill>
            </a:endParaRPr>
          </a:p>
        </p:txBody>
      </p:sp>
      <p:sp>
        <p:nvSpPr>
          <p:cNvPr id="27" name="Tekstvak 26"/>
          <p:cNvSpPr txBox="1">
            <a:spLocks noChangeArrowheads="1"/>
          </p:cNvSpPr>
          <p:nvPr/>
        </p:nvSpPr>
        <p:spPr bwMode="auto">
          <a:xfrm>
            <a:off x="5396732" y="3294112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altLang="nl-BE" b="1">
                <a:solidFill>
                  <a:schemeClr val="accent1"/>
                </a:solidFill>
              </a:rPr>
              <a:t>J</a:t>
            </a:r>
            <a:endParaRPr lang="nl-NL" altLang="nl-BE" b="1">
              <a:solidFill>
                <a:schemeClr val="accent1"/>
              </a:solidFill>
            </a:endParaRPr>
          </a:p>
        </p:txBody>
      </p:sp>
      <p:sp>
        <p:nvSpPr>
          <p:cNvPr id="28" name="Tekstvak 27"/>
          <p:cNvSpPr txBox="1">
            <a:spLocks noChangeArrowheads="1"/>
          </p:cNvSpPr>
          <p:nvPr/>
        </p:nvSpPr>
        <p:spPr bwMode="auto">
          <a:xfrm>
            <a:off x="5396732" y="3638599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altLang="nl-BE" b="1">
                <a:solidFill>
                  <a:schemeClr val="accent1"/>
                </a:solidFill>
              </a:rPr>
              <a:t>N</a:t>
            </a:r>
            <a:endParaRPr lang="nl-NL" altLang="nl-BE" b="1">
              <a:solidFill>
                <a:schemeClr val="accent1"/>
              </a:solidFill>
            </a:endParaRPr>
          </a:p>
        </p:txBody>
      </p: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5396732" y="4067224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altLang="nl-BE" b="1">
                <a:solidFill>
                  <a:schemeClr val="accent1"/>
                </a:solidFill>
              </a:rPr>
              <a:t>m</a:t>
            </a:r>
            <a:endParaRPr lang="nl-NL" altLang="nl-BE" b="1">
              <a:solidFill>
                <a:schemeClr val="accent1"/>
              </a:solidFill>
            </a:endParaRPr>
          </a:p>
        </p:txBody>
      </p:sp>
      <p:sp>
        <p:nvSpPr>
          <p:cNvPr id="30" name="Tekstvak 16"/>
          <p:cNvSpPr txBox="1">
            <a:spLocks noChangeArrowheads="1"/>
          </p:cNvSpPr>
          <p:nvPr/>
        </p:nvSpPr>
        <p:spPr bwMode="auto">
          <a:xfrm>
            <a:off x="357188" y="4725144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b="1" dirty="0">
                <a:solidFill>
                  <a:srgbClr val="FF0000"/>
                </a:solidFill>
              </a:rPr>
              <a:t>Opmerkingen</a:t>
            </a:r>
            <a:endParaRPr lang="nl-NL" altLang="nl-BE" b="1" dirty="0">
              <a:solidFill>
                <a:srgbClr val="FF0000"/>
              </a:solidFill>
            </a:endParaRPr>
          </a:p>
        </p:txBody>
      </p:sp>
      <p:sp>
        <p:nvSpPr>
          <p:cNvPr id="31" name="Tekstvak 30"/>
          <p:cNvSpPr txBox="1">
            <a:spLocks noChangeArrowheads="1"/>
          </p:cNvSpPr>
          <p:nvPr/>
        </p:nvSpPr>
        <p:spPr bwMode="auto">
          <a:xfrm>
            <a:off x="2500313" y="4773613"/>
            <a:ext cx="5929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b="1" i="1" dirty="0"/>
              <a:t>W   </a:t>
            </a:r>
            <a:r>
              <a:rPr lang="nl-BE" altLang="nl-BE" b="1" dirty="0"/>
              <a:t>=  0		als	</a:t>
            </a:r>
            <a:r>
              <a:rPr lang="nl-BE" altLang="nl-BE" b="1" i="1" dirty="0"/>
              <a:t>F       </a:t>
            </a:r>
            <a:r>
              <a:rPr lang="nl-BE" altLang="nl-BE" sz="1400" b="1" dirty="0">
                <a:sym typeface="Symbol" pitchFamily="18" charset="2"/>
              </a:rPr>
              <a:t></a:t>
            </a:r>
            <a:r>
              <a:rPr lang="nl-BE" altLang="nl-BE" b="1" i="1" dirty="0"/>
              <a:t>	</a:t>
            </a:r>
            <a:r>
              <a:rPr lang="nl-BE" altLang="nl-BE" b="1" dirty="0">
                <a:sym typeface="Symbol" pitchFamily="18" charset="2"/>
              </a:rPr>
              <a:t>  </a:t>
            </a:r>
            <a:r>
              <a:rPr lang="nl-BE" altLang="nl-BE" b="1" i="1" dirty="0">
                <a:sym typeface="Symbol" pitchFamily="18" charset="2"/>
              </a:rPr>
              <a:t>s</a:t>
            </a:r>
            <a:r>
              <a:rPr lang="nl-BE" altLang="nl-BE" b="1" i="1" dirty="0"/>
              <a:t>    </a:t>
            </a:r>
            <a:r>
              <a:rPr lang="nl-BE" altLang="nl-BE" b="1" dirty="0"/>
              <a:t>      </a:t>
            </a:r>
            <a:r>
              <a:rPr lang="nl-BE" altLang="nl-BE" b="1" i="1" dirty="0"/>
              <a:t> </a:t>
            </a:r>
            <a:endParaRPr lang="nl-NL" altLang="nl-BE" b="1" i="1" dirty="0"/>
          </a:p>
        </p:txBody>
      </p:sp>
      <p:cxnSp>
        <p:nvCxnSpPr>
          <p:cNvPr id="32" name="Rechte verbindingslijn met pijl 31"/>
          <p:cNvCxnSpPr/>
          <p:nvPr/>
        </p:nvCxnSpPr>
        <p:spPr>
          <a:xfrm>
            <a:off x="5357813" y="4784725"/>
            <a:ext cx="285750" cy="1588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al 32"/>
          <p:cNvSpPr/>
          <p:nvPr/>
        </p:nvSpPr>
        <p:spPr>
          <a:xfrm>
            <a:off x="3571875" y="5429250"/>
            <a:ext cx="785813" cy="78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35" name="Rechte verbindingslijn met pijl 34"/>
          <p:cNvCxnSpPr/>
          <p:nvPr/>
        </p:nvCxnSpPr>
        <p:spPr>
          <a:xfrm rot="5400000">
            <a:off x="6001544" y="6142831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6572250" y="6307732"/>
            <a:ext cx="28575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>
            <a:spLocks noChangeArrowheads="1"/>
          </p:cNvSpPr>
          <p:nvPr/>
        </p:nvSpPr>
        <p:spPr bwMode="auto">
          <a:xfrm>
            <a:off x="6500813" y="6371480"/>
            <a:ext cx="500062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b="1" i="1" dirty="0"/>
              <a:t>F</a:t>
            </a:r>
            <a:r>
              <a:rPr lang="nl-BE" altLang="nl-BE" b="1" i="1" baseline="-25000" dirty="0"/>
              <a:t>Z</a:t>
            </a:r>
            <a:endParaRPr lang="nl-NL" altLang="nl-BE" b="1" i="1" dirty="0"/>
          </a:p>
        </p:txBody>
      </p:sp>
      <p:cxnSp>
        <p:nvCxnSpPr>
          <p:cNvPr id="38" name="Rechte verbindingslijn 37"/>
          <p:cNvCxnSpPr/>
          <p:nvPr/>
        </p:nvCxnSpPr>
        <p:spPr>
          <a:xfrm>
            <a:off x="3929063" y="5643563"/>
            <a:ext cx="2357437" cy="1587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/>
          <p:cNvSpPr txBox="1">
            <a:spLocks noChangeArrowheads="1"/>
          </p:cNvSpPr>
          <p:nvPr/>
        </p:nvSpPr>
        <p:spPr bwMode="auto">
          <a:xfrm>
            <a:off x="4786313" y="5715000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BE" b="1" i="1">
                <a:solidFill>
                  <a:srgbClr val="FF0000"/>
                </a:solidFill>
                <a:sym typeface="Symbol" pitchFamily="18" charset="2"/>
              </a:rPr>
              <a:t>  s</a:t>
            </a:r>
            <a:endParaRPr lang="nl-NL" altLang="nl-BE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4449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185 L 0.24566 -0.0018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3" grpId="0" animBg="1"/>
      <p:bldP spid="33" grpId="1" animBg="1"/>
      <p:bldP spid="37" grpId="0" animBg="1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vak 29"/>
          <p:cNvSpPr txBox="1">
            <a:spLocks noChangeArrowheads="1"/>
          </p:cNvSpPr>
          <p:nvPr/>
        </p:nvSpPr>
        <p:spPr bwMode="auto">
          <a:xfrm>
            <a:off x="285750" y="1928813"/>
            <a:ext cx="4214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b="1" dirty="0"/>
              <a:t>Hoe lees je  [ </a:t>
            </a:r>
            <a:r>
              <a:rPr lang="nl-BE" altLang="nl-BE" b="1" dirty="0" smtClean="0"/>
              <a:t>W ]?</a:t>
            </a:r>
            <a:endParaRPr lang="nl-NL" altLang="nl-BE" b="1" dirty="0"/>
          </a:p>
        </p:txBody>
      </p:sp>
      <p:sp>
        <p:nvSpPr>
          <p:cNvPr id="31" name="Tekstvak 30"/>
          <p:cNvSpPr txBox="1">
            <a:spLocks noChangeArrowheads="1"/>
          </p:cNvSpPr>
          <p:nvPr/>
        </p:nvSpPr>
        <p:spPr bwMode="auto">
          <a:xfrm>
            <a:off x="2857500" y="1928813"/>
            <a:ext cx="6357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b="1" dirty="0" smtClean="0">
                <a:sym typeface="Wingdings" pitchFamily="2" charset="2"/>
              </a:rPr>
              <a:t> </a:t>
            </a:r>
            <a:r>
              <a:rPr lang="nl-BE" altLang="nl-BE" b="1" dirty="0" smtClean="0"/>
              <a:t>De </a:t>
            </a:r>
            <a:r>
              <a:rPr lang="nl-BE" altLang="nl-BE" b="1" dirty="0"/>
              <a:t>eenheid van arbeid is  </a:t>
            </a:r>
            <a:endParaRPr lang="nl-NL" altLang="nl-BE" b="1" dirty="0"/>
          </a:p>
        </p:txBody>
      </p:sp>
      <p:sp>
        <p:nvSpPr>
          <p:cNvPr id="32" name="Rechthoek 9"/>
          <p:cNvSpPr>
            <a:spLocks noChangeArrowheads="1"/>
          </p:cNvSpPr>
          <p:nvPr/>
        </p:nvSpPr>
        <p:spPr bwMode="auto">
          <a:xfrm>
            <a:off x="2024542" y="2773363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altLang="nl-BE" b="1"/>
              <a:t>W    =     F     .    </a:t>
            </a:r>
            <a:r>
              <a:rPr lang="nl-BE" altLang="nl-BE" b="1">
                <a:sym typeface="Symbol" pitchFamily="18" charset="2"/>
              </a:rPr>
              <a:t> s</a:t>
            </a:r>
            <a:endParaRPr lang="nl-NL" altLang="nl-BE" b="1"/>
          </a:p>
        </p:txBody>
      </p:sp>
      <p:sp>
        <p:nvSpPr>
          <p:cNvPr id="33" name="Tekstvak 32"/>
          <p:cNvSpPr txBox="1">
            <a:spLocks noChangeArrowheads="1"/>
          </p:cNvSpPr>
          <p:nvPr/>
        </p:nvSpPr>
        <p:spPr bwMode="auto">
          <a:xfrm>
            <a:off x="2928938" y="3429000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b="1"/>
              <a:t>[</a:t>
            </a:r>
            <a:r>
              <a:rPr lang="nl-BE" altLang="nl-BE"/>
              <a:t> </a:t>
            </a:r>
            <a:r>
              <a:rPr lang="nl-BE" altLang="nl-BE" b="1"/>
              <a:t>F  ]    =    N</a:t>
            </a:r>
            <a:endParaRPr lang="nl-NL" altLang="nl-BE"/>
          </a:p>
        </p:txBody>
      </p:sp>
      <p:sp>
        <p:nvSpPr>
          <p:cNvPr id="34" name="Tekstvak 33"/>
          <p:cNvSpPr txBox="1">
            <a:spLocks noChangeArrowheads="1"/>
          </p:cNvSpPr>
          <p:nvPr/>
        </p:nvSpPr>
        <p:spPr bwMode="auto">
          <a:xfrm>
            <a:off x="2928938" y="3916363"/>
            <a:ext cx="292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b="1"/>
              <a:t>[</a:t>
            </a:r>
            <a:r>
              <a:rPr lang="nl-BE" altLang="nl-BE"/>
              <a:t> </a:t>
            </a:r>
            <a:r>
              <a:rPr lang="nl-BE" altLang="nl-BE" b="1">
                <a:sym typeface="Symbol" pitchFamily="18" charset="2"/>
              </a:rPr>
              <a:t> s</a:t>
            </a:r>
            <a:r>
              <a:rPr lang="nl-BE" altLang="nl-BE" b="1"/>
              <a:t>  ]    =   m</a:t>
            </a:r>
            <a:endParaRPr lang="nl-NL" altLang="nl-BE"/>
          </a:p>
        </p:txBody>
      </p:sp>
      <p:sp>
        <p:nvSpPr>
          <p:cNvPr id="35" name="PIJL-RECHTS 34"/>
          <p:cNvSpPr/>
          <p:nvPr/>
        </p:nvSpPr>
        <p:spPr>
          <a:xfrm>
            <a:off x="5072063" y="3786188"/>
            <a:ext cx="500062" cy="21431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5929313" y="3643313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b="1"/>
              <a:t>[ W ]  =  N .  m</a:t>
            </a:r>
            <a:endParaRPr lang="nl-NL" altLang="nl-BE" b="1"/>
          </a:p>
        </p:txBody>
      </p:sp>
      <p:sp>
        <p:nvSpPr>
          <p:cNvPr id="37" name="Tekstvak 15"/>
          <p:cNvSpPr txBox="1">
            <a:spLocks noChangeArrowheads="1"/>
          </p:cNvSpPr>
          <p:nvPr/>
        </p:nvSpPr>
        <p:spPr bwMode="auto">
          <a:xfrm>
            <a:off x="5929313" y="4059238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b="1"/>
              <a:t>[ W ]  =  Joule  =  J</a:t>
            </a:r>
            <a:endParaRPr lang="nl-NL" altLang="nl-BE" b="1"/>
          </a:p>
        </p:txBody>
      </p:sp>
      <p:pic>
        <p:nvPicPr>
          <p:cNvPr id="38" name="Picture 6" descr="http://tbn0.google.com/images?q=tbn:fllj5RZJl-OfFM:http://upload.wikimedia.org/wikipedia/commons/thumb/8/80/SS-joule.jpg/200px-SS-jou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643188"/>
            <a:ext cx="1422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kstvak 38"/>
          <p:cNvSpPr txBox="1">
            <a:spLocks noChangeArrowheads="1"/>
          </p:cNvSpPr>
          <p:nvPr/>
        </p:nvSpPr>
        <p:spPr bwMode="auto">
          <a:xfrm>
            <a:off x="357188" y="4929188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b="1"/>
              <a:t>Brits natuurkundige</a:t>
            </a:r>
          </a:p>
          <a:p>
            <a:r>
              <a:rPr lang="nl-BE" altLang="nl-BE" b="1"/>
              <a:t>1818 - 1889</a:t>
            </a:r>
            <a:endParaRPr lang="nl-NL" altLang="nl-BE" b="1"/>
          </a:p>
        </p:txBody>
      </p:sp>
      <p:sp>
        <p:nvSpPr>
          <p:cNvPr id="40" name="Tekstvak 39"/>
          <p:cNvSpPr txBox="1">
            <a:spLocks noChangeArrowheads="1"/>
          </p:cNvSpPr>
          <p:nvPr/>
        </p:nvSpPr>
        <p:spPr bwMode="auto">
          <a:xfrm>
            <a:off x="3643313" y="4857750"/>
            <a:ext cx="535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nl-BE" altLang="nl-BE" b="1"/>
              <a:t>We leveren een arbeid van 1 Joule als we</a:t>
            </a:r>
            <a:endParaRPr lang="nl-NL" altLang="nl-BE" b="1"/>
          </a:p>
        </p:txBody>
      </p:sp>
      <p:sp>
        <p:nvSpPr>
          <p:cNvPr id="41" name="Tekstvak 40"/>
          <p:cNvSpPr txBox="1">
            <a:spLocks noChangeArrowheads="1"/>
          </p:cNvSpPr>
          <p:nvPr/>
        </p:nvSpPr>
        <p:spPr bwMode="auto">
          <a:xfrm>
            <a:off x="3643313" y="5202238"/>
            <a:ext cx="5500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b="1"/>
              <a:t>met een kracht van 1 N een verplaatsing van</a:t>
            </a:r>
            <a:endParaRPr lang="nl-NL" altLang="nl-BE" b="1"/>
          </a:p>
        </p:txBody>
      </p:sp>
      <p:sp>
        <p:nvSpPr>
          <p:cNvPr id="42" name="Tekstvak 41"/>
          <p:cNvSpPr txBox="1">
            <a:spLocks noChangeArrowheads="1"/>
          </p:cNvSpPr>
          <p:nvPr/>
        </p:nvSpPr>
        <p:spPr bwMode="auto">
          <a:xfrm>
            <a:off x="3643313" y="5572125"/>
            <a:ext cx="5500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nl-BE" altLang="nl-BE" b="1"/>
              <a:t>1 m, met dezelfde richting en dezelfde zin als</a:t>
            </a:r>
            <a:endParaRPr lang="nl-NL" altLang="nl-BE" b="1"/>
          </a:p>
        </p:txBody>
      </p:sp>
      <p:sp>
        <p:nvSpPr>
          <p:cNvPr id="43" name="Tekstvak 42"/>
          <p:cNvSpPr txBox="1">
            <a:spLocks noChangeArrowheads="1"/>
          </p:cNvSpPr>
          <p:nvPr/>
        </p:nvSpPr>
        <p:spPr bwMode="auto">
          <a:xfrm>
            <a:off x="3643313" y="5916613"/>
            <a:ext cx="5500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nl-BE" altLang="nl-BE" b="1" dirty="0"/>
              <a:t>die kracht </a:t>
            </a:r>
            <a:r>
              <a:rPr lang="nl-BE" altLang="nl-BE" b="1" dirty="0" smtClean="0"/>
              <a:t>veroorzaken.</a:t>
            </a:r>
            <a:endParaRPr lang="nl-NL" altLang="nl-BE" b="1" dirty="0"/>
          </a:p>
        </p:txBody>
      </p:sp>
      <p:sp>
        <p:nvSpPr>
          <p:cNvPr id="44" name="Titel 1"/>
          <p:cNvSpPr txBox="1">
            <a:spLocks/>
          </p:cNvSpPr>
          <p:nvPr/>
        </p:nvSpPr>
        <p:spPr>
          <a:xfrm>
            <a:off x="323528" y="980728"/>
            <a:ext cx="63367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nl-BE" altLang="nl-BE" sz="2600" b="1" dirty="0" smtClean="0">
                <a:solidFill>
                  <a:schemeClr val="bg1"/>
                </a:solidFill>
                <a:latin typeface="+mj-lt"/>
              </a:rPr>
              <a:t>4.4 Eenheid van arbeid</a:t>
            </a:r>
            <a:endParaRPr lang="nl-NL" altLang="nl-BE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4. Arbeid                                    pg</a:t>
            </a:r>
            <a:r>
              <a:rPr lang="nl-BE" sz="4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78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9" grpId="0"/>
      <p:bldP spid="40" grpId="0"/>
      <p:bldP spid="41" grpId="0"/>
      <p:bldP spid="42" grpId="0"/>
      <p:bldP spid="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4" descr="blz48.jpg"/>
          <p:cNvPicPr>
            <a:picLocks noChangeAspect="1"/>
          </p:cNvPicPr>
          <p:nvPr/>
        </p:nvPicPr>
        <p:blipFill>
          <a:blip r:embed="rId2" cstate="print"/>
          <a:srcRect l="35146" t="13390" r="43443" b="72917"/>
          <a:stretch>
            <a:fillRect/>
          </a:stretch>
        </p:blipFill>
        <p:spPr bwMode="auto">
          <a:xfrm>
            <a:off x="5643563" y="2643188"/>
            <a:ext cx="250031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4"/>
          <p:cNvSpPr txBox="1">
            <a:spLocks noChangeArrowheads="1"/>
          </p:cNvSpPr>
          <p:nvPr/>
        </p:nvSpPr>
        <p:spPr bwMode="auto">
          <a:xfrm>
            <a:off x="285750" y="1785938"/>
            <a:ext cx="8715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nl-BE" altLang="nl-BE" sz="2000" b="1" dirty="0"/>
              <a:t>Ga bij elke figuur na of er arbeid verricht wordt door de kracht die</a:t>
            </a:r>
          </a:p>
          <a:p>
            <a:pPr marL="342900" indent="-342900"/>
            <a:r>
              <a:rPr lang="nl-BE" altLang="nl-BE" sz="2000" b="1" dirty="0"/>
              <a:t>	getekend </a:t>
            </a:r>
            <a:r>
              <a:rPr lang="nl-BE" altLang="nl-BE" sz="2000" b="1" dirty="0" smtClean="0"/>
              <a:t>is.</a:t>
            </a:r>
            <a:endParaRPr lang="nl-NL" altLang="nl-BE" sz="2000" b="1" dirty="0"/>
          </a:p>
        </p:txBody>
      </p:sp>
      <p:pic>
        <p:nvPicPr>
          <p:cNvPr id="4" name="Afbeelding 5" descr="blz48.jpg"/>
          <p:cNvPicPr>
            <a:picLocks noChangeAspect="1"/>
          </p:cNvPicPr>
          <p:nvPr/>
        </p:nvPicPr>
        <p:blipFill>
          <a:blip r:embed="rId2" cstate="print"/>
          <a:srcRect l="11897" t="13390" r="67302" b="72917"/>
          <a:stretch>
            <a:fillRect/>
          </a:stretch>
        </p:blipFill>
        <p:spPr bwMode="auto">
          <a:xfrm>
            <a:off x="785813" y="2643188"/>
            <a:ext cx="242887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echte verbindingslijn 4"/>
          <p:cNvCxnSpPr/>
          <p:nvPr/>
        </p:nvCxnSpPr>
        <p:spPr>
          <a:xfrm rot="5400000">
            <a:off x="1785144" y="4001294"/>
            <a:ext cx="285750" cy="1588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6500813" y="3643313"/>
            <a:ext cx="285750" cy="15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7572375" y="3641725"/>
            <a:ext cx="28575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251520" y="4929188"/>
            <a:ext cx="4392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altLang="nl-BE" sz="2000" b="1" dirty="0"/>
              <a:t>De  zwaartekracht verricht  </a:t>
            </a:r>
            <a:r>
              <a:rPr lang="nl-BE" altLang="nl-BE" sz="2000" b="1" dirty="0" smtClean="0"/>
              <a:t>geen arbeid op de lantaarn. </a:t>
            </a:r>
            <a:br>
              <a:rPr lang="nl-BE" altLang="nl-BE" sz="2000" b="1" dirty="0" smtClean="0"/>
            </a:br>
            <a:r>
              <a:rPr lang="nl-BE" altLang="nl-BE" sz="2000" b="1" dirty="0" smtClean="0"/>
              <a:t>De lantaarn wordt niet verplaatst. </a:t>
            </a:r>
            <a:endParaRPr lang="nl-NL" altLang="nl-BE" sz="2000" b="1" dirty="0"/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5072063" y="4929188"/>
            <a:ext cx="4000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nl-BE" altLang="nl-BE" sz="2000" b="1" dirty="0"/>
              <a:t>Je spierkracht verricht arbeid, de  </a:t>
            </a:r>
            <a:r>
              <a:rPr lang="nl-BE" altLang="nl-BE" sz="2000" b="1" dirty="0" smtClean="0"/>
              <a:t>fiets verplaatst zich.</a:t>
            </a:r>
            <a:endParaRPr lang="nl-NL" altLang="nl-BE" sz="2000" b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4. Arbeid                                    pg</a:t>
            </a:r>
            <a:r>
              <a:rPr lang="nl-BE" sz="4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79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23528" y="980728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nl-BE" altLang="nl-BE" sz="2600" b="1" dirty="0" smtClean="0">
                <a:solidFill>
                  <a:schemeClr val="bg1"/>
                </a:solidFill>
                <a:latin typeface="+mj-lt"/>
              </a:rPr>
              <a:t>4.5 Oefeningen</a:t>
            </a:r>
            <a:endParaRPr lang="nl-NL" altLang="nl-BE" sz="2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blz48.jpg"/>
          <p:cNvPicPr>
            <a:picLocks noChangeAspect="1"/>
          </p:cNvPicPr>
          <p:nvPr/>
        </p:nvPicPr>
        <p:blipFill>
          <a:blip r:embed="rId2" cstate="print"/>
          <a:srcRect l="12720" t="41460" r="67206" b="45831"/>
          <a:stretch>
            <a:fillRect/>
          </a:stretch>
        </p:blipFill>
        <p:spPr bwMode="auto">
          <a:xfrm>
            <a:off x="775544" y="1928813"/>
            <a:ext cx="2500312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8" descr="blz48.jpg"/>
          <p:cNvPicPr>
            <a:picLocks noChangeAspect="1"/>
          </p:cNvPicPr>
          <p:nvPr/>
        </p:nvPicPr>
        <p:blipFill>
          <a:blip r:embed="rId2" cstate="print"/>
          <a:srcRect l="35661" t="41063" r="43433" b="45831"/>
          <a:stretch>
            <a:fillRect/>
          </a:stretch>
        </p:blipFill>
        <p:spPr bwMode="auto">
          <a:xfrm>
            <a:off x="5255915" y="1928813"/>
            <a:ext cx="2484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285750" y="4429125"/>
            <a:ext cx="4000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sz="2000" b="1" dirty="0"/>
              <a:t>Je gewicht oefent een kracht </a:t>
            </a:r>
            <a:r>
              <a:rPr lang="nl-BE" altLang="nl-BE" sz="2000" b="1" dirty="0" smtClean="0"/>
              <a:t>uit op de stoel. Deze wordt niet verplaatst, dus geen arbeid.</a:t>
            </a:r>
            <a:endParaRPr lang="nl-NL" altLang="nl-BE" sz="2000" b="1" dirty="0"/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4499992" y="4429125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altLang="nl-BE" sz="2000" b="1" dirty="0"/>
              <a:t>De stoel brengt het oudje  </a:t>
            </a:r>
            <a:r>
              <a:rPr lang="nl-BE" altLang="nl-BE" sz="2000" b="1" dirty="0" smtClean="0"/>
              <a:t>omhoog. Er is arbeid want er is een verplaatsing in de richting van de kracht.   </a:t>
            </a:r>
            <a:endParaRPr lang="nl-NL" altLang="nl-BE" sz="2000" b="1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4. Arbeid                                    pg</a:t>
            </a:r>
            <a:r>
              <a:rPr lang="nl-BE" sz="4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79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23528" y="980728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nl-BE" altLang="nl-BE" sz="2600" b="1" dirty="0" smtClean="0">
                <a:solidFill>
                  <a:schemeClr val="bg1"/>
                </a:solidFill>
                <a:latin typeface="+mj-lt"/>
              </a:rPr>
              <a:t>4.5 Oefeningen</a:t>
            </a:r>
            <a:endParaRPr lang="nl-NL" altLang="nl-BE" sz="2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blz48.jpg"/>
          <p:cNvPicPr>
            <a:picLocks noChangeAspect="1"/>
          </p:cNvPicPr>
          <p:nvPr/>
        </p:nvPicPr>
        <p:blipFill>
          <a:blip r:embed="rId2" cstate="print"/>
          <a:srcRect l="50000" t="70834" r="19769" b="13541"/>
          <a:stretch>
            <a:fillRect/>
          </a:stretch>
        </p:blipFill>
        <p:spPr bwMode="auto">
          <a:xfrm>
            <a:off x="5174307" y="2806030"/>
            <a:ext cx="32861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7"/>
          <p:cNvSpPr txBox="1">
            <a:spLocks noChangeArrowheads="1"/>
          </p:cNvSpPr>
          <p:nvPr/>
        </p:nvSpPr>
        <p:spPr bwMode="auto">
          <a:xfrm>
            <a:off x="285750" y="1865609"/>
            <a:ext cx="86067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nl-BE" altLang="nl-BE" sz="2000" dirty="0"/>
              <a:t>Een boot wordt met een kracht van 4000 N zo’n 8,0 m uit het water </a:t>
            </a:r>
            <a:r>
              <a:rPr lang="nl-BE" altLang="nl-BE" sz="2000" dirty="0" smtClean="0"/>
              <a:t>omhoog gehesen</a:t>
            </a:r>
            <a:r>
              <a:rPr lang="nl-BE" altLang="nl-BE" sz="2000" dirty="0"/>
              <a:t>.  Bereken de verrichte arbeid.</a:t>
            </a:r>
            <a:endParaRPr lang="nl-NL" altLang="nl-BE" sz="2000" dirty="0"/>
          </a:p>
        </p:txBody>
      </p:sp>
      <p:sp>
        <p:nvSpPr>
          <p:cNvPr id="4" name="Tekstvak 7"/>
          <p:cNvSpPr txBox="1">
            <a:spLocks noChangeArrowheads="1"/>
          </p:cNvSpPr>
          <p:nvPr/>
        </p:nvSpPr>
        <p:spPr bwMode="auto">
          <a:xfrm>
            <a:off x="407517" y="2734592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 dirty="0">
                <a:solidFill>
                  <a:srgbClr val="FF0000"/>
                </a:solidFill>
              </a:rPr>
              <a:t>gegeven</a:t>
            </a:r>
            <a:endParaRPr lang="nl-NL" altLang="nl-BE" u="sng" dirty="0">
              <a:solidFill>
                <a:srgbClr val="FF0000"/>
              </a:solidFill>
            </a:endParaRPr>
          </a:p>
        </p:txBody>
      </p:sp>
      <p:sp>
        <p:nvSpPr>
          <p:cNvPr id="5" name="Tekstvak 8"/>
          <p:cNvSpPr txBox="1">
            <a:spLocks noChangeArrowheads="1"/>
          </p:cNvSpPr>
          <p:nvPr/>
        </p:nvSpPr>
        <p:spPr bwMode="auto">
          <a:xfrm>
            <a:off x="407517" y="3436267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>
                <a:solidFill>
                  <a:srgbClr val="FF0000"/>
                </a:solidFill>
              </a:rPr>
              <a:t>gevraagd</a:t>
            </a:r>
            <a:endParaRPr lang="nl-NL" altLang="nl-BE" u="sng">
              <a:solidFill>
                <a:srgbClr val="FF0000"/>
              </a:solidFill>
            </a:endParaRPr>
          </a:p>
        </p:txBody>
      </p:sp>
      <p:sp>
        <p:nvSpPr>
          <p:cNvPr id="6" name="Tekstvak 9"/>
          <p:cNvSpPr txBox="1">
            <a:spLocks noChangeArrowheads="1"/>
          </p:cNvSpPr>
          <p:nvPr/>
        </p:nvSpPr>
        <p:spPr bwMode="auto">
          <a:xfrm>
            <a:off x="407517" y="3864892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>
                <a:solidFill>
                  <a:srgbClr val="FF0000"/>
                </a:solidFill>
              </a:rPr>
              <a:t>oplossing</a:t>
            </a:r>
            <a:endParaRPr lang="nl-NL" altLang="nl-BE" u="sng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2071688" y="3448967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W </a:t>
            </a:r>
            <a:endParaRPr lang="nl-NL" altLang="nl-BE" i="1"/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2071688" y="3079080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>
                <a:sym typeface="Symbol" pitchFamily="18" charset="2"/>
              </a:rPr>
              <a:t> </a:t>
            </a:r>
            <a:r>
              <a:rPr lang="nl-BE" altLang="nl-BE" b="1" i="1">
                <a:sym typeface="Symbol" pitchFamily="18" charset="2"/>
              </a:rPr>
              <a:t>s</a:t>
            </a:r>
            <a:r>
              <a:rPr lang="nl-BE" altLang="nl-BE"/>
              <a:t>  = 8,0 m</a:t>
            </a:r>
            <a:endParaRPr lang="nl-NL" altLang="nl-BE"/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2071688" y="2734592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F</a:t>
            </a:r>
            <a:r>
              <a:rPr lang="nl-BE" altLang="nl-BE" i="1" baseline="-25000"/>
              <a:t> </a:t>
            </a:r>
            <a:r>
              <a:rPr lang="nl-BE" altLang="nl-BE" i="1"/>
              <a:t> </a:t>
            </a:r>
            <a:r>
              <a:rPr lang="nl-BE" altLang="nl-BE"/>
              <a:t>= 4000 N</a:t>
            </a:r>
            <a:endParaRPr lang="nl-NL" altLang="nl-BE" i="1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071688" y="3864892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W  </a:t>
            </a:r>
            <a:r>
              <a:rPr lang="nl-BE" altLang="nl-BE"/>
              <a:t>=   </a:t>
            </a:r>
            <a:r>
              <a:rPr lang="nl-BE" altLang="nl-BE" i="1"/>
              <a:t>F</a:t>
            </a:r>
            <a:r>
              <a:rPr lang="nl-BE" altLang="nl-BE"/>
              <a:t>  . </a:t>
            </a:r>
            <a:r>
              <a:rPr lang="nl-BE" altLang="nl-BE">
                <a:sym typeface="Symbol" pitchFamily="18" charset="2"/>
              </a:rPr>
              <a:t> </a:t>
            </a:r>
            <a:r>
              <a:rPr lang="nl-BE" altLang="nl-BE" b="1" i="1">
                <a:sym typeface="Symbol" pitchFamily="18" charset="2"/>
              </a:rPr>
              <a:t>s</a:t>
            </a:r>
            <a:r>
              <a:rPr lang="nl-BE" altLang="nl-BE"/>
              <a:t>  </a:t>
            </a:r>
            <a:endParaRPr lang="nl-NL" altLang="nl-BE"/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2071688" y="4306217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W  </a:t>
            </a:r>
            <a:r>
              <a:rPr lang="nl-BE" altLang="nl-BE"/>
              <a:t>=   4000 N  .  8,0 m </a:t>
            </a:r>
            <a:endParaRPr lang="nl-NL" altLang="nl-BE"/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1714500" y="5549170"/>
            <a:ext cx="5357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sz="2000" dirty="0"/>
              <a:t>De kraan verricht een arbeid </a:t>
            </a:r>
            <a:r>
              <a:rPr lang="nl-BE" altLang="nl-BE" sz="2000" dirty="0" smtClean="0"/>
              <a:t>van 32.10</a:t>
            </a:r>
            <a:r>
              <a:rPr lang="nl-BE" altLang="nl-BE" sz="2000" baseline="30000" dirty="0" smtClean="0"/>
              <a:t>3</a:t>
            </a:r>
            <a:r>
              <a:rPr lang="nl-BE" altLang="nl-BE" sz="2000" dirty="0" smtClean="0"/>
              <a:t> </a:t>
            </a:r>
            <a:r>
              <a:rPr lang="nl-BE" altLang="nl-BE" sz="2000" dirty="0"/>
              <a:t>J</a:t>
            </a:r>
            <a:endParaRPr lang="nl-NL" altLang="nl-BE" sz="2000" dirty="0"/>
          </a:p>
        </p:txBody>
      </p:sp>
      <p:sp>
        <p:nvSpPr>
          <p:cNvPr id="13" name="Tekstvak 9"/>
          <p:cNvSpPr txBox="1">
            <a:spLocks noChangeArrowheads="1"/>
          </p:cNvSpPr>
          <p:nvPr/>
        </p:nvSpPr>
        <p:spPr bwMode="auto">
          <a:xfrm>
            <a:off x="407517" y="5579392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>
                <a:solidFill>
                  <a:srgbClr val="FF0000"/>
                </a:solidFill>
              </a:rPr>
              <a:t>antwoord</a:t>
            </a:r>
            <a:endParaRPr lang="nl-NL" altLang="nl-BE" u="sng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2071688" y="4722142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W  </a:t>
            </a:r>
            <a:r>
              <a:rPr lang="nl-BE" altLang="nl-BE"/>
              <a:t>=   32 000 Nm </a:t>
            </a:r>
            <a:endParaRPr lang="nl-NL" altLang="nl-BE"/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2071688" y="5079330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W  </a:t>
            </a:r>
            <a:r>
              <a:rPr lang="nl-BE" altLang="nl-BE"/>
              <a:t>=   32.10</a:t>
            </a:r>
            <a:r>
              <a:rPr lang="nl-BE" altLang="nl-BE" baseline="30000"/>
              <a:t>3</a:t>
            </a:r>
            <a:r>
              <a:rPr lang="nl-BE" altLang="nl-BE"/>
              <a:t> J </a:t>
            </a:r>
            <a:endParaRPr lang="nl-NL" altLang="nl-B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4. Arbeid                                    pg</a:t>
            </a:r>
            <a:r>
              <a:rPr lang="nl-BE" sz="4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79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323528" y="980728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nl-BE" altLang="nl-BE" sz="2600" b="1" dirty="0" smtClean="0">
                <a:solidFill>
                  <a:schemeClr val="bg1"/>
                </a:solidFill>
                <a:latin typeface="+mj-lt"/>
              </a:rPr>
              <a:t>4.5 Oefeningen</a:t>
            </a:r>
            <a:endParaRPr lang="nl-NL" altLang="nl-BE" sz="2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7"/>
          <p:cNvSpPr txBox="1">
            <a:spLocks noChangeArrowheads="1"/>
          </p:cNvSpPr>
          <p:nvPr/>
        </p:nvSpPr>
        <p:spPr bwMode="auto">
          <a:xfrm>
            <a:off x="285750" y="1700808"/>
            <a:ext cx="8858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nl-BE" altLang="nl-BE" sz="2000" dirty="0"/>
              <a:t>3.	Hoeveel kracht moet je op een spijker uitoefenen als je erin slaagt die spijker 2,0 cm in de muur te boren met een arbeid van 1,0 J? </a:t>
            </a:r>
          </a:p>
        </p:txBody>
      </p:sp>
      <p:sp>
        <p:nvSpPr>
          <p:cNvPr id="3" name="Tekstvak 7"/>
          <p:cNvSpPr txBox="1">
            <a:spLocks noChangeArrowheads="1"/>
          </p:cNvSpPr>
          <p:nvPr/>
        </p:nvSpPr>
        <p:spPr bwMode="auto">
          <a:xfrm>
            <a:off x="466403" y="25717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 dirty="0">
                <a:solidFill>
                  <a:srgbClr val="FF0000"/>
                </a:solidFill>
              </a:rPr>
              <a:t>gegeven</a:t>
            </a:r>
            <a:endParaRPr lang="nl-NL" altLang="nl-BE" u="sng" dirty="0">
              <a:solidFill>
                <a:srgbClr val="FF0000"/>
              </a:solidFill>
            </a:endParaRPr>
          </a:p>
        </p:txBody>
      </p:sp>
      <p:sp>
        <p:nvSpPr>
          <p:cNvPr id="4" name="Tekstvak 8"/>
          <p:cNvSpPr txBox="1">
            <a:spLocks noChangeArrowheads="1"/>
          </p:cNvSpPr>
          <p:nvPr/>
        </p:nvSpPr>
        <p:spPr bwMode="auto">
          <a:xfrm>
            <a:off x="466403" y="32734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>
                <a:solidFill>
                  <a:srgbClr val="FF0000"/>
                </a:solidFill>
              </a:rPr>
              <a:t>gevraagd</a:t>
            </a:r>
            <a:endParaRPr lang="nl-NL" altLang="nl-BE" u="sng">
              <a:solidFill>
                <a:srgbClr val="FF0000"/>
              </a:solidFill>
            </a:endParaRPr>
          </a:p>
        </p:txBody>
      </p:sp>
      <p:sp>
        <p:nvSpPr>
          <p:cNvPr id="5" name="Tekstvak 9"/>
          <p:cNvSpPr txBox="1">
            <a:spLocks noChangeArrowheads="1"/>
          </p:cNvSpPr>
          <p:nvPr/>
        </p:nvSpPr>
        <p:spPr bwMode="auto">
          <a:xfrm>
            <a:off x="466403" y="37020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>
                <a:solidFill>
                  <a:srgbClr val="FF0000"/>
                </a:solidFill>
              </a:rPr>
              <a:t>oplossing</a:t>
            </a:r>
            <a:endParaRPr lang="nl-NL" altLang="nl-BE" u="sng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071688" y="328612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F </a:t>
            </a:r>
            <a:endParaRPr lang="nl-NL" altLang="nl-BE" i="1"/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2071688" y="257175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>
                <a:sym typeface="Symbol" pitchFamily="18" charset="2"/>
              </a:rPr>
              <a:t> </a:t>
            </a:r>
            <a:r>
              <a:rPr lang="nl-BE" altLang="nl-BE" b="1" i="1">
                <a:sym typeface="Symbol" pitchFamily="18" charset="2"/>
              </a:rPr>
              <a:t>s</a:t>
            </a:r>
            <a:r>
              <a:rPr lang="nl-BE" altLang="nl-BE"/>
              <a:t>  = 2,0 cm</a:t>
            </a:r>
            <a:endParaRPr lang="nl-NL" altLang="nl-BE"/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2071688" y="370205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W  </a:t>
            </a:r>
            <a:r>
              <a:rPr lang="nl-BE" altLang="nl-BE"/>
              <a:t>=   </a:t>
            </a:r>
            <a:r>
              <a:rPr lang="nl-BE" altLang="nl-BE" i="1"/>
              <a:t>F</a:t>
            </a:r>
            <a:r>
              <a:rPr lang="nl-BE" altLang="nl-BE"/>
              <a:t>  . </a:t>
            </a:r>
            <a:r>
              <a:rPr lang="nl-BE" altLang="nl-BE">
                <a:sym typeface="Symbol" pitchFamily="18" charset="2"/>
              </a:rPr>
              <a:t> </a:t>
            </a:r>
            <a:r>
              <a:rPr lang="nl-BE" altLang="nl-BE" b="1" i="1">
                <a:sym typeface="Symbol" pitchFamily="18" charset="2"/>
              </a:rPr>
              <a:t>s</a:t>
            </a:r>
            <a:r>
              <a:rPr lang="nl-BE" altLang="nl-BE"/>
              <a:t>  </a:t>
            </a:r>
            <a:endParaRPr lang="nl-NL" altLang="nl-BE"/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2071688" y="4643438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F  </a:t>
            </a:r>
            <a:r>
              <a:rPr lang="nl-BE" altLang="nl-BE"/>
              <a:t>=   1,0 J  /  0,020 m </a:t>
            </a:r>
            <a:endParaRPr lang="nl-NL" altLang="nl-BE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691680" y="5643563"/>
            <a:ext cx="7429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altLang="nl-BE" sz="2000" dirty="0"/>
              <a:t>Op  de  spijker moet men een kracht van 50 N uitoefenen worden. </a:t>
            </a:r>
            <a:endParaRPr lang="nl-NL" altLang="nl-BE" sz="2000" dirty="0"/>
          </a:p>
        </p:txBody>
      </p:sp>
      <p:sp>
        <p:nvSpPr>
          <p:cNvPr id="11" name="Tekstvak 9"/>
          <p:cNvSpPr txBox="1">
            <a:spLocks noChangeArrowheads="1"/>
          </p:cNvSpPr>
          <p:nvPr/>
        </p:nvSpPr>
        <p:spPr bwMode="auto">
          <a:xfrm>
            <a:off x="323528" y="55721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>
                <a:solidFill>
                  <a:srgbClr val="FF0000"/>
                </a:solidFill>
              </a:rPr>
              <a:t>antwoord</a:t>
            </a:r>
            <a:endParaRPr lang="nl-NL" altLang="nl-BE" u="sng">
              <a:solidFill>
                <a:srgbClr val="FF0000"/>
              </a:solidFill>
            </a:endParaRP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2071688" y="505936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F  </a:t>
            </a:r>
            <a:r>
              <a:rPr lang="nl-BE" altLang="nl-BE"/>
              <a:t>=   50 N </a:t>
            </a:r>
            <a:endParaRPr lang="nl-NL" altLang="nl-BE"/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2071688" y="284480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>
                <a:sym typeface="Symbol" pitchFamily="18" charset="2"/>
              </a:rPr>
              <a:t>W</a:t>
            </a:r>
            <a:r>
              <a:rPr lang="nl-BE" altLang="nl-BE"/>
              <a:t>  = 1,0 J</a:t>
            </a:r>
            <a:endParaRPr lang="nl-NL" altLang="nl-BE"/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3714750" y="257175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/>
              <a:t>= 0,020 m</a:t>
            </a:r>
            <a:endParaRPr lang="nl-NL" altLang="nl-BE"/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2071688" y="413067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F  </a:t>
            </a:r>
            <a:r>
              <a:rPr lang="nl-BE" altLang="nl-BE"/>
              <a:t>=   </a:t>
            </a:r>
            <a:r>
              <a:rPr lang="nl-BE" altLang="nl-BE" i="1"/>
              <a:t>W</a:t>
            </a:r>
            <a:r>
              <a:rPr lang="nl-BE" altLang="nl-BE"/>
              <a:t>  / </a:t>
            </a:r>
            <a:r>
              <a:rPr lang="nl-BE" altLang="nl-BE">
                <a:sym typeface="Symbol" pitchFamily="18" charset="2"/>
              </a:rPr>
              <a:t> </a:t>
            </a:r>
            <a:r>
              <a:rPr lang="nl-BE" altLang="nl-BE" b="1" i="1">
                <a:sym typeface="Symbol" pitchFamily="18" charset="2"/>
              </a:rPr>
              <a:t>s</a:t>
            </a:r>
            <a:r>
              <a:rPr lang="nl-BE" altLang="nl-BE"/>
              <a:t>  </a:t>
            </a:r>
            <a:endParaRPr lang="nl-NL" altLang="nl-BE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323528" y="980728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nl-BE" altLang="nl-BE" sz="2600" b="1" dirty="0" smtClean="0">
                <a:solidFill>
                  <a:schemeClr val="bg1"/>
                </a:solidFill>
                <a:latin typeface="+mj-lt"/>
              </a:rPr>
              <a:t>4.5 Oefeningen</a:t>
            </a:r>
            <a:endParaRPr lang="nl-NL" altLang="nl-BE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4. Arbeid                                    pg</a:t>
            </a:r>
            <a:r>
              <a:rPr lang="nl-BE" sz="4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80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4" grpId="1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/>
        </p:nvSpPr>
        <p:spPr bwMode="auto">
          <a:xfrm>
            <a:off x="319409" y="1700808"/>
            <a:ext cx="85010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nl-BE" altLang="nl-BE" sz="2000" dirty="0"/>
              <a:t>4.	De tandarts verricht 12 </a:t>
            </a:r>
            <a:r>
              <a:rPr lang="nl-BE" altLang="nl-BE" sz="2000" dirty="0" err="1"/>
              <a:t>mJ</a:t>
            </a:r>
            <a:r>
              <a:rPr lang="nl-BE" altLang="nl-BE" sz="2000" dirty="0"/>
              <a:t> arbeid wanneer hij de naald van de spuit in je tandvlees boort.  Hij gebruikt hiervoor een kracht van 0,80 N.  Hoe diep dringt de naald in je tandvlees.</a:t>
            </a:r>
          </a:p>
        </p:txBody>
      </p:sp>
      <p:sp>
        <p:nvSpPr>
          <p:cNvPr id="3" name="Tekstvak 7"/>
          <p:cNvSpPr txBox="1">
            <a:spLocks noChangeArrowheads="1"/>
          </p:cNvSpPr>
          <p:nvPr/>
        </p:nvSpPr>
        <p:spPr bwMode="auto">
          <a:xfrm>
            <a:off x="394395" y="298767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 dirty="0">
                <a:solidFill>
                  <a:srgbClr val="FF0000"/>
                </a:solidFill>
              </a:rPr>
              <a:t>gegeven</a:t>
            </a:r>
            <a:endParaRPr lang="nl-NL" altLang="nl-BE" u="sng" dirty="0">
              <a:solidFill>
                <a:srgbClr val="FF0000"/>
              </a:solidFill>
            </a:endParaRPr>
          </a:p>
        </p:txBody>
      </p:sp>
      <p:sp>
        <p:nvSpPr>
          <p:cNvPr id="4" name="Tekstvak 8"/>
          <p:cNvSpPr txBox="1">
            <a:spLocks noChangeArrowheads="1"/>
          </p:cNvSpPr>
          <p:nvPr/>
        </p:nvSpPr>
        <p:spPr bwMode="auto">
          <a:xfrm>
            <a:off x="394395" y="368935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>
                <a:solidFill>
                  <a:srgbClr val="FF0000"/>
                </a:solidFill>
              </a:rPr>
              <a:t>gevraagd</a:t>
            </a:r>
            <a:endParaRPr lang="nl-NL" altLang="nl-BE" u="sng">
              <a:solidFill>
                <a:srgbClr val="FF0000"/>
              </a:solidFill>
            </a:endParaRPr>
          </a:p>
        </p:txBody>
      </p:sp>
      <p:sp>
        <p:nvSpPr>
          <p:cNvPr id="5" name="Tekstvak 9"/>
          <p:cNvSpPr txBox="1">
            <a:spLocks noChangeArrowheads="1"/>
          </p:cNvSpPr>
          <p:nvPr/>
        </p:nvSpPr>
        <p:spPr bwMode="auto">
          <a:xfrm>
            <a:off x="394395" y="411797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>
                <a:solidFill>
                  <a:srgbClr val="FF0000"/>
                </a:solidFill>
              </a:rPr>
              <a:t>oplossing</a:t>
            </a:r>
            <a:endParaRPr lang="nl-NL" altLang="nl-BE" u="sng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071688" y="370205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>
                <a:sym typeface="Symbol" pitchFamily="18" charset="2"/>
              </a:rPr>
              <a:t> s</a:t>
            </a:r>
            <a:r>
              <a:rPr lang="nl-BE" altLang="nl-BE" i="1"/>
              <a:t> </a:t>
            </a:r>
            <a:endParaRPr lang="nl-NL" altLang="nl-BE" i="1"/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2071688" y="2987675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>
                <a:sym typeface="Symbol" pitchFamily="18" charset="2"/>
              </a:rPr>
              <a:t>F</a:t>
            </a:r>
            <a:r>
              <a:rPr lang="nl-BE" altLang="nl-BE"/>
              <a:t>  = 0,80 N</a:t>
            </a:r>
            <a:endParaRPr lang="nl-NL" altLang="nl-BE"/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2071688" y="411797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W  </a:t>
            </a:r>
            <a:r>
              <a:rPr lang="nl-BE" altLang="nl-BE"/>
              <a:t>=   </a:t>
            </a:r>
            <a:r>
              <a:rPr lang="nl-BE" altLang="nl-BE" i="1"/>
              <a:t>F</a:t>
            </a:r>
            <a:r>
              <a:rPr lang="nl-BE" altLang="nl-BE"/>
              <a:t>  . </a:t>
            </a:r>
            <a:r>
              <a:rPr lang="nl-BE" altLang="nl-BE">
                <a:sym typeface="Symbol" pitchFamily="18" charset="2"/>
              </a:rPr>
              <a:t> </a:t>
            </a:r>
            <a:r>
              <a:rPr lang="nl-BE" altLang="nl-BE" b="1" i="1">
                <a:sym typeface="Symbol" pitchFamily="18" charset="2"/>
              </a:rPr>
              <a:t>s</a:t>
            </a:r>
            <a:r>
              <a:rPr lang="nl-BE" altLang="nl-BE"/>
              <a:t>  </a:t>
            </a:r>
            <a:endParaRPr lang="nl-NL" altLang="nl-BE"/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1619672" y="5765194"/>
            <a:ext cx="7000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sz="2000" dirty="0"/>
              <a:t>De naald dringt 1,5 cm in je tandvlees </a:t>
            </a:r>
            <a:endParaRPr lang="nl-NL" altLang="nl-BE" sz="2000" dirty="0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51520" y="57864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>
                <a:solidFill>
                  <a:srgbClr val="FF0000"/>
                </a:solidFill>
              </a:rPr>
              <a:t>antwoord</a:t>
            </a:r>
            <a:endParaRPr lang="nl-NL" altLang="nl-BE" u="sng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2071688" y="3262313"/>
            <a:ext cx="2428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>
                <a:sym typeface="Symbol" pitchFamily="18" charset="2"/>
              </a:rPr>
              <a:t>W</a:t>
            </a:r>
            <a:r>
              <a:rPr lang="nl-BE" altLang="nl-BE"/>
              <a:t>  = 12 m J</a:t>
            </a:r>
            <a:endParaRPr lang="nl-NL" altLang="nl-BE"/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2071688" y="45466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>
                <a:sym typeface="Symbol" pitchFamily="18" charset="2"/>
              </a:rPr>
              <a:t></a:t>
            </a:r>
            <a:r>
              <a:rPr lang="nl-BE" altLang="nl-BE" i="1">
                <a:sym typeface="Symbol" pitchFamily="18" charset="2"/>
              </a:rPr>
              <a:t> s</a:t>
            </a:r>
            <a:r>
              <a:rPr lang="nl-BE" altLang="nl-BE" i="1"/>
              <a:t> </a:t>
            </a:r>
            <a:r>
              <a:rPr lang="nl-BE" altLang="nl-BE"/>
              <a:t>=   </a:t>
            </a:r>
            <a:r>
              <a:rPr lang="nl-BE" altLang="nl-BE" i="1"/>
              <a:t>W</a:t>
            </a:r>
            <a:r>
              <a:rPr lang="nl-BE" altLang="nl-BE"/>
              <a:t>  / </a:t>
            </a:r>
            <a:r>
              <a:rPr lang="nl-BE" altLang="nl-BE" i="1">
                <a:sym typeface="Symbol" pitchFamily="18" charset="2"/>
              </a:rPr>
              <a:t>F</a:t>
            </a:r>
            <a:r>
              <a:rPr lang="nl-BE" altLang="nl-BE" i="1"/>
              <a:t> </a:t>
            </a:r>
            <a:r>
              <a:rPr lang="nl-BE" altLang="nl-BE"/>
              <a:t> </a:t>
            </a:r>
            <a:endParaRPr lang="nl-NL" altLang="nl-BE"/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3571875" y="3273425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/>
              <a:t>= 12.10</a:t>
            </a:r>
            <a:r>
              <a:rPr lang="nl-BE" altLang="nl-BE" baseline="30000"/>
              <a:t>-3   </a:t>
            </a:r>
            <a:r>
              <a:rPr lang="nl-BE" altLang="nl-BE"/>
              <a:t>J</a:t>
            </a:r>
            <a:endParaRPr lang="nl-NL" altLang="nl-BE"/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2071688" y="4987925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>
                <a:sym typeface="Symbol" pitchFamily="18" charset="2"/>
              </a:rPr>
              <a:t></a:t>
            </a:r>
            <a:r>
              <a:rPr lang="nl-BE" altLang="nl-BE" i="1">
                <a:sym typeface="Symbol" pitchFamily="18" charset="2"/>
              </a:rPr>
              <a:t> s</a:t>
            </a:r>
            <a:r>
              <a:rPr lang="nl-BE" altLang="nl-BE" i="1"/>
              <a:t> </a:t>
            </a:r>
            <a:r>
              <a:rPr lang="nl-BE" altLang="nl-BE"/>
              <a:t>=   12.10</a:t>
            </a:r>
            <a:r>
              <a:rPr lang="nl-BE" altLang="nl-BE" baseline="30000"/>
              <a:t>-3</a:t>
            </a:r>
            <a:r>
              <a:rPr lang="nl-BE" altLang="nl-BE"/>
              <a:t> J  / </a:t>
            </a:r>
            <a:r>
              <a:rPr lang="nl-BE" altLang="nl-BE">
                <a:sym typeface="Symbol" pitchFamily="18" charset="2"/>
              </a:rPr>
              <a:t>0,80 N</a:t>
            </a:r>
            <a:r>
              <a:rPr lang="nl-BE" altLang="nl-BE" i="1"/>
              <a:t> </a:t>
            </a:r>
            <a:r>
              <a:rPr lang="nl-BE" altLang="nl-BE"/>
              <a:t> </a:t>
            </a:r>
            <a:endParaRPr lang="nl-NL" altLang="nl-BE"/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2071688" y="5416550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>
                <a:sym typeface="Symbol" pitchFamily="18" charset="2"/>
              </a:rPr>
              <a:t></a:t>
            </a:r>
            <a:r>
              <a:rPr lang="nl-BE" altLang="nl-BE" i="1">
                <a:sym typeface="Symbol" pitchFamily="18" charset="2"/>
              </a:rPr>
              <a:t> s</a:t>
            </a:r>
            <a:r>
              <a:rPr lang="nl-BE" altLang="nl-BE" i="1"/>
              <a:t> </a:t>
            </a:r>
            <a:r>
              <a:rPr lang="nl-BE" altLang="nl-BE"/>
              <a:t>=   0,015 m  = 1,5 cm</a:t>
            </a:r>
            <a:r>
              <a:rPr lang="nl-BE" altLang="nl-BE" i="1"/>
              <a:t> </a:t>
            </a:r>
            <a:r>
              <a:rPr lang="nl-BE" altLang="nl-BE"/>
              <a:t> </a:t>
            </a:r>
            <a:endParaRPr lang="nl-NL" altLang="nl-BE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323528" y="980728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nl-BE" altLang="nl-BE" sz="2600" b="1" dirty="0" smtClean="0">
                <a:solidFill>
                  <a:schemeClr val="bg1"/>
                </a:solidFill>
                <a:latin typeface="+mj-lt"/>
              </a:rPr>
              <a:t>4.5 Oefeningen</a:t>
            </a:r>
            <a:endParaRPr lang="nl-NL" altLang="nl-BE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4. Arbeid                                    pg</a:t>
            </a:r>
            <a:r>
              <a:rPr lang="nl-BE" sz="4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80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>
            <a:spLocks noChangeArrowheads="1"/>
          </p:cNvSpPr>
          <p:nvPr/>
        </p:nvSpPr>
        <p:spPr bwMode="auto">
          <a:xfrm>
            <a:off x="285750" y="1772816"/>
            <a:ext cx="85010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nl-BE" altLang="nl-BE" sz="2000" dirty="0"/>
              <a:t>5.	Een ophaalkraan verricht een arbeid van 3,6 . 10</a:t>
            </a:r>
            <a:r>
              <a:rPr lang="nl-BE" altLang="nl-BE" sz="2000" baseline="30000" dirty="0"/>
              <a:t>6  </a:t>
            </a:r>
            <a:r>
              <a:rPr lang="nl-BE" altLang="nl-BE" sz="2000" dirty="0"/>
              <a:t>J  om een massa van 4,0 . 10</a:t>
            </a:r>
            <a:r>
              <a:rPr lang="nl-BE" altLang="nl-BE" sz="2000" baseline="30000" dirty="0"/>
              <a:t>3</a:t>
            </a:r>
            <a:r>
              <a:rPr lang="nl-BE" altLang="nl-BE" sz="2000" dirty="0"/>
              <a:t> kg op te tillen.  Bereken de hoogte waarover de massa verplaatst werd.</a:t>
            </a:r>
          </a:p>
        </p:txBody>
      </p:sp>
      <p:sp>
        <p:nvSpPr>
          <p:cNvPr id="3" name="Tekstvak 7"/>
          <p:cNvSpPr txBox="1">
            <a:spLocks noChangeArrowheads="1"/>
          </p:cNvSpPr>
          <p:nvPr/>
        </p:nvSpPr>
        <p:spPr bwMode="auto">
          <a:xfrm>
            <a:off x="466403" y="2996952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 dirty="0">
                <a:solidFill>
                  <a:srgbClr val="FF0000"/>
                </a:solidFill>
              </a:rPr>
              <a:t>gegeven</a:t>
            </a:r>
            <a:endParaRPr lang="nl-NL" altLang="nl-BE" u="sng" dirty="0">
              <a:solidFill>
                <a:srgbClr val="FF0000"/>
              </a:solidFill>
            </a:endParaRPr>
          </a:p>
        </p:txBody>
      </p:sp>
      <p:sp>
        <p:nvSpPr>
          <p:cNvPr id="4" name="Tekstvak 8"/>
          <p:cNvSpPr txBox="1">
            <a:spLocks noChangeArrowheads="1"/>
          </p:cNvSpPr>
          <p:nvPr/>
        </p:nvSpPr>
        <p:spPr bwMode="auto">
          <a:xfrm>
            <a:off x="466403" y="3698627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>
                <a:solidFill>
                  <a:srgbClr val="FF0000"/>
                </a:solidFill>
              </a:rPr>
              <a:t>gevraagd</a:t>
            </a:r>
            <a:endParaRPr lang="nl-NL" altLang="nl-BE" u="sng">
              <a:solidFill>
                <a:srgbClr val="FF0000"/>
              </a:solidFill>
            </a:endParaRPr>
          </a:p>
        </p:txBody>
      </p:sp>
      <p:sp>
        <p:nvSpPr>
          <p:cNvPr id="5" name="Tekstvak 9"/>
          <p:cNvSpPr txBox="1">
            <a:spLocks noChangeArrowheads="1"/>
          </p:cNvSpPr>
          <p:nvPr/>
        </p:nvSpPr>
        <p:spPr bwMode="auto">
          <a:xfrm>
            <a:off x="466403" y="4127252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>
                <a:solidFill>
                  <a:srgbClr val="FF0000"/>
                </a:solidFill>
              </a:rPr>
              <a:t>oplossing</a:t>
            </a:r>
            <a:endParaRPr lang="nl-NL" altLang="nl-BE" u="sng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071688" y="370205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>
                <a:sym typeface="Symbol" pitchFamily="18" charset="2"/>
              </a:rPr>
              <a:t> s</a:t>
            </a:r>
            <a:r>
              <a:rPr lang="nl-BE" altLang="nl-BE" i="1"/>
              <a:t> </a:t>
            </a:r>
            <a:endParaRPr lang="nl-NL" altLang="nl-BE" i="1"/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2071688" y="2987675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>
                <a:sym typeface="Symbol" pitchFamily="18" charset="2"/>
              </a:rPr>
              <a:t>m</a:t>
            </a:r>
            <a:r>
              <a:rPr lang="nl-BE" altLang="nl-BE"/>
              <a:t>  = 4,0 . 10</a:t>
            </a:r>
            <a:r>
              <a:rPr lang="nl-BE" altLang="nl-BE" baseline="30000"/>
              <a:t>3</a:t>
            </a:r>
            <a:r>
              <a:rPr lang="nl-BE" altLang="nl-BE"/>
              <a:t> kg</a:t>
            </a:r>
            <a:endParaRPr lang="nl-NL" altLang="nl-BE"/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2071688" y="411797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/>
              <a:t>W  </a:t>
            </a:r>
            <a:r>
              <a:rPr lang="nl-BE" altLang="nl-BE"/>
              <a:t>=   </a:t>
            </a:r>
            <a:r>
              <a:rPr lang="nl-BE" altLang="nl-BE" i="1"/>
              <a:t>F</a:t>
            </a:r>
            <a:r>
              <a:rPr lang="nl-BE" altLang="nl-BE"/>
              <a:t>  . </a:t>
            </a:r>
            <a:r>
              <a:rPr lang="nl-BE" altLang="nl-BE">
                <a:sym typeface="Symbol" pitchFamily="18" charset="2"/>
              </a:rPr>
              <a:t> </a:t>
            </a:r>
            <a:r>
              <a:rPr lang="nl-BE" altLang="nl-BE" b="1" i="1">
                <a:sym typeface="Symbol" pitchFamily="18" charset="2"/>
              </a:rPr>
              <a:t>s</a:t>
            </a:r>
            <a:r>
              <a:rPr lang="nl-BE" altLang="nl-BE"/>
              <a:t>  </a:t>
            </a:r>
            <a:endParaRPr lang="nl-NL" altLang="nl-BE"/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1691680" y="5805264"/>
            <a:ext cx="7000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sz="2000"/>
              <a:t>De massa werd over een hoogte van 92 m verplaatst.  </a:t>
            </a:r>
            <a:endParaRPr lang="nl-NL" altLang="nl-BE" sz="2000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323528" y="5795715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u="sng">
                <a:solidFill>
                  <a:srgbClr val="FF0000"/>
                </a:solidFill>
              </a:rPr>
              <a:t>antwoord</a:t>
            </a:r>
            <a:endParaRPr lang="nl-NL" altLang="nl-BE" u="sng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2071688" y="3262313"/>
            <a:ext cx="2428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i="1">
                <a:sym typeface="Symbol" pitchFamily="18" charset="2"/>
              </a:rPr>
              <a:t>W</a:t>
            </a:r>
            <a:r>
              <a:rPr lang="nl-BE" altLang="nl-BE"/>
              <a:t>  = 3,6.10</a:t>
            </a:r>
            <a:r>
              <a:rPr lang="nl-BE" altLang="nl-BE" baseline="30000"/>
              <a:t>6</a:t>
            </a:r>
            <a:r>
              <a:rPr lang="nl-BE" altLang="nl-BE"/>
              <a:t> J</a:t>
            </a:r>
            <a:endParaRPr lang="nl-NL" altLang="nl-BE"/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2071688" y="45466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>
                <a:sym typeface="Symbol" pitchFamily="18" charset="2"/>
              </a:rPr>
              <a:t></a:t>
            </a:r>
            <a:r>
              <a:rPr lang="nl-BE" altLang="nl-BE" i="1">
                <a:sym typeface="Symbol" pitchFamily="18" charset="2"/>
              </a:rPr>
              <a:t> s</a:t>
            </a:r>
            <a:r>
              <a:rPr lang="nl-BE" altLang="nl-BE" i="1"/>
              <a:t> </a:t>
            </a:r>
            <a:r>
              <a:rPr lang="nl-BE" altLang="nl-BE"/>
              <a:t>=   </a:t>
            </a:r>
            <a:r>
              <a:rPr lang="nl-BE" altLang="nl-BE" i="1"/>
              <a:t>W</a:t>
            </a:r>
            <a:r>
              <a:rPr lang="nl-BE" altLang="nl-BE"/>
              <a:t>  / </a:t>
            </a:r>
            <a:r>
              <a:rPr lang="nl-BE" altLang="nl-BE" i="1">
                <a:sym typeface="Symbol" pitchFamily="18" charset="2"/>
              </a:rPr>
              <a:t>F</a:t>
            </a:r>
            <a:r>
              <a:rPr lang="nl-BE" altLang="nl-BE" i="1"/>
              <a:t> </a:t>
            </a:r>
            <a:r>
              <a:rPr lang="nl-BE" altLang="nl-BE"/>
              <a:t> </a:t>
            </a:r>
            <a:endParaRPr lang="nl-NL" altLang="nl-BE"/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2071688" y="4987925"/>
            <a:ext cx="500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>
                <a:sym typeface="Symbol" pitchFamily="18" charset="2"/>
              </a:rPr>
              <a:t></a:t>
            </a:r>
            <a:r>
              <a:rPr lang="nl-BE" altLang="nl-BE" i="1">
                <a:sym typeface="Symbol" pitchFamily="18" charset="2"/>
              </a:rPr>
              <a:t> s</a:t>
            </a:r>
            <a:r>
              <a:rPr lang="nl-BE" altLang="nl-BE" i="1"/>
              <a:t> </a:t>
            </a:r>
            <a:r>
              <a:rPr lang="nl-BE" altLang="nl-BE"/>
              <a:t>=   3,6.10</a:t>
            </a:r>
            <a:r>
              <a:rPr lang="nl-BE" altLang="nl-BE" baseline="30000"/>
              <a:t>6</a:t>
            </a:r>
            <a:r>
              <a:rPr lang="nl-BE" altLang="nl-BE"/>
              <a:t> J  / </a:t>
            </a:r>
            <a:r>
              <a:rPr lang="nl-BE" altLang="nl-BE">
                <a:sym typeface="Symbol" pitchFamily="18" charset="2"/>
              </a:rPr>
              <a:t>(4,0.10</a:t>
            </a:r>
            <a:r>
              <a:rPr lang="nl-BE" altLang="nl-BE" baseline="30000">
                <a:sym typeface="Symbol" pitchFamily="18" charset="2"/>
              </a:rPr>
              <a:t>3</a:t>
            </a:r>
            <a:r>
              <a:rPr lang="nl-BE" altLang="nl-BE">
                <a:sym typeface="Symbol" pitchFamily="18" charset="2"/>
              </a:rPr>
              <a:t> kg.9,81 N / kg)</a:t>
            </a:r>
            <a:r>
              <a:rPr lang="nl-BE" altLang="nl-BE" i="1"/>
              <a:t> </a:t>
            </a:r>
            <a:r>
              <a:rPr lang="nl-BE" altLang="nl-BE"/>
              <a:t> </a:t>
            </a:r>
            <a:endParaRPr lang="nl-NL" altLang="nl-BE"/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2071688" y="5416550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>
                <a:sym typeface="Symbol" pitchFamily="18" charset="2"/>
              </a:rPr>
              <a:t></a:t>
            </a:r>
            <a:r>
              <a:rPr lang="nl-BE" altLang="nl-BE" i="1">
                <a:sym typeface="Symbol" pitchFamily="18" charset="2"/>
              </a:rPr>
              <a:t> s</a:t>
            </a:r>
            <a:r>
              <a:rPr lang="nl-BE" altLang="nl-BE" i="1"/>
              <a:t> </a:t>
            </a:r>
            <a:r>
              <a:rPr lang="nl-BE" altLang="nl-BE"/>
              <a:t>=   92 m   </a:t>
            </a:r>
            <a:endParaRPr lang="nl-NL" altLang="nl-BE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23528" y="980728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nl-BE" altLang="nl-BE" sz="2600" b="1" dirty="0" smtClean="0">
                <a:solidFill>
                  <a:schemeClr val="bg1"/>
                </a:solidFill>
                <a:latin typeface="+mj-lt"/>
              </a:rPr>
              <a:t>4.5 Oefeningen</a:t>
            </a:r>
            <a:endParaRPr lang="nl-NL" altLang="nl-BE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323528" y="188640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4. Arbeid                                    pg</a:t>
            </a:r>
            <a:r>
              <a:rPr lang="nl-BE" sz="4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80</a:t>
            </a:r>
            <a:endParaRPr lang="nl-BE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291264" cy="54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None/>
            </a:pPr>
            <a:endParaRPr lang="nl-BE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b="1" dirty="0" smtClean="0">
                <a:sym typeface="Wingdings" panose="05000000000000000000" pitchFamily="2" charset="2"/>
              </a:rPr>
              <a:t>Soms zowel een STATISCH als een DYNAMISCH effect.</a:t>
            </a:r>
          </a:p>
          <a:p>
            <a:pPr marL="457200" indent="-457200">
              <a:lnSpc>
                <a:spcPct val="150000"/>
              </a:lnSpc>
              <a:buNone/>
            </a:pPr>
            <a:endParaRPr lang="nl-BE" sz="2000" b="1" dirty="0" smtClean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None/>
            </a:pPr>
            <a:endParaRPr lang="nl-BE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None/>
            </a:pPr>
            <a:endParaRPr lang="nl-BE" sz="2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188640"/>
            <a:ext cx="849694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1.3 Krachten kunnen de bewegingstoestand van een voorwerp veranderen.                                          Pg. 63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Action Button: Movie 2">
            <a:hlinkClick r:id="rId3" highlightClick="1"/>
          </p:cNvPr>
          <p:cNvSpPr/>
          <p:nvPr/>
        </p:nvSpPr>
        <p:spPr>
          <a:xfrm>
            <a:off x="7326306" y="1556792"/>
            <a:ext cx="540060" cy="50405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Action Button: Movie 4">
            <a:hlinkClick r:id="rId4" highlightClick="1"/>
          </p:cNvPr>
          <p:cNvSpPr/>
          <p:nvPr/>
        </p:nvSpPr>
        <p:spPr>
          <a:xfrm>
            <a:off x="8136396" y="1556792"/>
            <a:ext cx="540060" cy="50405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23528" y="2488034"/>
            <a:ext cx="216024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Oefeningen: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://static2.hln.be/static/photo/2010/14/6/14/20100327042440/media_l_3634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27" y="3212976"/>
            <a:ext cx="3127761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17488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llis\Documents\Scan00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9" t="11352" r="57859" b="56825"/>
          <a:stretch/>
        </p:blipFill>
        <p:spPr bwMode="auto">
          <a:xfrm rot="10800000">
            <a:off x="6588142" y="2996950"/>
            <a:ext cx="2232329" cy="37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eibe.nl/shop/mall/5/pic/it2448115670130--06-3D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758" y="980728"/>
            <a:ext cx="149571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992888" cy="54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nl-BE" sz="2000" dirty="0" smtClean="0"/>
              <a:t>Krachten meten </a:t>
            </a:r>
            <a:r>
              <a:rPr lang="nl-BE" sz="2000" dirty="0" smtClean="0">
                <a:sym typeface="Wingdings" panose="05000000000000000000" pitchFamily="2" charset="2"/>
              </a:rPr>
              <a:t> </a:t>
            </a:r>
            <a:r>
              <a:rPr lang="nl-BE" sz="2000" b="1" dirty="0" smtClean="0">
                <a:sym typeface="Wingdings" panose="05000000000000000000" pitchFamily="2" charset="2"/>
              </a:rPr>
              <a:t>spiraalveren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dirty="0" smtClean="0">
                <a:sym typeface="Wingdings" panose="05000000000000000000" pitchFamily="2" charset="2"/>
              </a:rPr>
              <a:t>Hoe groter de kracht  hoe groter de uitrekking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b="1" dirty="0" smtClean="0">
                <a:sym typeface="Wingdings" panose="05000000000000000000" pitchFamily="2" charset="2"/>
              </a:rPr>
              <a:t>De vervorming is een maat voor de grootte van de kracht.</a:t>
            </a:r>
          </a:p>
          <a:p>
            <a:pPr marL="457200" indent="-457200">
              <a:lnSpc>
                <a:spcPct val="150000"/>
              </a:lnSpc>
              <a:buNone/>
            </a:pPr>
            <a:endParaRPr lang="nl-BE" sz="2000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None/>
            </a:pPr>
            <a:endParaRPr lang="nl-BE" sz="2000" b="1" dirty="0" smtClean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b="1" dirty="0" smtClean="0">
                <a:sym typeface="Wingdings" panose="05000000000000000000" pitchFamily="2" charset="2"/>
              </a:rPr>
              <a:t>= toestel waarmee krachten worden gemeten.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b="1" dirty="0" smtClean="0">
                <a:sym typeface="Wingdings" panose="05000000000000000000" pitchFamily="2" charset="2"/>
              </a:rPr>
              <a:t>= geijkte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b="1" dirty="0" smtClean="0">
                <a:sym typeface="Wingdings" panose="05000000000000000000" pitchFamily="2" charset="2"/>
              </a:rPr>
              <a:t>veer</a:t>
            </a:r>
            <a:r>
              <a:rPr lang="nl-BE" sz="2000" dirty="0" smtClean="0">
                <a:sym typeface="Wingdings" panose="05000000000000000000" pitchFamily="2" charset="2"/>
              </a:rPr>
              <a:t> waarop een </a:t>
            </a:r>
            <a:r>
              <a:rPr lang="nl-BE" sz="2000" b="1" dirty="0" smtClean="0">
                <a:sym typeface="Wingdings" panose="05000000000000000000" pitchFamily="2" charset="2"/>
              </a:rPr>
              <a:t>schaal</a:t>
            </a:r>
            <a:r>
              <a:rPr lang="nl-BE" sz="2000" dirty="0" smtClean="0">
                <a:sym typeface="Wingdings" panose="05000000000000000000" pitchFamily="2" charset="2"/>
              </a:rPr>
              <a:t> is aangebracht.</a:t>
            </a:r>
          </a:p>
          <a:p>
            <a:pPr marL="457200" indent="-457200">
              <a:lnSpc>
                <a:spcPct val="150000"/>
              </a:lnSpc>
              <a:buNone/>
            </a:pPr>
            <a:endParaRPr lang="nl-BE" sz="2000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None/>
            </a:pPr>
            <a:endParaRPr lang="nl-BE" sz="2000" b="1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Krachten meten                     Pg. 64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284984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2.1 De dynamometer  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510597"/>
                  </p:ext>
                </p:extLst>
              </p:nvPr>
            </p:nvGraphicFramePr>
            <p:xfrm>
              <a:off x="564232" y="5229200"/>
              <a:ext cx="6096000" cy="7698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Grootheid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Symbool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Eenheid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Symbool</a:t>
                          </a:r>
                          <a:endParaRPr lang="nl-B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kracht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nl-BE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b="0" i="1" dirty="0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Newton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N</a:t>
                          </a:r>
                          <a:endParaRPr lang="nl-B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555510597"/>
                  </p:ext>
                </p:extLst>
              </p:nvPr>
            </p:nvGraphicFramePr>
            <p:xfrm>
              <a:off x="564232" y="5229200"/>
              <a:ext cx="6096000" cy="7698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Grootheid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Symbool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Eenheid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Symbool</a:t>
                          </a:r>
                          <a:endParaRPr lang="nl-BE" dirty="0"/>
                        </a:p>
                      </a:txBody>
                      <a:tcPr/>
                    </a:tc>
                  </a:tr>
                  <a:tr h="399034"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kracht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400" t="-101538" r="-200000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Newton</a:t>
                          </a:r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/>
                            <a:t>N</a:t>
                          </a:r>
                          <a:endParaRPr lang="nl-B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41327826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ijdelijke aanduiding voor inhoud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2400" y="1988840"/>
                <a:ext cx="8498071" cy="540060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50000"/>
                  </a:lnSpc>
                  <a:buNone/>
                </a:pPr>
                <a:r>
                  <a:rPr lang="nl-BE" sz="2000" b="1" dirty="0" smtClean="0"/>
                  <a:t>4 kenmerken:</a:t>
                </a:r>
              </a:p>
              <a:p>
                <a:pPr marL="457200" indent="-457200">
                  <a:lnSpc>
                    <a:spcPct val="150000"/>
                  </a:lnSpc>
                  <a:buNone/>
                </a:pPr>
                <a:r>
                  <a:rPr lang="nl-BE" sz="2000" b="1" dirty="0"/>
                  <a:t>	</a:t>
                </a:r>
                <a:r>
                  <a:rPr lang="nl-BE" sz="2000" b="1" dirty="0" smtClean="0">
                    <a:sym typeface="Wingdings" panose="05000000000000000000" pitchFamily="2" charset="2"/>
                  </a:rPr>
                  <a:t> </a:t>
                </a:r>
                <a:r>
                  <a:rPr lang="nl-BE" sz="2000" dirty="0" smtClean="0">
                    <a:sym typeface="Wingdings" panose="05000000000000000000" pitchFamily="2" charset="2"/>
                  </a:rPr>
                  <a:t>aangrijpingspunt</a:t>
                </a:r>
              </a:p>
              <a:p>
                <a:pPr marL="457200" indent="-457200">
                  <a:lnSpc>
                    <a:spcPct val="150000"/>
                  </a:lnSpc>
                  <a:buNone/>
                </a:pPr>
                <a:r>
                  <a:rPr lang="nl-BE" sz="2000" b="1" dirty="0">
                    <a:sym typeface="Wingdings" panose="05000000000000000000" pitchFamily="2" charset="2"/>
                  </a:rPr>
                  <a:t>	</a:t>
                </a:r>
                <a:r>
                  <a:rPr lang="nl-BE" sz="2000" b="1" dirty="0" smtClean="0">
                    <a:sym typeface="Wingdings" panose="05000000000000000000" pitchFamily="2" charset="2"/>
                  </a:rPr>
                  <a:t> </a:t>
                </a:r>
                <a:r>
                  <a:rPr lang="nl-BE" sz="2000" dirty="0" smtClean="0">
                    <a:sym typeface="Wingdings" panose="05000000000000000000" pitchFamily="2" charset="2"/>
                  </a:rPr>
                  <a:t>richting</a:t>
                </a:r>
              </a:p>
              <a:p>
                <a:pPr marL="457200" indent="-457200">
                  <a:lnSpc>
                    <a:spcPct val="150000"/>
                  </a:lnSpc>
                  <a:buNone/>
                </a:pPr>
                <a:r>
                  <a:rPr lang="nl-BE" sz="2000" b="1" dirty="0">
                    <a:sym typeface="Wingdings" panose="05000000000000000000" pitchFamily="2" charset="2"/>
                  </a:rPr>
                  <a:t>	</a:t>
                </a:r>
                <a:r>
                  <a:rPr lang="nl-BE" sz="2000" b="1" dirty="0" smtClean="0">
                    <a:sym typeface="Wingdings" panose="05000000000000000000" pitchFamily="2" charset="2"/>
                  </a:rPr>
                  <a:t> </a:t>
                </a:r>
                <a:r>
                  <a:rPr lang="nl-BE" sz="2000" dirty="0" smtClean="0">
                    <a:sym typeface="Wingdings" panose="05000000000000000000" pitchFamily="2" charset="2"/>
                  </a:rPr>
                  <a:t>zin</a:t>
                </a:r>
              </a:p>
              <a:p>
                <a:pPr marL="457200" indent="-457200">
                  <a:lnSpc>
                    <a:spcPct val="150000"/>
                  </a:lnSpc>
                  <a:buNone/>
                </a:pPr>
                <a:r>
                  <a:rPr lang="nl-BE" sz="2000" b="1" dirty="0">
                    <a:sym typeface="Wingdings" panose="05000000000000000000" pitchFamily="2" charset="2"/>
                  </a:rPr>
                  <a:t>	</a:t>
                </a:r>
                <a:r>
                  <a:rPr lang="nl-BE" sz="2000" b="1" dirty="0" smtClean="0">
                    <a:sym typeface="Wingdings" panose="05000000000000000000" pitchFamily="2" charset="2"/>
                  </a:rPr>
                  <a:t> </a:t>
                </a:r>
                <a:r>
                  <a:rPr lang="nl-BE" sz="2000" dirty="0" smtClean="0">
                    <a:sym typeface="Wingdings" panose="05000000000000000000" pitchFamily="2" charset="2"/>
                  </a:rPr>
                  <a:t>grootte</a:t>
                </a:r>
              </a:p>
              <a:p>
                <a:pPr marL="457200" indent="-457200">
                  <a:lnSpc>
                    <a:spcPct val="150000"/>
                  </a:lnSpc>
                  <a:buNone/>
                </a:pPr>
                <a:endParaRPr lang="nl-BE" sz="2000" b="1" dirty="0">
                  <a:sym typeface="Wingdings" panose="05000000000000000000" pitchFamily="2" charset="2"/>
                </a:endParaRPr>
              </a:p>
              <a:p>
                <a:pPr marL="457200" indent="-457200">
                  <a:lnSpc>
                    <a:spcPct val="150000"/>
                  </a:lnSpc>
                  <a:buNone/>
                </a:pPr>
                <a:r>
                  <a:rPr lang="nl-BE" sz="2000" dirty="0" smtClean="0">
                    <a:sym typeface="Wingdings" panose="05000000000000000000" pitchFamily="2" charset="2"/>
                  </a:rPr>
                  <a:t>Kracht bezit deze 4 kenmerken </a:t>
                </a:r>
                <a:r>
                  <a:rPr lang="nl-BE" sz="2000" b="1" dirty="0" smtClean="0">
                    <a:sym typeface="Wingdings" panose="05000000000000000000" pitchFamily="2" charset="2"/>
                  </a:rPr>
                  <a:t> vectoriële grootheid of vector</a:t>
                </a:r>
              </a:p>
              <a:p>
                <a:pPr marL="457200" indent="-457200">
                  <a:lnSpc>
                    <a:spcPct val="150000"/>
                  </a:lnSpc>
                  <a:buNone/>
                </a:pPr>
                <a:r>
                  <a:rPr lang="nl-BE" sz="2000" b="1" dirty="0" smtClean="0">
                    <a:sym typeface="Wingdings" panose="05000000000000000000" pitchFamily="2" charset="2"/>
                  </a:rPr>
                  <a:t>Verschil: </a:t>
                </a:r>
                <a14:m>
                  <m:oMath xmlns:m="http://schemas.openxmlformats.org/officeDocument/2006/math">
                    <m:r>
                      <a:rPr lang="nl-BE" sz="2000" b="1" i="0" dirty="0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nl-BE" sz="20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nl-BE" sz="2000" b="1" i="1" dirty="0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nl-BE" sz="2000" b="1" dirty="0" smtClean="0"/>
                  <a:t> &lt;-&gt; </a:t>
                </a:r>
                <a14:m>
                  <m:oMath xmlns:m="http://schemas.openxmlformats.org/officeDocument/2006/math">
                    <m:r>
                      <a:rPr lang="nl-BE" sz="2000" b="1" i="1" smtClean="0">
                        <a:latin typeface="Cambria Math"/>
                      </a:rPr>
                      <m:t>𝑭</m:t>
                    </m:r>
                  </m:oMath>
                </a14:m>
                <a:endParaRPr lang="nl-BE" sz="2000" b="1" dirty="0" smtClean="0"/>
              </a:p>
            </p:txBody>
          </p:sp>
        </mc:Choice>
        <mc:Fallback>
          <p:sp>
            <p:nvSpPr>
              <p:cNvPr id="17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2400" y="1988840"/>
                <a:ext cx="8498071" cy="5400600"/>
              </a:xfrm>
              <a:blipFill rotWithShape="1">
                <a:blip r:embed="rId3" cstate="print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Krachten meten                     Pg. 65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1196752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</a:rPr>
              <a:t>2.2 Kenmerken kracht</a:t>
            </a:r>
          </a:p>
        </p:txBody>
      </p:sp>
      <p:pic>
        <p:nvPicPr>
          <p:cNvPr id="7170" name="Picture 2" descr="http://wcdcomp.com.au/wp-content/uploads/2014/09/pu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06165"/>
            <a:ext cx="2801119" cy="279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2636912"/>
            <a:ext cx="23762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1187624" y="3140968"/>
            <a:ext cx="23762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1187624" y="3717032"/>
            <a:ext cx="23762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11"/>
          <p:cNvSpPr/>
          <p:nvPr/>
        </p:nvSpPr>
        <p:spPr>
          <a:xfrm>
            <a:off x="1187624" y="4221088"/>
            <a:ext cx="23762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116279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2. Krachten meten                     Pg. 65-66</a:t>
            </a:r>
            <a:endParaRPr kumimoji="0" lang="nl-BE" sz="4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1196752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2.3 voorstelling van een kracht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405433" y="3565947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>
              <a:latin typeface="+mj-lt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1478458" y="3494509"/>
            <a:ext cx="863600" cy="287338"/>
            <a:chOff x="930" y="1752"/>
            <a:chExt cx="544" cy="181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</p:grp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2342058" y="3494509"/>
            <a:ext cx="863600" cy="287338"/>
            <a:chOff x="930" y="1752"/>
            <a:chExt cx="544" cy="181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</p:grp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3205658" y="3494509"/>
            <a:ext cx="863600" cy="287338"/>
            <a:chOff x="930" y="1752"/>
            <a:chExt cx="544" cy="181"/>
          </a:xfrm>
        </p:grpSpPr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</p:grpSp>
      <p:grpSp>
        <p:nvGrpSpPr>
          <p:cNvPr id="25" name="Group 15"/>
          <p:cNvGrpSpPr>
            <a:grpSpLocks/>
          </p:cNvGrpSpPr>
          <p:nvPr/>
        </p:nvGrpSpPr>
        <p:grpSpPr bwMode="auto">
          <a:xfrm>
            <a:off x="4070846" y="3494509"/>
            <a:ext cx="863600" cy="287338"/>
            <a:chOff x="930" y="1752"/>
            <a:chExt cx="544" cy="181"/>
          </a:xfrm>
        </p:grpSpPr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</p:grp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4934446" y="3494509"/>
            <a:ext cx="863600" cy="287338"/>
            <a:chOff x="930" y="1752"/>
            <a:chExt cx="544" cy="181"/>
          </a:xfrm>
        </p:grpSpPr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</p:grp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5798046" y="3637384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574083" y="2918247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latin typeface="+mj-lt"/>
              </a:rPr>
              <a:t>F</a:t>
            </a:r>
            <a:endParaRPr lang="nl-NL" altLang="nl-BE" b="1">
              <a:latin typeface="+mj-lt"/>
            </a:endParaRP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4647108" y="2918247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1478458" y="4213647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549896" y="4356522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>
                <a:latin typeface="+mj-lt"/>
              </a:rPr>
              <a:t>10 N</a:t>
            </a:r>
            <a:endParaRPr lang="nl-NL" altLang="nl-BE">
              <a:latin typeface="+mj-lt"/>
            </a:endParaRP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1118096" y="3205584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>
                <a:latin typeface="+mj-lt"/>
              </a:rPr>
              <a:t>A</a:t>
            </a:r>
            <a:endParaRPr lang="nl-NL" altLang="nl-BE">
              <a:latin typeface="+mj-lt"/>
            </a:endParaRPr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6590208" y="3637384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252908" y="3637384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7814171" y="3278609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>
                <a:latin typeface="+mj-lt"/>
              </a:rPr>
              <a:t>w</a:t>
            </a:r>
            <a:endParaRPr lang="nl-NL" altLang="nl-BE">
              <a:latin typeface="+mj-lt"/>
            </a:endParaRPr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6590208" y="3781847"/>
            <a:ext cx="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5510708" y="4718472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solidFill>
                  <a:srgbClr val="FF0000"/>
                </a:solidFill>
                <a:latin typeface="+mj-lt"/>
              </a:rPr>
              <a:t>Zin van de kracht</a:t>
            </a:r>
            <a:endParaRPr lang="nl-NL" altLang="nl-BE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V="1">
            <a:off x="1478458" y="3134147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470396" y="2695997"/>
            <a:ext cx="4175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solidFill>
                  <a:srgbClr val="FF0000"/>
                </a:solidFill>
                <a:latin typeface="+mj-lt"/>
              </a:rPr>
              <a:t>aangrijpingspunt van de kracht</a:t>
            </a:r>
            <a:endParaRPr lang="nl-NL" altLang="nl-BE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V="1">
            <a:off x="8030071" y="2996034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5652120" y="2557884"/>
            <a:ext cx="417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BE" altLang="nl-BE" b="1" dirty="0" smtClean="0">
                <a:solidFill>
                  <a:srgbClr val="FF0000"/>
                </a:solidFill>
                <a:latin typeface="+mj-lt"/>
              </a:rPr>
              <a:t>               richting </a:t>
            </a:r>
            <a:r>
              <a:rPr lang="nl-BE" altLang="nl-BE" b="1" dirty="0">
                <a:solidFill>
                  <a:srgbClr val="FF0000"/>
                </a:solidFill>
                <a:latin typeface="+mj-lt"/>
              </a:rPr>
              <a:t>kracht</a:t>
            </a:r>
            <a:endParaRPr lang="nl-NL" altLang="nl-BE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730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3" grpId="0"/>
      <p:bldP spid="44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  <a:latin typeface="+mj-lt"/>
              </a:rPr>
              <a:t>2. Krachten meten                     Pg.66</a:t>
            </a:r>
            <a:endParaRPr kumimoji="0" lang="nl-BE" sz="4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6752"/>
            <a:ext cx="59766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smtClean="0">
                <a:solidFill>
                  <a:schemeClr val="bg1"/>
                </a:solidFill>
                <a:latin typeface="+mj-lt"/>
              </a:rPr>
              <a:t>2.3 voorstelling van een kracht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403350" y="2852738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nl-BE" altLang="nl-BE">
              <a:latin typeface="+mj-lt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476375" y="2781300"/>
            <a:ext cx="863600" cy="287338"/>
            <a:chOff x="930" y="1752"/>
            <a:chExt cx="544" cy="181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39975" y="2781300"/>
            <a:ext cx="863600" cy="287338"/>
            <a:chOff x="930" y="1752"/>
            <a:chExt cx="544" cy="181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203575" y="2781300"/>
            <a:ext cx="863600" cy="287338"/>
            <a:chOff x="930" y="1752"/>
            <a:chExt cx="544" cy="181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068763" y="2781300"/>
            <a:ext cx="863600" cy="287338"/>
            <a:chOff x="930" y="1752"/>
            <a:chExt cx="544" cy="181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932363" y="2781300"/>
            <a:ext cx="863600" cy="287338"/>
            <a:chOff x="930" y="1752"/>
            <a:chExt cx="544" cy="181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930" y="1842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474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latin typeface="+mj-lt"/>
              </a:endParaRPr>
            </a:p>
          </p:txBody>
        </p:sp>
      </p:grp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795963" y="2924175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572000" y="22050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latin typeface="+mj-lt"/>
              </a:rPr>
              <a:t>F</a:t>
            </a:r>
            <a:endParaRPr lang="nl-NL" altLang="nl-BE" b="1">
              <a:latin typeface="+mj-lt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4645025" y="22050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476375" y="3500438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547813" y="3643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>
                <a:latin typeface="+mj-lt"/>
              </a:rPr>
              <a:t>10 N</a:t>
            </a:r>
            <a:endParaRPr lang="nl-NL" altLang="nl-BE">
              <a:latin typeface="+mj-lt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116013" y="249237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>
                <a:latin typeface="+mj-lt"/>
              </a:rPr>
              <a:t>A</a:t>
            </a:r>
            <a:endParaRPr lang="nl-NL" altLang="nl-BE">
              <a:latin typeface="+mj-lt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6588125" y="29241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250825" y="29241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812088" y="25654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>
                <a:latin typeface="+mj-lt"/>
              </a:rPr>
              <a:t>w</a:t>
            </a:r>
            <a:endParaRPr lang="nl-NL" altLang="nl-BE">
              <a:latin typeface="+mj-lt"/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6588125" y="3068638"/>
            <a:ext cx="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5508625" y="4005263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solidFill>
                  <a:srgbClr val="FF0000"/>
                </a:solidFill>
                <a:latin typeface="+mj-lt"/>
              </a:rPr>
              <a:t>Zin van de kracht</a:t>
            </a:r>
            <a:endParaRPr lang="nl-NL" altLang="nl-BE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1476375" y="242093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468313" y="1982788"/>
            <a:ext cx="4175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solidFill>
                  <a:srgbClr val="FF0000"/>
                </a:solidFill>
                <a:latin typeface="+mj-lt"/>
              </a:rPr>
              <a:t>aangrijpingspunt van de kracht</a:t>
            </a:r>
            <a:endParaRPr lang="nl-NL" altLang="nl-BE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 flipV="1">
            <a:off x="8027988" y="2282825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nl-BE">
              <a:latin typeface="+mj-lt"/>
            </a:endParaRP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5867400" y="1844675"/>
            <a:ext cx="417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BE" altLang="nl-BE" b="1" dirty="0" smtClean="0">
                <a:solidFill>
                  <a:srgbClr val="FF0000"/>
                </a:solidFill>
                <a:latin typeface="+mj-lt"/>
              </a:rPr>
              <a:t>                  richting </a:t>
            </a:r>
            <a:r>
              <a:rPr lang="nl-BE" altLang="nl-BE" b="1" dirty="0">
                <a:solidFill>
                  <a:srgbClr val="FF0000"/>
                </a:solidFill>
                <a:latin typeface="+mj-lt"/>
              </a:rPr>
              <a:t>kracht</a:t>
            </a:r>
            <a:endParaRPr lang="nl-NL" altLang="nl-BE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250825" y="4862513"/>
            <a:ext cx="2736850" cy="36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nl-BE" altLang="nl-BE" dirty="0">
                <a:solidFill>
                  <a:srgbClr val="000000"/>
                </a:solidFill>
                <a:latin typeface="+mj-lt"/>
              </a:rPr>
              <a:t> aangrijpingspunt</a:t>
            </a:r>
            <a:endParaRPr lang="nl-NL" altLang="nl-B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50825" y="5367338"/>
            <a:ext cx="2736850" cy="36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nl-BE" altLang="nl-BE">
                <a:solidFill>
                  <a:srgbClr val="000000"/>
                </a:solidFill>
                <a:latin typeface="+mj-lt"/>
              </a:rPr>
              <a:t> richting</a:t>
            </a:r>
            <a:endParaRPr lang="nl-NL" altLang="nl-BE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250825" y="5870575"/>
            <a:ext cx="2736850" cy="36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nl-BE" altLang="nl-BE">
                <a:solidFill>
                  <a:srgbClr val="000000"/>
                </a:solidFill>
                <a:latin typeface="+mj-lt"/>
              </a:rPr>
              <a:t> zin</a:t>
            </a:r>
            <a:endParaRPr lang="nl-NL" altLang="nl-BE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250825" y="6375400"/>
            <a:ext cx="2736850" cy="36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nl-BE" altLang="nl-BE">
                <a:solidFill>
                  <a:srgbClr val="000000"/>
                </a:solidFill>
                <a:latin typeface="+mj-lt"/>
              </a:rPr>
              <a:t> grootte</a:t>
            </a:r>
            <a:endParaRPr lang="nl-NL" altLang="nl-BE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539750" y="4502150"/>
            <a:ext cx="792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latin typeface="+mj-lt"/>
              </a:rPr>
              <a:t>Bepaal richting, zin, grootte en aangrijpingspunt van deze kracht</a:t>
            </a:r>
            <a:endParaRPr lang="nl-NL" altLang="nl-BE" b="1">
              <a:latin typeface="+mj-lt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3779838" y="479742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latin typeface="+mj-lt"/>
              </a:rPr>
              <a:t>A</a:t>
            </a:r>
            <a:endParaRPr lang="nl-NL" altLang="nl-BE" b="1">
              <a:latin typeface="+mj-lt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3779838" y="5294313"/>
            <a:ext cx="259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latin typeface="+mj-lt"/>
              </a:rPr>
              <a:t>horizontaal</a:t>
            </a:r>
            <a:endParaRPr lang="nl-NL" altLang="nl-BE" b="1">
              <a:latin typeface="+mj-lt"/>
            </a:endParaRPr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3779838" y="5799138"/>
            <a:ext cx="259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latin typeface="+mj-lt"/>
              </a:rPr>
              <a:t>naar rechts</a:t>
            </a:r>
            <a:endParaRPr lang="nl-NL" altLang="nl-BE" b="1">
              <a:latin typeface="+mj-lt"/>
            </a:endParaRPr>
          </a:p>
        </p:txBody>
      </p:sp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3779838" y="6308725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nl-BE" b="1">
                <a:latin typeface="+mj-lt"/>
              </a:rPr>
              <a:t>F  =  60  N</a:t>
            </a:r>
            <a:endParaRPr lang="nl-NL" altLang="nl-BE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8890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2" grpId="0"/>
      <p:bldP spid="43" grpId="0"/>
      <p:bldP spid="44" grpId="0"/>
      <p:bldP spid="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gen">
  <a:themeElements>
    <a:clrScheme name="Vermog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1705</TotalTime>
  <Words>2257</Words>
  <Application>Microsoft Office PowerPoint</Application>
  <PresentationFormat>Diavoorstelling (4:3)</PresentationFormat>
  <Paragraphs>556</Paragraphs>
  <Slides>48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49" baseType="lpstr">
      <vt:lpstr>Vermogen</vt:lpstr>
      <vt:lpstr>kracht arbeid  vermogen energie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  <vt:lpstr>Dia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Chemische reacties</dc:title>
  <dc:creator>Ellis</dc:creator>
  <cp:lastModifiedBy>Ellis</cp:lastModifiedBy>
  <cp:revision>181</cp:revision>
  <dcterms:created xsi:type="dcterms:W3CDTF">2014-04-06T11:35:10Z</dcterms:created>
  <dcterms:modified xsi:type="dcterms:W3CDTF">2014-12-02T22:23:20Z</dcterms:modified>
</cp:coreProperties>
</file>