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8" r:id="rId3"/>
    <p:sldId id="404" r:id="rId4"/>
    <p:sldId id="403" r:id="rId5"/>
    <p:sldId id="405" r:id="rId6"/>
    <p:sldId id="406" r:id="rId7"/>
    <p:sldId id="304" r:id="rId8"/>
    <p:sldId id="407" r:id="rId9"/>
    <p:sldId id="408" r:id="rId10"/>
    <p:sldId id="419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20" r:id="rId22"/>
    <p:sldId id="421" r:id="rId23"/>
    <p:sldId id="422" r:id="rId24"/>
    <p:sldId id="423" r:id="rId25"/>
    <p:sldId id="424" r:id="rId26"/>
    <p:sldId id="426" r:id="rId27"/>
    <p:sldId id="425" r:id="rId28"/>
    <p:sldId id="427" r:id="rId29"/>
    <p:sldId id="428" r:id="rId30"/>
    <p:sldId id="429" r:id="rId31"/>
    <p:sldId id="430" r:id="rId32"/>
    <p:sldId id="431" r:id="rId33"/>
    <p:sldId id="432" r:id="rId34"/>
    <p:sldId id="433" r:id="rId35"/>
    <p:sldId id="434" r:id="rId36"/>
    <p:sldId id="435" r:id="rId37"/>
    <p:sldId id="436" r:id="rId38"/>
    <p:sldId id="437" r:id="rId39"/>
    <p:sldId id="438" r:id="rId40"/>
    <p:sldId id="439" r:id="rId41"/>
    <p:sldId id="440" r:id="rId4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9" d="100"/>
          <a:sy n="69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E8E14-E6B4-4661-BA5A-702E0A20FCAF}" type="datetimeFigureOut">
              <a:rPr lang="nl-BE" smtClean="0"/>
              <a:pPr/>
              <a:t>1/10/2014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6E465-75D7-426E-ACDF-20F63B5CBEB0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386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11</a:t>
            </a:fld>
            <a:endParaRPr lang="nl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12</a:t>
            </a:fld>
            <a:endParaRPr lang="nl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13</a:t>
            </a:fld>
            <a:endParaRPr lang="nl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14</a:t>
            </a:fld>
            <a:endParaRPr lang="nl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15</a:t>
            </a:fld>
            <a:endParaRPr lang="nl-B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16</a:t>
            </a:fld>
            <a:endParaRPr lang="nl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17</a:t>
            </a:fld>
            <a:endParaRPr lang="nl-B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18</a:t>
            </a:fld>
            <a:endParaRPr lang="nl-B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19</a:t>
            </a:fld>
            <a:endParaRPr lang="nl-B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20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2</a:t>
            </a:fld>
            <a:endParaRPr lang="nl-B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21</a:t>
            </a:fld>
            <a:endParaRPr lang="nl-B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22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3</a:t>
            </a:fld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4</a:t>
            </a:fld>
            <a:endParaRPr 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5</a:t>
            </a:fld>
            <a:endParaRPr 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6</a:t>
            </a:fld>
            <a:endParaRPr lang="nl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7</a:t>
            </a:fld>
            <a:endParaRPr lang="nl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9</a:t>
            </a:fld>
            <a:endParaRPr lang="nl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E465-75D7-426E-ACDF-20F63B5CBEB0}" type="slidenum">
              <a:rPr lang="nl-BE" smtClean="0"/>
              <a:pPr/>
              <a:t>10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Afgeronde rechthoe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1/10/2014</a:t>
            </a:fld>
            <a:endParaRPr lang="nl-BE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B02D86C-E424-44ED-8336-E2F0ED2D4AB2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7" name="Rechthoe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1/10/2014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86C-E424-44ED-8336-E2F0ED2D4AB2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1/10/2014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86C-E424-44ED-8336-E2F0ED2D4AB2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1/10/2014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86C-E424-44ED-8336-E2F0ED2D4AB2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Afgeronde rechthoe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1/10/2014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nl-BE"/>
          </a:p>
        </p:txBody>
      </p:sp>
      <p:sp>
        <p:nvSpPr>
          <p:cNvPr id="7" name="Rechthoe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B02D86C-E424-44ED-8336-E2F0ED2D4AB2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1/10/2014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86C-E424-44ED-8336-E2F0ED2D4AB2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1/10/2014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86C-E424-44ED-8336-E2F0ED2D4AB2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1/10/2014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86C-E424-44ED-8336-E2F0ED2D4AB2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1/10/2014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86C-E424-44ED-8336-E2F0ED2D4AB2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Afgeronde rechthoe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1/10/2014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D86C-E424-44ED-8336-E2F0ED2D4AB2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B08F-F607-440D-9297-11CCF3417CC3}" type="datetimeFigureOut">
              <a:rPr lang="nl-BE" smtClean="0"/>
              <a:pPr/>
              <a:t>1/10/2014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B02D86C-E424-44ED-8336-E2F0ED2D4AB2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1" name="Rechthoe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hoe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Afgeronde rechthoe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75B08F-F607-440D-9297-11CCF3417CC3}" type="datetimeFigureOut">
              <a:rPr lang="nl-BE" smtClean="0"/>
              <a:pPr/>
              <a:t>1/10/2014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B02D86C-E424-44ED-8336-E2F0ED2D4AB2}" type="slidenum">
              <a:rPr lang="nl-BE" smtClean="0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4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LAT1gLMPu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qcmKoGNaf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://www.youtube.com/watch?v=87ySPhAtle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youtube.com/watch?v=nRePbJtegN4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youtube.com/watch?v=nRePbJtegN4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youtube.com/watch?v=8tkqsLhmTN0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www.youtube.com/watch?v=7raHK4mXHU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hyperlink" Target="http://www.youtube.com/watch?v=aKnZKd5p3b0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demorgen.be/dm/nl/989/Binnenland/article/detail/1849291/2014/04/10/Natuurpunt-probeert-wasbeer-te-vangen.d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50" name="Picture 2" descr="http://i.telegraph.co.uk/multimedia/archive/01806/earth_1806334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0"/>
            <a:ext cx="10991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116632"/>
            <a:ext cx="8229600" cy="1470025"/>
          </a:xfrm>
          <a:ln w="38100">
            <a:solidFill>
              <a:schemeClr val="bg1"/>
            </a:solidFill>
          </a:ln>
        </p:spPr>
        <p:txBody>
          <a:bodyPr/>
          <a:lstStyle/>
          <a:p>
            <a:r>
              <a:rPr lang="nl-BE" b="1" dirty="0" smtClean="0">
                <a:solidFill>
                  <a:schemeClr val="bg1"/>
                </a:solidFill>
              </a:rPr>
              <a:t>Relaties tussen </a:t>
            </a:r>
            <a:br>
              <a:rPr lang="nl-BE" b="1" dirty="0" smtClean="0">
                <a:solidFill>
                  <a:schemeClr val="bg1"/>
                </a:solidFill>
              </a:rPr>
            </a:br>
            <a:r>
              <a:rPr lang="nl-BE" b="1" dirty="0" smtClean="0">
                <a:solidFill>
                  <a:schemeClr val="bg1"/>
                </a:solidFill>
              </a:rPr>
              <a:t>organismen en milieu</a:t>
            </a:r>
            <a:endParaRPr lang="nl-BE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482048" y="1348061"/>
            <a:ext cx="2441020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water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Invloed van organismen op het milieu   pg. 45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3211100" y="1340768"/>
            <a:ext cx="2441020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lucht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5947404" y="1340768"/>
            <a:ext cx="2441020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bodem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http://vakken.tcc-lyceumstraat.nl/project/singraven/image/vervuilin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9" y="1988840"/>
            <a:ext cx="2767077" cy="1846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leusden.nl/452/vies-oppervlaktewater/files/dode%20vissen%20(aangepast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13" y="3717032"/>
            <a:ext cx="2749783" cy="1620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www.refdag.nl/polopoly_fs/2004_grulicher_waldsterben_1_538607!image/38814099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88" y="1948511"/>
            <a:ext cx="2154516" cy="1624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www.klimaatwebsite.be/klimaat/BE/PIX/broeikasgassen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761" y="3501009"/>
            <a:ext cx="1955335" cy="1632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static.guim.co.uk/sys-images/Guardian/Pix/pictures/2013/1/14/1358174513421/Severe-smog-and-air-pollu-0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93" y="5046741"/>
            <a:ext cx="2584351" cy="1550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static1.ad.nl/static/photo/2010/4/12/1/20100616062858/media_xl_67095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9" y="5256280"/>
            <a:ext cx="2628795" cy="1482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http://stadsbomen.nl/fotos/2008/02/kastanjeziekte-2-montgomery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404" y="2063279"/>
            <a:ext cx="1240315" cy="1653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https://www.provincie-utrecht.nl/publish/library/20/afvalzak-met-wietplanten-ge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2"/>
          <a:stretch/>
        </p:blipFill>
        <p:spPr bwMode="auto">
          <a:xfrm>
            <a:off x="7187719" y="2238931"/>
            <a:ext cx="1693949" cy="1345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2" descr="http://www.trvstadspark.nl/wp-content/uploads/2011/10/monocultuur-permacultuur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192" y="3836388"/>
            <a:ext cx="2809893" cy="1985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64081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3816424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2.2 waterverontreiniging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291264" cy="4536504"/>
          </a:xfrm>
        </p:spPr>
        <p:txBody>
          <a:bodyPr>
            <a:normAutofit lnSpcReduction="10000"/>
          </a:bodyPr>
          <a:lstStyle/>
          <a:p>
            <a:pPr marL="93663" indent="0">
              <a:lnSpc>
                <a:spcPct val="110000"/>
              </a:lnSpc>
              <a:buNone/>
            </a:pPr>
            <a:endParaRPr lang="nl-BE" sz="2000" b="1" dirty="0">
              <a:sym typeface="Wingdings" pitchFamily="2" charset="2"/>
            </a:endParaRP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dirty="0" smtClean="0">
                <a:sym typeface="Wingdings" pitchFamily="2" charset="2"/>
              </a:rPr>
              <a:t>Oorzaken: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dirty="0">
                <a:sym typeface="Wingdings" pitchFamily="2" charset="2"/>
              </a:rPr>
              <a:t>	</a:t>
            </a:r>
            <a:r>
              <a:rPr lang="nl-BE" sz="2000" dirty="0" smtClean="0">
                <a:sym typeface="Wingdings" pitchFamily="2" charset="2"/>
              </a:rPr>
              <a:t>1) </a:t>
            </a:r>
            <a:r>
              <a:rPr lang="nl-BE" sz="2000" b="1" dirty="0" smtClean="0">
                <a:sym typeface="Wingdings" pitchFamily="2" charset="2"/>
              </a:rPr>
              <a:t>huishoudens</a:t>
            </a:r>
            <a:r>
              <a:rPr lang="nl-BE" sz="2000" dirty="0" smtClean="0">
                <a:sym typeface="Wingdings" pitchFamily="2" charset="2"/>
              </a:rPr>
              <a:t>: rioolwater bevat organische afvalstoffen</a:t>
            </a:r>
          </a:p>
          <a:p>
            <a:pPr marL="93663" indent="0">
              <a:lnSpc>
                <a:spcPct val="110000"/>
              </a:lnSpc>
              <a:buNone/>
            </a:pPr>
            <a:endParaRPr lang="nl-BE" sz="2000" dirty="0" smtClean="0">
              <a:sym typeface="Wingdings" pitchFamily="2" charset="2"/>
            </a:endParaRPr>
          </a:p>
          <a:p>
            <a:pPr marL="93663" indent="0">
              <a:lnSpc>
                <a:spcPct val="110000"/>
              </a:lnSpc>
              <a:buNone/>
            </a:pPr>
            <a:r>
              <a:rPr lang="nl-BE" sz="2000" dirty="0">
                <a:sym typeface="Wingdings" pitchFamily="2" charset="2"/>
              </a:rPr>
              <a:t>	</a:t>
            </a:r>
            <a:r>
              <a:rPr lang="nl-BE" sz="2000" dirty="0" smtClean="0">
                <a:sym typeface="Wingdings" pitchFamily="2" charset="2"/>
              </a:rPr>
              <a:t>2) </a:t>
            </a:r>
            <a:r>
              <a:rPr lang="nl-BE" sz="2000" b="1" dirty="0" smtClean="0">
                <a:sym typeface="Wingdings" pitchFamily="2" charset="2"/>
              </a:rPr>
              <a:t>industrie</a:t>
            </a:r>
            <a:r>
              <a:rPr lang="nl-BE" sz="2000" dirty="0" smtClean="0">
                <a:sym typeface="Wingdings" pitchFamily="2" charset="2"/>
              </a:rPr>
              <a:t>: afvalwater  chemische stoffen</a:t>
            </a:r>
          </a:p>
          <a:p>
            <a:pPr marL="93663" indent="0">
              <a:lnSpc>
                <a:spcPct val="110000"/>
              </a:lnSpc>
              <a:buNone/>
            </a:pPr>
            <a:endParaRPr lang="nl-BE" sz="2000" dirty="0" smtClean="0">
              <a:sym typeface="Wingdings" pitchFamily="2" charset="2"/>
            </a:endParaRPr>
          </a:p>
          <a:p>
            <a:pPr marL="93663" indent="0">
              <a:lnSpc>
                <a:spcPct val="110000"/>
              </a:lnSpc>
              <a:buNone/>
            </a:pPr>
            <a:r>
              <a:rPr lang="nl-BE" sz="2000" dirty="0">
                <a:sym typeface="Wingdings" pitchFamily="2" charset="2"/>
              </a:rPr>
              <a:t>	</a:t>
            </a:r>
            <a:r>
              <a:rPr lang="nl-BE" sz="2000" dirty="0" smtClean="0">
                <a:sym typeface="Wingdings" pitchFamily="2" charset="2"/>
              </a:rPr>
              <a:t>3) </a:t>
            </a:r>
            <a:r>
              <a:rPr lang="nl-BE" sz="2000" b="1" dirty="0" smtClean="0">
                <a:sym typeface="Wingdings" pitchFamily="2" charset="2"/>
              </a:rPr>
              <a:t>landbouw</a:t>
            </a:r>
            <a:r>
              <a:rPr lang="nl-BE" sz="2000" dirty="0" smtClean="0">
                <a:sym typeface="Wingdings" pitchFamily="2" charset="2"/>
              </a:rPr>
              <a:t>: pesticiden via lucht + water</a:t>
            </a:r>
          </a:p>
          <a:p>
            <a:pPr marL="93663" indent="0">
              <a:lnSpc>
                <a:spcPct val="110000"/>
              </a:lnSpc>
              <a:buNone/>
            </a:pPr>
            <a:endParaRPr lang="nl-BE" sz="2000" dirty="0" smtClean="0">
              <a:sym typeface="Wingdings" pitchFamily="2" charset="2"/>
            </a:endParaRPr>
          </a:p>
          <a:p>
            <a:pPr marL="93663" indent="0">
              <a:lnSpc>
                <a:spcPct val="110000"/>
              </a:lnSpc>
              <a:buNone/>
            </a:pPr>
            <a:r>
              <a:rPr lang="nl-BE" sz="2000" dirty="0">
                <a:sym typeface="Wingdings" pitchFamily="2" charset="2"/>
              </a:rPr>
              <a:t>	</a:t>
            </a:r>
            <a:r>
              <a:rPr lang="nl-BE" sz="2000" dirty="0" smtClean="0">
                <a:sym typeface="Wingdings" pitchFamily="2" charset="2"/>
              </a:rPr>
              <a:t>4) </a:t>
            </a:r>
            <a:r>
              <a:rPr lang="nl-BE" sz="2000" b="1" dirty="0" smtClean="0">
                <a:sym typeface="Wingdings" pitchFamily="2" charset="2"/>
              </a:rPr>
              <a:t>scheepvaart</a:t>
            </a:r>
            <a:r>
              <a:rPr lang="nl-BE" sz="2000" dirty="0" smtClean="0">
                <a:sym typeface="Wingdings" pitchFamily="2" charset="2"/>
              </a:rPr>
              <a:t>: vervuiling op zee bv. aardolie</a:t>
            </a:r>
          </a:p>
          <a:p>
            <a:pPr marL="93663" indent="0">
              <a:lnSpc>
                <a:spcPct val="110000"/>
              </a:lnSpc>
              <a:buNone/>
            </a:pPr>
            <a:endParaRPr lang="nl-BE" sz="2000" dirty="0" smtClean="0">
              <a:sym typeface="Wingdings" pitchFamily="2" charset="2"/>
            </a:endParaRPr>
          </a:p>
          <a:p>
            <a:pPr marL="93663" indent="0">
              <a:lnSpc>
                <a:spcPct val="110000"/>
              </a:lnSpc>
              <a:buNone/>
            </a:pPr>
            <a:r>
              <a:rPr lang="nl-BE" sz="2000" dirty="0">
                <a:sym typeface="Wingdings" pitchFamily="2" charset="2"/>
              </a:rPr>
              <a:t>	</a:t>
            </a:r>
            <a:r>
              <a:rPr lang="nl-BE" sz="2000" dirty="0" smtClean="0">
                <a:sym typeface="Wingdings" pitchFamily="2" charset="2"/>
              </a:rPr>
              <a:t>5) </a:t>
            </a:r>
            <a:r>
              <a:rPr lang="nl-BE" sz="2000" b="1" dirty="0" smtClean="0">
                <a:sym typeface="Wingdings" pitchFamily="2" charset="2"/>
              </a:rPr>
              <a:t>toerisme</a:t>
            </a:r>
            <a:r>
              <a:rPr lang="nl-BE" sz="2000" dirty="0" smtClean="0">
                <a:sym typeface="Wingdings" pitchFamily="2" charset="2"/>
              </a:rPr>
              <a:t>: afval uit horeca, beschadiging oevers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Invloed van organismen op het milieu   pg. 45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2799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3816424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2.2 waterverontreiniging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Invloed van organismen op het milieu   pg. 45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 descr="http://vakken.tcc-lyceumstraat.nl/project/singraven/image/vervuilin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798885"/>
            <a:ext cx="3414650" cy="2278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.ytimg.com/vi/_5sxcesvjzM/mqdefa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3" r="12846"/>
          <a:stretch/>
        </p:blipFill>
        <p:spPr bwMode="auto">
          <a:xfrm>
            <a:off x="6012160" y="1124744"/>
            <a:ext cx="2793030" cy="2157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leusden.nl/452/vies-oppervlaktewater/files/dode%20vissen%20(aangepast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87161"/>
            <a:ext cx="3024336" cy="1782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static.skynetblogs.be/media/40784/dyn005_original_480_359_pjpeg_2570251_f8438b5ac17e8d27156f301114dd51f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00264"/>
            <a:ext cx="3347864" cy="2503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static1.ad.nl/static/photo/2010/4/12/1/20100616062858/media_xl_67095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177" y="3172505"/>
            <a:ext cx="3207101" cy="1809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30774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3816424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2.2 waterverontreiniging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640960" cy="4536504"/>
          </a:xfrm>
        </p:spPr>
        <p:txBody>
          <a:bodyPr>
            <a:normAutofit/>
          </a:bodyPr>
          <a:lstStyle/>
          <a:p>
            <a:pPr marL="93663" indent="0">
              <a:lnSpc>
                <a:spcPct val="110000"/>
              </a:lnSpc>
              <a:buNone/>
            </a:pPr>
            <a:endParaRPr lang="nl-BE" sz="2000" b="1" dirty="0">
              <a:sym typeface="Wingdings" pitchFamily="2" charset="2"/>
            </a:endParaRP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dirty="0" smtClean="0">
                <a:sym typeface="Wingdings" pitchFamily="2" charset="2"/>
              </a:rPr>
              <a:t>Gevolgen: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u="sng" dirty="0">
                <a:solidFill>
                  <a:srgbClr val="C00000"/>
                </a:solidFill>
                <a:sym typeface="Wingdings" pitchFamily="2" charset="2"/>
              </a:rPr>
              <a:t>A</a:t>
            </a:r>
            <a:r>
              <a:rPr lang="nl-BE" sz="2000" b="1" u="sng" dirty="0" smtClean="0">
                <a:solidFill>
                  <a:srgbClr val="C00000"/>
                </a:solidFill>
                <a:sym typeface="Wingdings" pitchFamily="2" charset="2"/>
              </a:rPr>
              <a:t>) verstoring van de zelfreiniging van waterlopen: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dirty="0">
                <a:sym typeface="Wingdings" pitchFamily="2" charset="2"/>
              </a:rPr>
              <a:t>	</a:t>
            </a:r>
            <a:r>
              <a:rPr lang="nl-BE" sz="2000" dirty="0" smtClean="0">
                <a:sym typeface="Wingdings" pitchFamily="2" charset="2"/>
              </a:rPr>
              <a:t> afvalstoffen worden opgegeten door bacteriën</a:t>
            </a:r>
            <a:endParaRPr lang="nl-BE" sz="2000" dirty="0">
              <a:sym typeface="Wingdings" pitchFamily="2" charset="2"/>
            </a:endParaRPr>
          </a:p>
          <a:p>
            <a:pPr marL="93663" indent="0">
              <a:lnSpc>
                <a:spcPct val="110000"/>
              </a:lnSpc>
              <a:buNone/>
            </a:pPr>
            <a:r>
              <a:rPr lang="nl-BE" sz="2000" dirty="0" smtClean="0">
                <a:sym typeface="Wingdings" pitchFamily="2" charset="2"/>
              </a:rPr>
              <a:t>		 enkel de </a:t>
            </a:r>
            <a:r>
              <a:rPr lang="nl-BE" sz="2000" b="1" dirty="0" smtClean="0">
                <a:sym typeface="Wingdings" pitchFamily="2" charset="2"/>
              </a:rPr>
              <a:t>organische stoffen </a:t>
            </a:r>
            <a:r>
              <a:rPr lang="nl-BE" sz="2000" dirty="0" smtClean="0">
                <a:sym typeface="Wingdings" pitchFamily="2" charset="2"/>
              </a:rPr>
              <a:t>(vb. etensresten)</a:t>
            </a:r>
            <a:endParaRPr lang="nl-BE" sz="2000" b="1" dirty="0" smtClean="0">
              <a:sym typeface="Wingdings" pitchFamily="2" charset="2"/>
            </a:endParaRPr>
          </a:p>
          <a:p>
            <a:pPr marL="93663" indent="0">
              <a:lnSpc>
                <a:spcPct val="110000"/>
              </a:lnSpc>
              <a:buNone/>
            </a:pPr>
            <a:r>
              <a:rPr lang="nl-BE" sz="2400" b="1" dirty="0">
                <a:sym typeface="Wingdings" pitchFamily="2" charset="2"/>
              </a:rPr>
              <a:t>	 </a:t>
            </a:r>
            <a:r>
              <a:rPr lang="nl-BE" sz="2400" b="1" dirty="0" smtClean="0">
                <a:sym typeface="Wingdings" pitchFamily="2" charset="2"/>
              </a:rPr>
              <a:t>   = zelfreinigend vermogen van water</a:t>
            </a:r>
          </a:p>
          <a:p>
            <a:pPr marL="93663" indent="0">
              <a:lnSpc>
                <a:spcPct val="110000"/>
              </a:lnSpc>
              <a:buNone/>
            </a:pPr>
            <a:endParaRPr lang="nl-BE" sz="2400" b="1" dirty="0">
              <a:sym typeface="Wingdings" pitchFamily="2" charset="2"/>
            </a:endParaRPr>
          </a:p>
          <a:p>
            <a:pPr marL="93663" indent="0">
              <a:lnSpc>
                <a:spcPct val="110000"/>
              </a:lnSpc>
              <a:buNone/>
            </a:pPr>
            <a:r>
              <a:rPr lang="nl-BE" sz="2000" dirty="0">
                <a:sym typeface="Wingdings" pitchFamily="2" charset="2"/>
              </a:rPr>
              <a:t>	</a:t>
            </a:r>
            <a:r>
              <a:rPr lang="nl-BE" sz="2000" dirty="0" smtClean="0">
                <a:sym typeface="Wingdings" pitchFamily="2" charset="2"/>
              </a:rPr>
              <a:t> te </a:t>
            </a:r>
            <a:r>
              <a:rPr lang="nl-BE" sz="2000" b="1" dirty="0" smtClean="0">
                <a:sym typeface="Wingdings" pitchFamily="2" charset="2"/>
              </a:rPr>
              <a:t>veel</a:t>
            </a:r>
            <a:r>
              <a:rPr lang="nl-BE" sz="2000" dirty="0" smtClean="0">
                <a:sym typeface="Wingdings" pitchFamily="2" charset="2"/>
              </a:rPr>
              <a:t> afvalstoffen: zelfreinigend vermogen + ecosysteem 				 </a:t>
            </a:r>
            <a:r>
              <a:rPr lang="nl-BE" sz="2000" b="1" dirty="0" smtClean="0">
                <a:sym typeface="Wingdings" pitchFamily="2" charset="2"/>
              </a:rPr>
              <a:t>verstoord</a:t>
            </a:r>
            <a:endParaRPr lang="nl-BE" sz="1800" b="1" dirty="0" smtClean="0">
              <a:sym typeface="Wingdings" pitchFamily="2" charset="2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Invloed van organismen op het milieu   pg. 45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hthoek 9"/>
          <p:cNvSpPr/>
          <p:nvPr/>
        </p:nvSpPr>
        <p:spPr>
          <a:xfrm>
            <a:off x="1907704" y="3604739"/>
            <a:ext cx="540749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019792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3816424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2.2 waterverontreiniging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640960" cy="4536504"/>
          </a:xfrm>
        </p:spPr>
        <p:txBody>
          <a:bodyPr>
            <a:normAutofit/>
          </a:bodyPr>
          <a:lstStyle/>
          <a:p>
            <a:pPr marL="93663" indent="0">
              <a:lnSpc>
                <a:spcPct val="110000"/>
              </a:lnSpc>
              <a:buNone/>
            </a:pPr>
            <a:endParaRPr lang="nl-BE" sz="2000" b="1" dirty="0">
              <a:sym typeface="Wingdings" pitchFamily="2" charset="2"/>
            </a:endParaRP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dirty="0" smtClean="0">
                <a:sym typeface="Wingdings" pitchFamily="2" charset="2"/>
              </a:rPr>
              <a:t>Gevolgen: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u="sng" dirty="0" smtClean="0">
                <a:solidFill>
                  <a:srgbClr val="C00000"/>
                </a:solidFill>
                <a:sym typeface="Wingdings" pitchFamily="2" charset="2"/>
              </a:rPr>
              <a:t>A) </a:t>
            </a:r>
            <a:r>
              <a:rPr lang="nl-BE" sz="2000" b="1" u="sng" dirty="0">
                <a:solidFill>
                  <a:srgbClr val="C00000"/>
                </a:solidFill>
                <a:sym typeface="Wingdings" pitchFamily="2" charset="2"/>
              </a:rPr>
              <a:t>verstoring van de zelfreiniging van waterlopen: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dirty="0">
                <a:sym typeface="Wingdings" pitchFamily="2" charset="2"/>
              </a:rPr>
              <a:t>	</a:t>
            </a:r>
            <a:r>
              <a:rPr lang="nl-BE" sz="2000" dirty="0" smtClean="0">
                <a:sym typeface="Wingdings" pitchFamily="2" charset="2"/>
              </a:rPr>
              <a:t> grote hoeveelheden afval: daling van </a:t>
            </a:r>
            <a:r>
              <a:rPr lang="nl-BE" sz="2000" b="1" dirty="0" smtClean="0">
                <a:sym typeface="Wingdings" pitchFamily="2" charset="2"/>
              </a:rPr>
              <a:t>zuurstofgasgehalte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dirty="0">
                <a:sym typeface="Wingdings" pitchFamily="2" charset="2"/>
              </a:rPr>
              <a:t>	</a:t>
            </a:r>
            <a:r>
              <a:rPr lang="nl-BE" sz="2000" b="1" dirty="0" smtClean="0">
                <a:sym typeface="Wingdings" pitchFamily="2" charset="2"/>
              </a:rPr>
              <a:t> </a:t>
            </a:r>
            <a:r>
              <a:rPr lang="nl-BE" sz="2000" dirty="0" smtClean="0">
                <a:sym typeface="Wingdings" pitchFamily="2" charset="2"/>
              </a:rPr>
              <a:t>vissen stikken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dirty="0">
                <a:sym typeface="Wingdings" pitchFamily="2" charset="2"/>
              </a:rPr>
              <a:t>	</a:t>
            </a:r>
            <a:r>
              <a:rPr lang="nl-BE" sz="2000" b="1" dirty="0" smtClean="0">
                <a:sym typeface="Wingdings" pitchFamily="2" charset="2"/>
              </a:rPr>
              <a:t> </a:t>
            </a:r>
            <a:r>
              <a:rPr lang="nl-BE" sz="2000" dirty="0" smtClean="0">
                <a:sym typeface="Wingdings" pitchFamily="2" charset="2"/>
              </a:rPr>
              <a:t>afval ↑: waterdieren + bacteriën (</a:t>
            </a:r>
            <a:r>
              <a:rPr lang="nl-BE" sz="2000" b="1" dirty="0" smtClean="0">
                <a:sym typeface="Wingdings" pitchFamily="2" charset="2"/>
              </a:rPr>
              <a:t>aeroob</a:t>
            </a:r>
            <a:r>
              <a:rPr lang="nl-BE" sz="2000" dirty="0" smtClean="0">
                <a:sym typeface="Wingdings" pitchFamily="2" charset="2"/>
              </a:rPr>
              <a:t>) sterven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dirty="0">
                <a:sym typeface="Wingdings" pitchFamily="2" charset="2"/>
              </a:rPr>
              <a:t>	</a:t>
            </a:r>
            <a:r>
              <a:rPr lang="nl-BE" sz="2000" b="1" dirty="0" smtClean="0">
                <a:sym typeface="Wingdings" pitchFamily="2" charset="2"/>
              </a:rPr>
              <a:t></a:t>
            </a:r>
            <a:r>
              <a:rPr lang="nl-BE" sz="2000" b="1" dirty="0">
                <a:sym typeface="Wingdings" pitchFamily="2" charset="2"/>
              </a:rPr>
              <a:t> </a:t>
            </a:r>
            <a:r>
              <a:rPr lang="nl-BE" sz="2000" b="1" dirty="0" smtClean="0">
                <a:sym typeface="Wingdings" pitchFamily="2" charset="2"/>
              </a:rPr>
              <a:t>anaerobe bacteriën</a:t>
            </a:r>
            <a:r>
              <a:rPr lang="nl-BE" sz="2000" dirty="0" smtClean="0">
                <a:sym typeface="Wingdings" pitchFamily="2" charset="2"/>
              </a:rPr>
              <a:t> </a:t>
            </a:r>
            <a:r>
              <a:rPr lang="nl-BE" sz="1800" b="1" dirty="0" smtClean="0">
                <a:sym typeface="Wingdings" pitchFamily="2" charset="2"/>
              </a:rPr>
              <a:t>↑</a:t>
            </a:r>
            <a:r>
              <a:rPr lang="nl-BE" sz="1800" b="1" dirty="0">
                <a:sym typeface="Wingdings" pitchFamily="2" charset="2"/>
              </a:rPr>
              <a:t> </a:t>
            </a:r>
            <a:r>
              <a:rPr lang="nl-BE" sz="1800" b="1" dirty="0" smtClean="0">
                <a:sym typeface="Wingdings" pitchFamily="2" charset="2"/>
              </a:rPr>
              <a:t>: </a:t>
            </a:r>
            <a:r>
              <a:rPr lang="nl-BE" sz="1800" dirty="0" smtClean="0">
                <a:sym typeface="Wingdings" pitchFamily="2" charset="2"/>
              </a:rPr>
              <a:t>breken afvalstoffen af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1800" b="1" dirty="0">
                <a:sym typeface="Wingdings" pitchFamily="2" charset="2"/>
              </a:rPr>
              <a:t>	</a:t>
            </a:r>
            <a:r>
              <a:rPr lang="nl-BE" sz="1800" b="1" dirty="0" smtClean="0">
                <a:sym typeface="Wingdings" pitchFamily="2" charset="2"/>
              </a:rPr>
              <a:t> </a:t>
            </a:r>
            <a:r>
              <a:rPr lang="nl-BE" sz="1800" dirty="0" smtClean="0">
                <a:sym typeface="Wingdings" pitchFamily="2" charset="2"/>
              </a:rPr>
              <a:t>vorming stinkende en giftige gassen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1800" b="1" dirty="0">
                <a:sym typeface="Wingdings" pitchFamily="2" charset="2"/>
              </a:rPr>
              <a:t>	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1800" b="1" dirty="0" smtClean="0">
                <a:sym typeface="Wingdings" pitchFamily="2" charset="2"/>
              </a:rPr>
              <a:t>BESLUIT:</a:t>
            </a:r>
            <a:r>
              <a:rPr lang="nl-BE" sz="1800" dirty="0" smtClean="0">
                <a:sym typeface="Wingdings" pitchFamily="2" charset="2"/>
              </a:rPr>
              <a:t> waterloop wordt stinkende open riool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1800" b="1" dirty="0">
                <a:sym typeface="Wingdings" pitchFamily="2" charset="2"/>
              </a:rPr>
              <a:t>	</a:t>
            </a:r>
            <a:r>
              <a:rPr lang="nl-BE" sz="1800" b="1" dirty="0" smtClean="0">
                <a:sym typeface="Wingdings" pitchFamily="2" charset="2"/>
              </a:rPr>
              <a:t>  biologisch dood</a:t>
            </a:r>
            <a:endParaRPr lang="nl-BE" sz="1800" b="1" dirty="0">
              <a:sym typeface="Wingdings" pitchFamily="2" charset="2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Invloed van organismen op het milieu   pg. 46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6" descr="http://www.leusden.nl/452/vies-oppervlaktewater/files/dode%20vissen%20(aangepast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776" y="4743145"/>
            <a:ext cx="3024336" cy="1782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/>
          <p:cNvSpPr/>
          <p:nvPr/>
        </p:nvSpPr>
        <p:spPr>
          <a:xfrm>
            <a:off x="5743872" y="3537012"/>
            <a:ext cx="916360" cy="324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03348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3816424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2.2 waterverontreiniging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640960" cy="4896544"/>
          </a:xfrm>
        </p:spPr>
        <p:txBody>
          <a:bodyPr>
            <a:normAutofit/>
          </a:bodyPr>
          <a:lstStyle/>
          <a:p>
            <a:pPr marL="93663" indent="0">
              <a:lnSpc>
                <a:spcPct val="110000"/>
              </a:lnSpc>
              <a:buNone/>
            </a:pPr>
            <a:endParaRPr lang="nl-BE" sz="2000" b="1" dirty="0">
              <a:sym typeface="Wingdings" pitchFamily="2" charset="2"/>
            </a:endParaRP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dirty="0" smtClean="0">
                <a:sym typeface="Wingdings" pitchFamily="2" charset="2"/>
              </a:rPr>
              <a:t>Gevolgen: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u="sng" dirty="0">
                <a:solidFill>
                  <a:srgbClr val="C00000"/>
                </a:solidFill>
                <a:sym typeface="Wingdings" pitchFamily="2" charset="2"/>
              </a:rPr>
              <a:t>B</a:t>
            </a:r>
            <a:r>
              <a:rPr lang="nl-BE" sz="2000" b="1" u="sng" dirty="0" smtClean="0">
                <a:solidFill>
                  <a:srgbClr val="C00000"/>
                </a:solidFill>
                <a:sym typeface="Wingdings" pitchFamily="2" charset="2"/>
              </a:rPr>
              <a:t>) </a:t>
            </a:r>
            <a:r>
              <a:rPr lang="nl-BE" sz="2400" b="1" u="sng" dirty="0" smtClean="0">
                <a:solidFill>
                  <a:srgbClr val="C00000"/>
                </a:solidFill>
                <a:sym typeface="Wingdings" pitchFamily="2" charset="2"/>
              </a:rPr>
              <a:t>Eutrofiëring </a:t>
            </a:r>
            <a:r>
              <a:rPr lang="nl-BE" sz="2000" b="1" u="sng" dirty="0" smtClean="0">
                <a:solidFill>
                  <a:srgbClr val="C00000"/>
                </a:solidFill>
                <a:sym typeface="Wingdings" pitchFamily="2" charset="2"/>
              </a:rPr>
              <a:t>van waterlopen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dirty="0">
                <a:sym typeface="Wingdings" pitchFamily="2" charset="2"/>
              </a:rPr>
              <a:t>	</a:t>
            </a:r>
            <a:r>
              <a:rPr lang="nl-BE" sz="2000" dirty="0" smtClean="0">
                <a:sym typeface="Wingdings" pitchFamily="2" charset="2"/>
              </a:rPr>
              <a:t> overbemesting: nitraten in oppervlakte- en grondwater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dirty="0">
                <a:sym typeface="Wingdings" pitchFamily="2" charset="2"/>
              </a:rPr>
              <a:t>	</a:t>
            </a:r>
            <a:r>
              <a:rPr lang="nl-BE" sz="2000" dirty="0" smtClean="0">
                <a:sym typeface="Wingdings" pitchFamily="2" charset="2"/>
              </a:rPr>
              <a:t> voedingsstoffen voor planten: planten </a:t>
            </a:r>
            <a:r>
              <a:rPr lang="nl-BE" sz="1800" dirty="0" smtClean="0">
                <a:sym typeface="Wingdings" pitchFamily="2" charset="2"/>
              </a:rPr>
              <a:t>↑ + algen in water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1800" b="1" dirty="0">
                <a:sym typeface="Wingdings" pitchFamily="2" charset="2"/>
              </a:rPr>
              <a:t>	</a:t>
            </a:r>
            <a:r>
              <a:rPr lang="nl-BE" sz="1800" dirty="0" smtClean="0">
                <a:sym typeface="Wingdings" pitchFamily="2" charset="2"/>
              </a:rPr>
              <a:t> </a:t>
            </a:r>
            <a:r>
              <a:rPr lang="nl-BE" sz="1800" b="1" dirty="0" smtClean="0">
                <a:sym typeface="Wingdings" pitchFamily="2" charset="2"/>
              </a:rPr>
              <a:t>gevolg:</a:t>
            </a:r>
            <a:r>
              <a:rPr lang="nl-BE" sz="1800" dirty="0" smtClean="0">
                <a:sym typeface="Wingdings" pitchFamily="2" charset="2"/>
              </a:rPr>
              <a:t> 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1800" dirty="0">
                <a:sym typeface="Wingdings" pitchFamily="2" charset="2"/>
              </a:rPr>
              <a:t>		</a:t>
            </a:r>
            <a:r>
              <a:rPr lang="nl-BE" sz="1800" dirty="0" smtClean="0">
                <a:sym typeface="Wingdings" pitchFamily="2" charset="2"/>
              </a:rPr>
              <a:t>1) algen produceren zuurstofgas door </a:t>
            </a:r>
            <a:r>
              <a:rPr lang="nl-BE" sz="1800" b="1" dirty="0" smtClean="0">
                <a:sym typeface="Wingdings" pitchFamily="2" charset="2"/>
              </a:rPr>
              <a:t>fotosynthese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1800" b="1" dirty="0">
                <a:sym typeface="Wingdings" pitchFamily="2" charset="2"/>
              </a:rPr>
              <a:t>	</a:t>
            </a:r>
            <a:r>
              <a:rPr lang="nl-BE" sz="1800" b="1" dirty="0" smtClean="0">
                <a:sym typeface="Wingdings" pitchFamily="2" charset="2"/>
              </a:rPr>
              <a:t>	</a:t>
            </a:r>
            <a:r>
              <a:rPr lang="nl-BE" sz="1800" dirty="0" smtClean="0">
                <a:sym typeface="Wingdings" pitchFamily="2" charset="2"/>
              </a:rPr>
              <a:t>2) slechts 4% zuurstofgas blijft in water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1800" dirty="0">
                <a:sym typeface="Wingdings" pitchFamily="2" charset="2"/>
              </a:rPr>
              <a:t>		</a:t>
            </a:r>
            <a:r>
              <a:rPr lang="nl-BE" sz="1800" dirty="0" smtClean="0">
                <a:sym typeface="Wingdings" pitchFamily="2" charset="2"/>
              </a:rPr>
              <a:t>3) </a:t>
            </a:r>
            <a:r>
              <a:rPr lang="nl-BE" sz="1800" b="1" dirty="0" smtClean="0">
                <a:sym typeface="Wingdings" pitchFamily="2" charset="2"/>
              </a:rPr>
              <a:t>‘s nachts</a:t>
            </a:r>
            <a:r>
              <a:rPr lang="nl-BE" sz="1800" dirty="0" smtClean="0">
                <a:sym typeface="Wingdings" pitchFamily="2" charset="2"/>
              </a:rPr>
              <a:t>: algen + waterorganismen nemen zuurstofgas </a:t>
            </a:r>
            <a:r>
              <a:rPr lang="nl-BE" sz="1800" dirty="0">
                <a:sym typeface="Wingdings" pitchFamily="2" charset="2"/>
              </a:rPr>
              <a:t>	</a:t>
            </a:r>
            <a:r>
              <a:rPr lang="nl-BE" sz="1800" dirty="0" smtClean="0">
                <a:sym typeface="Wingdings" pitchFamily="2" charset="2"/>
              </a:rPr>
              <a:t>	     op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1800" dirty="0" smtClean="0">
                <a:sym typeface="Wingdings" pitchFamily="2" charset="2"/>
              </a:rPr>
              <a:t>		4) </a:t>
            </a:r>
            <a:r>
              <a:rPr lang="nl-BE" sz="1800" b="1" dirty="0" smtClean="0">
                <a:sym typeface="Wingdings" pitchFamily="2" charset="2"/>
              </a:rPr>
              <a:t>overdag</a:t>
            </a:r>
            <a:r>
              <a:rPr lang="nl-BE" sz="1800" dirty="0" smtClean="0">
                <a:sym typeface="Wingdings" pitchFamily="2" charset="2"/>
              </a:rPr>
              <a:t>: te kort aan zuurstogas: </a:t>
            </a:r>
            <a:r>
              <a:rPr lang="nl-BE" sz="1800" b="1" dirty="0" smtClean="0">
                <a:sym typeface="Wingdings" pitchFamily="2" charset="2"/>
              </a:rPr>
              <a:t>waterdieren sterven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1800" b="1" dirty="0">
                <a:sym typeface="Wingdings" pitchFamily="2" charset="2"/>
              </a:rPr>
              <a:t>	</a:t>
            </a:r>
            <a:r>
              <a:rPr lang="nl-BE" sz="1800" b="1" dirty="0" smtClean="0">
                <a:sym typeface="Wingdings" pitchFamily="2" charset="2"/>
              </a:rPr>
              <a:t>	    </a:t>
            </a:r>
            <a:r>
              <a:rPr lang="nl-BE" sz="1800" dirty="0" smtClean="0">
                <a:sym typeface="Wingdings" pitchFamily="2" charset="2"/>
              </a:rPr>
              <a:t> anaërobe bacteriën</a:t>
            </a:r>
            <a:endParaRPr lang="nl-BE" sz="1800" b="1" dirty="0" smtClean="0">
              <a:sym typeface="Wingdings" pitchFamily="2" charset="2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Invloed van organismen op het milieu   pg. 46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4" name="Picture 2" descr="http://krisdedecker.typepad.com/.a/6a00e0099229e888330128779e7672970c-500wi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13"/>
          <a:stretch/>
        </p:blipFill>
        <p:spPr bwMode="auto">
          <a:xfrm>
            <a:off x="5198744" y="1285180"/>
            <a:ext cx="3494658" cy="1423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9"/>
          <p:cNvSpPr/>
          <p:nvPr/>
        </p:nvSpPr>
        <p:spPr>
          <a:xfrm>
            <a:off x="6444208" y="4113076"/>
            <a:ext cx="1540491" cy="324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200599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3816424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2.2 waterverontreiniging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640960" cy="4896544"/>
          </a:xfrm>
        </p:spPr>
        <p:txBody>
          <a:bodyPr>
            <a:normAutofit/>
          </a:bodyPr>
          <a:lstStyle/>
          <a:p>
            <a:pPr marL="93663" indent="0">
              <a:lnSpc>
                <a:spcPct val="110000"/>
              </a:lnSpc>
              <a:buNone/>
            </a:pPr>
            <a:endParaRPr lang="nl-BE" sz="2000" b="1" dirty="0">
              <a:sym typeface="Wingdings" pitchFamily="2" charset="2"/>
            </a:endParaRP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dirty="0" smtClean="0">
                <a:sym typeface="Wingdings" pitchFamily="2" charset="2"/>
              </a:rPr>
              <a:t>Gevolgen: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u="sng" dirty="0">
                <a:solidFill>
                  <a:srgbClr val="C00000"/>
                </a:solidFill>
                <a:sym typeface="Wingdings" pitchFamily="2" charset="2"/>
              </a:rPr>
              <a:t>C</a:t>
            </a:r>
            <a:r>
              <a:rPr lang="nl-BE" sz="2000" b="1" u="sng" dirty="0" smtClean="0">
                <a:solidFill>
                  <a:srgbClr val="C00000"/>
                </a:solidFill>
                <a:sym typeface="Wingdings" pitchFamily="2" charset="2"/>
              </a:rPr>
              <a:t>) Vergiftiging van waterorganismen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dirty="0">
                <a:sym typeface="Wingdings" pitchFamily="2" charset="2"/>
              </a:rPr>
              <a:t>	</a:t>
            </a:r>
            <a:r>
              <a:rPr lang="nl-BE" sz="2000" dirty="0" smtClean="0">
                <a:sym typeface="Wingdings" pitchFamily="2" charset="2"/>
              </a:rPr>
              <a:t> giftige, schadelijke en </a:t>
            </a:r>
            <a:r>
              <a:rPr lang="nl-BE" sz="2000" b="1" dirty="0" smtClean="0">
                <a:sym typeface="Wingdings" pitchFamily="2" charset="2"/>
              </a:rPr>
              <a:t>niet biologisch afbreekbare </a:t>
            </a:r>
            <a:r>
              <a:rPr lang="nl-BE" sz="2000" dirty="0" smtClean="0">
                <a:sym typeface="Wingdings" pitchFamily="2" charset="2"/>
              </a:rPr>
              <a:t>stoffen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dirty="0">
                <a:sym typeface="Wingdings" pitchFamily="2" charset="2"/>
              </a:rPr>
              <a:t>	</a:t>
            </a:r>
            <a:r>
              <a:rPr lang="nl-BE" sz="2000" dirty="0" smtClean="0">
                <a:sym typeface="Wingdings" pitchFamily="2" charset="2"/>
              </a:rPr>
              <a:t> kunnen niet uit het lichaam verwijderd worden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dirty="0">
                <a:sym typeface="Wingdings" pitchFamily="2" charset="2"/>
              </a:rPr>
              <a:t>	</a:t>
            </a:r>
            <a:r>
              <a:rPr lang="nl-BE" sz="2000" b="1" dirty="0" smtClean="0">
                <a:sym typeface="Wingdings" pitchFamily="2" charset="2"/>
              </a:rPr>
              <a:t> </a:t>
            </a:r>
            <a:r>
              <a:rPr lang="nl-BE" sz="2000" dirty="0" smtClean="0">
                <a:sym typeface="Wingdings" pitchFamily="2" charset="2"/>
              </a:rPr>
              <a:t>worden opgeslagen in weefsels/organen: concentratie ↑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2400" dirty="0">
                <a:sym typeface="Wingdings" pitchFamily="2" charset="2"/>
              </a:rPr>
              <a:t>	</a:t>
            </a:r>
            <a:r>
              <a:rPr lang="nl-BE" sz="2400" b="1" dirty="0" smtClean="0">
                <a:sym typeface="Wingdings" pitchFamily="2" charset="2"/>
              </a:rPr>
              <a:t>= cumulatief effect van gifstoffen</a:t>
            </a:r>
          </a:p>
          <a:p>
            <a:pPr marL="93663" indent="0">
              <a:lnSpc>
                <a:spcPct val="110000"/>
              </a:lnSpc>
              <a:buNone/>
            </a:pPr>
            <a:endParaRPr lang="nl-BE" sz="2400" b="1" dirty="0">
              <a:sym typeface="Wingdings" pitchFamily="2" charset="2"/>
            </a:endParaRP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dirty="0" smtClean="0">
                <a:sym typeface="Wingdings" pitchFamily="2" charset="2"/>
              </a:rPr>
              <a:t>Vb. 1:</a:t>
            </a:r>
            <a:r>
              <a:rPr lang="nl-BE" sz="2000" dirty="0" smtClean="0">
                <a:sym typeface="Wingdings" pitchFamily="2" charset="2"/>
              </a:rPr>
              <a:t> DDT = insecticide </a:t>
            </a:r>
          </a:p>
          <a:p>
            <a:pPr marL="93663" indent="0">
              <a:lnSpc>
                <a:spcPct val="110000"/>
              </a:lnSpc>
              <a:buNone/>
            </a:pPr>
            <a:endParaRPr lang="nl-BE" sz="1800" b="1" dirty="0" smtClean="0">
              <a:sym typeface="Wingdings" pitchFamily="2" charset="2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Invloed van organismen op het milieu   pg. 46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hthoek 9"/>
          <p:cNvSpPr/>
          <p:nvPr/>
        </p:nvSpPr>
        <p:spPr>
          <a:xfrm>
            <a:off x="1547664" y="4077072"/>
            <a:ext cx="4896544" cy="324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7410" name="Picture 2" descr="http://images.fineartamerica.com/images-medium-large/a-bi-plane-is-spraying-ddt-insecticide-everett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1" b="17810"/>
          <a:stretch/>
        </p:blipFill>
        <p:spPr bwMode="auto">
          <a:xfrm>
            <a:off x="4177176" y="4286512"/>
            <a:ext cx="4510587" cy="2341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54377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3816424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2.2 waterverontreiniging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640960" cy="4896544"/>
          </a:xfrm>
        </p:spPr>
        <p:txBody>
          <a:bodyPr>
            <a:normAutofit/>
          </a:bodyPr>
          <a:lstStyle/>
          <a:p>
            <a:pPr marL="93663" indent="0">
              <a:lnSpc>
                <a:spcPct val="110000"/>
              </a:lnSpc>
              <a:buNone/>
            </a:pPr>
            <a:endParaRPr lang="nl-BE" sz="2000" b="1" dirty="0">
              <a:sym typeface="Wingdings" pitchFamily="2" charset="2"/>
            </a:endParaRP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dirty="0" smtClean="0">
                <a:sym typeface="Wingdings" pitchFamily="2" charset="2"/>
              </a:rPr>
              <a:t>Gevolgen: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u="sng" dirty="0">
                <a:solidFill>
                  <a:srgbClr val="C00000"/>
                </a:solidFill>
                <a:sym typeface="Wingdings" pitchFamily="2" charset="2"/>
              </a:rPr>
              <a:t>C</a:t>
            </a:r>
            <a:r>
              <a:rPr lang="nl-BE" sz="2000" b="1" u="sng" dirty="0" smtClean="0">
                <a:solidFill>
                  <a:srgbClr val="C00000"/>
                </a:solidFill>
                <a:sym typeface="Wingdings" pitchFamily="2" charset="2"/>
              </a:rPr>
              <a:t>) Vergiftiging van waterorganismen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dirty="0">
                <a:sym typeface="Wingdings" pitchFamily="2" charset="2"/>
              </a:rPr>
              <a:t>	</a:t>
            </a:r>
            <a:r>
              <a:rPr lang="nl-BE" sz="2000" b="1" dirty="0" smtClean="0">
                <a:sym typeface="Wingdings" pitchFamily="2" charset="2"/>
              </a:rPr>
              <a:t>Vb. 2:</a:t>
            </a:r>
            <a:endParaRPr lang="nl-BE" sz="1800" b="1" dirty="0" smtClean="0">
              <a:sym typeface="Wingdings" pitchFamily="2" charset="2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Invloed van organismen op het milieu   pg. 47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4" name="Picture 2" descr="C:\Users\Ellis\Documents\Scan00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2" t="12122" r="8880" b="46061"/>
          <a:stretch/>
        </p:blipFill>
        <p:spPr bwMode="auto">
          <a:xfrm>
            <a:off x="2241878" y="2780928"/>
            <a:ext cx="5210441" cy="393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7451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Ellis\Documents\Scan00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2" t="12122" r="8880" b="46061"/>
          <a:stretch/>
        </p:blipFill>
        <p:spPr bwMode="auto">
          <a:xfrm>
            <a:off x="5364088" y="3854740"/>
            <a:ext cx="3635896" cy="274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3816424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2.2 waterverontreiniging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640960" cy="4896544"/>
          </a:xfrm>
        </p:spPr>
        <p:txBody>
          <a:bodyPr>
            <a:normAutofit/>
          </a:bodyPr>
          <a:lstStyle/>
          <a:p>
            <a:pPr marL="93663" indent="0">
              <a:lnSpc>
                <a:spcPct val="110000"/>
              </a:lnSpc>
              <a:buNone/>
            </a:pPr>
            <a:endParaRPr lang="nl-BE" sz="2000" b="1" dirty="0">
              <a:sym typeface="Wingdings" pitchFamily="2" charset="2"/>
            </a:endParaRP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dirty="0" smtClean="0">
                <a:sym typeface="Wingdings" pitchFamily="2" charset="2"/>
              </a:rPr>
              <a:t>Welk dier heeft de meeste gisfstoffen in zijn lichaam?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2000" dirty="0" smtClean="0">
                <a:sym typeface="Wingdings" pitchFamily="2" charset="2"/>
              </a:rPr>
              <a:t>De aalschover en de zeehond. Ze staan aan de </a:t>
            </a:r>
            <a:r>
              <a:rPr lang="nl-BE" sz="2000" b="1" dirty="0" smtClean="0">
                <a:sym typeface="Wingdings" pitchFamily="2" charset="2"/>
              </a:rPr>
              <a:t>top</a:t>
            </a:r>
            <a:r>
              <a:rPr lang="nl-BE" sz="2000" dirty="0" smtClean="0">
                <a:sym typeface="Wingdings" pitchFamily="2" charset="2"/>
              </a:rPr>
              <a:t> van de </a:t>
            </a:r>
            <a:r>
              <a:rPr lang="nl-BE" sz="2000" b="1" dirty="0" smtClean="0">
                <a:sym typeface="Wingdings" pitchFamily="2" charset="2"/>
              </a:rPr>
              <a:t>voedselpiramide</a:t>
            </a:r>
            <a:r>
              <a:rPr lang="nl-BE" sz="2000" dirty="0" smtClean="0">
                <a:sym typeface="Wingdings" pitchFamily="2" charset="2"/>
              </a:rPr>
              <a:t>. Deze organismen hebben de meeste gifstoffen omdat deze </a:t>
            </a:r>
            <a:r>
              <a:rPr lang="nl-BE" sz="2000" b="1" dirty="0" smtClean="0">
                <a:sym typeface="Wingdings" pitchFamily="2" charset="2"/>
              </a:rPr>
              <a:t>niet</a:t>
            </a:r>
            <a:r>
              <a:rPr lang="nl-BE" sz="2000" dirty="0" smtClean="0">
                <a:sym typeface="Wingdings" pitchFamily="2" charset="2"/>
              </a:rPr>
              <a:t> </a:t>
            </a:r>
            <a:r>
              <a:rPr lang="nl-BE" sz="2000" b="1" dirty="0" smtClean="0">
                <a:sym typeface="Wingdings" pitchFamily="2" charset="2"/>
              </a:rPr>
              <a:t>afgebroken/uitgescheide</a:t>
            </a:r>
            <a:r>
              <a:rPr lang="nl-BE" sz="2000" dirty="0" smtClean="0">
                <a:sym typeface="Wingdings" pitchFamily="2" charset="2"/>
              </a:rPr>
              <a:t>n worden, maar opgeslagen worden in vetweefstel, organen, …</a:t>
            </a:r>
            <a:endParaRPr lang="nl-BE" sz="1800" dirty="0" smtClean="0">
              <a:sym typeface="Wingdings" pitchFamily="2" charset="2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Invloed van organismen op het milieu   pg. 47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hthoek 9"/>
          <p:cNvSpPr/>
          <p:nvPr/>
        </p:nvSpPr>
        <p:spPr>
          <a:xfrm>
            <a:off x="323528" y="2492896"/>
            <a:ext cx="849694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951261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3816424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2.2 waterverontreiniging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640960" cy="4896544"/>
          </a:xfrm>
        </p:spPr>
        <p:txBody>
          <a:bodyPr>
            <a:normAutofit/>
          </a:bodyPr>
          <a:lstStyle/>
          <a:p>
            <a:pPr marL="93663" indent="0">
              <a:lnSpc>
                <a:spcPct val="110000"/>
              </a:lnSpc>
              <a:buNone/>
            </a:pPr>
            <a:endParaRPr lang="nl-BE" sz="2000" b="1" dirty="0">
              <a:sym typeface="Wingdings" pitchFamily="2" charset="2"/>
            </a:endParaRP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dirty="0" smtClean="0">
                <a:sym typeface="Wingdings" pitchFamily="2" charset="2"/>
              </a:rPr>
              <a:t>Gevolgen: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u="sng" dirty="0" smtClean="0">
                <a:solidFill>
                  <a:srgbClr val="C00000"/>
                </a:solidFill>
                <a:sym typeface="Wingdings" pitchFamily="2" charset="2"/>
              </a:rPr>
              <a:t>D) Olieslachtoffers 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dirty="0">
                <a:sym typeface="Wingdings" pitchFamily="2" charset="2"/>
              </a:rPr>
              <a:t>	</a:t>
            </a:r>
            <a:r>
              <a:rPr lang="nl-BE" sz="2000" b="1" dirty="0" smtClean="0">
                <a:sym typeface="Wingdings" pitchFamily="2" charset="2"/>
              </a:rPr>
              <a:t></a:t>
            </a:r>
            <a:r>
              <a:rPr lang="nl-BE" sz="2000" dirty="0" smtClean="0">
                <a:sym typeface="Wingdings" pitchFamily="2" charset="2"/>
              </a:rPr>
              <a:t> olievlekken doden jaarlijks tienduizenden vogels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dirty="0">
                <a:sym typeface="Wingdings" pitchFamily="2" charset="2"/>
              </a:rPr>
              <a:t>	</a:t>
            </a:r>
            <a:r>
              <a:rPr lang="nl-BE" sz="2000" dirty="0" smtClean="0">
                <a:sym typeface="Wingdings" pitchFamily="2" charset="2"/>
              </a:rPr>
              <a:t> veren kleven aan elkaar: </a:t>
            </a:r>
            <a:r>
              <a:rPr lang="nl-BE" sz="2000" b="1" dirty="0" smtClean="0">
                <a:sym typeface="Wingdings" pitchFamily="2" charset="2"/>
              </a:rPr>
              <a:t>bescherming afkoeling </a:t>
            </a:r>
            <a:r>
              <a:rPr lang="nl-BE" sz="2000" dirty="0" smtClean="0">
                <a:sym typeface="Wingdings" pitchFamily="2" charset="2"/>
              </a:rPr>
              <a:t>valt weg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dirty="0">
                <a:sym typeface="Wingdings" pitchFamily="2" charset="2"/>
              </a:rPr>
              <a:t>	</a:t>
            </a:r>
            <a:r>
              <a:rPr lang="nl-BE" sz="2000" dirty="0" smtClean="0">
                <a:sym typeface="Wingdings" pitchFamily="2" charset="2"/>
              </a:rPr>
              <a:t> dieren sterven aan </a:t>
            </a:r>
            <a:r>
              <a:rPr lang="nl-BE" sz="2000" b="1" dirty="0" smtClean="0">
                <a:sym typeface="Wingdings" pitchFamily="2" charset="2"/>
              </a:rPr>
              <a:t>onderkoeling</a:t>
            </a:r>
            <a:endParaRPr lang="nl-BE" sz="1800" b="1" dirty="0" smtClean="0">
              <a:sym typeface="Wingdings" pitchFamily="2" charset="2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Invloed van organismen op het milieu   pg. 47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10" descr="http://static1.ad.nl/static/photo/2010/4/12/1/20100616062858/media_xl_6709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518" y="4005063"/>
            <a:ext cx="4231590" cy="2387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://www.europa-nu.nl/9353000/1/j4nvh0qavhjkdqd_j9vvj9idsj04xr6/vignmdj7qnp8?sizew=227&amp;sizeh=178&amp;lm=l555e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2952328" cy="2315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5404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640960" cy="54006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None/>
            </a:pPr>
            <a:r>
              <a:rPr lang="nl-BE" sz="2000" b="1" dirty="0">
                <a:sym typeface="Wingdings" pitchFamily="2" charset="2"/>
              </a:rPr>
              <a:t>E</a:t>
            </a:r>
            <a:r>
              <a:rPr lang="nl-BE" sz="2000" b="1" dirty="0" smtClean="0">
                <a:sym typeface="Wingdings" pitchFamily="2" charset="2"/>
              </a:rPr>
              <a:t>igenschappen</a:t>
            </a:r>
            <a:r>
              <a:rPr lang="nl-BE" sz="2000" dirty="0" smtClean="0">
                <a:sym typeface="Wingdings" pitchFamily="2" charset="2"/>
              </a:rPr>
              <a:t> wegberm/grasveld </a:t>
            </a:r>
            <a:r>
              <a:rPr lang="nl-BE" sz="2000" b="1" dirty="0" smtClean="0">
                <a:sym typeface="Wingdings" pitchFamily="2" charset="2"/>
              </a:rPr>
              <a:t>veranderen</a:t>
            </a:r>
            <a:r>
              <a:rPr lang="nl-BE" sz="2000" dirty="0" smtClean="0">
                <a:sym typeface="Wingdings" pitchFamily="2" charset="2"/>
              </a:rPr>
              <a:t> door: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nl-BE" sz="2000" dirty="0">
                <a:sym typeface="Wingdings" pitchFamily="2" charset="2"/>
              </a:rPr>
              <a:t>b</a:t>
            </a:r>
            <a:r>
              <a:rPr lang="nl-BE" sz="2000" dirty="0" smtClean="0">
                <a:sym typeface="Wingdings" pitchFamily="2" charset="2"/>
              </a:rPr>
              <a:t>elopen/ betreden van dit terrein</a:t>
            </a:r>
          </a:p>
          <a:p>
            <a:pPr>
              <a:lnSpc>
                <a:spcPct val="150000"/>
              </a:lnSpc>
              <a:buFont typeface="Wingdings"/>
              <a:buChar char="à"/>
            </a:pPr>
            <a:r>
              <a:rPr lang="nl-BE" sz="2000" dirty="0" smtClean="0">
                <a:sym typeface="Wingdings" pitchFamily="2" charset="2"/>
              </a:rPr>
              <a:t>Terrein wordt verhard/diichtgedrukt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sz="2000" b="1" dirty="0" smtClean="0">
                <a:sym typeface="Wingdings" pitchFamily="2" charset="2"/>
              </a:rPr>
              <a:t/>
            </a:r>
            <a:br>
              <a:rPr lang="nl-BE" sz="2000" b="1" dirty="0" smtClean="0">
                <a:sym typeface="Wingdings" pitchFamily="2" charset="2"/>
              </a:rPr>
            </a:br>
            <a:r>
              <a:rPr lang="nl-BE" sz="2000" b="1" dirty="0" smtClean="0">
                <a:sym typeface="Wingdings" pitchFamily="2" charset="2"/>
              </a:rPr>
              <a:t>Gevolgen:</a:t>
            </a:r>
          </a:p>
          <a:p>
            <a:pPr>
              <a:lnSpc>
                <a:spcPct val="150000"/>
              </a:lnSpc>
              <a:buFont typeface="Wingdings"/>
              <a:buChar char="à"/>
            </a:pPr>
            <a:r>
              <a:rPr lang="nl-BE" sz="2000" dirty="0" smtClean="0">
                <a:sym typeface="Wingdings" pitchFamily="2" charset="2"/>
              </a:rPr>
              <a:t>vb.: gras op voetbalveld</a:t>
            </a:r>
          </a:p>
          <a:p>
            <a:pPr marL="0" indent="0">
              <a:lnSpc>
                <a:spcPct val="150000"/>
              </a:lnSpc>
              <a:buNone/>
            </a:pPr>
            <a:endParaRPr lang="nl-BE" sz="2000" dirty="0"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BE" sz="2000" b="1" dirty="0" smtClean="0">
                <a:sym typeface="Wingdings" pitchFamily="2" charset="2"/>
              </a:rPr>
              <a:t>Tredplanten</a:t>
            </a:r>
            <a:r>
              <a:rPr lang="nl-BE" sz="2000" dirty="0" smtClean="0">
                <a:sym typeface="Wingdings" pitchFamily="2" charset="2"/>
              </a:rPr>
              <a:t> = planten die we aantreffen op sterk betreden plaatsen</a:t>
            </a:r>
            <a:endParaRPr lang="nl-BE" sz="2000" b="1" dirty="0" smtClean="0"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nl-BE" sz="2000" dirty="0">
              <a:sym typeface="Wingdings" pitchFamily="2" charset="2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11521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82500" lnSpcReduction="20000"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1. Onderzoek van een sterk            pg. 43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    betreden of bereden plaats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3816424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2.2 waterverontreiniging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640960" cy="4896544"/>
          </a:xfrm>
        </p:spPr>
        <p:txBody>
          <a:bodyPr>
            <a:normAutofit/>
          </a:bodyPr>
          <a:lstStyle/>
          <a:p>
            <a:pPr marL="93663" indent="0">
              <a:lnSpc>
                <a:spcPct val="110000"/>
              </a:lnSpc>
              <a:buNone/>
            </a:pPr>
            <a:endParaRPr lang="nl-BE" sz="2000" b="1" dirty="0">
              <a:sym typeface="Wingdings" pitchFamily="2" charset="2"/>
            </a:endParaRP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dirty="0" smtClean="0">
                <a:sym typeface="Wingdings" pitchFamily="2" charset="2"/>
              </a:rPr>
              <a:t>Gevolgen: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u="sng" dirty="0">
                <a:solidFill>
                  <a:srgbClr val="C00000"/>
                </a:solidFill>
                <a:sym typeface="Wingdings" pitchFamily="2" charset="2"/>
              </a:rPr>
              <a:t>E</a:t>
            </a:r>
            <a:r>
              <a:rPr lang="nl-BE" sz="2000" b="1" u="sng" dirty="0" smtClean="0">
                <a:solidFill>
                  <a:srgbClr val="C00000"/>
                </a:solidFill>
                <a:sym typeface="Wingdings" pitchFamily="2" charset="2"/>
              </a:rPr>
              <a:t>) Conclusie 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dirty="0">
                <a:sym typeface="Wingdings" pitchFamily="2" charset="2"/>
              </a:rPr>
              <a:t>	</a:t>
            </a:r>
            <a:r>
              <a:rPr lang="nl-BE" sz="2000" b="1" dirty="0" smtClean="0">
                <a:sym typeface="Wingdings" pitchFamily="2" charset="2"/>
              </a:rPr>
              <a:t></a:t>
            </a:r>
            <a:r>
              <a:rPr lang="nl-BE" sz="2000" dirty="0" smtClean="0">
                <a:sym typeface="Wingdings" pitchFamily="2" charset="2"/>
              </a:rPr>
              <a:t> per dag 2 miljoen ton afval in rivieren en meren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dirty="0">
                <a:sym typeface="Wingdings" pitchFamily="2" charset="2"/>
              </a:rPr>
              <a:t>	</a:t>
            </a:r>
            <a:r>
              <a:rPr lang="nl-BE" sz="2000" b="1" dirty="0" smtClean="0">
                <a:sym typeface="Wingdings" pitchFamily="2" charset="2"/>
              </a:rPr>
              <a:t> </a:t>
            </a:r>
            <a:r>
              <a:rPr lang="nl-BE" sz="2000" dirty="0" smtClean="0">
                <a:sym typeface="Wingdings" pitchFamily="2" charset="2"/>
              </a:rPr>
              <a:t>zoet water (drinkwater) wordt door de mens vervuild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dirty="0">
                <a:sym typeface="Wingdings" pitchFamily="2" charset="2"/>
              </a:rPr>
              <a:t>	</a:t>
            </a:r>
            <a:r>
              <a:rPr lang="nl-BE" sz="2000" b="1" dirty="0" smtClean="0">
                <a:sym typeface="Wingdings" pitchFamily="2" charset="2"/>
              </a:rPr>
              <a:t> </a:t>
            </a:r>
            <a:r>
              <a:rPr lang="nl-BE" sz="2000" dirty="0" smtClean="0">
                <a:sym typeface="Wingdings" pitchFamily="2" charset="2"/>
              </a:rPr>
              <a:t>bord waterzuivering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2000" dirty="0">
                <a:sym typeface="Wingdings" pitchFamily="2" charset="2"/>
              </a:rPr>
              <a:t>	</a:t>
            </a:r>
            <a:r>
              <a:rPr lang="nl-BE" sz="2000" dirty="0" smtClean="0">
                <a:sym typeface="Wingdings" pitchFamily="2" charset="2"/>
              </a:rPr>
              <a:t></a:t>
            </a:r>
            <a:r>
              <a:rPr lang="nl-BE" sz="2000" b="1" dirty="0" smtClean="0">
                <a:sym typeface="Wingdings" pitchFamily="2" charset="2"/>
              </a:rPr>
              <a:t> </a:t>
            </a:r>
            <a:r>
              <a:rPr lang="nl-BE" sz="2000" dirty="0" smtClean="0">
                <a:sym typeface="Wingdings" pitchFamily="2" charset="2"/>
              </a:rPr>
              <a:t>opnieuw bruikbaar maken water zeer </a:t>
            </a:r>
            <a:r>
              <a:rPr lang="nl-BE" sz="2000" b="1" dirty="0" smtClean="0">
                <a:sym typeface="Wingdings" pitchFamily="2" charset="2"/>
              </a:rPr>
              <a:t>kostelijk</a:t>
            </a:r>
            <a:r>
              <a:rPr lang="nl-BE" sz="2000" dirty="0" smtClean="0">
                <a:sym typeface="Wingdings" pitchFamily="2" charset="2"/>
              </a:rPr>
              <a:t> </a:t>
            </a:r>
            <a:endParaRPr lang="nl-BE" sz="1800" b="1" dirty="0" smtClean="0">
              <a:sym typeface="Wingdings" pitchFamily="2" charset="2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Invloed van organismen op het milieu   pg. 48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6" name="Picture 2" descr="C:\Users\Ellis\Documents\Scan00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" t="26869" r="52500" b="53131"/>
          <a:stretch/>
        </p:blipFill>
        <p:spPr bwMode="auto">
          <a:xfrm rot="10800000">
            <a:off x="5927038" y="4437112"/>
            <a:ext cx="2898192" cy="1925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8910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3816424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2.3 luchtverontreiniging</a:t>
            </a:r>
          </a:p>
        </p:txBody>
      </p:sp>
      <p:sp>
        <p:nvSpPr>
          <p:cNvPr id="17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640960" cy="4896544"/>
          </a:xfrm>
        </p:spPr>
        <p:txBody>
          <a:bodyPr>
            <a:normAutofit/>
          </a:bodyPr>
          <a:lstStyle/>
          <a:p>
            <a:pPr marL="93663" indent="0">
              <a:lnSpc>
                <a:spcPct val="110000"/>
              </a:lnSpc>
              <a:buNone/>
            </a:pPr>
            <a:endParaRPr lang="nl-BE" sz="2000" b="1" dirty="0">
              <a:sym typeface="Wingdings" pitchFamily="2" charset="2"/>
            </a:endParaRP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dirty="0" smtClean="0">
                <a:sym typeface="Wingdings" pitchFamily="2" charset="2"/>
              </a:rPr>
              <a:t>Oorzaken:</a:t>
            </a:r>
          </a:p>
          <a:p>
            <a:pPr marL="436563" indent="-342900">
              <a:lnSpc>
                <a:spcPct val="110000"/>
              </a:lnSpc>
              <a:buFont typeface="Wingdings"/>
              <a:buChar char="à"/>
            </a:pPr>
            <a:r>
              <a:rPr lang="nl-BE" sz="1800" dirty="0" smtClean="0">
                <a:sym typeface="Wingdings" panose="05000000000000000000" pitchFamily="2" charset="2"/>
              </a:rPr>
              <a:t>Verbranden van massa’s </a:t>
            </a:r>
            <a:r>
              <a:rPr lang="nl-BE" sz="1800" b="1" dirty="0" smtClean="0">
                <a:sym typeface="Wingdings" panose="05000000000000000000" pitchFamily="2" charset="2"/>
              </a:rPr>
              <a:t>fossiele brandstoffen</a:t>
            </a:r>
            <a:endParaRPr lang="nl-BE" sz="1800" dirty="0" smtClean="0">
              <a:sym typeface="Wingdings" panose="05000000000000000000" pitchFamily="2" charset="2"/>
            </a:endParaRPr>
          </a:p>
          <a:p>
            <a:pPr marL="93663" indent="0">
              <a:lnSpc>
                <a:spcPct val="110000"/>
              </a:lnSpc>
              <a:buNone/>
            </a:pPr>
            <a:r>
              <a:rPr lang="nl-BE" sz="1800" dirty="0">
                <a:sym typeface="Wingdings" panose="05000000000000000000" pitchFamily="2" charset="2"/>
              </a:rPr>
              <a:t>	</a:t>
            </a:r>
            <a:r>
              <a:rPr lang="nl-BE" sz="1800" dirty="0" smtClean="0">
                <a:sym typeface="Wingdings" panose="05000000000000000000" pitchFamily="2" charset="2"/>
              </a:rPr>
              <a:t>vb.: aardolie, aardgas, bruinkool en steenkool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1800" dirty="0" smtClean="0">
                <a:sym typeface="Wingdings" panose="05000000000000000000" pitchFamily="2" charset="2"/>
              </a:rPr>
              <a:t>     Vrijkomen van roet, koolstofdioxide, zwaveldioxide, stikstofoxiden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1800" dirty="0" smtClean="0">
                <a:sym typeface="Wingdings" panose="05000000000000000000" pitchFamily="2" charset="2"/>
              </a:rPr>
              <a:t>      en vluchtige koolwaterstoffen.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1800" dirty="0" smtClean="0">
                <a:sym typeface="Wingdings" panose="05000000000000000000" pitchFamily="2" charset="2"/>
              </a:rPr>
              <a:t>     Verandering van eigenschappen </a:t>
            </a:r>
            <a:r>
              <a:rPr lang="nl-BE" sz="1800" b="1" dirty="0" smtClean="0">
                <a:sym typeface="Wingdings" panose="05000000000000000000" pitchFamily="2" charset="2"/>
              </a:rPr>
              <a:t>atmosfeer</a:t>
            </a:r>
            <a:r>
              <a:rPr lang="nl-BE" sz="1800" dirty="0" smtClean="0">
                <a:sym typeface="Wingdings" panose="05000000000000000000" pitchFamily="2" charset="2"/>
              </a:rPr>
              <a:t> </a:t>
            </a:r>
          </a:p>
          <a:p>
            <a:pPr marL="436563" indent="-342900">
              <a:lnSpc>
                <a:spcPct val="110000"/>
              </a:lnSpc>
              <a:buFont typeface="Wingdings"/>
              <a:buChar char="à"/>
            </a:pPr>
            <a:endParaRPr lang="nl-BE" sz="1800" dirty="0">
              <a:sym typeface="Wingdings" panose="05000000000000000000" pitchFamily="2" charset="2"/>
            </a:endParaRPr>
          </a:p>
          <a:p>
            <a:pPr marL="436563" indent="-342900">
              <a:lnSpc>
                <a:spcPct val="110000"/>
              </a:lnSpc>
              <a:buFont typeface="Wingdings"/>
              <a:buChar char="à"/>
            </a:pPr>
            <a:r>
              <a:rPr lang="nl-BE" sz="1800" b="1" dirty="0" smtClean="0">
                <a:sym typeface="Wingdings" panose="05000000000000000000" pitchFamily="2" charset="2"/>
              </a:rPr>
              <a:t>Dioxines</a:t>
            </a:r>
            <a:r>
              <a:rPr lang="nl-BE" sz="1800" dirty="0" smtClean="0">
                <a:sym typeface="Wingdings" panose="05000000000000000000" pitchFamily="2" charset="2"/>
              </a:rPr>
              <a:t>: bij verbranding van chloorhoudende stoffen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1800" b="1" dirty="0">
                <a:sym typeface="Wingdings" panose="05000000000000000000" pitchFamily="2" charset="2"/>
              </a:rPr>
              <a:t>	</a:t>
            </a:r>
            <a:r>
              <a:rPr lang="nl-BE" sz="1800" b="1" dirty="0" smtClean="0">
                <a:sym typeface="Wingdings" panose="05000000000000000000" pitchFamily="2" charset="2"/>
              </a:rPr>
              <a:t> Kankerverwekkend!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Invloed van organismen op het milieu   pg. 49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Ellis\Documents\Scan00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8" t="50000" r="17508" b="31515"/>
          <a:stretch/>
        </p:blipFill>
        <p:spPr bwMode="auto">
          <a:xfrm rot="10800000">
            <a:off x="323528" y="4293095"/>
            <a:ext cx="6662788" cy="239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7728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3816424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2.3 luchtverontreiniging</a:t>
            </a:r>
          </a:p>
        </p:txBody>
      </p:sp>
      <p:sp>
        <p:nvSpPr>
          <p:cNvPr id="17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640960" cy="4896544"/>
          </a:xfrm>
        </p:spPr>
        <p:txBody>
          <a:bodyPr>
            <a:normAutofit/>
          </a:bodyPr>
          <a:lstStyle/>
          <a:p>
            <a:pPr marL="93663" indent="0">
              <a:lnSpc>
                <a:spcPct val="110000"/>
              </a:lnSpc>
              <a:buNone/>
            </a:pPr>
            <a:endParaRPr lang="nl-BE" sz="2000" b="1" dirty="0">
              <a:sym typeface="Wingdings" pitchFamily="2" charset="2"/>
            </a:endParaRP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dirty="0" smtClean="0">
                <a:sym typeface="Wingdings" pitchFamily="2" charset="2"/>
              </a:rPr>
              <a:t>Gevolgen: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u="sng" dirty="0" smtClean="0">
                <a:solidFill>
                  <a:srgbClr val="C00000"/>
                </a:solidFill>
                <a:sym typeface="Wingdings" pitchFamily="2" charset="2"/>
              </a:rPr>
              <a:t>A) Zure regen</a:t>
            </a:r>
          </a:p>
          <a:p>
            <a:pPr marL="379413" indent="-285750">
              <a:lnSpc>
                <a:spcPct val="110000"/>
              </a:lnSpc>
              <a:buFont typeface="Wingdings"/>
              <a:buChar char="à"/>
            </a:pPr>
            <a:r>
              <a:rPr lang="nl-BE" sz="1800" dirty="0" smtClean="0">
                <a:sym typeface="Wingdings" panose="05000000000000000000" pitchFamily="2" charset="2"/>
              </a:rPr>
              <a:t>Zuur ontstaat door reactie niet-metaaloxide + water</a:t>
            </a:r>
          </a:p>
          <a:p>
            <a:pPr marL="93663" indent="0">
              <a:lnSpc>
                <a:spcPct val="110000"/>
              </a:lnSpc>
              <a:buNone/>
            </a:pPr>
            <a:endParaRPr lang="nl-BE" sz="1800" dirty="0">
              <a:sym typeface="Wingdings" panose="05000000000000000000" pitchFamily="2" charset="2"/>
            </a:endParaRPr>
          </a:p>
          <a:p>
            <a:pPr marL="93663" indent="0">
              <a:lnSpc>
                <a:spcPct val="110000"/>
              </a:lnSpc>
              <a:buNone/>
            </a:pPr>
            <a:r>
              <a:rPr lang="nl-BE" sz="1800" dirty="0" smtClean="0">
                <a:sym typeface="Wingdings" panose="05000000000000000000" pitchFamily="2" charset="2"/>
              </a:rPr>
              <a:t>Niet-metaaloxiden die van nature in lucht aanwezig zijn: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1800" b="1" dirty="0" smtClean="0">
                <a:sym typeface="Wingdings" panose="05000000000000000000" pitchFamily="2" charset="2"/>
              </a:rPr>
              <a:t>CO</a:t>
            </a:r>
            <a:r>
              <a:rPr lang="nl-BE" sz="1050" b="1" dirty="0" smtClean="0">
                <a:sym typeface="Wingdings" panose="05000000000000000000" pitchFamily="2" charset="2"/>
              </a:rPr>
              <a:t>2</a:t>
            </a:r>
            <a:r>
              <a:rPr lang="nl-BE" sz="1800" b="1" dirty="0" smtClean="0">
                <a:sym typeface="Wingdings" panose="05000000000000000000" pitchFamily="2" charset="2"/>
              </a:rPr>
              <a:t> , SO</a:t>
            </a:r>
            <a:r>
              <a:rPr lang="nl-BE" sz="1050" b="1" dirty="0" smtClean="0">
                <a:sym typeface="Wingdings" panose="05000000000000000000" pitchFamily="2" charset="2"/>
              </a:rPr>
              <a:t>2</a:t>
            </a:r>
            <a:r>
              <a:rPr lang="nl-BE" sz="1800" b="1" dirty="0" smtClean="0">
                <a:sym typeface="Wingdings" panose="05000000000000000000" pitchFamily="2" charset="2"/>
              </a:rPr>
              <a:t> en SO</a:t>
            </a:r>
            <a:r>
              <a:rPr lang="nl-BE" sz="1050" b="1" dirty="0" smtClean="0">
                <a:sym typeface="Wingdings" panose="05000000000000000000" pitchFamily="2" charset="2"/>
              </a:rPr>
              <a:t>3</a:t>
            </a:r>
            <a:endParaRPr lang="nl-BE" sz="1800" b="1" dirty="0" smtClean="0">
              <a:sym typeface="Wingdings" panose="05000000000000000000" pitchFamily="2" charset="2"/>
            </a:endParaRPr>
          </a:p>
          <a:p>
            <a:pPr marL="93663" indent="0">
              <a:lnSpc>
                <a:spcPct val="110000"/>
              </a:lnSpc>
              <a:buNone/>
            </a:pPr>
            <a:endParaRPr lang="nl-BE" sz="1800" b="1" dirty="0">
              <a:sym typeface="Wingdings" panose="05000000000000000000" pitchFamily="2" charset="2"/>
            </a:endParaRPr>
          </a:p>
          <a:p>
            <a:pPr marL="93663" indent="0">
              <a:lnSpc>
                <a:spcPct val="110000"/>
              </a:lnSpc>
              <a:buNone/>
            </a:pPr>
            <a:r>
              <a:rPr lang="nl-BE" sz="1800" dirty="0" smtClean="0">
                <a:sym typeface="Wingdings" panose="05000000000000000000" pitchFamily="2" charset="2"/>
              </a:rPr>
              <a:t>Welke zuren vormen zij?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1800" b="1" dirty="0" smtClean="0">
                <a:sym typeface="Wingdings" panose="05000000000000000000" pitchFamily="2" charset="2"/>
              </a:rPr>
              <a:t>H</a:t>
            </a:r>
            <a:r>
              <a:rPr lang="nl-BE" sz="1100" b="1" dirty="0" smtClean="0">
                <a:sym typeface="Wingdings" panose="05000000000000000000" pitchFamily="2" charset="2"/>
              </a:rPr>
              <a:t>2</a:t>
            </a:r>
            <a:r>
              <a:rPr lang="nl-BE" sz="1800" b="1" dirty="0" smtClean="0">
                <a:sym typeface="Wingdings" panose="05000000000000000000" pitchFamily="2" charset="2"/>
              </a:rPr>
              <a:t>SO</a:t>
            </a:r>
            <a:r>
              <a:rPr lang="nl-BE" sz="1100" b="1" dirty="0" smtClean="0">
                <a:sym typeface="Wingdings" panose="05000000000000000000" pitchFamily="2" charset="2"/>
              </a:rPr>
              <a:t>3</a:t>
            </a:r>
            <a:r>
              <a:rPr lang="nl-BE" sz="1800" b="1" dirty="0" smtClean="0">
                <a:sym typeface="Wingdings" panose="05000000000000000000" pitchFamily="2" charset="2"/>
              </a:rPr>
              <a:t>, 		H</a:t>
            </a:r>
            <a:r>
              <a:rPr lang="nl-BE" sz="1100" b="1" dirty="0" smtClean="0">
                <a:sym typeface="Wingdings" panose="05000000000000000000" pitchFamily="2" charset="2"/>
              </a:rPr>
              <a:t>2</a:t>
            </a:r>
            <a:r>
              <a:rPr lang="nl-BE" sz="1800" b="1" dirty="0" smtClean="0">
                <a:sym typeface="Wingdings" panose="05000000000000000000" pitchFamily="2" charset="2"/>
              </a:rPr>
              <a:t>SO</a:t>
            </a:r>
            <a:r>
              <a:rPr lang="nl-BE" sz="1100" b="1" dirty="0" smtClean="0">
                <a:sym typeface="Wingdings" panose="05000000000000000000" pitchFamily="2" charset="2"/>
              </a:rPr>
              <a:t>4 		</a:t>
            </a:r>
            <a:r>
              <a:rPr lang="nl-BE" sz="1800" b="1" dirty="0" smtClean="0">
                <a:sym typeface="Wingdings" panose="05000000000000000000" pitchFamily="2" charset="2"/>
              </a:rPr>
              <a:t>en H</a:t>
            </a:r>
            <a:r>
              <a:rPr lang="nl-BE" sz="1100" b="1" dirty="0" smtClean="0">
                <a:sym typeface="Wingdings" panose="05000000000000000000" pitchFamily="2" charset="2"/>
              </a:rPr>
              <a:t>2</a:t>
            </a:r>
            <a:r>
              <a:rPr lang="nl-BE" sz="1800" b="1" dirty="0" smtClean="0">
                <a:sym typeface="Wingdings" panose="05000000000000000000" pitchFamily="2" charset="2"/>
              </a:rPr>
              <a:t>SO</a:t>
            </a:r>
            <a:r>
              <a:rPr lang="nl-BE" sz="1100" b="1" dirty="0" smtClean="0">
                <a:sym typeface="Wingdings" panose="05000000000000000000" pitchFamily="2" charset="2"/>
              </a:rPr>
              <a:t>3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1800" b="1" dirty="0" smtClean="0">
                <a:sym typeface="Wingdings" panose="05000000000000000000" pitchFamily="2" charset="2"/>
              </a:rPr>
              <a:t>= koolzuur 	= zwavelzuur	= zwaveligzuur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Invloed van organismen op het milieu   pg. 49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hthoek 9"/>
          <p:cNvSpPr/>
          <p:nvPr/>
        </p:nvSpPr>
        <p:spPr>
          <a:xfrm flipV="1">
            <a:off x="323528" y="3933056"/>
            <a:ext cx="5400600" cy="333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9"/>
          <p:cNvSpPr/>
          <p:nvPr/>
        </p:nvSpPr>
        <p:spPr>
          <a:xfrm flipV="1">
            <a:off x="329889" y="5085184"/>
            <a:ext cx="5400600" cy="333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9"/>
          <p:cNvSpPr/>
          <p:nvPr/>
        </p:nvSpPr>
        <p:spPr>
          <a:xfrm flipV="1">
            <a:off x="329889" y="5420120"/>
            <a:ext cx="5400600" cy="333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276539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3816424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2.3 luchtverontreiniging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323528" y="1556792"/>
            <a:ext cx="8640960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3" indent="0">
              <a:lnSpc>
                <a:spcPct val="110000"/>
              </a:lnSpc>
              <a:buFont typeface="Wingdings 2"/>
              <a:buNone/>
            </a:pPr>
            <a:endParaRPr lang="nl-BE" sz="2000" b="1" dirty="0" smtClean="0">
              <a:sym typeface="Wingdings" pitchFamily="2" charset="2"/>
            </a:endParaRPr>
          </a:p>
          <a:p>
            <a:pPr marL="93663" indent="0">
              <a:lnSpc>
                <a:spcPct val="110000"/>
              </a:lnSpc>
              <a:buFont typeface="Wingdings 2"/>
              <a:buNone/>
            </a:pPr>
            <a:r>
              <a:rPr lang="nl-BE" sz="2000" b="1" dirty="0" smtClean="0">
                <a:sym typeface="Wingdings" pitchFamily="2" charset="2"/>
              </a:rPr>
              <a:t>Gevolgen:</a:t>
            </a:r>
          </a:p>
          <a:p>
            <a:pPr marL="93663" indent="0">
              <a:lnSpc>
                <a:spcPct val="110000"/>
              </a:lnSpc>
              <a:buFont typeface="Wingdings 2"/>
              <a:buNone/>
            </a:pPr>
            <a:r>
              <a:rPr lang="nl-BE" sz="2000" b="1" u="sng" dirty="0" smtClean="0">
                <a:solidFill>
                  <a:srgbClr val="C00000"/>
                </a:solidFill>
                <a:sym typeface="Wingdings" pitchFamily="2" charset="2"/>
              </a:rPr>
              <a:t>A) Zure regen</a:t>
            </a:r>
          </a:p>
          <a:p>
            <a:pPr marL="379413" indent="-285750">
              <a:lnSpc>
                <a:spcPct val="110000"/>
              </a:lnSpc>
              <a:buFont typeface="Wingdings"/>
              <a:buChar char="à"/>
            </a:pPr>
            <a:r>
              <a:rPr lang="nl-BE" sz="1800" dirty="0" smtClean="0">
                <a:sym typeface="Wingdings" panose="05000000000000000000" pitchFamily="2" charset="2"/>
              </a:rPr>
              <a:t>Natuurlijke regen heeft </a:t>
            </a:r>
            <a:r>
              <a:rPr lang="nl-BE" sz="1800" b="1" dirty="0" smtClean="0">
                <a:sym typeface="Wingdings" panose="05000000000000000000" pitchFamily="2" charset="2"/>
              </a:rPr>
              <a:t>geen</a:t>
            </a:r>
            <a:r>
              <a:rPr lang="nl-BE" sz="1800" dirty="0" smtClean="0">
                <a:sym typeface="Wingdings" panose="05000000000000000000" pitchFamily="2" charset="2"/>
              </a:rPr>
              <a:t> </a:t>
            </a:r>
            <a:r>
              <a:rPr lang="nl-BE" sz="1800" b="1" dirty="0" smtClean="0">
                <a:sym typeface="Wingdings" panose="05000000000000000000" pitchFamily="2" charset="2"/>
              </a:rPr>
              <a:t>neutrale</a:t>
            </a:r>
            <a:r>
              <a:rPr lang="nl-BE" sz="1800" dirty="0" smtClean="0">
                <a:sym typeface="Wingdings" panose="05000000000000000000" pitchFamily="2" charset="2"/>
              </a:rPr>
              <a:t> </a:t>
            </a:r>
            <a:r>
              <a:rPr lang="nl-BE" sz="1800" b="1" dirty="0" smtClean="0">
                <a:sym typeface="Wingdings" panose="05000000000000000000" pitchFamily="2" charset="2"/>
              </a:rPr>
              <a:t>zuurtegraad</a:t>
            </a:r>
            <a:r>
              <a:rPr lang="nl-BE" sz="1800" dirty="0" smtClean="0">
                <a:sym typeface="Wingdings" panose="05000000000000000000" pitchFamily="2" charset="2"/>
              </a:rPr>
              <a:t> (pH)</a:t>
            </a:r>
          </a:p>
          <a:p>
            <a:pPr marL="379413" indent="-285750">
              <a:lnSpc>
                <a:spcPct val="110000"/>
              </a:lnSpc>
              <a:buFont typeface="Wingdings"/>
              <a:buChar char="à"/>
            </a:pPr>
            <a:r>
              <a:rPr lang="nl-BE" sz="1800" dirty="0" smtClean="0">
                <a:sym typeface="Wingdings" panose="05000000000000000000" pitchFamily="2" charset="2"/>
              </a:rPr>
              <a:t>Zure regen is 100 x zuurder dan normale regen!!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Invloed van organismen op het milieu   pg. 50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Ellis\Documents\Scan00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t="74141" r="17215" b="4647"/>
          <a:stretch/>
        </p:blipFill>
        <p:spPr bwMode="auto">
          <a:xfrm rot="10800000">
            <a:off x="872846" y="3645023"/>
            <a:ext cx="754232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87754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3816424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2.3 luchtverontreiniging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323528" y="1556792"/>
            <a:ext cx="8640960" cy="5112568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3" indent="0">
              <a:lnSpc>
                <a:spcPct val="110000"/>
              </a:lnSpc>
              <a:buFont typeface="Wingdings 2"/>
              <a:buNone/>
            </a:pPr>
            <a:endParaRPr lang="nl-BE" sz="2000" b="1" dirty="0" smtClean="0">
              <a:sym typeface="Wingdings" pitchFamily="2" charset="2"/>
            </a:endParaRPr>
          </a:p>
          <a:p>
            <a:pPr marL="93663" indent="0">
              <a:lnSpc>
                <a:spcPct val="110000"/>
              </a:lnSpc>
              <a:buFont typeface="Wingdings 2"/>
              <a:buNone/>
            </a:pPr>
            <a:r>
              <a:rPr lang="nl-BE" sz="2000" b="1" dirty="0" smtClean="0">
                <a:sym typeface="Wingdings" pitchFamily="2" charset="2"/>
              </a:rPr>
              <a:t>Gevolgen:</a:t>
            </a:r>
          </a:p>
          <a:p>
            <a:pPr marL="93663" indent="0">
              <a:lnSpc>
                <a:spcPct val="110000"/>
              </a:lnSpc>
              <a:buFont typeface="Wingdings 2"/>
              <a:buNone/>
            </a:pPr>
            <a:r>
              <a:rPr lang="nl-BE" sz="2000" b="1" u="sng" dirty="0" smtClean="0">
                <a:solidFill>
                  <a:srgbClr val="C00000"/>
                </a:solidFill>
                <a:sym typeface="Wingdings" pitchFamily="2" charset="2"/>
              </a:rPr>
              <a:t>A) Zure regen</a:t>
            </a:r>
          </a:p>
          <a:p>
            <a:pPr marL="379413" indent="-285750">
              <a:lnSpc>
                <a:spcPct val="110000"/>
              </a:lnSpc>
              <a:buFont typeface="Wingdings"/>
              <a:buChar char="à"/>
            </a:pPr>
            <a:r>
              <a:rPr lang="nl-BE" sz="1800" dirty="0" smtClean="0">
                <a:sym typeface="Wingdings" panose="05000000000000000000" pitchFamily="2" charset="2"/>
              </a:rPr>
              <a:t>Gevolgen voor:</a:t>
            </a:r>
            <a:r>
              <a:rPr lang="nl-BE" sz="1800" b="1" dirty="0">
                <a:sym typeface="Wingdings" panose="05000000000000000000" pitchFamily="2" charset="2"/>
              </a:rPr>
              <a:t>	</a:t>
            </a:r>
            <a:endParaRPr lang="nl-BE" sz="1800" b="1" dirty="0" smtClean="0">
              <a:sym typeface="Wingdings" panose="05000000000000000000" pitchFamily="2" charset="2"/>
            </a:endParaRPr>
          </a:p>
          <a:p>
            <a:pPr marL="93663" indent="0">
              <a:lnSpc>
                <a:spcPct val="110000"/>
              </a:lnSpc>
              <a:buNone/>
            </a:pPr>
            <a:r>
              <a:rPr lang="nl-BE" sz="1800" b="1" dirty="0">
                <a:sym typeface="Wingdings" panose="05000000000000000000" pitchFamily="2" charset="2"/>
              </a:rPr>
              <a:t>	</a:t>
            </a:r>
            <a:r>
              <a:rPr lang="nl-BE" sz="1800" dirty="0" smtClean="0">
                <a:sym typeface="Wingdings" panose="05000000000000000000" pitchFamily="2" charset="2"/>
              </a:rPr>
              <a:t>1) </a:t>
            </a:r>
            <a:r>
              <a:rPr lang="nl-BE" sz="1800" b="1" dirty="0" smtClean="0">
                <a:sym typeface="Wingdings" panose="05000000000000000000" pitchFamily="2" charset="2"/>
              </a:rPr>
              <a:t>planten: </a:t>
            </a:r>
            <a:r>
              <a:rPr lang="nl-BE" sz="1800" dirty="0" smtClean="0">
                <a:sym typeface="Wingdings" panose="05000000000000000000" pitchFamily="2" charset="2"/>
              </a:rPr>
              <a:t>groei wordt geremd: 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1800" dirty="0">
                <a:sym typeface="Wingdings" panose="05000000000000000000" pitchFamily="2" charset="2"/>
              </a:rPr>
              <a:t> </a:t>
            </a:r>
            <a:r>
              <a:rPr lang="nl-BE" sz="1800" dirty="0" smtClean="0">
                <a:sym typeface="Wingdings" panose="05000000000000000000" pitchFamily="2" charset="2"/>
              </a:rPr>
              <a:t> 	    stam, wortels en bladeren worden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1800" dirty="0" smtClean="0">
                <a:sym typeface="Wingdings" panose="05000000000000000000" pitchFamily="2" charset="2"/>
              </a:rPr>
              <a:t>	    aangetast. Ze verliezen hun </a:t>
            </a:r>
            <a:br>
              <a:rPr lang="nl-BE" sz="1800" dirty="0" smtClean="0">
                <a:sym typeface="Wingdings" panose="05000000000000000000" pitchFamily="2" charset="2"/>
              </a:rPr>
            </a:br>
            <a:r>
              <a:rPr lang="nl-BE" sz="1800" dirty="0" smtClean="0">
                <a:sym typeface="Wingdings" panose="05000000000000000000" pitchFamily="2" charset="2"/>
              </a:rPr>
              <a:t>	    bladeren en naalden.</a:t>
            </a:r>
          </a:p>
          <a:p>
            <a:pPr marL="93663" indent="0">
              <a:lnSpc>
                <a:spcPct val="110000"/>
              </a:lnSpc>
              <a:buNone/>
            </a:pPr>
            <a:endParaRPr lang="nl-BE" sz="1800" dirty="0" smtClean="0">
              <a:sym typeface="Wingdings" panose="05000000000000000000" pitchFamily="2" charset="2"/>
            </a:endParaRPr>
          </a:p>
          <a:p>
            <a:pPr marL="93663" indent="0">
              <a:lnSpc>
                <a:spcPct val="110000"/>
              </a:lnSpc>
              <a:buNone/>
            </a:pPr>
            <a:r>
              <a:rPr lang="nl-BE" sz="1800" dirty="0" smtClean="0">
                <a:sym typeface="Wingdings" panose="05000000000000000000" pitchFamily="2" charset="2"/>
              </a:rPr>
              <a:t>	2) </a:t>
            </a:r>
            <a:r>
              <a:rPr lang="nl-BE" sz="1800" b="1" dirty="0" smtClean="0">
                <a:sym typeface="Wingdings" panose="05000000000000000000" pitchFamily="2" charset="2"/>
              </a:rPr>
              <a:t>dieren:</a:t>
            </a:r>
            <a:r>
              <a:rPr lang="nl-BE" sz="1800" dirty="0" smtClean="0">
                <a:sym typeface="Wingdings" panose="05000000000000000000" pitchFamily="2" charset="2"/>
              </a:rPr>
              <a:t> vissterfte</a:t>
            </a:r>
          </a:p>
          <a:p>
            <a:pPr marL="93663" indent="0">
              <a:lnSpc>
                <a:spcPct val="110000"/>
              </a:lnSpc>
              <a:buNone/>
            </a:pPr>
            <a:endParaRPr lang="nl-BE" sz="1800" dirty="0">
              <a:sym typeface="Wingdings" panose="05000000000000000000" pitchFamily="2" charset="2"/>
            </a:endParaRPr>
          </a:p>
          <a:p>
            <a:pPr marL="93663" indent="0">
              <a:lnSpc>
                <a:spcPct val="110000"/>
              </a:lnSpc>
              <a:buNone/>
            </a:pPr>
            <a:r>
              <a:rPr lang="nl-BE" sz="1800" dirty="0" smtClean="0">
                <a:sym typeface="Wingdings" panose="05000000000000000000" pitchFamily="2" charset="2"/>
              </a:rPr>
              <a:t>	3) </a:t>
            </a:r>
            <a:r>
              <a:rPr lang="nl-BE" sz="1800" b="1" dirty="0" smtClean="0">
                <a:sym typeface="Wingdings" panose="05000000000000000000" pitchFamily="2" charset="2"/>
              </a:rPr>
              <a:t>materialen</a:t>
            </a:r>
            <a:r>
              <a:rPr lang="nl-BE" sz="1800" dirty="0" smtClean="0">
                <a:sym typeface="Wingdings" panose="05000000000000000000" pitchFamily="2" charset="2"/>
              </a:rPr>
              <a:t>: gebouwen, kalk-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1800" dirty="0">
                <a:sym typeface="Wingdings" panose="05000000000000000000" pitchFamily="2" charset="2"/>
              </a:rPr>
              <a:t>	</a:t>
            </a:r>
            <a:r>
              <a:rPr lang="nl-BE" sz="1800" dirty="0" smtClean="0">
                <a:sym typeface="Wingdings" panose="05000000000000000000" pitchFamily="2" charset="2"/>
              </a:rPr>
              <a:t>    steen, natuursteen en metalen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1800" dirty="0">
                <a:sym typeface="Wingdings" panose="05000000000000000000" pitchFamily="2" charset="2"/>
              </a:rPr>
              <a:t>	</a:t>
            </a:r>
            <a:r>
              <a:rPr lang="nl-BE" sz="1800" dirty="0" smtClean="0">
                <a:sym typeface="Wingdings" panose="05000000000000000000" pitchFamily="2" charset="2"/>
              </a:rPr>
              <a:t>    worden aangetast.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Invloed van organismen op het milieu   pg. 50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C:\Users\Ellis\Documents\Scan00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1" t="9709" r="36217" b="57745"/>
          <a:stretch/>
        </p:blipFill>
        <p:spPr bwMode="auto">
          <a:xfrm rot="10800000">
            <a:off x="5458690" y="2357460"/>
            <a:ext cx="3505797" cy="415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90779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3816424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2.3 luchtverontreiniging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323528" y="1556792"/>
            <a:ext cx="8640960" cy="51125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3" indent="0">
              <a:lnSpc>
                <a:spcPct val="110000"/>
              </a:lnSpc>
              <a:buFont typeface="Wingdings 2"/>
              <a:buNone/>
            </a:pPr>
            <a:endParaRPr lang="nl-BE" sz="2000" b="1" dirty="0" smtClean="0">
              <a:sym typeface="Wingdings" pitchFamily="2" charset="2"/>
            </a:endParaRPr>
          </a:p>
          <a:p>
            <a:pPr marL="93663" indent="0">
              <a:lnSpc>
                <a:spcPct val="110000"/>
              </a:lnSpc>
              <a:buFont typeface="Wingdings 2"/>
              <a:buNone/>
            </a:pPr>
            <a:r>
              <a:rPr lang="nl-BE" sz="2000" b="1" dirty="0" smtClean="0">
                <a:sym typeface="Wingdings" pitchFamily="2" charset="2"/>
              </a:rPr>
              <a:t>Gevolgen:</a:t>
            </a:r>
          </a:p>
          <a:p>
            <a:pPr marL="93663" indent="0">
              <a:lnSpc>
                <a:spcPct val="110000"/>
              </a:lnSpc>
              <a:buFont typeface="Wingdings 2"/>
              <a:buNone/>
            </a:pPr>
            <a:r>
              <a:rPr lang="nl-BE" sz="2000" b="1" u="sng" dirty="0" smtClean="0">
                <a:solidFill>
                  <a:srgbClr val="C00000"/>
                </a:solidFill>
                <a:sym typeface="Wingdings" pitchFamily="2" charset="2"/>
              </a:rPr>
              <a:t>B) Het broeikaseffect</a:t>
            </a:r>
          </a:p>
          <a:p>
            <a:pPr marL="379413" indent="-285750">
              <a:lnSpc>
                <a:spcPct val="110000"/>
              </a:lnSpc>
              <a:buFont typeface="Wingdings"/>
              <a:buChar char="à"/>
            </a:pPr>
            <a:r>
              <a:rPr lang="nl-BE" sz="1800" dirty="0" smtClean="0">
                <a:sym typeface="Wingdings" panose="05000000000000000000" pitchFamily="2" charset="2"/>
              </a:rPr>
              <a:t>Zon straalt </a:t>
            </a:r>
            <a:r>
              <a:rPr lang="nl-BE" sz="1800" b="1" dirty="0" smtClean="0">
                <a:sym typeface="Wingdings" panose="05000000000000000000" pitchFamily="2" charset="2"/>
              </a:rPr>
              <a:t>licht</a:t>
            </a:r>
            <a:r>
              <a:rPr lang="nl-BE" sz="1800" dirty="0" smtClean="0">
                <a:sym typeface="Wingdings" panose="05000000000000000000" pitchFamily="2" charset="2"/>
              </a:rPr>
              <a:t> en </a:t>
            </a:r>
            <a:r>
              <a:rPr lang="nl-BE" sz="1800" b="1" dirty="0" smtClean="0">
                <a:sym typeface="Wingdings" panose="05000000000000000000" pitchFamily="2" charset="2"/>
              </a:rPr>
              <a:t>warmte</a:t>
            </a:r>
            <a:r>
              <a:rPr lang="nl-BE" sz="1800" dirty="0" smtClean="0">
                <a:sym typeface="Wingdings" panose="05000000000000000000" pitchFamily="2" charset="2"/>
              </a:rPr>
              <a:t> naar de aarde.</a:t>
            </a:r>
          </a:p>
          <a:p>
            <a:pPr marL="379413" indent="-285750">
              <a:lnSpc>
                <a:spcPct val="110000"/>
              </a:lnSpc>
              <a:buFont typeface="Wingdings"/>
              <a:buChar char="à"/>
            </a:pPr>
            <a:r>
              <a:rPr lang="nl-BE" sz="1800" dirty="0" smtClean="0">
                <a:sym typeface="Wingdings" panose="05000000000000000000" pitchFamily="2" charset="2"/>
              </a:rPr>
              <a:t>Deel van deze </a:t>
            </a:r>
            <a:r>
              <a:rPr lang="nl-BE" sz="1800" b="1" dirty="0" smtClean="0">
                <a:sym typeface="Wingdings" panose="05000000000000000000" pitchFamily="2" charset="2"/>
              </a:rPr>
              <a:t>energie</a:t>
            </a:r>
            <a:r>
              <a:rPr lang="nl-BE" sz="1800" dirty="0" smtClean="0">
                <a:sym typeface="Wingdings" panose="05000000000000000000" pitchFamily="2" charset="2"/>
              </a:rPr>
              <a:t> wordt </a:t>
            </a:r>
            <a:r>
              <a:rPr lang="nl-BE" sz="1800" b="1" dirty="0" smtClean="0">
                <a:sym typeface="Wingdings" panose="05000000000000000000" pitchFamily="2" charset="2"/>
              </a:rPr>
              <a:t>teruggekaatst</a:t>
            </a:r>
            <a:r>
              <a:rPr lang="nl-BE" sz="1800" dirty="0" smtClean="0">
                <a:sym typeface="Wingdings" panose="05000000000000000000" pitchFamily="2" charset="2"/>
              </a:rPr>
              <a:t> in de ruimte.</a:t>
            </a:r>
          </a:p>
          <a:p>
            <a:pPr marL="379413" indent="-285750">
              <a:lnSpc>
                <a:spcPct val="110000"/>
              </a:lnSpc>
              <a:buFont typeface="Wingdings"/>
              <a:buChar char="à"/>
            </a:pPr>
            <a:r>
              <a:rPr lang="nl-BE" sz="1800" b="1" dirty="0" smtClean="0">
                <a:sym typeface="Wingdings" panose="05000000000000000000" pitchFamily="2" charset="2"/>
              </a:rPr>
              <a:t>Grootste</a:t>
            </a:r>
            <a:r>
              <a:rPr lang="nl-BE" sz="1800" dirty="0" smtClean="0">
                <a:sym typeface="Wingdings" panose="05000000000000000000" pitchFamily="2" charset="2"/>
              </a:rPr>
              <a:t> deel dringt door de atmosfeer en zorgt dat de atmosfeer en aardoppervlak </a:t>
            </a:r>
            <a:r>
              <a:rPr lang="nl-BE" sz="1800" b="1" dirty="0" smtClean="0">
                <a:sym typeface="Wingdings" panose="05000000000000000000" pitchFamily="2" charset="2"/>
              </a:rPr>
              <a:t>opwarmen</a:t>
            </a:r>
            <a:r>
              <a:rPr lang="nl-BE" sz="1800" dirty="0" smtClean="0">
                <a:sym typeface="Wingdings" panose="05000000000000000000" pitchFamily="2" charset="2"/>
              </a:rPr>
              <a:t>.</a:t>
            </a:r>
          </a:p>
          <a:p>
            <a:pPr marL="379413" indent="-285750">
              <a:lnSpc>
                <a:spcPct val="110000"/>
              </a:lnSpc>
              <a:buFont typeface="Wingdings"/>
              <a:buChar char="à"/>
            </a:pPr>
            <a:r>
              <a:rPr lang="nl-BE" sz="1800" dirty="0" smtClean="0">
                <a:sym typeface="Wingdings" panose="05000000000000000000" pitchFamily="2" charset="2"/>
              </a:rPr>
              <a:t>Aarde straalt warmte </a:t>
            </a:r>
            <a:r>
              <a:rPr lang="nl-BE" sz="1800" b="1" dirty="0" smtClean="0">
                <a:sym typeface="Wingdings" panose="05000000000000000000" pitchFamily="2" charset="2"/>
              </a:rPr>
              <a:t>terug</a:t>
            </a:r>
            <a:r>
              <a:rPr lang="nl-BE" sz="1800" dirty="0" smtClean="0">
                <a:sym typeface="Wingdings" panose="05000000000000000000" pitchFamily="2" charset="2"/>
              </a:rPr>
              <a:t>: deel gaat naar de ruimte, deel wordt </a:t>
            </a:r>
            <a:r>
              <a:rPr lang="nl-BE" sz="1800" b="1" dirty="0" smtClean="0">
                <a:sym typeface="Wingdings" panose="05000000000000000000" pitchFamily="2" charset="2"/>
              </a:rPr>
              <a:t>vastgehouden</a:t>
            </a:r>
            <a:r>
              <a:rPr lang="nl-BE" sz="1800" dirty="0" smtClean="0">
                <a:sym typeface="Wingdings" panose="05000000000000000000" pitchFamily="2" charset="2"/>
              </a:rPr>
              <a:t> op aarde</a:t>
            </a:r>
          </a:p>
          <a:p>
            <a:pPr marL="379413" indent="-285750">
              <a:lnSpc>
                <a:spcPct val="110000"/>
              </a:lnSpc>
              <a:buFont typeface="Wingdings"/>
              <a:buChar char="à"/>
            </a:pPr>
            <a:r>
              <a:rPr lang="nl-BE" sz="1800" dirty="0" smtClean="0">
                <a:sym typeface="Wingdings" panose="05000000000000000000" pitchFamily="2" charset="2"/>
              </a:rPr>
              <a:t>Gemiddelde temperatuur: 15°C</a:t>
            </a:r>
          </a:p>
          <a:p>
            <a:pPr marL="379413" indent="-285750">
              <a:lnSpc>
                <a:spcPct val="110000"/>
              </a:lnSpc>
              <a:buFont typeface="Wingdings"/>
              <a:buChar char="à"/>
            </a:pPr>
            <a:r>
              <a:rPr lang="nl-BE" sz="1800" b="1" dirty="0" smtClean="0">
                <a:sym typeface="Wingdings" panose="05000000000000000000" pitchFamily="2" charset="2"/>
              </a:rPr>
              <a:t>Zonder</a:t>
            </a:r>
            <a:r>
              <a:rPr lang="nl-BE" sz="1800" dirty="0" smtClean="0">
                <a:sym typeface="Wingdings" panose="05000000000000000000" pitchFamily="2" charset="2"/>
              </a:rPr>
              <a:t> broeikaseffect: </a:t>
            </a:r>
            <a:r>
              <a:rPr lang="nl-BE" sz="1800" b="1" dirty="0" smtClean="0">
                <a:sym typeface="Wingdings" panose="05000000000000000000" pitchFamily="2" charset="2"/>
              </a:rPr>
              <a:t>geen</a:t>
            </a:r>
            <a:r>
              <a:rPr lang="nl-BE" sz="1800" dirty="0" smtClean="0">
                <a:sym typeface="Wingdings" panose="05000000000000000000" pitchFamily="2" charset="2"/>
              </a:rPr>
              <a:t> leven op aarde mogelijk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Invloed van organismen op het milieu   pg. 51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C:\Users\Ellis\Documents\Scan003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" t="7475" r="16104" b="64647"/>
          <a:stretch/>
        </p:blipFill>
        <p:spPr bwMode="auto">
          <a:xfrm rot="10800000">
            <a:off x="5520533" y="1199352"/>
            <a:ext cx="3456384" cy="172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24704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3816424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2.3 luchtverontreiniging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323528" y="1556792"/>
            <a:ext cx="8640960" cy="51125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3" indent="0">
              <a:lnSpc>
                <a:spcPct val="110000"/>
              </a:lnSpc>
              <a:buFont typeface="Wingdings 2"/>
              <a:buNone/>
            </a:pPr>
            <a:endParaRPr lang="nl-BE" sz="2000" b="1" dirty="0" smtClean="0">
              <a:sym typeface="Wingdings" pitchFamily="2" charset="2"/>
            </a:endParaRPr>
          </a:p>
          <a:p>
            <a:pPr marL="93663" indent="0">
              <a:lnSpc>
                <a:spcPct val="110000"/>
              </a:lnSpc>
              <a:buFont typeface="Wingdings 2"/>
              <a:buNone/>
            </a:pPr>
            <a:r>
              <a:rPr lang="nl-BE" sz="2000" b="1" dirty="0" smtClean="0">
                <a:sym typeface="Wingdings" pitchFamily="2" charset="2"/>
              </a:rPr>
              <a:t>Gevolgen:</a:t>
            </a:r>
          </a:p>
          <a:p>
            <a:pPr marL="93663" indent="0">
              <a:lnSpc>
                <a:spcPct val="110000"/>
              </a:lnSpc>
              <a:buFont typeface="Wingdings 2"/>
              <a:buNone/>
            </a:pPr>
            <a:r>
              <a:rPr lang="nl-BE" sz="2000" b="1" u="sng" dirty="0" smtClean="0">
                <a:solidFill>
                  <a:srgbClr val="C00000"/>
                </a:solidFill>
                <a:sym typeface="Wingdings" pitchFamily="2" charset="2"/>
              </a:rPr>
              <a:t>B) Het broeikaseffect</a:t>
            </a:r>
          </a:p>
          <a:p>
            <a:pPr marL="379413" indent="-285750">
              <a:lnSpc>
                <a:spcPct val="110000"/>
              </a:lnSpc>
              <a:buFont typeface="Wingdings"/>
              <a:buChar char="à"/>
            </a:pPr>
            <a:r>
              <a:rPr lang="nl-BE" sz="1800" dirty="0" smtClean="0">
                <a:sym typeface="Wingdings" panose="05000000000000000000" pitchFamily="2" charset="2"/>
              </a:rPr>
              <a:t>PROBLEEM: de mens </a:t>
            </a:r>
            <a:r>
              <a:rPr lang="nl-BE" sz="1800" b="1" dirty="0" smtClean="0">
                <a:sym typeface="Wingdings" panose="05000000000000000000" pitchFamily="2" charset="2"/>
              </a:rPr>
              <a:t>versterkt </a:t>
            </a:r>
            <a:r>
              <a:rPr lang="nl-BE" sz="1800" dirty="0" smtClean="0">
                <a:sym typeface="Wingdings" panose="05000000000000000000" pitchFamily="2" charset="2"/>
              </a:rPr>
              <a:t>het broeikaseffect</a:t>
            </a:r>
          </a:p>
          <a:p>
            <a:pPr marL="379413" indent="-285750">
              <a:lnSpc>
                <a:spcPct val="110000"/>
              </a:lnSpc>
              <a:buFont typeface="Wingdings"/>
              <a:buChar char="à"/>
            </a:pPr>
            <a:r>
              <a:rPr lang="nl-BE" sz="1800" dirty="0" smtClean="0">
                <a:sym typeface="Wingdings" panose="05000000000000000000" pitchFamily="2" charset="2"/>
              </a:rPr>
              <a:t>Boosdoener: enorme hoeveelheden </a:t>
            </a:r>
            <a:r>
              <a:rPr lang="nl-BE" sz="1800" b="1" dirty="0" smtClean="0">
                <a:sym typeface="Wingdings" panose="05000000000000000000" pitchFamily="2" charset="2"/>
              </a:rPr>
              <a:t>CO</a:t>
            </a:r>
            <a:r>
              <a:rPr lang="nl-BE" sz="1100" b="1" dirty="0" smtClean="0">
                <a:sym typeface="Wingdings" panose="05000000000000000000" pitchFamily="2" charset="2"/>
              </a:rPr>
              <a:t>2</a:t>
            </a:r>
          </a:p>
          <a:p>
            <a:pPr marL="379413" indent="-285750">
              <a:lnSpc>
                <a:spcPct val="110000"/>
              </a:lnSpc>
              <a:buFont typeface="Wingdings"/>
              <a:buChar char="à"/>
            </a:pPr>
            <a:r>
              <a:rPr lang="nl-BE" sz="1800" dirty="0" smtClean="0">
                <a:sym typeface="Wingdings" panose="05000000000000000000" pitchFamily="2" charset="2"/>
              </a:rPr>
              <a:t>Zorgt ervoor dat de warmte langer vastgehouden blijft</a:t>
            </a:r>
          </a:p>
          <a:p>
            <a:pPr marL="379413" indent="-285750">
              <a:lnSpc>
                <a:spcPct val="110000"/>
              </a:lnSpc>
              <a:buFont typeface="Wingdings"/>
              <a:buChar char="à"/>
            </a:pPr>
            <a:r>
              <a:rPr lang="nl-BE" sz="1800" dirty="0" smtClean="0">
                <a:sym typeface="Wingdings" panose="05000000000000000000" pitchFamily="2" charset="2"/>
              </a:rPr>
              <a:t>Temperatuursevenwicht </a:t>
            </a:r>
            <a:r>
              <a:rPr lang="nl-BE" sz="1800" b="1" dirty="0" smtClean="0">
                <a:sym typeface="Wingdings" panose="05000000000000000000" pitchFamily="2" charset="2"/>
              </a:rPr>
              <a:t>verstoord</a:t>
            </a:r>
            <a:r>
              <a:rPr lang="nl-BE" sz="1800" dirty="0" smtClean="0">
                <a:sym typeface="Wingdings" panose="05000000000000000000" pitchFamily="2" charset="2"/>
              </a:rPr>
              <a:t>: temperatuur blijft </a:t>
            </a:r>
            <a:r>
              <a:rPr lang="nl-BE" sz="1800" b="1" dirty="0" smtClean="0">
                <a:sym typeface="Wingdings" panose="05000000000000000000" pitchFamily="2" charset="2"/>
              </a:rPr>
              <a:t>stijgen</a:t>
            </a:r>
          </a:p>
          <a:p>
            <a:pPr marL="379413" indent="-285750">
              <a:lnSpc>
                <a:spcPct val="110000"/>
              </a:lnSpc>
              <a:buFont typeface="Wingdings"/>
              <a:buChar char="à"/>
            </a:pPr>
            <a:endParaRPr lang="nl-BE" sz="1800" dirty="0" smtClean="0">
              <a:sym typeface="Wingdings" panose="05000000000000000000" pitchFamily="2" charset="2"/>
            </a:endParaRPr>
          </a:p>
          <a:p>
            <a:pPr marL="93663" indent="0">
              <a:lnSpc>
                <a:spcPct val="110000"/>
              </a:lnSpc>
              <a:buNone/>
            </a:pPr>
            <a:endParaRPr lang="nl-BE" sz="1800" b="1" dirty="0" smtClean="0">
              <a:sym typeface="Wingdings" panose="05000000000000000000" pitchFamily="2" charset="2"/>
            </a:endParaRPr>
          </a:p>
          <a:p>
            <a:pPr marL="379413" indent="-285750">
              <a:lnSpc>
                <a:spcPct val="110000"/>
              </a:lnSpc>
              <a:buFont typeface="Wingdings"/>
              <a:buChar char="à"/>
            </a:pPr>
            <a:endParaRPr lang="nl-BE" sz="1800" dirty="0" smtClean="0">
              <a:sym typeface="Wingdings" panose="05000000000000000000" pitchFamily="2" charset="2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Invloed van organismen op het milieu   pg. 52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C:\Users\Ellis\Documents\Scan003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" t="7475" r="16104" b="64647"/>
          <a:stretch/>
        </p:blipFill>
        <p:spPr bwMode="auto">
          <a:xfrm rot="10800000">
            <a:off x="1907704" y="4365103"/>
            <a:ext cx="4752528" cy="236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4293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3816424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2.3 luchtverontreiniging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79512" y="1484784"/>
            <a:ext cx="9073008" cy="5112568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3" indent="0">
              <a:lnSpc>
                <a:spcPct val="110000"/>
              </a:lnSpc>
              <a:buFont typeface="Wingdings 2"/>
              <a:buNone/>
            </a:pPr>
            <a:endParaRPr lang="nl-BE" sz="2000" b="1" dirty="0" smtClean="0">
              <a:sym typeface="Wingdings" pitchFamily="2" charset="2"/>
            </a:endParaRPr>
          </a:p>
          <a:p>
            <a:pPr marL="93663" indent="0">
              <a:lnSpc>
                <a:spcPct val="110000"/>
              </a:lnSpc>
              <a:buFont typeface="Wingdings 2"/>
              <a:buNone/>
            </a:pPr>
            <a:r>
              <a:rPr lang="nl-BE" sz="2000" b="1" dirty="0" smtClean="0">
                <a:sym typeface="Wingdings" pitchFamily="2" charset="2"/>
              </a:rPr>
              <a:t>Gevolgen:</a:t>
            </a:r>
          </a:p>
          <a:p>
            <a:pPr marL="93663" indent="0">
              <a:lnSpc>
                <a:spcPct val="110000"/>
              </a:lnSpc>
              <a:buFont typeface="Wingdings 2"/>
              <a:buNone/>
            </a:pPr>
            <a:r>
              <a:rPr lang="nl-BE" sz="2000" b="1" u="sng" dirty="0" smtClean="0">
                <a:solidFill>
                  <a:srgbClr val="C00000"/>
                </a:solidFill>
                <a:sym typeface="Wingdings" pitchFamily="2" charset="2"/>
              </a:rPr>
              <a:t>B) Het broeikaseffect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1800" b="1" dirty="0" smtClean="0">
                <a:sym typeface="Wingdings" panose="05000000000000000000" pitchFamily="2" charset="2"/>
              </a:rPr>
              <a:t>Gevolgen: </a:t>
            </a:r>
            <a:endParaRPr lang="nl-BE" sz="1800" dirty="0" smtClean="0">
              <a:sym typeface="Wingdings" panose="05000000000000000000" pitchFamily="2" charset="2"/>
            </a:endParaRPr>
          </a:p>
          <a:p>
            <a:pPr marL="379413" indent="-285750">
              <a:lnSpc>
                <a:spcPct val="110000"/>
              </a:lnSpc>
              <a:buFont typeface="Wingdings"/>
              <a:buChar char="à"/>
            </a:pPr>
            <a:r>
              <a:rPr lang="nl-BE" sz="1800" b="1" dirty="0">
                <a:sym typeface="Wingdings" panose="05000000000000000000" pitchFamily="2" charset="2"/>
              </a:rPr>
              <a:t>N</a:t>
            </a:r>
            <a:r>
              <a:rPr lang="nl-BE" sz="1800" b="1" dirty="0" smtClean="0">
                <a:sym typeface="Wingdings" panose="05000000000000000000" pitchFamily="2" charset="2"/>
              </a:rPr>
              <a:t>iveau</a:t>
            </a:r>
            <a:r>
              <a:rPr lang="nl-BE" sz="1800" dirty="0" smtClean="0">
                <a:sym typeface="Wingdings" panose="05000000000000000000" pitchFamily="2" charset="2"/>
              </a:rPr>
              <a:t> van de </a:t>
            </a:r>
            <a:r>
              <a:rPr lang="nl-BE" sz="1800" b="1" dirty="0" smtClean="0">
                <a:sym typeface="Wingdings" panose="05000000000000000000" pitchFamily="2" charset="2"/>
              </a:rPr>
              <a:t>oceanen</a:t>
            </a:r>
            <a:r>
              <a:rPr lang="nl-BE" sz="1800" dirty="0" smtClean="0">
                <a:sym typeface="Wingdings" panose="05000000000000000000" pitchFamily="2" charset="2"/>
              </a:rPr>
              <a:t> verhoogt: ijs smelt + water zet uit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1800" dirty="0">
                <a:sym typeface="Wingdings" panose="05000000000000000000" pitchFamily="2" charset="2"/>
              </a:rPr>
              <a:t> </a:t>
            </a:r>
            <a:r>
              <a:rPr lang="nl-BE" sz="1800" dirty="0" smtClean="0">
                <a:sym typeface="Wingdings" panose="05000000000000000000" pitchFamily="2" charset="2"/>
              </a:rPr>
              <a:t>   </a:t>
            </a:r>
            <a:r>
              <a:rPr lang="nl-BE" sz="1800" b="1" dirty="0" smtClean="0">
                <a:sym typeface="Wingdings" panose="05000000000000000000" pitchFamily="2" charset="2"/>
              </a:rPr>
              <a:t>Dijken</a:t>
            </a:r>
            <a:r>
              <a:rPr lang="nl-BE" sz="1800" dirty="0" smtClean="0">
                <a:sym typeface="Wingdings" panose="05000000000000000000" pitchFamily="2" charset="2"/>
              </a:rPr>
              <a:t> moeten worden verhoogd en versterkt. 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1800" dirty="0">
                <a:sym typeface="Wingdings" panose="05000000000000000000" pitchFamily="2" charset="2"/>
              </a:rPr>
              <a:t> </a:t>
            </a:r>
            <a:r>
              <a:rPr lang="nl-BE" sz="1800" dirty="0" smtClean="0">
                <a:sym typeface="Wingdings" panose="05000000000000000000" pitchFamily="2" charset="2"/>
              </a:rPr>
              <a:t>   Problemen </a:t>
            </a:r>
            <a:r>
              <a:rPr lang="nl-BE" sz="1800" b="1" dirty="0" smtClean="0">
                <a:sym typeface="Wingdings" panose="05000000000000000000" pitchFamily="2" charset="2"/>
              </a:rPr>
              <a:t>drinkwater</a:t>
            </a:r>
            <a:r>
              <a:rPr lang="nl-BE" sz="1800" dirty="0" smtClean="0">
                <a:sym typeface="Wingdings" panose="05000000000000000000" pitchFamily="2" charset="2"/>
              </a:rPr>
              <a:t> + planten en dieren door binnendringen zout   </a:t>
            </a:r>
            <a:br>
              <a:rPr lang="nl-BE" sz="1800" dirty="0" smtClean="0">
                <a:sym typeface="Wingdings" panose="05000000000000000000" pitchFamily="2" charset="2"/>
              </a:rPr>
            </a:br>
            <a:r>
              <a:rPr lang="nl-BE" sz="1800" dirty="0" smtClean="0">
                <a:sym typeface="Wingdings" panose="05000000000000000000" pitchFamily="2" charset="2"/>
              </a:rPr>
              <a:t>    water.</a:t>
            </a:r>
          </a:p>
          <a:p>
            <a:pPr marL="93663" indent="0">
              <a:lnSpc>
                <a:spcPct val="110000"/>
              </a:lnSpc>
              <a:buNone/>
            </a:pPr>
            <a:endParaRPr lang="nl-BE" sz="1800" dirty="0">
              <a:sym typeface="Wingdings" panose="05000000000000000000" pitchFamily="2" charset="2"/>
            </a:endParaRPr>
          </a:p>
          <a:p>
            <a:pPr marL="379413" indent="-285750">
              <a:lnSpc>
                <a:spcPct val="110000"/>
              </a:lnSpc>
              <a:buFont typeface="Wingdings"/>
              <a:buChar char="à"/>
            </a:pPr>
            <a:r>
              <a:rPr lang="nl-BE" sz="1800" b="1" dirty="0" smtClean="0">
                <a:sym typeface="Wingdings" panose="05000000000000000000" pitchFamily="2" charset="2"/>
              </a:rPr>
              <a:t>Droogtes</a:t>
            </a:r>
            <a:r>
              <a:rPr lang="nl-BE" sz="1800" dirty="0" smtClean="0">
                <a:sym typeface="Wingdings" panose="05000000000000000000" pitchFamily="2" charset="2"/>
              </a:rPr>
              <a:t> en </a:t>
            </a:r>
            <a:r>
              <a:rPr lang="nl-BE" sz="1800" b="1" dirty="0" smtClean="0">
                <a:sym typeface="Wingdings" panose="05000000000000000000" pitchFamily="2" charset="2"/>
              </a:rPr>
              <a:t>hittegolven</a:t>
            </a:r>
            <a:r>
              <a:rPr lang="nl-BE" sz="1800" dirty="0" smtClean="0">
                <a:sym typeface="Wingdings" panose="05000000000000000000" pitchFamily="2" charset="2"/>
              </a:rPr>
              <a:t> + grotere </a:t>
            </a:r>
            <a:r>
              <a:rPr lang="nl-BE" sz="1800" b="1" dirty="0" smtClean="0">
                <a:sym typeface="Wingdings" panose="05000000000000000000" pitchFamily="2" charset="2"/>
              </a:rPr>
              <a:t>woestijnen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1800" dirty="0">
                <a:sym typeface="Wingdings" panose="05000000000000000000" pitchFamily="2" charset="2"/>
              </a:rPr>
              <a:t> </a:t>
            </a:r>
            <a:r>
              <a:rPr lang="nl-BE" sz="1800" dirty="0" smtClean="0">
                <a:sym typeface="Wingdings" panose="05000000000000000000" pitchFamily="2" charset="2"/>
              </a:rPr>
              <a:t>   </a:t>
            </a:r>
            <a:r>
              <a:rPr lang="nl-BE" sz="1800" b="1" dirty="0" smtClean="0">
                <a:sym typeface="Wingdings" panose="05000000000000000000" pitchFamily="2" charset="2"/>
              </a:rPr>
              <a:t>Voedselwinning</a:t>
            </a:r>
            <a:r>
              <a:rPr lang="nl-BE" sz="1800" dirty="0" smtClean="0">
                <a:sym typeface="Wingdings" panose="05000000000000000000" pitchFamily="2" charset="2"/>
              </a:rPr>
              <a:t> in gedrang!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1800" dirty="0">
                <a:sym typeface="Wingdings" panose="05000000000000000000" pitchFamily="2" charset="2"/>
              </a:rPr>
              <a:t> </a:t>
            </a:r>
            <a:r>
              <a:rPr lang="nl-BE" sz="1800" dirty="0" smtClean="0">
                <a:sym typeface="Wingdings" panose="05000000000000000000" pitchFamily="2" charset="2"/>
              </a:rPr>
              <a:t>   Krachtige </a:t>
            </a:r>
            <a:r>
              <a:rPr lang="nl-BE" sz="1800" b="1" dirty="0" smtClean="0">
                <a:sym typeface="Wingdings" panose="05000000000000000000" pitchFamily="2" charset="2"/>
              </a:rPr>
              <a:t>stormen</a:t>
            </a:r>
          </a:p>
          <a:p>
            <a:pPr marL="93663" indent="0">
              <a:lnSpc>
                <a:spcPct val="110000"/>
              </a:lnSpc>
              <a:buNone/>
            </a:pPr>
            <a:endParaRPr lang="nl-BE" sz="1800" dirty="0" smtClean="0">
              <a:sym typeface="Wingdings" panose="05000000000000000000" pitchFamily="2" charset="2"/>
            </a:endParaRPr>
          </a:p>
          <a:p>
            <a:pPr marL="379413" indent="-285750">
              <a:lnSpc>
                <a:spcPct val="110000"/>
              </a:lnSpc>
              <a:buFont typeface="Wingdings"/>
              <a:buChar char="à"/>
            </a:pPr>
            <a:r>
              <a:rPr lang="nl-BE" sz="1800" b="1" dirty="0" smtClean="0">
                <a:sym typeface="Wingdings" panose="05000000000000000000" pitchFamily="2" charset="2"/>
              </a:rPr>
              <a:t>Verschuiving</a:t>
            </a:r>
            <a:r>
              <a:rPr lang="nl-BE" sz="1800" dirty="0" smtClean="0">
                <a:sym typeface="Wingdings" panose="05000000000000000000" pitchFamily="2" charset="2"/>
              </a:rPr>
              <a:t> van </a:t>
            </a:r>
            <a:r>
              <a:rPr lang="nl-BE" sz="1800" b="1" dirty="0" smtClean="0">
                <a:sym typeface="Wingdings" panose="05000000000000000000" pitchFamily="2" charset="2"/>
              </a:rPr>
              <a:t>klimaatzones</a:t>
            </a:r>
            <a:r>
              <a:rPr lang="nl-BE" sz="1800" dirty="0" smtClean="0">
                <a:sym typeface="Wingdings" panose="05000000000000000000" pitchFamily="2" charset="2"/>
              </a:rPr>
              <a:t>: planten en dieren met uitsterven bedreigd.</a:t>
            </a:r>
          </a:p>
          <a:p>
            <a:pPr marL="379413" indent="-285750">
              <a:lnSpc>
                <a:spcPct val="110000"/>
              </a:lnSpc>
              <a:buFont typeface="Wingdings"/>
              <a:buChar char="à"/>
            </a:pPr>
            <a:endParaRPr lang="nl-BE" sz="1800" dirty="0" smtClean="0">
              <a:sym typeface="Wingdings" panose="05000000000000000000" pitchFamily="2" charset="2"/>
            </a:endParaRPr>
          </a:p>
          <a:p>
            <a:pPr marL="93663" indent="0">
              <a:lnSpc>
                <a:spcPct val="110000"/>
              </a:lnSpc>
              <a:buNone/>
            </a:pPr>
            <a:endParaRPr lang="nl-BE" sz="1800" b="1" dirty="0" smtClean="0">
              <a:sym typeface="Wingdings" panose="05000000000000000000" pitchFamily="2" charset="2"/>
            </a:endParaRPr>
          </a:p>
          <a:p>
            <a:pPr marL="379413" indent="-285750">
              <a:lnSpc>
                <a:spcPct val="110000"/>
              </a:lnSpc>
              <a:buFont typeface="Wingdings"/>
              <a:buChar char="à"/>
            </a:pPr>
            <a:endParaRPr lang="nl-BE" sz="1800" dirty="0" smtClean="0">
              <a:sym typeface="Wingdings" panose="05000000000000000000" pitchFamily="2" charset="2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Invloed van organismen op het milieu   pg. 52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5024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3816424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2.3 luchtverontreiniging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79512" y="1484784"/>
            <a:ext cx="9073008" cy="51125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3" indent="0">
              <a:lnSpc>
                <a:spcPct val="110000"/>
              </a:lnSpc>
              <a:buFont typeface="Wingdings 2"/>
              <a:buNone/>
            </a:pPr>
            <a:endParaRPr lang="nl-BE" sz="2000" b="1" dirty="0" smtClean="0">
              <a:sym typeface="Wingdings" pitchFamily="2" charset="2"/>
            </a:endParaRPr>
          </a:p>
          <a:p>
            <a:pPr marL="93663" indent="0">
              <a:lnSpc>
                <a:spcPct val="110000"/>
              </a:lnSpc>
              <a:buFont typeface="Wingdings 2"/>
              <a:buNone/>
            </a:pPr>
            <a:r>
              <a:rPr lang="nl-BE" sz="2000" b="1" dirty="0" smtClean="0">
                <a:sym typeface="Wingdings" pitchFamily="2" charset="2"/>
              </a:rPr>
              <a:t>Gevolgen:</a:t>
            </a:r>
          </a:p>
          <a:p>
            <a:pPr marL="93663" indent="0">
              <a:lnSpc>
                <a:spcPct val="110000"/>
              </a:lnSpc>
              <a:buFont typeface="Wingdings 2"/>
              <a:buNone/>
            </a:pPr>
            <a:r>
              <a:rPr lang="nl-BE" sz="2000" b="1" u="sng" dirty="0" smtClean="0">
                <a:solidFill>
                  <a:srgbClr val="C00000"/>
                </a:solidFill>
                <a:sym typeface="Wingdings" pitchFamily="2" charset="2"/>
              </a:rPr>
              <a:t>C) Aantasting ozonlaag</a:t>
            </a:r>
          </a:p>
          <a:p>
            <a:pPr marL="379413" indent="-285750">
              <a:lnSpc>
                <a:spcPct val="110000"/>
              </a:lnSpc>
              <a:buFont typeface="Wingdings"/>
              <a:buChar char="à"/>
            </a:pPr>
            <a:r>
              <a:rPr lang="nl-BE" sz="1800" dirty="0" smtClean="0">
                <a:sym typeface="Wingdings" panose="05000000000000000000" pitchFamily="2" charset="2"/>
              </a:rPr>
              <a:t>Ozonlaag = filter die ons beschermd tegen </a:t>
            </a:r>
            <a:r>
              <a:rPr lang="nl-BE" sz="1800" b="1" dirty="0" smtClean="0">
                <a:sym typeface="Wingdings" panose="05000000000000000000" pitchFamily="2" charset="2"/>
              </a:rPr>
              <a:t>UV-stralen,</a:t>
            </a:r>
          </a:p>
          <a:p>
            <a:pPr marL="653733" lvl="1" indent="-285750">
              <a:lnSpc>
                <a:spcPct val="110000"/>
              </a:lnSpc>
              <a:buFont typeface="Wingdings"/>
              <a:buChar char="à"/>
            </a:pPr>
            <a:r>
              <a:rPr lang="nl-BE" sz="1600" dirty="0" smtClean="0">
                <a:sym typeface="Wingdings" panose="05000000000000000000" pitchFamily="2" charset="2"/>
              </a:rPr>
              <a:t>40 km van aardopervlak</a:t>
            </a:r>
          </a:p>
          <a:p>
            <a:pPr marL="653733" lvl="1" indent="-285750">
              <a:lnSpc>
                <a:spcPct val="110000"/>
              </a:lnSpc>
              <a:buFont typeface="Wingdings"/>
              <a:buChar char="à"/>
            </a:pPr>
            <a:endParaRPr lang="nl-BE" sz="1600" dirty="0" smtClean="0">
              <a:sym typeface="Wingdings" panose="05000000000000000000" pitchFamily="2" charset="2"/>
            </a:endParaRPr>
          </a:p>
          <a:p>
            <a:pPr marL="379413" indent="-285750">
              <a:lnSpc>
                <a:spcPct val="110000"/>
              </a:lnSpc>
              <a:buFont typeface="Wingdings"/>
              <a:buChar char="à"/>
            </a:pPr>
            <a:r>
              <a:rPr lang="nl-BE" sz="1800" dirty="0" smtClean="0">
                <a:sym typeface="Wingdings" panose="05000000000000000000" pitchFamily="2" charset="2"/>
              </a:rPr>
              <a:t>Ozonlaag wordt afgebroken door </a:t>
            </a:r>
            <a:r>
              <a:rPr lang="nl-BE" sz="1800" b="1" dirty="0" smtClean="0">
                <a:sym typeface="Wingdings" panose="05000000000000000000" pitchFamily="2" charset="2"/>
              </a:rPr>
              <a:t>cfk’s</a:t>
            </a:r>
          </a:p>
          <a:p>
            <a:pPr marL="653733" lvl="1" indent="-285750">
              <a:lnSpc>
                <a:spcPct val="110000"/>
              </a:lnSpc>
              <a:buFont typeface="Wingdings"/>
              <a:buChar char="à"/>
            </a:pPr>
            <a:r>
              <a:rPr lang="nl-BE" sz="1600" dirty="0" smtClean="0">
                <a:sym typeface="Wingdings" panose="05000000000000000000" pitchFamily="2" charset="2"/>
              </a:rPr>
              <a:t>Koolstofverbindingen met waterstof, chroor en fluor</a:t>
            </a:r>
          </a:p>
          <a:p>
            <a:pPr marL="653733" lvl="1" indent="-285750">
              <a:lnSpc>
                <a:spcPct val="110000"/>
              </a:lnSpc>
              <a:buFont typeface="Wingdings"/>
              <a:buChar char="à"/>
            </a:pPr>
            <a:r>
              <a:rPr lang="nl-BE" sz="1600" dirty="0" smtClean="0">
                <a:sym typeface="Wingdings" panose="05000000000000000000" pitchFamily="2" charset="2"/>
              </a:rPr>
              <a:t>Vaak gebruikt in koelinstallaties, spuitbussen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Invloed van organismen op het milieu   pg. 52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http://www.navidmodiri.com/wp-content/uploads/2013/04/need-clinical-deodoran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14554"/>
            <a:ext cx="2500211" cy="1666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choetersrental.be/sites/default/files/imagecache/product/03%20brandblusappara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73" y="4663634"/>
            <a:ext cx="1319470" cy="1968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70244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3816424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2.3 luchtverontreiniging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79512" y="1484784"/>
            <a:ext cx="9073008" cy="51125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3" indent="0">
              <a:lnSpc>
                <a:spcPct val="110000"/>
              </a:lnSpc>
              <a:buFont typeface="Wingdings 2"/>
              <a:buNone/>
            </a:pPr>
            <a:endParaRPr lang="nl-BE" sz="2000" b="1" dirty="0" smtClean="0">
              <a:sym typeface="Wingdings" pitchFamily="2" charset="2"/>
            </a:endParaRPr>
          </a:p>
          <a:p>
            <a:pPr marL="93663" indent="0">
              <a:lnSpc>
                <a:spcPct val="110000"/>
              </a:lnSpc>
              <a:buFont typeface="Wingdings 2"/>
              <a:buNone/>
            </a:pPr>
            <a:r>
              <a:rPr lang="nl-BE" sz="2000" b="1" dirty="0" smtClean="0">
                <a:sym typeface="Wingdings" pitchFamily="2" charset="2"/>
              </a:rPr>
              <a:t>Gevolgen:</a:t>
            </a:r>
          </a:p>
          <a:p>
            <a:pPr marL="93663" indent="0">
              <a:lnSpc>
                <a:spcPct val="110000"/>
              </a:lnSpc>
              <a:buFont typeface="Wingdings 2"/>
              <a:buNone/>
            </a:pPr>
            <a:r>
              <a:rPr lang="nl-BE" sz="2000" b="1" u="sng" dirty="0" smtClean="0">
                <a:solidFill>
                  <a:srgbClr val="C00000"/>
                </a:solidFill>
                <a:sym typeface="Wingdings" pitchFamily="2" charset="2"/>
              </a:rPr>
              <a:t>C) Aantasting ozonlaag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1800" b="1" dirty="0" smtClean="0">
                <a:sym typeface="Wingdings" panose="05000000000000000000" pitchFamily="2" charset="2"/>
              </a:rPr>
              <a:t>Gevolgen:</a:t>
            </a:r>
            <a:endParaRPr lang="nl-BE" sz="1800" dirty="0" smtClean="0">
              <a:sym typeface="Wingdings" panose="05000000000000000000" pitchFamily="2" charset="2"/>
            </a:endParaRPr>
          </a:p>
          <a:p>
            <a:pPr marL="379413" indent="-285750">
              <a:lnSpc>
                <a:spcPct val="110000"/>
              </a:lnSpc>
              <a:buFont typeface="Wingdings"/>
              <a:buChar char="à"/>
            </a:pPr>
            <a:r>
              <a:rPr lang="nl-BE" sz="1800" dirty="0" smtClean="0">
                <a:sym typeface="Wingdings" panose="05000000000000000000" pitchFamily="2" charset="2"/>
              </a:rPr>
              <a:t>Ozonlaag wordt </a:t>
            </a:r>
            <a:r>
              <a:rPr lang="nl-BE" sz="1800" b="1" dirty="0" smtClean="0">
                <a:sym typeface="Wingdings" panose="05000000000000000000" pitchFamily="2" charset="2"/>
              </a:rPr>
              <a:t>dunner</a:t>
            </a:r>
            <a:r>
              <a:rPr lang="nl-BE" sz="1800" dirty="0" smtClean="0">
                <a:sym typeface="Wingdings" panose="05000000000000000000" pitchFamily="2" charset="2"/>
              </a:rPr>
              <a:t>: meer uv-straling kan het aardoppervlak bereiken</a:t>
            </a:r>
          </a:p>
          <a:p>
            <a:pPr marL="379413" indent="-285750">
              <a:lnSpc>
                <a:spcPct val="110000"/>
              </a:lnSpc>
              <a:buFont typeface="Wingdings"/>
              <a:buChar char="à"/>
            </a:pPr>
            <a:r>
              <a:rPr lang="nl-BE" sz="1800" dirty="0" smtClean="0">
                <a:sym typeface="Wingdings" panose="05000000000000000000" pitchFamily="2" charset="2"/>
              </a:rPr>
              <a:t>uv-straling kan </a:t>
            </a:r>
            <a:r>
              <a:rPr lang="nl-BE" sz="1800" b="1" dirty="0" smtClean="0">
                <a:sym typeface="Wingdings" panose="05000000000000000000" pitchFamily="2" charset="2"/>
              </a:rPr>
              <a:t>staar</a:t>
            </a:r>
            <a:r>
              <a:rPr lang="nl-BE" sz="1800" dirty="0" smtClean="0">
                <a:sym typeface="Wingdings" panose="05000000000000000000" pitchFamily="2" charset="2"/>
              </a:rPr>
              <a:t> en </a:t>
            </a:r>
            <a:r>
              <a:rPr lang="nl-BE" sz="1800" b="1" dirty="0" smtClean="0">
                <a:sym typeface="Wingdings" panose="05000000000000000000" pitchFamily="2" charset="2"/>
              </a:rPr>
              <a:t>huidkanker</a:t>
            </a:r>
            <a:r>
              <a:rPr lang="nl-BE" sz="1800" dirty="0" smtClean="0">
                <a:sym typeface="Wingdings" panose="05000000000000000000" pitchFamily="2" charset="2"/>
              </a:rPr>
              <a:t> veroorzaken, tast </a:t>
            </a:r>
            <a:r>
              <a:rPr lang="nl-BE" sz="1800" b="1" dirty="0" smtClean="0">
                <a:sym typeface="Wingdings" panose="05000000000000000000" pitchFamily="2" charset="2"/>
              </a:rPr>
              <a:t>wieren</a:t>
            </a:r>
            <a:r>
              <a:rPr lang="nl-BE" sz="1800" dirty="0" smtClean="0">
                <a:sym typeface="Wingdings" panose="05000000000000000000" pitchFamily="2" charset="2"/>
              </a:rPr>
              <a:t> in de zee aan.</a:t>
            </a:r>
          </a:p>
          <a:p>
            <a:pPr marL="379413" indent="-285750">
              <a:lnSpc>
                <a:spcPct val="110000"/>
              </a:lnSpc>
              <a:buFont typeface="Wingdings"/>
              <a:buChar char="à"/>
            </a:pPr>
            <a:r>
              <a:rPr lang="nl-BE" sz="1800" dirty="0" smtClean="0">
                <a:sym typeface="Wingdings" panose="05000000000000000000" pitchFamily="2" charset="2"/>
              </a:rPr>
              <a:t>Wieren heel belangrijk voor productie </a:t>
            </a:r>
            <a:r>
              <a:rPr lang="nl-BE" sz="1800" b="1" dirty="0" smtClean="0">
                <a:sym typeface="Wingdings" panose="05000000000000000000" pitchFamily="2" charset="2"/>
              </a:rPr>
              <a:t>O</a:t>
            </a:r>
            <a:r>
              <a:rPr lang="nl-BE" sz="1050" b="1" dirty="0" smtClean="0">
                <a:sym typeface="Wingdings" panose="05000000000000000000" pitchFamily="2" charset="2"/>
              </a:rPr>
              <a:t>2</a:t>
            </a:r>
            <a:r>
              <a:rPr lang="nl-BE" sz="1800" dirty="0" smtClean="0">
                <a:sym typeface="Wingdings" panose="05000000000000000000" pitchFamily="2" charset="2"/>
              </a:rPr>
              <a:t> + basis </a:t>
            </a:r>
            <a:r>
              <a:rPr lang="nl-BE" sz="1800" b="1" dirty="0" smtClean="0">
                <a:sym typeface="Wingdings" panose="05000000000000000000" pitchFamily="2" charset="2"/>
              </a:rPr>
              <a:t>voedselpiramide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Invloed van organismen op het milieu   pg. 53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 descr="http://t0.gstatic.com/images?q=tbn:ANd9GcROraRyW-izHGH2XeRHolJ3EZdFr5B7Jhj71BMR1NC1J-Dc-09P4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365103"/>
            <a:ext cx="4608512" cy="2247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692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640960" cy="5400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BE" sz="2000" b="1" dirty="0" smtClean="0">
                <a:sym typeface="Wingdings" pitchFamily="2" charset="2"/>
              </a:rPr>
              <a:t>Voorbeelden tredplanten:</a:t>
            </a:r>
            <a:endParaRPr lang="nl-BE" sz="2000" dirty="0">
              <a:sym typeface="Wingdings" pitchFamily="2" charset="2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11521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82500" lnSpcReduction="20000"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1. Onderzoek van een sterk            pg. 43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    betreden of bereden plaats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http://upload.wikimedia.org/wikipedia/commons/1/1d/Breitwegeri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55" y="2276872"/>
            <a:ext cx="2737692" cy="3093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0379" y="5015928"/>
            <a:ext cx="2376264" cy="429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s</a:t>
            </a:r>
            <a:r>
              <a:rPr lang="nl-BE" b="1" dirty="0" smtClean="0"/>
              <a:t>malle weegbree</a:t>
            </a:r>
            <a:endParaRPr lang="nl-BE" b="1" dirty="0"/>
          </a:p>
        </p:txBody>
      </p:sp>
      <p:pic>
        <p:nvPicPr>
          <p:cNvPr id="4100" name="Picture 4" descr="http://files.stadsplantenbreda.nl/system_preview_detail_200000389-c12f0c2292/P8040002%20straatgras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75" y="2903418"/>
            <a:ext cx="3259533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26309" y="5054581"/>
            <a:ext cx="2376264" cy="429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straatgras</a:t>
            </a:r>
            <a:endParaRPr lang="nl-BE" b="1" dirty="0"/>
          </a:p>
        </p:txBody>
      </p:sp>
      <p:pic>
        <p:nvPicPr>
          <p:cNvPr id="5122" name="Picture 2" descr="http://wimvanderneut.files.wordpress.com/2013/10/detail-madeliefje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07"/>
          <a:stretch/>
        </p:blipFill>
        <p:spPr bwMode="auto">
          <a:xfrm>
            <a:off x="6667463" y="2927672"/>
            <a:ext cx="2153009" cy="2302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555835" y="5054581"/>
            <a:ext cx="2376264" cy="429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madeliefjes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28469676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3816424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2.3 luchtverontreiniging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79512" y="1484784"/>
            <a:ext cx="8784976" cy="51125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3" indent="0">
              <a:lnSpc>
                <a:spcPct val="110000"/>
              </a:lnSpc>
              <a:buFont typeface="Wingdings 2"/>
              <a:buNone/>
            </a:pPr>
            <a:endParaRPr lang="nl-BE" sz="2000" b="1" dirty="0" smtClean="0">
              <a:sym typeface="Wingdings" pitchFamily="2" charset="2"/>
            </a:endParaRPr>
          </a:p>
          <a:p>
            <a:pPr marL="93663" indent="0">
              <a:lnSpc>
                <a:spcPct val="110000"/>
              </a:lnSpc>
              <a:buFont typeface="Wingdings 2"/>
              <a:buNone/>
            </a:pPr>
            <a:r>
              <a:rPr lang="nl-BE" sz="2000" b="1" dirty="0" smtClean="0">
                <a:sym typeface="Wingdings" pitchFamily="2" charset="2"/>
              </a:rPr>
              <a:t>Gevolgen:</a:t>
            </a:r>
          </a:p>
          <a:p>
            <a:pPr marL="93663" indent="0">
              <a:lnSpc>
                <a:spcPct val="110000"/>
              </a:lnSpc>
              <a:buFont typeface="Wingdings 2"/>
              <a:buNone/>
            </a:pPr>
            <a:r>
              <a:rPr lang="nl-BE" sz="2000" b="1" u="sng" dirty="0" smtClean="0">
                <a:solidFill>
                  <a:srgbClr val="C00000"/>
                </a:solidFill>
                <a:sym typeface="Wingdings" pitchFamily="2" charset="2"/>
              </a:rPr>
              <a:t>D) Smog</a:t>
            </a:r>
          </a:p>
          <a:p>
            <a:pPr marL="379413" indent="-285750">
              <a:lnSpc>
                <a:spcPct val="110000"/>
              </a:lnSpc>
              <a:buFont typeface="Wingdings"/>
              <a:buChar char="à"/>
            </a:pPr>
            <a:r>
              <a:rPr lang="nl-BE" sz="1800" dirty="0" smtClean="0">
                <a:sym typeface="Wingdings" panose="05000000000000000000" pitchFamily="2" charset="2"/>
              </a:rPr>
              <a:t>Hoge hoeveelheid van </a:t>
            </a:r>
            <a:r>
              <a:rPr lang="nl-BE" sz="1800" b="1" dirty="0" smtClean="0">
                <a:sym typeface="Wingdings" panose="05000000000000000000" pitchFamily="2" charset="2"/>
              </a:rPr>
              <a:t>vervuilende</a:t>
            </a:r>
            <a:r>
              <a:rPr lang="nl-BE" sz="1800" dirty="0" smtClean="0">
                <a:sym typeface="Wingdings" panose="05000000000000000000" pitchFamily="2" charset="2"/>
              </a:rPr>
              <a:t> </a:t>
            </a:r>
            <a:r>
              <a:rPr lang="nl-BE" sz="1800" b="1" dirty="0" smtClean="0">
                <a:sym typeface="Wingdings" panose="05000000000000000000" pitchFamily="2" charset="2"/>
              </a:rPr>
              <a:t>deeltjes</a:t>
            </a:r>
            <a:r>
              <a:rPr lang="nl-BE" sz="1800" dirty="0" smtClean="0">
                <a:sym typeface="Wingdings" panose="05000000000000000000" pitchFamily="2" charset="2"/>
              </a:rPr>
              <a:t> in de lucht</a:t>
            </a:r>
          </a:p>
          <a:p>
            <a:pPr marL="379413" indent="-285750">
              <a:lnSpc>
                <a:spcPct val="110000"/>
              </a:lnSpc>
              <a:buFont typeface="Wingdings"/>
              <a:buChar char="à"/>
            </a:pPr>
            <a:r>
              <a:rPr lang="nl-BE" sz="1800" dirty="0" smtClean="0">
                <a:sym typeface="Wingdings" panose="05000000000000000000" pitchFamily="2" charset="2"/>
              </a:rPr>
              <a:t>Smog = smoke + fog</a:t>
            </a:r>
          </a:p>
          <a:p>
            <a:pPr marL="379413" indent="-285750">
              <a:lnSpc>
                <a:spcPct val="110000"/>
              </a:lnSpc>
              <a:buFont typeface="Wingdings"/>
              <a:buChar char="à"/>
            </a:pPr>
            <a:endParaRPr lang="nl-BE" sz="1800" dirty="0" smtClean="0">
              <a:sym typeface="Wingdings" panose="05000000000000000000" pitchFamily="2" charset="2"/>
            </a:endParaRPr>
          </a:p>
          <a:p>
            <a:pPr marL="379413" indent="-285750">
              <a:lnSpc>
                <a:spcPct val="110000"/>
              </a:lnSpc>
              <a:buFont typeface="Wingdings"/>
              <a:buChar char="à"/>
            </a:pPr>
            <a:r>
              <a:rPr lang="nl-BE" sz="1800" dirty="0" smtClean="0">
                <a:sym typeface="Wingdings" panose="05000000000000000000" pitchFamily="2" charset="2"/>
              </a:rPr>
              <a:t>2 soorten: wintersmog en zomersmog</a:t>
            </a:r>
          </a:p>
          <a:p>
            <a:pPr marL="653733" lvl="1" indent="-285750">
              <a:lnSpc>
                <a:spcPct val="110000"/>
              </a:lnSpc>
              <a:buFont typeface="Wingdings"/>
              <a:buChar char="à"/>
            </a:pPr>
            <a:r>
              <a:rPr lang="nl-BE" sz="1600" b="1" dirty="0" smtClean="0">
                <a:sym typeface="Wingdings" panose="05000000000000000000" pitchFamily="2" charset="2"/>
              </a:rPr>
              <a:t>Wintersmog: </a:t>
            </a:r>
            <a:r>
              <a:rPr lang="nl-BE" sz="1600" dirty="0" smtClean="0">
                <a:sym typeface="Wingdings" panose="05000000000000000000" pitchFamily="2" charset="2"/>
              </a:rPr>
              <a:t>SO</a:t>
            </a:r>
            <a:r>
              <a:rPr lang="nl-BE" sz="850" dirty="0" smtClean="0">
                <a:sym typeface="Wingdings" panose="05000000000000000000" pitchFamily="2" charset="2"/>
              </a:rPr>
              <a:t>2</a:t>
            </a:r>
            <a:r>
              <a:rPr lang="nl-BE" sz="1600" dirty="0" smtClean="0">
                <a:sym typeface="Wingdings" panose="05000000000000000000" pitchFamily="2" charset="2"/>
              </a:rPr>
              <a:t>-deeltjes die door de laaghangende luchtlaag beneden blijven. </a:t>
            </a:r>
            <a:r>
              <a:rPr lang="nl-BE" sz="1600" b="1" dirty="0" smtClean="0">
                <a:sym typeface="Wingdings" panose="05000000000000000000" pitchFamily="2" charset="2"/>
              </a:rPr>
              <a:t>Wind of regen</a:t>
            </a:r>
            <a:r>
              <a:rPr lang="nl-BE" sz="1600" dirty="0" smtClean="0">
                <a:sym typeface="Wingdings" panose="05000000000000000000" pitchFamily="2" charset="2"/>
              </a:rPr>
              <a:t> zorgt voor wegtrekken van de wintersmog.</a:t>
            </a:r>
          </a:p>
          <a:p>
            <a:pPr marL="653733" lvl="1" indent="-285750">
              <a:lnSpc>
                <a:spcPct val="110000"/>
              </a:lnSpc>
              <a:buFont typeface="Wingdings"/>
              <a:buChar char="à"/>
            </a:pPr>
            <a:r>
              <a:rPr lang="nl-BE" sz="1600" b="1" dirty="0" smtClean="0">
                <a:sym typeface="Wingdings" panose="05000000000000000000" pitchFamily="2" charset="2"/>
              </a:rPr>
              <a:t>Zomersmog:</a:t>
            </a:r>
            <a:r>
              <a:rPr lang="nl-BE" sz="1600" dirty="0" smtClean="0">
                <a:sym typeface="Wingdings" panose="05000000000000000000" pitchFamily="2" charset="2"/>
              </a:rPr>
              <a:t> inwerking zonlicht op uitlaatgassen, ontstaat kort na de middag, mengsel van: fijn stof, NO</a:t>
            </a:r>
            <a:r>
              <a:rPr lang="nl-BE" sz="850" dirty="0" smtClean="0">
                <a:sym typeface="Wingdings" panose="05000000000000000000" pitchFamily="2" charset="2"/>
              </a:rPr>
              <a:t>2 </a:t>
            </a:r>
            <a:r>
              <a:rPr lang="nl-BE" sz="1600" dirty="0" smtClean="0">
                <a:sym typeface="Wingdings" panose="05000000000000000000" pitchFamily="2" charset="2"/>
              </a:rPr>
              <a:t>en O</a:t>
            </a:r>
            <a:r>
              <a:rPr lang="nl-BE" sz="850" dirty="0" smtClean="0">
                <a:sym typeface="Wingdings" panose="05000000000000000000" pitchFamily="2" charset="2"/>
              </a:rPr>
              <a:t>3</a:t>
            </a:r>
            <a:endParaRPr lang="nl-BE" sz="850" b="1" dirty="0" smtClean="0">
              <a:sym typeface="Wingdings" panose="05000000000000000000" pitchFamily="2" charset="2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Invloed van organismen op het milieu   pg. 53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 descr="http://images.fastcompany.com/upload/LA-smo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932" y="1191891"/>
            <a:ext cx="2837567" cy="1589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westlandbeulen.nl/wp-content/uploads/2013/10/sm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997" y="5085184"/>
            <a:ext cx="2501467" cy="1667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39109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3816424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2.3 luchtverontreiniging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79512" y="1484784"/>
            <a:ext cx="8784976" cy="51125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3" indent="0">
              <a:lnSpc>
                <a:spcPct val="110000"/>
              </a:lnSpc>
              <a:buFont typeface="Wingdings 2"/>
              <a:buNone/>
            </a:pPr>
            <a:endParaRPr lang="nl-BE" sz="2000" b="1" dirty="0" smtClean="0">
              <a:sym typeface="Wingdings" pitchFamily="2" charset="2"/>
            </a:endParaRPr>
          </a:p>
          <a:p>
            <a:pPr marL="93663" indent="0">
              <a:lnSpc>
                <a:spcPct val="110000"/>
              </a:lnSpc>
              <a:buFont typeface="Wingdings 2"/>
              <a:buNone/>
            </a:pPr>
            <a:r>
              <a:rPr lang="nl-BE" sz="2000" b="1" dirty="0" smtClean="0">
                <a:sym typeface="Wingdings" pitchFamily="2" charset="2"/>
              </a:rPr>
              <a:t>Gevolgen:</a:t>
            </a:r>
          </a:p>
          <a:p>
            <a:pPr marL="93663" indent="0">
              <a:lnSpc>
                <a:spcPct val="110000"/>
              </a:lnSpc>
              <a:buFont typeface="Wingdings 2"/>
              <a:buNone/>
            </a:pPr>
            <a:r>
              <a:rPr lang="nl-BE" sz="2000" b="1" u="sng" dirty="0" smtClean="0">
                <a:solidFill>
                  <a:srgbClr val="C00000"/>
                </a:solidFill>
                <a:sym typeface="Wingdings" pitchFamily="2" charset="2"/>
              </a:rPr>
              <a:t>D) Smog</a:t>
            </a:r>
          </a:p>
          <a:p>
            <a:pPr marL="379413" indent="-285750">
              <a:lnSpc>
                <a:spcPct val="110000"/>
              </a:lnSpc>
              <a:buFont typeface="Wingdings"/>
              <a:buChar char="à"/>
            </a:pPr>
            <a:r>
              <a:rPr lang="nl-BE" sz="1800" b="1" dirty="0" smtClean="0">
                <a:sym typeface="Wingdings" panose="05000000000000000000" pitchFamily="2" charset="2"/>
              </a:rPr>
              <a:t>Zomersmog:</a:t>
            </a:r>
            <a:r>
              <a:rPr lang="nl-BE" sz="1800" dirty="0" smtClean="0">
                <a:sym typeface="Wingdings" panose="05000000000000000000" pitchFamily="2" charset="2"/>
              </a:rPr>
              <a:t> </a:t>
            </a:r>
            <a:endParaRPr lang="nl-BE" sz="1800" b="1" dirty="0">
              <a:sym typeface="Wingdings" panose="05000000000000000000" pitchFamily="2" charset="2"/>
            </a:endParaRPr>
          </a:p>
          <a:p>
            <a:pPr marL="93663" indent="0">
              <a:lnSpc>
                <a:spcPct val="110000"/>
              </a:lnSpc>
              <a:buNone/>
            </a:pPr>
            <a:r>
              <a:rPr lang="nl-BE" sz="1800" b="1" dirty="0" smtClean="0">
                <a:sym typeface="Wingdings" panose="05000000000000000000" pitchFamily="2" charset="2"/>
              </a:rPr>
              <a:t>Problemen: </a:t>
            </a:r>
          </a:p>
          <a:p>
            <a:pPr marL="379413" indent="-285750">
              <a:lnSpc>
                <a:spcPct val="110000"/>
              </a:lnSpc>
              <a:buFontTx/>
              <a:buChar char="-"/>
            </a:pPr>
            <a:r>
              <a:rPr lang="nl-BE" sz="1800" dirty="0" smtClean="0">
                <a:sym typeface="Wingdings" panose="05000000000000000000" pitchFamily="2" charset="2"/>
              </a:rPr>
              <a:t>Mens en dier: </a:t>
            </a:r>
            <a:r>
              <a:rPr lang="nl-BE" sz="1800" b="1" dirty="0" smtClean="0">
                <a:sym typeface="Wingdings" panose="05000000000000000000" pitchFamily="2" charset="2"/>
              </a:rPr>
              <a:t>ademhalingsproblemen, hart- en vaatrisico’s</a:t>
            </a:r>
            <a:endParaRPr lang="nl-BE" sz="1800" dirty="0" smtClean="0">
              <a:sym typeface="Wingdings" panose="05000000000000000000" pitchFamily="2" charset="2"/>
            </a:endParaRPr>
          </a:p>
          <a:p>
            <a:pPr marL="265113" indent="-171450">
              <a:lnSpc>
                <a:spcPct val="110000"/>
              </a:lnSpc>
              <a:buFontTx/>
              <a:buChar char="-"/>
            </a:pPr>
            <a:r>
              <a:rPr lang="nl-BE" sz="1800" dirty="0" smtClean="0">
                <a:sym typeface="Wingdings" panose="05000000000000000000" pitchFamily="2" charset="2"/>
              </a:rPr>
              <a:t>Planten: </a:t>
            </a:r>
            <a:r>
              <a:rPr lang="nl-BE" sz="1800" b="1" dirty="0" smtClean="0">
                <a:sym typeface="Wingdings" panose="05000000000000000000" pitchFamily="2" charset="2"/>
              </a:rPr>
              <a:t>verlaagde weerstand tegen ziektes</a:t>
            </a:r>
            <a:endParaRPr lang="nl-BE" sz="1800" dirty="0" smtClean="0">
              <a:sym typeface="Wingdings" panose="05000000000000000000" pitchFamily="2" charset="2"/>
            </a:endParaRPr>
          </a:p>
          <a:p>
            <a:pPr marL="265113" indent="-171450">
              <a:lnSpc>
                <a:spcPct val="110000"/>
              </a:lnSpc>
              <a:buFontTx/>
              <a:buChar char="-"/>
            </a:pPr>
            <a:r>
              <a:rPr lang="nl-BE" sz="1800" dirty="0" smtClean="0">
                <a:sym typeface="Wingdings" panose="05000000000000000000" pitchFamily="2" charset="2"/>
              </a:rPr>
              <a:t>Materialen</a:t>
            </a:r>
            <a:r>
              <a:rPr lang="nl-BE" sz="1800" b="1" dirty="0" smtClean="0">
                <a:sym typeface="Wingdings" panose="05000000000000000000" pitchFamily="2" charset="2"/>
              </a:rPr>
              <a:t>: aantasting rubber en andere materialen</a:t>
            </a:r>
          </a:p>
          <a:p>
            <a:pPr marL="265113" indent="-171450">
              <a:lnSpc>
                <a:spcPct val="110000"/>
              </a:lnSpc>
              <a:buFontTx/>
              <a:buChar char="-"/>
            </a:pPr>
            <a:endParaRPr lang="nl-BE" sz="1050" dirty="0" smtClean="0">
              <a:sym typeface="Wingdings" panose="05000000000000000000" pitchFamily="2" charset="2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Invloed van organismen op het milieu   pg. 54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://images.fastcompany.com/upload/LA-smo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64598"/>
            <a:ext cx="3600399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westlandbeulen.nl/wp-content/uploads/2013/10/sm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81128"/>
            <a:ext cx="3240360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/>
          <p:cNvSpPr/>
          <p:nvPr/>
        </p:nvSpPr>
        <p:spPr>
          <a:xfrm flipV="1">
            <a:off x="2195736" y="3527298"/>
            <a:ext cx="5400600" cy="333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9"/>
          <p:cNvSpPr/>
          <p:nvPr/>
        </p:nvSpPr>
        <p:spPr>
          <a:xfrm flipV="1">
            <a:off x="1475656" y="3874193"/>
            <a:ext cx="5400600" cy="333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9"/>
          <p:cNvSpPr/>
          <p:nvPr/>
        </p:nvSpPr>
        <p:spPr>
          <a:xfrm flipV="1">
            <a:off x="1871700" y="4325768"/>
            <a:ext cx="5400600" cy="333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876455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4248472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2.4 bodemverontreiniging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79512" y="1484784"/>
            <a:ext cx="8784976" cy="51125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3" indent="0">
              <a:lnSpc>
                <a:spcPct val="110000"/>
              </a:lnSpc>
              <a:buFont typeface="Wingdings 2"/>
              <a:buNone/>
            </a:pPr>
            <a:endParaRPr lang="nl-BE" sz="2000" b="1" dirty="0" smtClean="0">
              <a:sym typeface="Wingdings" pitchFamily="2" charset="2"/>
            </a:endParaRPr>
          </a:p>
          <a:p>
            <a:pPr marL="93663" indent="0">
              <a:lnSpc>
                <a:spcPct val="110000"/>
              </a:lnSpc>
              <a:buFont typeface="Wingdings 2"/>
              <a:buNone/>
            </a:pPr>
            <a:r>
              <a:rPr lang="nl-BE" sz="2000" b="1" dirty="0" smtClean="0">
                <a:sym typeface="Wingdings" pitchFamily="2" charset="2"/>
              </a:rPr>
              <a:t>Oorzaken:</a:t>
            </a:r>
          </a:p>
          <a:p>
            <a:pPr marL="265113" indent="-171450">
              <a:lnSpc>
                <a:spcPct val="110000"/>
              </a:lnSpc>
              <a:buFontTx/>
              <a:buChar char="-"/>
            </a:pPr>
            <a:r>
              <a:rPr lang="nl-BE" sz="1800" dirty="0" smtClean="0">
                <a:sym typeface="Wingdings" panose="05000000000000000000" pitchFamily="2" charset="2"/>
              </a:rPr>
              <a:t>Storten industrieel en huishoudelijk afval</a:t>
            </a:r>
          </a:p>
          <a:p>
            <a:pPr marL="265113" indent="-171450">
              <a:lnSpc>
                <a:spcPct val="110000"/>
              </a:lnSpc>
              <a:buFontTx/>
              <a:buChar char="-"/>
            </a:pPr>
            <a:r>
              <a:rPr lang="nl-BE" sz="1800" dirty="0" smtClean="0">
                <a:sym typeface="Wingdings" panose="05000000000000000000" pitchFamily="2" charset="2"/>
              </a:rPr>
              <a:t>Het gebruik van pesticiden in landbouw</a:t>
            </a:r>
          </a:p>
          <a:p>
            <a:pPr marL="265113" indent="-171450">
              <a:lnSpc>
                <a:spcPct val="110000"/>
              </a:lnSpc>
              <a:buFontTx/>
              <a:buChar char="-"/>
            </a:pPr>
            <a:r>
              <a:rPr lang="nl-BE" sz="1800" dirty="0" smtClean="0">
                <a:sym typeface="Wingdings" panose="05000000000000000000" pitchFamily="2" charset="2"/>
              </a:rPr>
              <a:t>Overbemesting</a:t>
            </a:r>
          </a:p>
          <a:p>
            <a:pPr marL="265113" indent="-171450">
              <a:lnSpc>
                <a:spcPct val="110000"/>
              </a:lnSpc>
              <a:buFontTx/>
              <a:buChar char="-"/>
            </a:pPr>
            <a:r>
              <a:rPr lang="nl-BE" sz="1800" dirty="0" smtClean="0">
                <a:sym typeface="Wingdings" panose="05000000000000000000" pitchFamily="2" charset="2"/>
              </a:rPr>
              <a:t>Ontbossen</a:t>
            </a:r>
          </a:p>
          <a:p>
            <a:pPr marL="265113" indent="-171450">
              <a:lnSpc>
                <a:spcPct val="110000"/>
              </a:lnSpc>
              <a:buFontTx/>
              <a:buChar char="-"/>
            </a:pPr>
            <a:r>
              <a:rPr lang="nl-BE" sz="1800" dirty="0" smtClean="0">
                <a:sym typeface="Wingdings" panose="05000000000000000000" pitchFamily="2" charset="2"/>
              </a:rPr>
              <a:t>Daling grondwater door toenemend waterverbruik</a:t>
            </a:r>
          </a:p>
          <a:p>
            <a:pPr marL="265113" indent="-171450">
              <a:lnSpc>
                <a:spcPct val="110000"/>
              </a:lnSpc>
              <a:buFontTx/>
              <a:buChar char="-"/>
            </a:pPr>
            <a:r>
              <a:rPr lang="nl-BE" sz="1800" b="1" dirty="0" smtClean="0">
                <a:sym typeface="Wingdings" panose="05000000000000000000" pitchFamily="2" charset="2"/>
              </a:rPr>
              <a:t>monoculturen</a:t>
            </a:r>
          </a:p>
          <a:p>
            <a:pPr marL="265113" indent="-171450">
              <a:lnSpc>
                <a:spcPct val="110000"/>
              </a:lnSpc>
              <a:buFontTx/>
              <a:buChar char="-"/>
            </a:pPr>
            <a:endParaRPr lang="nl-BE" sz="1050" dirty="0" smtClean="0">
              <a:sym typeface="Wingdings" panose="05000000000000000000" pitchFamily="2" charset="2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Invloed van organismen op het milieu   pg. 54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www.lc.nl/migration_catalog/article10799511.ece/BINARY/bodemverontreinigi_119210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45124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auch.de/cms/upload/cache/20100417MDS19_9892jpg_w6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33896"/>
            <a:ext cx="5480674" cy="2031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49836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4248472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2.4 bodemverontreiniging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79512" y="1484784"/>
            <a:ext cx="8784976" cy="51125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3" indent="0">
              <a:lnSpc>
                <a:spcPct val="110000"/>
              </a:lnSpc>
              <a:buFont typeface="Wingdings 2"/>
              <a:buNone/>
            </a:pPr>
            <a:endParaRPr lang="nl-BE" sz="2000" b="1" dirty="0" smtClean="0">
              <a:sym typeface="Wingdings" pitchFamily="2" charset="2"/>
            </a:endParaRPr>
          </a:p>
          <a:p>
            <a:pPr marL="93663" indent="0">
              <a:lnSpc>
                <a:spcPct val="110000"/>
              </a:lnSpc>
              <a:buFont typeface="Wingdings 2"/>
              <a:buNone/>
            </a:pPr>
            <a:r>
              <a:rPr lang="nl-BE" sz="2000" b="1" dirty="0" smtClean="0">
                <a:sym typeface="Wingdings" pitchFamily="2" charset="2"/>
              </a:rPr>
              <a:t>Gevolgen:</a:t>
            </a:r>
          </a:p>
          <a:p>
            <a:pPr marL="265113" indent="-171450">
              <a:lnSpc>
                <a:spcPct val="110000"/>
              </a:lnSpc>
              <a:buFontTx/>
              <a:buChar char="-"/>
            </a:pPr>
            <a:r>
              <a:rPr lang="nl-BE" sz="1800" dirty="0" smtClean="0">
                <a:sym typeface="Wingdings" panose="05000000000000000000" pitchFamily="2" charset="2"/>
              </a:rPr>
              <a:t>Verlies vruchtbare grond door erosie en overstromingen</a:t>
            </a:r>
          </a:p>
          <a:p>
            <a:pPr marL="265113" indent="-171450">
              <a:lnSpc>
                <a:spcPct val="110000"/>
              </a:lnSpc>
              <a:buFontTx/>
              <a:buChar char="-"/>
            </a:pPr>
            <a:r>
              <a:rPr lang="nl-BE" sz="1800" dirty="0" smtClean="0">
                <a:sym typeface="Wingdings" panose="05000000000000000000" pitchFamily="2" charset="2"/>
              </a:rPr>
              <a:t>Wijzigingen in de biodiversiteit en ecosysteem</a:t>
            </a:r>
            <a:endParaRPr lang="nl-BE" sz="1050" dirty="0">
              <a:sym typeface="Wingdings" panose="05000000000000000000" pitchFamily="2" charset="2"/>
            </a:endParaRPr>
          </a:p>
          <a:p>
            <a:pPr marL="265113" indent="-171450">
              <a:lnSpc>
                <a:spcPct val="110000"/>
              </a:lnSpc>
              <a:buFontTx/>
              <a:buChar char="-"/>
            </a:pPr>
            <a:r>
              <a:rPr lang="nl-BE" sz="1800" dirty="0" smtClean="0">
                <a:sym typeface="Wingdings" panose="05000000000000000000" pitchFamily="2" charset="2"/>
              </a:rPr>
              <a:t>Zieke bomen</a:t>
            </a:r>
          </a:p>
          <a:p>
            <a:pPr marL="265113" indent="-171450">
              <a:lnSpc>
                <a:spcPct val="110000"/>
              </a:lnSpc>
              <a:buFontTx/>
              <a:buChar char="-"/>
            </a:pPr>
            <a:r>
              <a:rPr lang="nl-BE" sz="1800" dirty="0" smtClean="0">
                <a:sym typeface="Wingdings" panose="05000000000000000000" pitchFamily="2" charset="2"/>
              </a:rPr>
              <a:t>Zieke bodem niet meer geschikt voor voedselproductie en winning drinkwater</a:t>
            </a:r>
          </a:p>
          <a:p>
            <a:pPr marL="265113" indent="-171450">
              <a:lnSpc>
                <a:spcPct val="110000"/>
              </a:lnSpc>
              <a:buFontTx/>
              <a:buChar char="-"/>
            </a:pPr>
            <a:r>
              <a:rPr lang="nl-BE" sz="1800" b="1" dirty="0" smtClean="0">
                <a:sym typeface="Wingdings" panose="05000000000000000000" pitchFamily="2" charset="2"/>
              </a:rPr>
              <a:t>Monoculturen</a:t>
            </a:r>
            <a:r>
              <a:rPr lang="nl-BE" sz="1800" dirty="0" smtClean="0">
                <a:sym typeface="Wingdings" panose="05000000000000000000" pitchFamily="2" charset="2"/>
              </a:rPr>
              <a:t>: kans op ziekten zeer groot</a:t>
            </a:r>
          </a:p>
          <a:p>
            <a:pPr marL="265113" indent="-171450">
              <a:lnSpc>
                <a:spcPct val="110000"/>
              </a:lnSpc>
              <a:buFontTx/>
              <a:buChar char="-"/>
            </a:pPr>
            <a:endParaRPr lang="nl-BE" sz="1800" dirty="0" smtClean="0">
              <a:sym typeface="Wingdings" panose="05000000000000000000" pitchFamily="2" charset="2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Invloed van organismen op het milieu   pg. 54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http://www.lne.be/themas/bodem/meldpunt_erosie/fotos-erosie/ravijneros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400412"/>
            <a:ext cx="1737627" cy="2316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adsbomen.nl/fotos/2008/02/kastanjeziekte-2-montgomery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08425"/>
            <a:ext cx="1656184" cy="2208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87429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4248472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3.1 Kyotoprotocol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79512" y="1484784"/>
            <a:ext cx="8784976" cy="51125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3" indent="0">
              <a:lnSpc>
                <a:spcPct val="110000"/>
              </a:lnSpc>
              <a:buFont typeface="Wingdings 2"/>
              <a:buNone/>
            </a:pPr>
            <a:endParaRPr lang="nl-BE" sz="2000" b="1" dirty="0">
              <a:sym typeface="Wingdings" pitchFamily="2" charset="2"/>
            </a:endParaRPr>
          </a:p>
          <a:p>
            <a:pPr marL="265113" indent="-171450">
              <a:lnSpc>
                <a:spcPct val="110000"/>
              </a:lnSpc>
              <a:buFontTx/>
              <a:buChar char="-"/>
            </a:pPr>
            <a:r>
              <a:rPr lang="nl-BE" sz="1800" dirty="0" smtClean="0">
                <a:sym typeface="Wingdings" panose="05000000000000000000" pitchFamily="2" charset="2"/>
              </a:rPr>
              <a:t>Stabiliseren versterkt broeikaseffect</a:t>
            </a:r>
          </a:p>
          <a:p>
            <a:pPr marL="265113" indent="-171450">
              <a:lnSpc>
                <a:spcPct val="110000"/>
              </a:lnSpc>
              <a:buFontTx/>
              <a:buChar char="-"/>
            </a:pPr>
            <a:r>
              <a:rPr lang="nl-BE" sz="1800" dirty="0" smtClean="0">
                <a:sym typeface="Wingdings" panose="05000000000000000000" pitchFamily="2" charset="2"/>
              </a:rPr>
              <a:t>Westerse landen moeten hun CO</a:t>
            </a:r>
            <a:r>
              <a:rPr lang="nl-BE" sz="1100" dirty="0" smtClean="0">
                <a:sym typeface="Wingdings" panose="05000000000000000000" pitchFamily="2" charset="2"/>
              </a:rPr>
              <a:t>2</a:t>
            </a:r>
            <a:r>
              <a:rPr lang="nl-BE" sz="1800" dirty="0" smtClean="0">
                <a:sym typeface="Wingdings" panose="05000000000000000000" pitchFamily="2" charset="2"/>
              </a:rPr>
              <a:t>-uitstoot laten dalen</a:t>
            </a:r>
          </a:p>
          <a:p>
            <a:pPr marL="265113" indent="-171450">
              <a:lnSpc>
                <a:spcPct val="110000"/>
              </a:lnSpc>
              <a:buFontTx/>
              <a:buChar char="-"/>
            </a:pPr>
            <a:endParaRPr lang="nl-BE" sz="1800" dirty="0">
              <a:sym typeface="Wingdings" panose="05000000000000000000" pitchFamily="2" charset="2"/>
            </a:endParaRPr>
          </a:p>
          <a:p>
            <a:pPr marL="265113" indent="-171450">
              <a:lnSpc>
                <a:spcPct val="110000"/>
              </a:lnSpc>
              <a:buFontTx/>
              <a:buChar char="-"/>
            </a:pPr>
            <a:r>
              <a:rPr lang="nl-BE" sz="1800" b="1" dirty="0" smtClean="0">
                <a:sym typeface="Wingdings" panose="05000000000000000000" pitchFamily="2" charset="2"/>
              </a:rPr>
              <a:t>Nieuw</a:t>
            </a:r>
            <a:r>
              <a:rPr lang="nl-BE" sz="1800" dirty="0" smtClean="0">
                <a:sym typeface="Wingdings" panose="05000000000000000000" pitchFamily="2" charset="2"/>
              </a:rPr>
              <a:t>: grote vervuilers, zoals China, India en V.S., moeten hun uitstoot verminderen.</a:t>
            </a:r>
          </a:p>
          <a:p>
            <a:pPr marL="265113" indent="-171450">
              <a:lnSpc>
                <a:spcPct val="110000"/>
              </a:lnSpc>
              <a:buFontTx/>
              <a:buChar char="-"/>
            </a:pPr>
            <a:endParaRPr lang="nl-BE" sz="1800" dirty="0" smtClean="0">
              <a:sym typeface="Wingdings" panose="05000000000000000000" pitchFamily="2" charset="2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Mogelijke oplossingen          pg. 55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www.investment-engineering.com/images/ie_fotos/co2_indic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83787"/>
            <a:ext cx="5614764" cy="267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2542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4248472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3.2 verbod op cfk’s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79512" y="1484784"/>
            <a:ext cx="8784976" cy="51125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3" indent="0">
              <a:lnSpc>
                <a:spcPct val="110000"/>
              </a:lnSpc>
              <a:buFont typeface="Wingdings 2"/>
              <a:buNone/>
            </a:pPr>
            <a:endParaRPr lang="nl-BE" sz="2000" b="1" dirty="0">
              <a:sym typeface="Wingdings" pitchFamily="2" charset="2"/>
            </a:endParaRPr>
          </a:p>
          <a:p>
            <a:pPr marL="265113" indent="-171450">
              <a:lnSpc>
                <a:spcPct val="110000"/>
              </a:lnSpc>
              <a:buFontTx/>
              <a:buChar char="-"/>
            </a:pPr>
            <a:r>
              <a:rPr lang="nl-BE" sz="1800" dirty="0" smtClean="0">
                <a:sym typeface="Wingdings" panose="05000000000000000000" pitchFamily="2" charset="2"/>
              </a:rPr>
              <a:t>Om het gat in de ozonlaag te verkleinen 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1800" dirty="0">
                <a:sym typeface="Wingdings" panose="05000000000000000000" pitchFamily="2" charset="2"/>
              </a:rPr>
              <a:t>	</a:t>
            </a:r>
            <a:r>
              <a:rPr lang="nl-BE" sz="1800" dirty="0" smtClean="0">
                <a:sym typeface="Wingdings" panose="05000000000000000000" pitchFamily="2" charset="2"/>
              </a:rPr>
              <a:t> In België een verbod op productie/gebruik van cfk’s ingevoerd</a:t>
            </a:r>
          </a:p>
          <a:p>
            <a:pPr marL="93663" indent="0">
              <a:lnSpc>
                <a:spcPct val="110000"/>
              </a:lnSpc>
              <a:buNone/>
            </a:pPr>
            <a:endParaRPr lang="nl-BE" sz="1800" dirty="0" smtClean="0">
              <a:sym typeface="Wingdings" panose="05000000000000000000" pitchFamily="2" charset="2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Mogelijke oplossingen          pg. 55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http://www.worldexplorer.be/ozonlaa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2850442"/>
            <a:ext cx="3610719" cy="371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12954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4248472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3.3 Smogalarm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79512" y="1484784"/>
            <a:ext cx="8784976" cy="51125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3" indent="0">
              <a:lnSpc>
                <a:spcPct val="110000"/>
              </a:lnSpc>
              <a:buFont typeface="Wingdings 2"/>
              <a:buNone/>
            </a:pPr>
            <a:endParaRPr lang="nl-BE" sz="2000" b="1" dirty="0">
              <a:sym typeface="Wingdings" pitchFamily="2" charset="2"/>
            </a:endParaRPr>
          </a:p>
          <a:p>
            <a:pPr marL="265113" indent="-171450">
              <a:lnSpc>
                <a:spcPct val="110000"/>
              </a:lnSpc>
              <a:buFontTx/>
              <a:buChar char="-"/>
            </a:pPr>
            <a:r>
              <a:rPr lang="nl-BE" sz="1800" dirty="0" smtClean="0">
                <a:sym typeface="Wingdings" panose="05000000000000000000" pitchFamily="2" charset="2"/>
              </a:rPr>
              <a:t>Maximumsnelheid op autosnelwegnet in Vlaanderen verlaagd tot 90 km/h</a:t>
            </a:r>
            <a:endParaRPr lang="nl-BE" sz="1800" dirty="0">
              <a:sym typeface="Wingdings" panose="05000000000000000000" pitchFamily="2" charset="2"/>
            </a:endParaRPr>
          </a:p>
          <a:p>
            <a:pPr marL="93663" indent="0">
              <a:lnSpc>
                <a:spcPct val="110000"/>
              </a:lnSpc>
              <a:buNone/>
            </a:pPr>
            <a:r>
              <a:rPr lang="nl-BE" sz="2000" dirty="0" smtClean="0">
                <a:sym typeface="Wingdings" panose="05000000000000000000" pitchFamily="2" charset="2"/>
              </a:rPr>
              <a:t>	 schadelijke uitstoot verminderen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1600" dirty="0">
                <a:sym typeface="Wingdings" panose="05000000000000000000" pitchFamily="2" charset="2"/>
              </a:rPr>
              <a:t>	</a:t>
            </a:r>
            <a:endParaRPr lang="nl-BE" sz="1800" dirty="0" smtClean="0">
              <a:sym typeface="Wingdings" panose="05000000000000000000" pitchFamily="2" charset="2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Mogelijke oplossingen          pg. 56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http://static3.hln.be/static/photo/2011/8/13/10/20110202190730/media_xl_4038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387" y="2924944"/>
            <a:ext cx="6127226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6518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4248472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3.4 mestactieplan 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79512" y="1484784"/>
            <a:ext cx="8784976" cy="51125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3" indent="0">
              <a:lnSpc>
                <a:spcPct val="110000"/>
              </a:lnSpc>
              <a:buFont typeface="Wingdings 2"/>
              <a:buNone/>
            </a:pPr>
            <a:endParaRPr lang="nl-BE" sz="2000" b="1" dirty="0" smtClean="0">
              <a:sym typeface="Wingdings" pitchFamily="2" charset="2"/>
            </a:endParaRPr>
          </a:p>
          <a:p>
            <a:pPr marL="265113" indent="-171450">
              <a:lnSpc>
                <a:spcPct val="110000"/>
              </a:lnSpc>
              <a:buFontTx/>
              <a:buChar char="-"/>
            </a:pPr>
            <a:r>
              <a:rPr lang="nl-BE" sz="1800" dirty="0" smtClean="0">
                <a:sym typeface="Wingdings" panose="05000000000000000000" pitchFamily="2" charset="2"/>
              </a:rPr>
              <a:t>Overbemesting in landbouw tegengaan</a:t>
            </a:r>
          </a:p>
          <a:p>
            <a:pPr marL="265113" indent="-171450">
              <a:lnSpc>
                <a:spcPct val="110000"/>
              </a:lnSpc>
              <a:buFontTx/>
              <a:buChar char="-"/>
            </a:pPr>
            <a:r>
              <a:rPr lang="nl-BE" sz="1800" dirty="0" smtClean="0">
                <a:sym typeface="Wingdings" panose="05000000000000000000" pitchFamily="2" charset="2"/>
              </a:rPr>
              <a:t>Gevaarlijk door </a:t>
            </a:r>
            <a:r>
              <a:rPr lang="nl-BE" sz="1800" b="1" dirty="0" smtClean="0">
                <a:sym typeface="Wingdings" panose="05000000000000000000" pitchFamily="2" charset="2"/>
              </a:rPr>
              <a:t>algengroei</a:t>
            </a:r>
            <a:r>
              <a:rPr lang="nl-BE" sz="1800" dirty="0" smtClean="0">
                <a:sym typeface="Wingdings" panose="05000000000000000000" pitchFamily="2" charset="2"/>
              </a:rPr>
              <a:t> in het oppervlaktewater</a:t>
            </a:r>
            <a:r>
              <a:rPr lang="nl-BE" sz="1600" dirty="0">
                <a:sym typeface="Wingdings" panose="05000000000000000000" pitchFamily="2" charset="2"/>
              </a:rPr>
              <a:t>	</a:t>
            </a:r>
            <a:endParaRPr lang="nl-BE" sz="1800" dirty="0" smtClean="0">
              <a:sym typeface="Wingdings" panose="05000000000000000000" pitchFamily="2" charset="2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Mogelijke oplossingen          pg. 56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http://www.vilt.be/application/public/upload/27/VILT_Detail/27967/bemestingb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1"/>
            <a:ext cx="5193010" cy="2833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vilt.be/application/public/upload/31/VILT_Detail/31444/mes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7505700" cy="4095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67708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4248472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3.5 MIRA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79512" y="1484784"/>
            <a:ext cx="8784976" cy="23042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3" indent="0">
              <a:lnSpc>
                <a:spcPct val="110000"/>
              </a:lnSpc>
              <a:buFont typeface="Wingdings 2"/>
              <a:buNone/>
            </a:pPr>
            <a:endParaRPr lang="nl-BE" sz="2000" b="1" dirty="0" smtClean="0">
              <a:sym typeface="Wingdings" pitchFamily="2" charset="2"/>
            </a:endParaRPr>
          </a:p>
          <a:p>
            <a:pPr marL="265113" indent="-171450">
              <a:lnSpc>
                <a:spcPct val="110000"/>
              </a:lnSpc>
              <a:buFontTx/>
              <a:buChar char="-"/>
            </a:pPr>
            <a:r>
              <a:rPr lang="nl-BE" sz="1800" dirty="0" smtClean="0">
                <a:sym typeface="Wingdings" panose="05000000000000000000" pitchFamily="2" charset="2"/>
              </a:rPr>
              <a:t>= milieurapport Vlaanderen</a:t>
            </a:r>
          </a:p>
          <a:p>
            <a:pPr marL="265113" indent="-171450">
              <a:lnSpc>
                <a:spcPct val="110000"/>
              </a:lnSpc>
              <a:buFontTx/>
              <a:buChar char="-"/>
            </a:pPr>
            <a:r>
              <a:rPr lang="nl-BE" sz="1800" b="1" dirty="0" smtClean="0">
                <a:sym typeface="Wingdings" panose="05000000000000000000" pitchFamily="2" charset="2"/>
              </a:rPr>
              <a:t>Opdracht</a:t>
            </a:r>
            <a:r>
              <a:rPr lang="nl-BE" sz="1800" dirty="0" smtClean="0">
                <a:sym typeface="Wingdings" panose="05000000000000000000" pitchFamily="2" charset="2"/>
              </a:rPr>
              <a:t>:</a:t>
            </a:r>
          </a:p>
          <a:p>
            <a:pPr marL="710883" lvl="1" indent="-342900">
              <a:lnSpc>
                <a:spcPct val="110000"/>
              </a:lnSpc>
              <a:buFont typeface="+mj-lt"/>
              <a:buAutoNum type="arabicPeriod"/>
            </a:pPr>
            <a:r>
              <a:rPr lang="nl-BE" sz="1800" dirty="0" smtClean="0">
                <a:sym typeface="Wingdings" panose="05000000000000000000" pitchFamily="2" charset="2"/>
              </a:rPr>
              <a:t>Beschrijft, analyseert en evalueert toestand van het milieu</a:t>
            </a:r>
          </a:p>
          <a:p>
            <a:pPr marL="710883" lvl="1" indent="-342900">
              <a:lnSpc>
                <a:spcPct val="110000"/>
              </a:lnSpc>
              <a:buFont typeface="+mj-lt"/>
              <a:buAutoNum type="arabicPeriod"/>
            </a:pPr>
            <a:r>
              <a:rPr lang="nl-BE" sz="1800" dirty="0" smtClean="0">
                <a:sym typeface="Wingdings" panose="05000000000000000000" pitchFamily="2" charset="2"/>
              </a:rPr>
              <a:t>Evalueert het milieubeleid</a:t>
            </a:r>
          </a:p>
          <a:p>
            <a:pPr marL="710883" lvl="1" indent="-342900">
              <a:lnSpc>
                <a:spcPct val="110000"/>
              </a:lnSpc>
              <a:buFont typeface="+mj-lt"/>
              <a:buAutoNum type="arabicPeriod"/>
            </a:pPr>
            <a:r>
              <a:rPr lang="nl-BE" sz="1800" dirty="0" smtClean="0">
                <a:sym typeface="Wingdings" panose="05000000000000000000" pitchFamily="2" charset="2"/>
              </a:rPr>
              <a:t>Beschrijft de verwachte ontwikkelingen van het milieu 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3. Mogelijke oplossingen          pg. 56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179512" y="5013176"/>
            <a:ext cx="8784976" cy="23042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3" indent="0">
              <a:lnSpc>
                <a:spcPct val="110000"/>
              </a:lnSpc>
              <a:buFont typeface="Wingdings 2"/>
              <a:buNone/>
            </a:pPr>
            <a:endParaRPr lang="nl-BE" sz="2000" b="1" dirty="0" smtClean="0">
              <a:sym typeface="Wingdings" pitchFamily="2" charset="2"/>
            </a:endParaRPr>
          </a:p>
          <a:p>
            <a:pPr marL="265113" indent="-171450">
              <a:lnSpc>
                <a:spcPct val="110000"/>
              </a:lnSpc>
              <a:buFontTx/>
              <a:buChar char="-"/>
            </a:pPr>
            <a:r>
              <a:rPr lang="nl-BE" sz="1800" dirty="0" smtClean="0">
                <a:sym typeface="Wingdings" panose="05000000000000000000" pitchFamily="2" charset="2"/>
              </a:rPr>
              <a:t>Afvalwater via hoofdriolen naar zuiveringsinstallaties gevoerd</a:t>
            </a:r>
          </a:p>
          <a:p>
            <a:pPr marL="265113" indent="-171450">
              <a:lnSpc>
                <a:spcPct val="110000"/>
              </a:lnSpc>
              <a:buFontTx/>
              <a:buChar char="-"/>
            </a:pPr>
            <a:r>
              <a:rPr lang="nl-BE" sz="1800" dirty="0" smtClean="0">
                <a:sym typeface="Wingdings" panose="05000000000000000000" pitchFamily="2" charset="2"/>
              </a:rPr>
              <a:t>Gezuiverde water  ≠ drinkwater</a:t>
            </a:r>
          </a:p>
          <a:p>
            <a:pPr marL="265113" indent="-171450">
              <a:lnSpc>
                <a:spcPct val="110000"/>
              </a:lnSpc>
              <a:buFontTx/>
              <a:buChar char="-"/>
            </a:pPr>
            <a:r>
              <a:rPr lang="nl-BE" sz="1800" dirty="0" smtClean="0">
                <a:sym typeface="Wingdings" panose="05000000000000000000" pitchFamily="2" charset="2"/>
              </a:rPr>
              <a:t>Gezuiderd zodat het aan de waterlopen </a:t>
            </a:r>
            <a:r>
              <a:rPr lang="nl-BE" sz="1800" dirty="0">
                <a:sym typeface="Wingdings" panose="05000000000000000000" pitchFamily="2" charset="2"/>
              </a:rPr>
              <a:t>geen schade </a:t>
            </a:r>
            <a:r>
              <a:rPr lang="nl-BE" sz="1800" dirty="0" smtClean="0">
                <a:sym typeface="Wingdings" panose="05000000000000000000" pitchFamily="2" charset="2"/>
              </a:rPr>
              <a:t>meer aanricht</a:t>
            </a:r>
          </a:p>
          <a:p>
            <a:pPr marL="265113" indent="-171450">
              <a:lnSpc>
                <a:spcPct val="110000"/>
              </a:lnSpc>
              <a:buFontTx/>
              <a:buChar char="-"/>
            </a:pPr>
            <a:endParaRPr lang="nl-BE" sz="1800" dirty="0" smtClean="0">
              <a:sym typeface="Wingdings" panose="05000000000000000000" pitchFamily="2" charset="2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323528" y="4722713"/>
            <a:ext cx="4248472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3.6 Waterzuivering</a:t>
            </a:r>
          </a:p>
        </p:txBody>
      </p:sp>
      <p:pic>
        <p:nvPicPr>
          <p:cNvPr id="5122" name="Picture 2" descr="http://www.pompenreynaert.com/waterzuiver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87974"/>
            <a:ext cx="2429576" cy="1691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05830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79512" y="1196752"/>
            <a:ext cx="8784976" cy="540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3" indent="0">
              <a:lnSpc>
                <a:spcPct val="110000"/>
              </a:lnSpc>
              <a:buNone/>
            </a:pPr>
            <a:r>
              <a:rPr lang="nl-BE" sz="1800" b="1" u="sng" dirty="0" smtClean="0">
                <a:sym typeface="Wingdings" panose="05000000000000000000" pitchFamily="2" charset="2"/>
              </a:rPr>
              <a:t>Definitie: 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1800" dirty="0" smtClean="0">
                <a:sym typeface="Wingdings" panose="05000000000000000000" pitchFamily="2" charset="2"/>
              </a:rPr>
              <a:t>Duurzame ontwikkeling is een ontwikkeling die tegemoetkomt aan de noden van het heden, zonder behoeftevoorziening van de toekomstige generaties in het gedrang te brengen.</a:t>
            </a:r>
          </a:p>
          <a:p>
            <a:pPr marL="93663" indent="0">
              <a:lnSpc>
                <a:spcPct val="110000"/>
              </a:lnSpc>
              <a:buNone/>
            </a:pPr>
            <a:endParaRPr lang="nl-BE" sz="1800" dirty="0">
              <a:sym typeface="Wingdings" panose="05000000000000000000" pitchFamily="2" charset="2"/>
            </a:endParaRPr>
          </a:p>
          <a:p>
            <a:pPr marL="93663" indent="0">
              <a:lnSpc>
                <a:spcPct val="110000"/>
              </a:lnSpc>
              <a:buNone/>
            </a:pPr>
            <a:r>
              <a:rPr lang="nl-BE" sz="1800" b="1" u="sng" dirty="0" smtClean="0">
                <a:sym typeface="Wingdings" panose="05000000000000000000" pitchFamily="2" charset="2"/>
              </a:rPr>
              <a:t>Drie peilers:</a:t>
            </a:r>
            <a:endParaRPr lang="nl-BE" sz="1800" dirty="0" smtClean="0">
              <a:sym typeface="Wingdings" panose="05000000000000000000" pitchFamily="2" charset="2"/>
            </a:endParaRPr>
          </a:p>
          <a:p>
            <a:pPr marL="436563" indent="-342900">
              <a:lnSpc>
                <a:spcPct val="110000"/>
              </a:lnSpc>
              <a:buFont typeface="+mj-lt"/>
              <a:buAutoNum type="arabicPeriod"/>
            </a:pPr>
            <a:r>
              <a:rPr lang="nl-BE" sz="1800" b="1" dirty="0" smtClean="0">
                <a:sym typeface="Wingdings" panose="05000000000000000000" pitchFamily="2" charset="2"/>
              </a:rPr>
              <a:t>Economische groei</a:t>
            </a:r>
            <a:r>
              <a:rPr lang="nl-BE" sz="1800" dirty="0" smtClean="0">
                <a:sym typeface="Wingdings" panose="05000000000000000000" pitchFamily="2" charset="2"/>
              </a:rPr>
              <a:t>: is noodzakelijk maar mag niet ten koste gaan van medemens en milieu.</a:t>
            </a:r>
          </a:p>
          <a:p>
            <a:pPr marL="436563" indent="-342900">
              <a:lnSpc>
                <a:spcPct val="110000"/>
              </a:lnSpc>
              <a:buFont typeface="+mj-lt"/>
              <a:buAutoNum type="arabicPeriod"/>
            </a:pPr>
            <a:r>
              <a:rPr lang="nl-BE" sz="1800" b="1" dirty="0" smtClean="0">
                <a:sym typeface="Wingdings" panose="05000000000000000000" pitchFamily="2" charset="2"/>
              </a:rPr>
              <a:t>Sociale vooruitgang:</a:t>
            </a:r>
            <a:r>
              <a:rPr lang="nl-BE" sz="1800" dirty="0" smtClean="0">
                <a:sym typeface="Wingdings" panose="05000000000000000000" pitchFamily="2" charset="2"/>
              </a:rPr>
              <a:t> moet voor iedereen voelbaar zijn.</a:t>
            </a:r>
          </a:p>
          <a:p>
            <a:pPr marL="436563" indent="-342900">
              <a:lnSpc>
                <a:spcPct val="110000"/>
              </a:lnSpc>
              <a:buFont typeface="+mj-lt"/>
              <a:buAutoNum type="arabicPeriod"/>
            </a:pPr>
            <a:r>
              <a:rPr lang="nl-BE" sz="1800" b="1" dirty="0" smtClean="0">
                <a:sym typeface="Wingdings" panose="05000000000000000000" pitchFamily="2" charset="2"/>
              </a:rPr>
              <a:t>Ecologische stabiliteit:</a:t>
            </a:r>
            <a:r>
              <a:rPr lang="nl-BE" sz="1800" dirty="0" smtClean="0">
                <a:sym typeface="Wingdings" panose="05000000000000000000" pitchFamily="2" charset="2"/>
              </a:rPr>
              <a:t> is nodig. Invloed van onze activiteiten zo laag mogelijk belasting op milieu.</a:t>
            </a:r>
          </a:p>
          <a:p>
            <a:pPr marL="93663" indent="0">
              <a:lnSpc>
                <a:spcPct val="110000"/>
              </a:lnSpc>
              <a:buNone/>
            </a:pPr>
            <a:endParaRPr lang="nl-BE" sz="1800" b="1" dirty="0">
              <a:sym typeface="Wingdings" panose="05000000000000000000" pitchFamily="2" charset="2"/>
            </a:endParaRPr>
          </a:p>
          <a:p>
            <a:pPr marL="93663" indent="0">
              <a:lnSpc>
                <a:spcPct val="110000"/>
              </a:lnSpc>
              <a:buNone/>
            </a:pPr>
            <a:r>
              <a:rPr lang="nl-BE" sz="1800" b="1" dirty="0" smtClean="0">
                <a:sym typeface="Wingdings" panose="05000000000000000000" pitchFamily="2" charset="2"/>
              </a:rPr>
              <a:t>Indien 1 van deze peilers wordt verwaarloosd, loopt het fout!!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noProof="0" dirty="0" smtClean="0">
                <a:solidFill>
                  <a:schemeClr val="bg1"/>
                </a:solidFill>
              </a:rPr>
              <a:t>4. Duurzame ontwikkeling         pg. 57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61957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frontlinie.nl/planten/zilverscho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5" r="14445"/>
          <a:stretch/>
        </p:blipFill>
        <p:spPr bwMode="auto">
          <a:xfrm>
            <a:off x="642814" y="2697478"/>
            <a:ext cx="2849066" cy="2571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640960" cy="5400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BE" sz="2000" b="1" dirty="0" smtClean="0">
                <a:sym typeface="Wingdings" pitchFamily="2" charset="2"/>
              </a:rPr>
              <a:t>Voorbeelden tredplanten:</a:t>
            </a:r>
            <a:endParaRPr lang="nl-BE" sz="2000" dirty="0">
              <a:sym typeface="Wingdings" pitchFamily="2" charset="2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11521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82500" lnSpcReduction="20000"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1. Onderzoek van een sterk            pg. 43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    betreden of bereden plaats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5015928"/>
            <a:ext cx="2376264" cy="429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zilverschoon</a:t>
            </a:r>
            <a:endParaRPr lang="nl-BE" b="1" dirty="0"/>
          </a:p>
        </p:txBody>
      </p:sp>
      <p:pic>
        <p:nvPicPr>
          <p:cNvPr id="4104" name="Picture 8" descr="http://www.natuurnieuwegein.nl/wit/witte_klaver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740" y="2692346"/>
            <a:ext cx="5372075" cy="2671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21645" y="5022812"/>
            <a:ext cx="2376264" cy="429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witte klaver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10534429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881" y="1196752"/>
            <a:ext cx="247812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79512" y="1196752"/>
            <a:ext cx="8784976" cy="540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3" indent="0">
              <a:lnSpc>
                <a:spcPct val="110000"/>
              </a:lnSpc>
              <a:buNone/>
            </a:pPr>
            <a:r>
              <a:rPr lang="nl-BE" sz="1800" b="1" u="sng" dirty="0" smtClean="0">
                <a:sym typeface="Wingdings" panose="05000000000000000000" pitchFamily="2" charset="2"/>
              </a:rPr>
              <a:t>Ecologische voetafdruk: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1800" dirty="0" smtClean="0">
                <a:sym typeface="Wingdings" panose="05000000000000000000" pitchFamily="2" charset="2"/>
              </a:rPr>
              <a:t>De oppervlakte aarde die nodig is om te voorzien in de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1800" dirty="0" smtClean="0">
                <a:sym typeface="Wingdings" panose="05000000000000000000" pitchFamily="2" charset="2"/>
              </a:rPr>
              <a:t> levensstijl van een persoon, stad of land.</a:t>
            </a:r>
          </a:p>
          <a:p>
            <a:pPr marL="93663" indent="0">
              <a:lnSpc>
                <a:spcPct val="110000"/>
              </a:lnSpc>
              <a:buNone/>
            </a:pPr>
            <a:endParaRPr lang="nl-BE" sz="1800" dirty="0">
              <a:sym typeface="Wingdings" panose="05000000000000000000" pitchFamily="2" charset="2"/>
            </a:endParaRPr>
          </a:p>
          <a:p>
            <a:pPr marL="93663" indent="0">
              <a:lnSpc>
                <a:spcPct val="110000"/>
              </a:lnSpc>
              <a:buNone/>
            </a:pPr>
            <a:endParaRPr lang="nl-BE" sz="1800" dirty="0" smtClean="0">
              <a:sym typeface="Wingdings" panose="05000000000000000000" pitchFamily="2" charset="2"/>
            </a:endParaRPr>
          </a:p>
          <a:p>
            <a:pPr marL="93663" indent="0">
              <a:lnSpc>
                <a:spcPct val="110000"/>
              </a:lnSpc>
              <a:buNone/>
            </a:pPr>
            <a:endParaRPr lang="nl-BE" sz="1800" dirty="0" smtClean="0">
              <a:sym typeface="Wingdings" panose="05000000000000000000" pitchFamily="2" charset="2"/>
            </a:endParaRPr>
          </a:p>
        </p:txBody>
      </p:sp>
      <p:pic>
        <p:nvPicPr>
          <p:cNvPr id="6146" name="Picture 2" descr="http://upload.wikimedia.org/wikipedia/commons/b/b3/World_map_of_countries_by_ecological_footprint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89029"/>
            <a:ext cx="7946562" cy="3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noProof="0" dirty="0" smtClean="0">
                <a:solidFill>
                  <a:schemeClr val="bg1"/>
                </a:solidFill>
              </a:rPr>
              <a:t>4. Duurzame ontwikkeling         pg. 57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6093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5760640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4.1 belang van natuurverenigingen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91700" y="1988840"/>
            <a:ext cx="8784976" cy="46085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3" indent="0">
              <a:lnSpc>
                <a:spcPct val="110000"/>
              </a:lnSpc>
              <a:buFont typeface="Wingdings 2"/>
              <a:buNone/>
            </a:pPr>
            <a:r>
              <a:rPr lang="nl-BE" sz="1800" dirty="0" smtClean="0">
                <a:sym typeface="Wingdings" pitchFamily="2" charset="2"/>
              </a:rPr>
              <a:t>			is een natuurvereniging in Vlaanderen die bijdraagt tot de zorg voor natuur:</a:t>
            </a:r>
          </a:p>
          <a:p>
            <a:pPr marL="93663" indent="0">
              <a:lnSpc>
                <a:spcPct val="110000"/>
              </a:lnSpc>
              <a:buFont typeface="Wingdings 2"/>
              <a:buNone/>
            </a:pPr>
            <a:endParaRPr lang="nl-BE" sz="1800" dirty="0">
              <a:sym typeface="Wingdings" pitchFamily="2" charset="2"/>
            </a:endParaRPr>
          </a:p>
          <a:p>
            <a:pPr marL="436563" indent="-342900">
              <a:lnSpc>
                <a:spcPct val="110000"/>
              </a:lnSpc>
              <a:buFont typeface="Wingdings"/>
              <a:buChar char="à"/>
            </a:pPr>
            <a:r>
              <a:rPr lang="nl-BE" sz="1800" b="1" dirty="0" smtClean="0">
                <a:sym typeface="Wingdings" panose="05000000000000000000" pitchFamily="2" charset="2"/>
              </a:rPr>
              <a:t>Meer natuur creëren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1800" b="1" dirty="0">
                <a:sym typeface="Wingdings" panose="05000000000000000000" pitchFamily="2" charset="2"/>
              </a:rPr>
              <a:t>	</a:t>
            </a:r>
            <a:r>
              <a:rPr lang="nl-BE" sz="1800" dirty="0" smtClean="0">
                <a:sym typeface="Wingdings" panose="05000000000000000000" pitchFamily="2" charset="2"/>
              </a:rPr>
              <a:t>hoe drukker het leven &lt;-&gt; hoe meer nood aan groen en natuur</a:t>
            </a:r>
            <a:endParaRPr lang="nl-BE" sz="1800" b="1" dirty="0" smtClean="0">
              <a:sym typeface="Wingdings" panose="05000000000000000000" pitchFamily="2" charset="2"/>
            </a:endParaRPr>
          </a:p>
          <a:p>
            <a:pPr marL="436563" indent="-342900">
              <a:lnSpc>
                <a:spcPct val="110000"/>
              </a:lnSpc>
              <a:buFont typeface="Wingdings"/>
              <a:buChar char="à"/>
            </a:pPr>
            <a:r>
              <a:rPr lang="nl-BE" sz="1800" b="1" smtClean="0">
                <a:sym typeface="Wingdings" panose="05000000000000000000" pitchFamily="2" charset="2"/>
              </a:rPr>
              <a:t>Deskundig </a:t>
            </a:r>
            <a:r>
              <a:rPr lang="nl-BE" sz="1800" b="1" dirty="0" smtClean="0">
                <a:sym typeface="Wingdings" panose="05000000000000000000" pitchFamily="2" charset="2"/>
              </a:rPr>
              <a:t>beheer 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1800" b="1" dirty="0">
                <a:sym typeface="Wingdings" panose="05000000000000000000" pitchFamily="2" charset="2"/>
              </a:rPr>
              <a:t>	</a:t>
            </a:r>
            <a:r>
              <a:rPr lang="nl-BE" sz="1800" dirty="0" smtClean="0">
                <a:sym typeface="Wingdings" panose="05000000000000000000" pitchFamily="2" charset="2"/>
              </a:rPr>
              <a:t>soortenrijkdom in natuurgebieden verhogen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1800" b="1" dirty="0">
                <a:sym typeface="Wingdings" panose="05000000000000000000" pitchFamily="2" charset="2"/>
              </a:rPr>
              <a:t>	</a:t>
            </a:r>
            <a:r>
              <a:rPr lang="nl-BE" sz="1800" dirty="0" smtClean="0">
                <a:sym typeface="Wingdings" panose="05000000000000000000" pitchFamily="2" charset="2"/>
              </a:rPr>
              <a:t>zeldzame en bedreigde diersoorten krijgen betere levenskansen</a:t>
            </a:r>
            <a:endParaRPr lang="nl-BE" sz="1800" b="1" dirty="0" smtClean="0">
              <a:sym typeface="Wingdings" panose="05000000000000000000" pitchFamily="2" charset="2"/>
            </a:endParaRPr>
          </a:p>
          <a:p>
            <a:pPr marL="93663" indent="0">
              <a:lnSpc>
                <a:spcPct val="110000"/>
              </a:lnSpc>
              <a:buNone/>
            </a:pPr>
            <a:endParaRPr lang="nl-BE" sz="1800" b="1" dirty="0" smtClean="0">
              <a:sym typeface="Wingdings" panose="05000000000000000000" pitchFamily="2" charset="2"/>
            </a:endParaRPr>
          </a:p>
          <a:p>
            <a:pPr marL="436563" indent="-342900">
              <a:lnSpc>
                <a:spcPct val="110000"/>
              </a:lnSpc>
              <a:buFont typeface="Wingdings"/>
              <a:buChar char="à"/>
            </a:pPr>
            <a:r>
              <a:rPr lang="nl-BE" sz="1800" b="1" dirty="0" smtClean="0">
                <a:sym typeface="Wingdings" panose="05000000000000000000" pitchFamily="2" charset="2"/>
              </a:rPr>
              <a:t>Natuur voor iedereen: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1800" b="1" dirty="0">
                <a:sym typeface="Wingdings" panose="05000000000000000000" pitchFamily="2" charset="2"/>
              </a:rPr>
              <a:t>	</a:t>
            </a:r>
            <a:r>
              <a:rPr lang="nl-BE" sz="1800" dirty="0" smtClean="0">
                <a:sym typeface="Wingdings" pitchFamily="2" charset="2"/>
              </a:rPr>
              <a:t>natuurgebieden worden voor iedereen opgensteld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noProof="0" dirty="0" smtClean="0">
                <a:solidFill>
                  <a:schemeClr val="bg1"/>
                </a:solidFill>
              </a:rPr>
              <a:t>4. Duurzame ontwikkeling         pg. 58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http://www.waregem.be/files/waregem/milieu/LOGOnatuurpun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60013"/>
            <a:ext cx="2304256" cy="48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28464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frontlinie.nl/planten/zilverscho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5" r="14445"/>
          <a:stretch/>
        </p:blipFill>
        <p:spPr bwMode="auto">
          <a:xfrm>
            <a:off x="323528" y="2276873"/>
            <a:ext cx="1940178" cy="1751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640960" cy="5400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BE" sz="2000" b="1" dirty="0" smtClean="0">
                <a:sym typeface="Wingdings" pitchFamily="2" charset="2"/>
              </a:rPr>
              <a:t>Kenmerken tredplanten:</a:t>
            </a:r>
            <a:endParaRPr lang="nl-BE" sz="2000" dirty="0">
              <a:sym typeface="Wingdings" pitchFamily="2" charset="2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11521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82500" lnSpcReduction="20000"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1. Onderzoek van een sterk            pg. 43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    betreden of bereden plaats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4" name="Picture 8" descr="http://www.natuurnieuwegein.nl/wit/witte_klaver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04864"/>
            <a:ext cx="3619705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upload.wikimedia.org/wikipedia/commons/1/1d/Breitwegeri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84" y="4121612"/>
            <a:ext cx="1962766" cy="2217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files.stadsplantenbreda.nl/system_preview_detail_200000389-c12f0c2292/P8040002%20straatgras_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861" y="4005064"/>
            <a:ext cx="3259533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imvanderneut.files.wordpress.com/2013/10/detail-madeliefje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07"/>
          <a:stretch/>
        </p:blipFill>
        <p:spPr bwMode="auto">
          <a:xfrm>
            <a:off x="6207057" y="2924944"/>
            <a:ext cx="2829966" cy="3026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46136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640960" cy="5400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BE" sz="2000" b="1" dirty="0" smtClean="0">
                <a:sym typeface="Wingdings" pitchFamily="2" charset="2"/>
              </a:rPr>
              <a:t>Kenmerken tredplanten:</a:t>
            </a:r>
          </a:p>
          <a:p>
            <a:pPr marL="0" indent="0">
              <a:lnSpc>
                <a:spcPct val="150000"/>
              </a:lnSpc>
              <a:buNone/>
            </a:pPr>
            <a:endParaRPr lang="nl-BE" sz="2000" b="1" dirty="0"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/>
              <a:buChar char="à"/>
            </a:pPr>
            <a:r>
              <a:rPr lang="nl-BE" sz="2000" dirty="0" smtClean="0">
                <a:sym typeface="Wingdings" pitchFamily="2" charset="2"/>
              </a:rPr>
              <a:t>Bladeren plat op de grond</a:t>
            </a:r>
          </a:p>
          <a:p>
            <a:pPr>
              <a:lnSpc>
                <a:spcPct val="150000"/>
              </a:lnSpc>
              <a:buFont typeface="Wingdings"/>
              <a:buChar char="à"/>
            </a:pPr>
            <a:r>
              <a:rPr lang="nl-BE" sz="2000" dirty="0" smtClean="0">
                <a:sym typeface="Wingdings" pitchFamily="2" charset="2"/>
              </a:rPr>
              <a:t>Snel herstelvermogen</a:t>
            </a:r>
          </a:p>
          <a:p>
            <a:pPr>
              <a:lnSpc>
                <a:spcPct val="150000"/>
              </a:lnSpc>
              <a:buFont typeface="Wingdings"/>
              <a:buChar char="à"/>
            </a:pPr>
            <a:r>
              <a:rPr lang="nl-BE" sz="2000" dirty="0" smtClean="0">
                <a:sym typeface="Wingdings" pitchFamily="2" charset="2"/>
              </a:rPr>
              <a:t>Stevige en taaie bladeren</a:t>
            </a:r>
          </a:p>
          <a:p>
            <a:pPr>
              <a:lnSpc>
                <a:spcPct val="150000"/>
              </a:lnSpc>
              <a:buFont typeface="Wingdings"/>
              <a:buChar char="à"/>
            </a:pPr>
            <a:r>
              <a:rPr lang="nl-BE" sz="2000" dirty="0" smtClean="0">
                <a:sym typeface="Wingdings" pitchFamily="2" charset="2"/>
              </a:rPr>
              <a:t>Kleverige zaden die bv. aan de schoenen plakken</a:t>
            </a:r>
            <a:endParaRPr lang="nl-BE" sz="2000" dirty="0">
              <a:sym typeface="Wingdings" pitchFamily="2" charset="2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23528" y="332656"/>
            <a:ext cx="8496944" cy="11521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82500" lnSpcReduction="20000"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1. Onderzoek van een sterk            pg. 43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    betreden of bereden plaats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hthoek 9"/>
          <p:cNvSpPr/>
          <p:nvPr/>
        </p:nvSpPr>
        <p:spPr>
          <a:xfrm>
            <a:off x="315144" y="2816932"/>
            <a:ext cx="8472164" cy="20522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71091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3456384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2.1 Mens en milieu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291264" cy="4536504"/>
          </a:xfrm>
        </p:spPr>
        <p:txBody>
          <a:bodyPr>
            <a:normAutofit/>
          </a:bodyPr>
          <a:lstStyle/>
          <a:p>
            <a:pPr marL="93663" indent="0">
              <a:lnSpc>
                <a:spcPct val="150000"/>
              </a:lnSpc>
              <a:buNone/>
            </a:pPr>
            <a:r>
              <a:rPr lang="nl-BE" sz="2000" b="1" dirty="0" smtClean="0"/>
              <a:t>Alle organismen</a:t>
            </a:r>
            <a:r>
              <a:rPr lang="nl-BE" sz="2000" dirty="0" smtClean="0"/>
              <a:t> beïnvloeden het milieu waarin ze voorkomen.</a:t>
            </a:r>
            <a:endParaRPr lang="nl-BE" sz="2000" b="1" dirty="0" smtClean="0"/>
          </a:p>
          <a:p>
            <a:pPr marL="93663" indent="0">
              <a:lnSpc>
                <a:spcPct val="110000"/>
              </a:lnSpc>
              <a:buFontTx/>
              <a:buChar char="-"/>
            </a:pPr>
            <a:endParaRPr lang="nl-BE" sz="2000" dirty="0" smtClean="0"/>
          </a:p>
          <a:p>
            <a:pPr marL="93663" indent="0">
              <a:lnSpc>
                <a:spcPct val="110000"/>
              </a:lnSpc>
              <a:buFontTx/>
              <a:buChar char="-"/>
            </a:pPr>
            <a:endParaRPr lang="nl-BE" sz="2000" dirty="0"/>
          </a:p>
          <a:p>
            <a:pPr marL="93663" indent="0">
              <a:lnSpc>
                <a:spcPct val="110000"/>
              </a:lnSpc>
              <a:buFontTx/>
              <a:buChar char="-"/>
            </a:pPr>
            <a:endParaRPr lang="nl-BE" sz="2000" dirty="0" smtClean="0"/>
          </a:p>
          <a:p>
            <a:pPr marL="93663" indent="0">
              <a:lnSpc>
                <a:spcPct val="110000"/>
              </a:lnSpc>
              <a:buFontTx/>
              <a:buChar char="-"/>
            </a:pPr>
            <a:endParaRPr lang="nl-BE" sz="2000" dirty="0"/>
          </a:p>
          <a:p>
            <a:pPr marL="93663" indent="0">
              <a:lnSpc>
                <a:spcPct val="110000"/>
              </a:lnSpc>
              <a:buFontTx/>
              <a:buChar char="-"/>
            </a:pPr>
            <a:endParaRPr lang="nl-BE" sz="2000" dirty="0" smtClean="0"/>
          </a:p>
          <a:p>
            <a:pPr marL="93663" indent="0">
              <a:lnSpc>
                <a:spcPct val="110000"/>
              </a:lnSpc>
              <a:buNone/>
            </a:pPr>
            <a:endParaRPr lang="nl-BE" sz="2000" dirty="0" smtClean="0"/>
          </a:p>
          <a:p>
            <a:pPr marL="93663" indent="0">
              <a:lnSpc>
                <a:spcPct val="110000"/>
              </a:lnSpc>
              <a:buNone/>
            </a:pPr>
            <a:endParaRPr lang="nl-BE" sz="2000" dirty="0" smtClean="0"/>
          </a:p>
          <a:p>
            <a:pPr marL="93663" indent="0">
              <a:lnSpc>
                <a:spcPct val="110000"/>
              </a:lnSpc>
              <a:buNone/>
            </a:pPr>
            <a:endParaRPr lang="nl-BE" sz="2000" dirty="0"/>
          </a:p>
          <a:p>
            <a:pPr marL="93663" indent="0">
              <a:lnSpc>
                <a:spcPct val="110000"/>
              </a:lnSpc>
              <a:buNone/>
            </a:pPr>
            <a:r>
              <a:rPr lang="nl-BE" sz="2000" dirty="0" smtClean="0"/>
              <a:t>Organisme met </a:t>
            </a:r>
            <a:r>
              <a:rPr lang="nl-BE" sz="2000" b="1" dirty="0" smtClean="0"/>
              <a:t>grootste invloed = de mens</a:t>
            </a:r>
            <a:endParaRPr lang="nl-BE" sz="2000" dirty="0" smtClean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Invloed van organismen op het milieu   pg. 44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http://archief.schooltv.nl/eigenwijzer/mmbase/images/36181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71" y="2462092"/>
            <a:ext cx="3773859" cy="2822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ages.northrup.org/picture/xl/beaver/beaver-eating-tr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348" y="2464746"/>
            <a:ext cx="4044378" cy="2694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5" descr="C:\Users\Ellis\Documents\Scan00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" t="5834" r="14471" b="38055"/>
          <a:stretch/>
        </p:blipFill>
        <p:spPr bwMode="auto">
          <a:xfrm rot="10800000">
            <a:off x="1259632" y="188640"/>
            <a:ext cx="6696744" cy="656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al 7"/>
          <p:cNvSpPr/>
          <p:nvPr/>
        </p:nvSpPr>
        <p:spPr>
          <a:xfrm>
            <a:off x="3388460" y="2132856"/>
            <a:ext cx="849617" cy="36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Ovaal 7"/>
          <p:cNvSpPr/>
          <p:nvPr/>
        </p:nvSpPr>
        <p:spPr>
          <a:xfrm>
            <a:off x="5436096" y="2924944"/>
            <a:ext cx="720080" cy="36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Ovaal 7"/>
          <p:cNvSpPr/>
          <p:nvPr/>
        </p:nvSpPr>
        <p:spPr>
          <a:xfrm>
            <a:off x="6308576" y="4725144"/>
            <a:ext cx="720080" cy="36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Ovaal 7"/>
          <p:cNvSpPr/>
          <p:nvPr/>
        </p:nvSpPr>
        <p:spPr>
          <a:xfrm>
            <a:off x="4682034" y="5093543"/>
            <a:ext cx="970086" cy="36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al 7"/>
          <p:cNvSpPr/>
          <p:nvPr/>
        </p:nvSpPr>
        <p:spPr>
          <a:xfrm>
            <a:off x="3131840" y="5108854"/>
            <a:ext cx="720080" cy="36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7"/>
          <p:cNvSpPr/>
          <p:nvPr/>
        </p:nvSpPr>
        <p:spPr>
          <a:xfrm>
            <a:off x="1979712" y="3861048"/>
            <a:ext cx="720080" cy="36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926803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23528" y="1191890"/>
            <a:ext cx="3456384" cy="58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dirty="0" smtClean="0">
                <a:solidFill>
                  <a:schemeClr val="bg1"/>
                </a:solidFill>
              </a:rPr>
              <a:t>2.1 Mens en milieu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291264" cy="4536504"/>
          </a:xfrm>
        </p:spPr>
        <p:txBody>
          <a:bodyPr>
            <a:normAutofit/>
          </a:bodyPr>
          <a:lstStyle/>
          <a:p>
            <a:pPr marL="93663" indent="0">
              <a:lnSpc>
                <a:spcPct val="110000"/>
              </a:lnSpc>
              <a:buNone/>
            </a:pPr>
            <a:r>
              <a:rPr lang="nl-BE" sz="2000" dirty="0" smtClean="0"/>
              <a:t>Organisme met </a:t>
            </a:r>
            <a:r>
              <a:rPr lang="nl-BE" sz="2000" b="1" dirty="0" smtClean="0"/>
              <a:t>grootste invloed = de mens</a:t>
            </a:r>
          </a:p>
          <a:p>
            <a:pPr marL="436563" indent="-342900">
              <a:lnSpc>
                <a:spcPct val="110000"/>
              </a:lnSpc>
              <a:buFont typeface="Wingdings"/>
              <a:buChar char="à"/>
            </a:pPr>
            <a:r>
              <a:rPr lang="nl-BE" sz="2000" dirty="0" smtClean="0">
                <a:sym typeface="Wingdings" pitchFamily="2" charset="2"/>
              </a:rPr>
              <a:t>Sinds </a:t>
            </a:r>
            <a:r>
              <a:rPr lang="nl-BE" sz="2000" b="1" dirty="0" smtClean="0">
                <a:sym typeface="Wingdings" pitchFamily="2" charset="2"/>
              </a:rPr>
              <a:t>industrieële revolutie</a:t>
            </a:r>
            <a:r>
              <a:rPr lang="nl-BE" sz="2000" dirty="0" smtClean="0">
                <a:sym typeface="Wingdings" pitchFamily="2" charset="2"/>
              </a:rPr>
              <a:t> invloed mens </a:t>
            </a:r>
            <a:r>
              <a:rPr lang="nl-BE" sz="2000" b="1" dirty="0" smtClean="0">
                <a:sym typeface="Wingdings" pitchFamily="2" charset="2"/>
              </a:rPr>
              <a:t>toegenomen</a:t>
            </a:r>
            <a:endParaRPr lang="nl-BE" sz="2000" dirty="0" smtClean="0">
              <a:sym typeface="Wingdings" pitchFamily="2" charset="2"/>
            </a:endParaRPr>
          </a:p>
          <a:p>
            <a:pPr marL="93663" indent="0">
              <a:lnSpc>
                <a:spcPct val="110000"/>
              </a:lnSpc>
              <a:buNone/>
            </a:pPr>
            <a:endParaRPr lang="nl-BE" sz="2000" b="1" dirty="0">
              <a:sym typeface="Wingdings" pitchFamily="2" charset="2"/>
            </a:endParaRP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dirty="0" smtClean="0">
                <a:sym typeface="Wingdings" pitchFamily="2" charset="2"/>
              </a:rPr>
              <a:t>Oorzaken: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dirty="0">
                <a:sym typeface="Wingdings" pitchFamily="2" charset="2"/>
              </a:rPr>
              <a:t>	</a:t>
            </a:r>
            <a:r>
              <a:rPr lang="nl-BE" sz="2000" dirty="0" smtClean="0">
                <a:sym typeface="Wingdings" pitchFamily="2" charset="2"/>
              </a:rPr>
              <a:t>1) bevolkingstoename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dirty="0" smtClean="0">
                <a:sym typeface="Wingdings" pitchFamily="2" charset="2"/>
              </a:rPr>
              <a:t>	</a:t>
            </a:r>
            <a:r>
              <a:rPr lang="nl-BE" sz="2000" dirty="0" smtClean="0">
                <a:sym typeface="Wingdings" pitchFamily="2" charset="2"/>
              </a:rPr>
              <a:t>2) industriële productie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dirty="0">
                <a:sym typeface="Wingdings" pitchFamily="2" charset="2"/>
              </a:rPr>
              <a:t>	</a:t>
            </a:r>
            <a:r>
              <a:rPr lang="nl-BE" sz="2000" dirty="0" smtClean="0">
                <a:sym typeface="Wingdings" pitchFamily="2" charset="2"/>
              </a:rPr>
              <a:t>3) chemische en technische ontwikkeling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dirty="0">
                <a:sym typeface="Wingdings" pitchFamily="2" charset="2"/>
              </a:rPr>
              <a:t>	</a:t>
            </a:r>
            <a:r>
              <a:rPr lang="nl-BE" sz="2000" dirty="0" smtClean="0">
                <a:sym typeface="Wingdings" pitchFamily="2" charset="2"/>
              </a:rPr>
              <a:t>4) grootschalige landbouw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dirty="0">
                <a:sym typeface="Wingdings" pitchFamily="2" charset="2"/>
              </a:rPr>
              <a:t>	</a:t>
            </a:r>
            <a:r>
              <a:rPr lang="nl-BE" sz="2000" dirty="0" smtClean="0">
                <a:sym typeface="Wingdings" pitchFamily="2" charset="2"/>
              </a:rPr>
              <a:t>5) veranderde infrastructuur</a:t>
            </a:r>
          </a:p>
          <a:p>
            <a:pPr marL="93663" indent="0">
              <a:lnSpc>
                <a:spcPct val="110000"/>
              </a:lnSpc>
              <a:buNone/>
            </a:pPr>
            <a:r>
              <a:rPr lang="nl-BE" sz="2000" b="1" dirty="0">
                <a:sym typeface="Wingdings" pitchFamily="2" charset="2"/>
              </a:rPr>
              <a:t>	</a:t>
            </a:r>
            <a:r>
              <a:rPr lang="nl-BE" sz="2000" dirty="0" smtClean="0">
                <a:sym typeface="Wingdings" pitchFamily="2" charset="2"/>
              </a:rPr>
              <a:t>6) welvaartsgroei</a:t>
            </a:r>
            <a:endParaRPr lang="nl-BE" sz="2000" b="1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528" y="332656"/>
            <a:ext cx="8496944" cy="724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anchor="b" anchorCtr="0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smtClean="0">
                <a:solidFill>
                  <a:schemeClr val="bg1"/>
                </a:solidFill>
              </a:rPr>
              <a:t>2. Invloed van organismen op het milieu   pg. 45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hthoek 9"/>
          <p:cNvSpPr/>
          <p:nvPr/>
        </p:nvSpPr>
        <p:spPr>
          <a:xfrm>
            <a:off x="1547664" y="3429000"/>
            <a:ext cx="6447556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803591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mogen">
  <a:themeElements>
    <a:clrScheme name="Vermogen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mogen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1562</TotalTime>
  <Words>1346</Words>
  <Application>Microsoft Office PowerPoint</Application>
  <PresentationFormat>On-screen Show (4:3)</PresentationFormat>
  <Paragraphs>378</Paragraphs>
  <Slides>41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Vermogen</vt:lpstr>
      <vt:lpstr>Relaties tussen  organismen en milieu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Chemische reacties</dc:title>
  <dc:creator>Ellis</dc:creator>
  <cp:lastModifiedBy>Ellis</cp:lastModifiedBy>
  <cp:revision>168</cp:revision>
  <dcterms:created xsi:type="dcterms:W3CDTF">2014-04-06T11:35:10Z</dcterms:created>
  <dcterms:modified xsi:type="dcterms:W3CDTF">2014-10-01T16:25:36Z</dcterms:modified>
</cp:coreProperties>
</file>