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1"/>
  </p:notesMasterIdLst>
  <p:sldIdLst>
    <p:sldId id="326" r:id="rId2"/>
    <p:sldId id="327" r:id="rId3"/>
    <p:sldId id="329" r:id="rId4"/>
    <p:sldId id="330" r:id="rId5"/>
    <p:sldId id="256" r:id="rId6"/>
    <p:sldId id="258" r:id="rId7"/>
    <p:sldId id="304" r:id="rId8"/>
    <p:sldId id="331" r:id="rId9"/>
    <p:sldId id="332" r:id="rId10"/>
    <p:sldId id="333" r:id="rId11"/>
    <p:sldId id="334" r:id="rId12"/>
    <p:sldId id="339" r:id="rId13"/>
    <p:sldId id="335" r:id="rId14"/>
    <p:sldId id="336" r:id="rId15"/>
    <p:sldId id="337" r:id="rId16"/>
    <p:sldId id="338" r:id="rId17"/>
    <p:sldId id="340" r:id="rId18"/>
    <p:sldId id="341" r:id="rId19"/>
    <p:sldId id="342" r:id="rId20"/>
    <p:sldId id="343" r:id="rId21"/>
    <p:sldId id="344" r:id="rId22"/>
    <p:sldId id="345" r:id="rId23"/>
    <p:sldId id="346" r:id="rId24"/>
    <p:sldId id="347" r:id="rId25"/>
    <p:sldId id="348" r:id="rId26"/>
    <p:sldId id="349" r:id="rId27"/>
    <p:sldId id="350" r:id="rId28"/>
    <p:sldId id="351" r:id="rId29"/>
    <p:sldId id="352" r:id="rId30"/>
    <p:sldId id="353" r:id="rId31"/>
    <p:sldId id="355" r:id="rId32"/>
    <p:sldId id="354" r:id="rId33"/>
    <p:sldId id="356" r:id="rId34"/>
    <p:sldId id="357" r:id="rId35"/>
    <p:sldId id="358" r:id="rId36"/>
    <p:sldId id="359" r:id="rId37"/>
    <p:sldId id="360" r:id="rId38"/>
    <p:sldId id="361" r:id="rId39"/>
    <p:sldId id="363" r:id="rId40"/>
    <p:sldId id="362" r:id="rId41"/>
    <p:sldId id="364" r:id="rId42"/>
    <p:sldId id="365" r:id="rId43"/>
    <p:sldId id="366" r:id="rId44"/>
    <p:sldId id="367" r:id="rId45"/>
    <p:sldId id="368" r:id="rId46"/>
    <p:sldId id="369" r:id="rId47"/>
    <p:sldId id="370" r:id="rId48"/>
    <p:sldId id="371" r:id="rId49"/>
    <p:sldId id="372" r:id="rId50"/>
    <p:sldId id="373" r:id="rId51"/>
    <p:sldId id="374" r:id="rId52"/>
    <p:sldId id="375" r:id="rId53"/>
    <p:sldId id="403" r:id="rId54"/>
    <p:sldId id="408" r:id="rId55"/>
    <p:sldId id="404" r:id="rId56"/>
    <p:sldId id="405" r:id="rId57"/>
    <p:sldId id="406" r:id="rId58"/>
    <p:sldId id="409" r:id="rId59"/>
    <p:sldId id="407" r:id="rId60"/>
    <p:sldId id="410" r:id="rId61"/>
    <p:sldId id="411" r:id="rId62"/>
    <p:sldId id="412" r:id="rId63"/>
    <p:sldId id="376" r:id="rId64"/>
    <p:sldId id="377" r:id="rId65"/>
    <p:sldId id="378" r:id="rId66"/>
    <p:sldId id="379" r:id="rId67"/>
    <p:sldId id="380" r:id="rId68"/>
    <p:sldId id="381" r:id="rId69"/>
    <p:sldId id="382" r:id="rId70"/>
    <p:sldId id="383" r:id="rId71"/>
    <p:sldId id="384" r:id="rId72"/>
    <p:sldId id="385" r:id="rId73"/>
    <p:sldId id="386" r:id="rId74"/>
    <p:sldId id="387" r:id="rId75"/>
    <p:sldId id="388" r:id="rId76"/>
    <p:sldId id="389" r:id="rId77"/>
    <p:sldId id="390" r:id="rId78"/>
    <p:sldId id="391" r:id="rId79"/>
    <p:sldId id="392" r:id="rId80"/>
    <p:sldId id="393" r:id="rId81"/>
    <p:sldId id="394" r:id="rId82"/>
    <p:sldId id="395" r:id="rId83"/>
    <p:sldId id="396" r:id="rId84"/>
    <p:sldId id="397" r:id="rId85"/>
    <p:sldId id="398" r:id="rId86"/>
    <p:sldId id="399" r:id="rId87"/>
    <p:sldId id="400" r:id="rId88"/>
    <p:sldId id="401" r:id="rId89"/>
    <p:sldId id="402" r:id="rId90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Stijl, licht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>
        <p:scale>
          <a:sx n="66" d="100"/>
          <a:sy n="66" d="100"/>
        </p:scale>
        <p:origin x="-1632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2E8E14-E6B4-4661-BA5A-702E0A20FCAF}" type="datetimeFigureOut">
              <a:rPr lang="nl-BE" smtClean="0"/>
              <a:pPr/>
              <a:t>8/10/2014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6E465-75D7-426E-ACDF-20F63B5CBEB0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3864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1</a:t>
            </a:fld>
            <a:endParaRPr lang="nl-B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12</a:t>
            </a:fld>
            <a:endParaRPr lang="nl-B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13</a:t>
            </a:fld>
            <a:endParaRPr lang="nl-B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14</a:t>
            </a:fld>
            <a:endParaRPr lang="nl-B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15</a:t>
            </a:fld>
            <a:endParaRPr lang="nl-B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16</a:t>
            </a:fld>
            <a:endParaRPr lang="nl-B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17</a:t>
            </a:fld>
            <a:endParaRPr lang="nl-B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18</a:t>
            </a:fld>
            <a:endParaRPr lang="nl-B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19</a:t>
            </a:fld>
            <a:endParaRPr lang="nl-B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20</a:t>
            </a:fld>
            <a:endParaRPr lang="nl-B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21</a:t>
            </a:fld>
            <a:endParaRPr lang="nl-B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2</a:t>
            </a:fld>
            <a:endParaRPr lang="nl-B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22</a:t>
            </a:fld>
            <a:endParaRPr lang="nl-B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23</a:t>
            </a:fld>
            <a:endParaRPr lang="nl-B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24</a:t>
            </a:fld>
            <a:endParaRPr lang="nl-B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25</a:t>
            </a:fld>
            <a:endParaRPr lang="nl-B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26</a:t>
            </a:fld>
            <a:endParaRPr lang="nl-B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27</a:t>
            </a:fld>
            <a:endParaRPr lang="nl-B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28</a:t>
            </a:fld>
            <a:endParaRPr lang="nl-B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29</a:t>
            </a:fld>
            <a:endParaRPr lang="nl-B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30</a:t>
            </a:fld>
            <a:endParaRPr lang="nl-B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31</a:t>
            </a:fld>
            <a:endParaRPr lang="nl-B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5</a:t>
            </a:fld>
            <a:endParaRPr lang="nl-B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32</a:t>
            </a:fld>
            <a:endParaRPr lang="nl-B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33</a:t>
            </a:fld>
            <a:endParaRPr lang="nl-B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34</a:t>
            </a:fld>
            <a:endParaRPr lang="nl-B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35</a:t>
            </a:fld>
            <a:endParaRPr lang="nl-B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36</a:t>
            </a:fld>
            <a:endParaRPr lang="nl-B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37</a:t>
            </a:fld>
            <a:endParaRPr lang="nl-B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38</a:t>
            </a:fld>
            <a:endParaRPr lang="nl-B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39</a:t>
            </a:fld>
            <a:endParaRPr lang="nl-BE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40</a:t>
            </a:fld>
            <a:endParaRPr lang="nl-BE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41</a:t>
            </a:fld>
            <a:endParaRPr lang="nl-B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6</a:t>
            </a:fld>
            <a:endParaRPr lang="nl-BE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42</a:t>
            </a:fld>
            <a:endParaRPr lang="nl-BE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43</a:t>
            </a:fld>
            <a:endParaRPr lang="nl-BE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44</a:t>
            </a:fld>
            <a:endParaRPr lang="nl-BE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45</a:t>
            </a:fld>
            <a:endParaRPr lang="nl-BE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46</a:t>
            </a:fld>
            <a:endParaRPr lang="nl-BE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47</a:t>
            </a:fld>
            <a:endParaRPr lang="nl-BE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48</a:t>
            </a:fld>
            <a:endParaRPr lang="nl-BE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49</a:t>
            </a:fld>
            <a:endParaRPr lang="nl-BE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50</a:t>
            </a:fld>
            <a:endParaRPr lang="nl-BE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51</a:t>
            </a:fld>
            <a:endParaRPr lang="nl-B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7</a:t>
            </a:fld>
            <a:endParaRPr lang="nl-BE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60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67620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61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6762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8</a:t>
            </a:fld>
            <a:endParaRPr lang="nl-B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9</a:t>
            </a:fld>
            <a:endParaRPr lang="nl-B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10</a:t>
            </a:fld>
            <a:endParaRPr lang="nl-B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E465-75D7-426E-ACDF-20F63B5CBEB0}" type="slidenum">
              <a:rPr lang="nl-BE" smtClean="0"/>
              <a:pPr/>
              <a:t>11</a:t>
            </a:fld>
            <a:endParaRPr lang="nl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Afgeronde rechthoek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l-NL" smtClean="0"/>
              <a:t>Klik om het opmaakprofiel van de modelondertitel te bewerken</a:t>
            </a:r>
            <a:endParaRPr kumimoji="0" lang="en-US"/>
          </a:p>
        </p:txBody>
      </p:sp>
      <p:sp>
        <p:nvSpPr>
          <p:cNvPr id="28" name="Tijdelijke aanduiding voor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B08F-F607-440D-9297-11CCF3417CC3}" type="datetimeFigureOut">
              <a:rPr lang="nl-BE" smtClean="0"/>
              <a:pPr/>
              <a:t>8/10/2014</a:t>
            </a:fld>
            <a:endParaRPr lang="nl-BE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29" name="Tijdelijke aanduiding voor dianumm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CB02D86C-E424-44ED-8336-E2F0ED2D4AB2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7" name="Rechthoek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hthoek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hthoek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B08F-F607-440D-9297-11CCF3417CC3}" type="datetimeFigureOut">
              <a:rPr lang="nl-BE" smtClean="0"/>
              <a:pPr/>
              <a:t>8/10/2014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D86C-E424-44ED-8336-E2F0ED2D4AB2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B08F-F607-440D-9297-11CCF3417CC3}" type="datetimeFigureOut">
              <a:rPr lang="nl-BE" smtClean="0"/>
              <a:pPr/>
              <a:t>8/10/2014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D86C-E424-44ED-8336-E2F0ED2D4AB2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B08F-F607-440D-9297-11CCF3417CC3}" type="datetimeFigureOut">
              <a:rPr lang="nl-BE" smtClean="0"/>
              <a:pPr/>
              <a:t>8/10/2014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D86C-E424-44ED-8336-E2F0ED2D4AB2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Afgeronde rechthoek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B08F-F607-440D-9297-11CCF3417CC3}" type="datetimeFigureOut">
              <a:rPr lang="nl-BE" smtClean="0"/>
              <a:pPr/>
              <a:t>8/10/2014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nl-BE"/>
          </a:p>
        </p:txBody>
      </p:sp>
      <p:sp>
        <p:nvSpPr>
          <p:cNvPr id="7" name="Rechthoek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hthoek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hthoek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B02D86C-E424-44ED-8336-E2F0ED2D4AB2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B08F-F607-440D-9297-11CCF3417CC3}" type="datetimeFigureOut">
              <a:rPr lang="nl-BE" smtClean="0"/>
              <a:pPr/>
              <a:t>8/10/2014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D86C-E424-44ED-8336-E2F0ED2D4AB2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B08F-F607-440D-9297-11CCF3417CC3}" type="datetimeFigureOut">
              <a:rPr lang="nl-BE" smtClean="0"/>
              <a:pPr/>
              <a:t>8/10/2014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D86C-E424-44ED-8336-E2F0ED2D4AB2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13" name="Tijdelijke aanduiding voor inhoud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B08F-F607-440D-9297-11CCF3417CC3}" type="datetimeFigureOut">
              <a:rPr lang="nl-BE" smtClean="0"/>
              <a:pPr/>
              <a:t>8/10/2014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D86C-E424-44ED-8336-E2F0ED2D4AB2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B08F-F607-440D-9297-11CCF3417CC3}" type="datetimeFigureOut">
              <a:rPr lang="nl-BE" smtClean="0"/>
              <a:pPr/>
              <a:t>8/10/2014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D86C-E424-44ED-8336-E2F0ED2D4AB2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Afgeronde rechthoek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B08F-F607-440D-9297-11CCF3417CC3}" type="datetimeFigureOut">
              <a:rPr lang="nl-BE" smtClean="0"/>
              <a:pPr/>
              <a:t>8/10/2014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D86C-E424-44ED-8336-E2F0ED2D4AB2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B08F-F607-440D-9297-11CCF3417CC3}" type="datetimeFigureOut">
              <a:rPr lang="nl-BE" smtClean="0"/>
              <a:pPr/>
              <a:t>8/10/2014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B02D86C-E424-44ED-8336-E2F0ED2D4AB2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11" name="Rechthoek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hthoek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hthoek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nl-NL" smtClean="0"/>
              <a:t>Klik op het pictogram als u een afbeelding wilt toevoegen</a:t>
            </a:r>
            <a:endParaRPr kumimoji="0" lang="en-US" dirty="0"/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Afgeronde rechthoek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jdelijke aanduiding voor titel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nl-NL" smtClean="0"/>
              <a:t>Klik om de modelstijlen te bewerken</a:t>
            </a:r>
          </a:p>
          <a:p>
            <a:pPr lvl="1" eaLnBrk="1" latinLnBrk="0" hangingPunct="1"/>
            <a:r>
              <a:rPr kumimoji="0" lang="nl-NL" smtClean="0"/>
              <a:t>Tweede niveau</a:t>
            </a:r>
          </a:p>
          <a:p>
            <a:pPr lvl="2" eaLnBrk="1" latinLnBrk="0" hangingPunct="1"/>
            <a:r>
              <a:rPr kumimoji="0" lang="nl-NL" smtClean="0"/>
              <a:t>Derde niveau</a:t>
            </a:r>
          </a:p>
          <a:p>
            <a:pPr lvl="3" eaLnBrk="1" latinLnBrk="0" hangingPunct="1"/>
            <a:r>
              <a:rPr kumimoji="0" lang="nl-NL" smtClean="0"/>
              <a:t>Vierde niveau</a:t>
            </a:r>
          </a:p>
          <a:p>
            <a:pPr lvl="4" eaLnBrk="1" latinLnBrk="0" hangingPunct="1"/>
            <a:r>
              <a:rPr kumimoji="0" lang="nl-NL" smtClean="0"/>
              <a:t>Vijfde niveau</a:t>
            </a:r>
            <a:endParaRPr kumimoji="0" lang="en-US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975B08F-F607-440D-9297-11CCF3417CC3}" type="datetimeFigureOut">
              <a:rPr lang="nl-BE" smtClean="0"/>
              <a:pPr/>
              <a:t>8/10/2014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nl-BE"/>
          </a:p>
        </p:txBody>
      </p:sp>
      <p:sp>
        <p:nvSpPr>
          <p:cNvPr id="23" name="Tijdelijke aanduiding voor dianumm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CB02D86C-E424-44ED-8336-E2F0ED2D4AB2}" type="slidenum">
              <a:rPr lang="nl-BE" smtClean="0"/>
              <a:pPr/>
              <a:t>‹#›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 thruBlk="1"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ellis.vandenbergh@olviboom.b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2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8.jpeg"/><Relationship Id="rId4" Type="http://schemas.openxmlformats.org/officeDocument/2006/relationships/image" Target="../media/image60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smtClean="0"/>
              <a:t>Natuurwetenschappen</a:t>
            </a:r>
            <a:endParaRPr lang="nl-BE" dirty="0"/>
          </a:p>
        </p:txBody>
      </p:sp>
      <p:pic>
        <p:nvPicPr>
          <p:cNvPr id="11" name="Picture 2" descr="http://upload.wikimedia.org/wikipedia/commons/6/61/Leuvenumse_bee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933056"/>
            <a:ext cx="3042922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2" name="Picture 2" descr="http://upload.wikimedia.org/wikipedia/commons/d/d1/Lanaken_-_windturbi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3212976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4" name="Picture 4" descr="https://www.edumedia-sciences.com/tn/animation/7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5013176"/>
            <a:ext cx="1656184" cy="1656184"/>
          </a:xfrm>
          <a:prstGeom prst="rect">
            <a:avLst/>
          </a:prstGeom>
          <a:noFill/>
        </p:spPr>
      </p:pic>
      <p:pic>
        <p:nvPicPr>
          <p:cNvPr id="40966" name="Picture 6" descr="http://www.ruimtevaartindeklas.nl/system/insets/images/000/000/971/original/les-20-duiker.jpg?13420450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1907" y="3861048"/>
            <a:ext cx="2784309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323528" y="1191890"/>
            <a:ext cx="3456384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1.1 De waterkant 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Welke planten vind je terug aan de waterkant?</a:t>
            </a:r>
          </a:p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3) </a:t>
            </a:r>
            <a:r>
              <a:rPr lang="nl-BE" sz="2000" b="1" dirty="0" smtClean="0"/>
              <a:t>Harig wilgenroosje</a:t>
            </a:r>
            <a:endParaRPr lang="nl-BE" sz="2000" dirty="0" smtClean="0"/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10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4656" y="2804931"/>
            <a:ext cx="2736304" cy="3648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8992" y="2852936"/>
            <a:ext cx="2747304" cy="3605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323528" y="1191890"/>
            <a:ext cx="3456384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1.1 De waterkant 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Welke planten vind je terug aan de waterkant?</a:t>
            </a:r>
          </a:p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4) </a:t>
            </a:r>
            <a:r>
              <a:rPr lang="nl-BE" sz="2000" b="1" dirty="0" smtClean="0"/>
              <a:t>Groot hoefblad</a:t>
            </a:r>
            <a:endParaRPr lang="nl-BE" sz="2000" dirty="0" smtClean="0"/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10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780928"/>
            <a:ext cx="5365948" cy="3832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323528" y="1191890"/>
            <a:ext cx="3456384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1.1 De waterkant 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Wat kan je zeggen over de vegetatie aan de waterkant?</a:t>
            </a:r>
            <a:br>
              <a:rPr lang="nl-BE" sz="2000" dirty="0" smtClean="0"/>
            </a:br>
            <a:r>
              <a:rPr lang="nl-BE" sz="2400" b="1" dirty="0" smtClean="0"/>
              <a:t>Oeverplanten </a:t>
            </a:r>
            <a:r>
              <a:rPr lang="nl-BE" sz="2000" b="1" dirty="0" smtClean="0"/>
              <a:t>staan niet in het water bij normaal waterpeil. Ze wortelen in de vochtige bodem.</a:t>
            </a:r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10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501008"/>
            <a:ext cx="219480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537012"/>
            <a:ext cx="336037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717032"/>
            <a:ext cx="2983160" cy="2237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hthoek 9"/>
          <p:cNvSpPr/>
          <p:nvPr/>
        </p:nvSpPr>
        <p:spPr>
          <a:xfrm>
            <a:off x="348308" y="2348880"/>
            <a:ext cx="8472164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323528" y="1191890"/>
            <a:ext cx="3456384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1.1 De waterkant 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Welke dieren vind je terug aan de waterkant?</a:t>
            </a:r>
          </a:p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1) </a:t>
            </a:r>
            <a:r>
              <a:rPr lang="nl-BE" sz="2000" b="1" dirty="0" smtClean="0"/>
              <a:t>Groene kikker</a:t>
            </a:r>
            <a:endParaRPr lang="nl-BE" sz="2000" dirty="0" smtClean="0"/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11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6562" name="Picture 2" descr="http://m0.i.pbase.com/o6/36/73936/1/84981610.NKJTdKuM.P1100162kop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852936"/>
            <a:ext cx="4883696" cy="3662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323528" y="1191890"/>
            <a:ext cx="3456384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1.1 De waterkant 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Welke dieren vind je terug aan de waterkant?</a:t>
            </a:r>
          </a:p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2) </a:t>
            </a:r>
            <a:r>
              <a:rPr lang="nl-BE" sz="2000" b="1" dirty="0" smtClean="0"/>
              <a:t>Libel</a:t>
            </a:r>
            <a:endParaRPr lang="nl-BE" sz="2000" dirty="0" smtClean="0"/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11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420888"/>
            <a:ext cx="4274395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323528" y="1191890"/>
            <a:ext cx="3456384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1.1 De waterkant 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Welke dieren vind je terug aan de waterkant?</a:t>
            </a:r>
          </a:p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3) </a:t>
            </a:r>
            <a:r>
              <a:rPr lang="nl-BE" sz="2000" b="1" dirty="0" smtClean="0"/>
              <a:t>Waterjuffer </a:t>
            </a:r>
            <a:endParaRPr lang="nl-BE" sz="2000" dirty="0" smtClean="0"/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11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766987"/>
            <a:ext cx="5965415" cy="3974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323528" y="1191890"/>
            <a:ext cx="3456384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1.1 De waterkant 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Welke dieren vind je terug aan de waterkant?</a:t>
            </a:r>
          </a:p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4) </a:t>
            </a:r>
            <a:r>
              <a:rPr lang="nl-BE" sz="2000" b="1" dirty="0" smtClean="0"/>
              <a:t>Waterhoen</a:t>
            </a:r>
            <a:endParaRPr lang="nl-BE" sz="2000" dirty="0" smtClean="0"/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11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852936"/>
            <a:ext cx="5112568" cy="3617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323528" y="1191890"/>
            <a:ext cx="3456384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1.1 De waterkant 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988840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10000"/>
              </a:lnSpc>
              <a:buNone/>
            </a:pPr>
            <a:r>
              <a:rPr lang="nl-BE" sz="2000" dirty="0" smtClean="0"/>
              <a:t>Waterkant biedt de dieren:</a:t>
            </a:r>
          </a:p>
          <a:p>
            <a:pPr marL="93663" indent="0">
              <a:lnSpc>
                <a:spcPct val="110000"/>
              </a:lnSpc>
              <a:buNone/>
            </a:pPr>
            <a:r>
              <a:rPr lang="nl-BE" sz="2000" dirty="0" smtClean="0"/>
              <a:t>	-&gt; bescherming</a:t>
            </a:r>
          </a:p>
          <a:p>
            <a:pPr marL="93663" indent="0">
              <a:lnSpc>
                <a:spcPct val="110000"/>
              </a:lnSpc>
              <a:buNone/>
            </a:pPr>
            <a:r>
              <a:rPr lang="nl-BE" sz="2000" dirty="0" smtClean="0"/>
              <a:t>	-&gt; voedsel</a:t>
            </a:r>
          </a:p>
          <a:p>
            <a:pPr marL="93663" indent="0">
              <a:lnSpc>
                <a:spcPct val="110000"/>
              </a:lnSpc>
              <a:buNone/>
            </a:pPr>
            <a:r>
              <a:rPr lang="nl-BE" sz="2000" dirty="0" smtClean="0"/>
              <a:t>	-&gt; nestgelegenheid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11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484784"/>
            <a:ext cx="2953092" cy="2089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0121" y="3933056"/>
            <a:ext cx="3134367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://m0.i.pbase.com/o6/36/73936/1/84981610.NKJTdKuM.P1100162kop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933056"/>
            <a:ext cx="2496277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3789040"/>
            <a:ext cx="282271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323528" y="1191890"/>
            <a:ext cx="446449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1.2 De ondiepe waterzone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Welke planten vind je terug aan de ondiepe waterzone?</a:t>
            </a:r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12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469473"/>
            <a:ext cx="5725435" cy="4127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al 7"/>
          <p:cNvSpPr/>
          <p:nvPr/>
        </p:nvSpPr>
        <p:spPr>
          <a:xfrm>
            <a:off x="1259632" y="2204864"/>
            <a:ext cx="5544616" cy="439248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323528" y="1191890"/>
            <a:ext cx="446449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1.2 De ondiepe waterzone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Welke planten vind je terug aan de ondiepe waterzone?</a:t>
            </a:r>
          </a:p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1) </a:t>
            </a:r>
            <a:r>
              <a:rPr lang="nl-BE" sz="2000" b="1" dirty="0" smtClean="0"/>
              <a:t>Grote egelskop</a:t>
            </a:r>
            <a:endParaRPr lang="nl-BE" sz="2000" dirty="0" smtClean="0"/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12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852936"/>
            <a:ext cx="4806619" cy="3604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smtClean="0"/>
              <a:t>Even kennismaken</a:t>
            </a:r>
            <a:endParaRPr lang="nl-BE" dirty="0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108520" y="3284984"/>
            <a:ext cx="9144000" cy="3384376"/>
          </a:xfrm>
          <a:prstGeom prst="rect">
            <a:avLst/>
          </a:prstGeom>
        </p:spPr>
        <p:txBody>
          <a:bodyPr bIns="91440" anchor="ctr" anchorCtr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3600" b="1" dirty="0" smtClean="0">
                <a:latin typeface="+mj-lt"/>
                <a:ea typeface="+mj-ea"/>
                <a:cs typeface="+mj-cs"/>
              </a:rPr>
              <a:t>Mail: </a:t>
            </a:r>
            <a:r>
              <a:rPr lang="nl-BE" sz="3600" dirty="0" err="1" smtClean="0">
                <a:latin typeface="+mj-lt"/>
                <a:ea typeface="+mj-ea"/>
                <a:cs typeface="+mj-cs"/>
                <a:hlinkClick r:id="rId3"/>
              </a:rPr>
              <a:t>ellis.vandenbergh</a:t>
            </a:r>
            <a:r>
              <a:rPr lang="nl-BE" sz="3600" dirty="0" smtClean="0">
                <a:latin typeface="+mj-lt"/>
                <a:ea typeface="+mj-ea"/>
                <a:cs typeface="+mj-cs"/>
                <a:hlinkClick r:id="rId3"/>
              </a:rPr>
              <a:t>@</a:t>
            </a:r>
            <a:r>
              <a:rPr lang="nl-BE" sz="3600" dirty="0" err="1" smtClean="0">
                <a:latin typeface="+mj-lt"/>
                <a:ea typeface="+mj-ea"/>
                <a:cs typeface="+mj-cs"/>
                <a:hlinkClick r:id="rId3"/>
              </a:rPr>
              <a:t>olviboom.be</a:t>
            </a:r>
            <a:endParaRPr lang="nl-BE" sz="3600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sz="3600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3600" b="1" dirty="0" smtClean="0">
                <a:latin typeface="+mj-lt"/>
                <a:ea typeface="+mj-ea"/>
                <a:cs typeface="+mj-cs"/>
              </a:rPr>
              <a:t>Vakken:</a:t>
            </a:r>
            <a:r>
              <a:rPr lang="nl-BE" sz="3600" dirty="0" smtClean="0">
                <a:latin typeface="+mj-lt"/>
                <a:ea typeface="+mj-ea"/>
                <a:cs typeface="+mj-cs"/>
              </a:rPr>
              <a:t> wiskunde – wetenschappen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3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3600" b="1" dirty="0" smtClean="0">
                <a:latin typeface="+mj-lt"/>
                <a:ea typeface="+mj-ea"/>
                <a:cs typeface="+mj-cs"/>
              </a:rPr>
              <a:t>Aantal lesuren: </a:t>
            </a:r>
            <a:r>
              <a:rPr lang="nl-BE" sz="3600" dirty="0" smtClean="0">
                <a:latin typeface="+mj-lt"/>
                <a:ea typeface="+mj-ea"/>
                <a:cs typeface="+mj-cs"/>
              </a:rPr>
              <a:t>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323528" y="1191890"/>
            <a:ext cx="446449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1.2 De ondiepe waterzone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Welke planten vind je terug aan de ondiepe waterzone?</a:t>
            </a:r>
          </a:p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2) </a:t>
            </a:r>
            <a:r>
              <a:rPr lang="nl-BE" sz="2000" b="1" dirty="0" smtClean="0"/>
              <a:t>Gewone zegge</a:t>
            </a:r>
            <a:endParaRPr lang="nl-BE" sz="2000" dirty="0" smtClean="0"/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12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3970" name="Picture 2" descr="http://4.bp.blogspot.com/-wpw3kV8jv00/U24cDPBiTsI/AAAAAAAAL2c/IFMXz9ZjoaU/s1600/Scherpe+zegge_Haren%252C+Oostpolder_0704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852936"/>
            <a:ext cx="5616624" cy="3734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323528" y="1191890"/>
            <a:ext cx="446449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1.2 De ondiepe waterzone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Welke planten vind je terug aan de ondiepe waterzone?</a:t>
            </a:r>
          </a:p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3) </a:t>
            </a:r>
            <a:r>
              <a:rPr lang="nl-BE" sz="2000" b="1" dirty="0" smtClean="0"/>
              <a:t>Gele lis</a:t>
            </a:r>
            <a:endParaRPr lang="nl-BE" sz="2000" dirty="0" smtClean="0"/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12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348880"/>
            <a:ext cx="3312368" cy="4410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323528" y="1191890"/>
            <a:ext cx="446449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1.2 De ondiepe waterzone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Welke planten vind je terug aan de ondiepe waterzone?</a:t>
            </a:r>
          </a:p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4) </a:t>
            </a:r>
            <a:r>
              <a:rPr lang="nl-BE" sz="2000" b="1" dirty="0" smtClean="0"/>
              <a:t>Grote lisdodde</a:t>
            </a:r>
            <a:endParaRPr lang="nl-BE" sz="2000" dirty="0" smtClean="0"/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12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348880"/>
            <a:ext cx="3312368" cy="4406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323528" y="1191890"/>
            <a:ext cx="446449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1.2 De ondiepe waterzone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Welke planten vind je terug aan de ondiepe waterzone?</a:t>
            </a:r>
          </a:p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4) </a:t>
            </a:r>
            <a:r>
              <a:rPr lang="nl-BE" sz="2000" b="1" dirty="0" smtClean="0"/>
              <a:t>Grote waterweegbree</a:t>
            </a:r>
            <a:endParaRPr lang="nl-BE" sz="2000" dirty="0" smtClean="0"/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12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9874" name="Picture 2" descr="http://kijkenindenatuur.nl/bloemen/waterweegbree-090809-0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276872"/>
            <a:ext cx="3600400" cy="4438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323528" y="1191890"/>
            <a:ext cx="446449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1.2 De ondiepe waterzone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Welke planten vind je terug aan de ondiepe waterzone?</a:t>
            </a:r>
          </a:p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5) </a:t>
            </a:r>
            <a:r>
              <a:rPr lang="nl-BE" sz="2000" b="1" dirty="0" smtClean="0"/>
              <a:t>Riet</a:t>
            </a:r>
            <a:endParaRPr lang="nl-BE" sz="2000" dirty="0" smtClean="0"/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12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276872"/>
            <a:ext cx="4968552" cy="4329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323528" y="1191890"/>
            <a:ext cx="446449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1.2 De ondiepe waterzone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Wat kan je zeggen over de vegetatie in de ondiepe waterzone?</a:t>
            </a:r>
          </a:p>
          <a:p>
            <a:pPr marL="93663" indent="0">
              <a:lnSpc>
                <a:spcPct val="150000"/>
              </a:lnSpc>
              <a:buNone/>
            </a:pPr>
            <a:r>
              <a:rPr lang="nl-BE" sz="2400" b="1" dirty="0" smtClean="0"/>
              <a:t>Moerasplanten </a:t>
            </a:r>
            <a:r>
              <a:rPr lang="nl-BE" sz="2000" b="1" dirty="0" smtClean="0"/>
              <a:t>wortelen in de bodem van de ondiepe waterzone. Hun bladeren en bloemen steken boven water uit.</a:t>
            </a:r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12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796396"/>
            <a:ext cx="2808312" cy="2447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3501008"/>
            <a:ext cx="2283851" cy="3038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3501008"/>
            <a:ext cx="2217455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hthoek 9"/>
          <p:cNvSpPr/>
          <p:nvPr/>
        </p:nvSpPr>
        <p:spPr>
          <a:xfrm>
            <a:off x="395536" y="2420888"/>
            <a:ext cx="8064896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323528" y="1191890"/>
            <a:ext cx="446449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1.2 De ondiepe waterzone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Welke dieren vind je terug aan de ondiepe waterzone?</a:t>
            </a:r>
          </a:p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1) </a:t>
            </a:r>
            <a:r>
              <a:rPr lang="nl-BE" sz="2000" b="1" dirty="0" smtClean="0"/>
              <a:t>Bruinrode heidelibel</a:t>
            </a:r>
            <a:endParaRPr lang="nl-BE" sz="2000" dirty="0" smtClean="0"/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12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3188" name="Picture 4" descr="https://lh4.googleusercontent.com/1onD7cgWnlYLSCEKPyQw6037IzjIZ1-RdjA1QeCMi6HKR0IjvnddAwS51EqdMWgR4lguuIEAz0BCTdA6RTMIoU9C4GwWKPoPr2pTmpaC7WVnXfBMS_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780928"/>
            <a:ext cx="5620136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323528" y="1191890"/>
            <a:ext cx="446449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1.2 De ondiepe waterzone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Welke dieren vind je terug aan de ondiepe waterzone?</a:t>
            </a:r>
          </a:p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2) </a:t>
            </a:r>
            <a:r>
              <a:rPr lang="nl-BE" sz="2000" b="1" dirty="0" smtClean="0"/>
              <a:t>Meerkoet</a:t>
            </a:r>
            <a:endParaRPr lang="nl-BE" sz="2000" dirty="0" smtClean="0"/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12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852936"/>
            <a:ext cx="4608512" cy="3475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323528" y="1191890"/>
            <a:ext cx="446449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1.2 De ondiepe waterzone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Welke dieren vind je terug aan de ondiepe waterzone?</a:t>
            </a:r>
          </a:p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3) </a:t>
            </a:r>
            <a:r>
              <a:rPr lang="nl-BE" sz="2000" b="1" dirty="0" smtClean="0"/>
              <a:t>Posthoornslak</a:t>
            </a:r>
            <a:endParaRPr lang="nl-BE" sz="2000" dirty="0" smtClean="0"/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12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852936"/>
            <a:ext cx="4866117" cy="3649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323528" y="1191890"/>
            <a:ext cx="446449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1.2 De ondiepe waterzone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Welke dieren vind je terug aan de ondiepe waterzone?</a:t>
            </a:r>
          </a:p>
          <a:p>
            <a:pPr marL="93663" indent="0">
              <a:lnSpc>
                <a:spcPct val="150000"/>
              </a:lnSpc>
              <a:buNone/>
            </a:pPr>
            <a:r>
              <a:rPr lang="nl-BE" sz="2000" b="1" dirty="0" smtClean="0"/>
              <a:t>-&gt; Zwemmende en kruipende dieren</a:t>
            </a:r>
          </a:p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De ondiepe waterzone biedt de dieren:</a:t>
            </a:r>
          </a:p>
          <a:p>
            <a:pPr marL="93663" indent="0">
              <a:lnSpc>
                <a:spcPct val="110000"/>
              </a:lnSpc>
              <a:buNone/>
            </a:pPr>
            <a:r>
              <a:rPr lang="nl-BE" sz="2000" dirty="0" smtClean="0"/>
              <a:t>	-&gt; schuilplaats</a:t>
            </a:r>
          </a:p>
          <a:p>
            <a:pPr marL="93663" indent="0">
              <a:lnSpc>
                <a:spcPct val="110000"/>
              </a:lnSpc>
              <a:buNone/>
            </a:pPr>
            <a:r>
              <a:rPr lang="nl-BE" sz="2000" dirty="0" smtClean="0"/>
              <a:t>	-&gt; voedselplaats</a:t>
            </a:r>
          </a:p>
          <a:p>
            <a:pPr marL="93663" indent="0">
              <a:lnSpc>
                <a:spcPct val="110000"/>
              </a:lnSpc>
              <a:buNone/>
            </a:pPr>
            <a:r>
              <a:rPr lang="nl-BE" sz="2000" dirty="0" smtClean="0"/>
              <a:t>	-&gt; woonplaats</a:t>
            </a:r>
          </a:p>
          <a:p>
            <a:pPr marL="93663" indent="0">
              <a:lnSpc>
                <a:spcPct val="110000"/>
              </a:lnSpc>
              <a:buNone/>
            </a:pPr>
            <a:r>
              <a:rPr lang="nl-BE" sz="2000" b="1" dirty="0" smtClean="0"/>
              <a:t>Modder</a:t>
            </a:r>
            <a:r>
              <a:rPr lang="nl-BE" sz="2000" dirty="0" smtClean="0"/>
              <a:t> = ideale voedselbron.</a:t>
            </a:r>
          </a:p>
          <a:p>
            <a:pPr marL="93663" indent="0">
              <a:lnSpc>
                <a:spcPct val="150000"/>
              </a:lnSpc>
              <a:buNone/>
            </a:pPr>
            <a:endParaRPr lang="nl-BE" sz="2000" dirty="0" smtClean="0"/>
          </a:p>
          <a:p>
            <a:pPr marL="93663" indent="0">
              <a:lnSpc>
                <a:spcPct val="150000"/>
              </a:lnSpc>
              <a:buNone/>
            </a:pPr>
            <a:endParaRPr lang="nl-BE" sz="2000" b="1" dirty="0" smtClean="0"/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12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3728" y="2204864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https://lh4.googleusercontent.com/1onD7cgWnlYLSCEKPyQw6037IzjIZ1-RdjA1QeCMi6HKR0IjvnddAwS51EqdMWgR4lguuIEAz0BCTdA6RTMIoU9C4GwWKPoPr2pTmpaC7WVnXfBMS_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4365104"/>
            <a:ext cx="3384376" cy="2254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hthoek 3"/>
          <p:cNvSpPr>
            <a:spLocks noChangeArrowheads="1"/>
          </p:cNvSpPr>
          <p:nvPr/>
        </p:nvSpPr>
        <p:spPr bwMode="auto">
          <a:xfrm>
            <a:off x="395536" y="1408473"/>
            <a:ext cx="7632700" cy="374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nl-BE" sz="2400" b="1" dirty="0" smtClean="0"/>
              <a:t>In een ringmap:</a:t>
            </a:r>
          </a:p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r>
              <a:rPr lang="nl-BE" sz="2400" dirty="0" smtClean="0"/>
              <a:t>Het hoofdstuk waar we mee bezig zijn:</a:t>
            </a:r>
          </a:p>
          <a:p>
            <a:pPr marL="800100" lvl="1" indent="-342900">
              <a:lnSpc>
                <a:spcPct val="150000"/>
              </a:lnSpc>
              <a:defRPr/>
            </a:pPr>
            <a:r>
              <a:rPr lang="nl-BE" sz="2400" b="1" dirty="0" smtClean="0"/>
              <a:t>Nu:</a:t>
            </a:r>
            <a:r>
              <a:rPr lang="nl-BE" sz="2400" dirty="0" smtClean="0"/>
              <a:t> 1. terreinstudie</a:t>
            </a:r>
            <a:endParaRPr lang="nl-BE" sz="2400" b="1" dirty="0" smtClean="0"/>
          </a:p>
          <a:p>
            <a:pPr>
              <a:lnSpc>
                <a:spcPct val="150000"/>
              </a:lnSpc>
              <a:defRPr/>
            </a:pPr>
            <a:r>
              <a:rPr lang="nl-BE" sz="2400" dirty="0" smtClean="0"/>
              <a:t>- 5 toetsenbladen</a:t>
            </a:r>
          </a:p>
          <a:p>
            <a:pPr>
              <a:lnSpc>
                <a:spcPct val="150000"/>
              </a:lnSpc>
              <a:defRPr/>
            </a:pPr>
            <a:r>
              <a:rPr lang="nl-BE" sz="2400" dirty="0" smtClean="0"/>
              <a:t>- 5 cursusbladen</a:t>
            </a:r>
          </a:p>
          <a:p>
            <a:pPr>
              <a:lnSpc>
                <a:spcPct val="150000"/>
              </a:lnSpc>
              <a:defRPr/>
            </a:pPr>
            <a:r>
              <a:rPr lang="nl-BE" sz="2400" dirty="0" smtClean="0"/>
              <a:t>- 3 plastic mapjes</a:t>
            </a:r>
          </a:p>
          <a:p>
            <a:pPr marL="609600" indent="-609600">
              <a:lnSpc>
                <a:spcPct val="90000"/>
              </a:lnSpc>
              <a:defRPr/>
            </a:pPr>
            <a:endParaRPr lang="nl-BE" sz="2400" b="1" i="1" u="sng" dirty="0">
              <a:latin typeface="Verdana" pitchFamily="34" charset="0"/>
            </a:endParaRPr>
          </a:p>
        </p:txBody>
      </p:sp>
      <p:sp>
        <p:nvSpPr>
          <p:cNvPr id="7" name="Tekstvak 6"/>
          <p:cNvSpPr txBox="1">
            <a:spLocks noChangeArrowheads="1"/>
          </p:cNvSpPr>
          <p:nvPr/>
        </p:nvSpPr>
        <p:spPr bwMode="auto">
          <a:xfrm>
            <a:off x="395536" y="4797152"/>
            <a:ext cx="7489825" cy="168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nl-BE" sz="2400" b="1" dirty="0"/>
              <a:t>In je pennenzak:</a:t>
            </a:r>
          </a:p>
          <a:p>
            <a:pPr>
              <a:lnSpc>
                <a:spcPct val="150000"/>
              </a:lnSpc>
            </a:pPr>
            <a:r>
              <a:rPr lang="nl-BE" sz="2400" dirty="0"/>
              <a:t>- 5-tal kleurpotloodjes/stiften</a:t>
            </a:r>
          </a:p>
          <a:p>
            <a:pPr>
              <a:lnSpc>
                <a:spcPct val="150000"/>
              </a:lnSpc>
            </a:pPr>
            <a:r>
              <a:rPr lang="nl-BE" sz="2400" dirty="0"/>
              <a:t>- Gom en potlood</a:t>
            </a:r>
          </a:p>
        </p:txBody>
      </p:sp>
      <p:sp>
        <p:nvSpPr>
          <p:cNvPr id="8" name="Rechthoek 7"/>
          <p:cNvSpPr/>
          <p:nvPr/>
        </p:nvSpPr>
        <p:spPr>
          <a:xfrm>
            <a:off x="251520" y="476672"/>
            <a:ext cx="3672408" cy="86409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000" b="1" dirty="0" smtClean="0"/>
              <a:t>Wat nodig?</a:t>
            </a:r>
            <a:endParaRPr lang="nl-BE" sz="4000" b="1" dirty="0"/>
          </a:p>
        </p:txBody>
      </p:sp>
      <p:pic>
        <p:nvPicPr>
          <p:cNvPr id="63490" name="Picture 2" descr="http://www.makro.be/public/site/makro-be/get/documents/mcc_be/mcc_be_binaries/Inspirations/2014%20Juli/schoolmateriaal.jpg"/>
          <p:cNvPicPr>
            <a:picLocks noChangeAspect="1" noChangeArrowheads="1"/>
          </p:cNvPicPr>
          <p:nvPr/>
        </p:nvPicPr>
        <p:blipFill>
          <a:blip r:embed="rId2" cstate="print"/>
          <a:srcRect l="29467"/>
          <a:stretch>
            <a:fillRect/>
          </a:stretch>
        </p:blipFill>
        <p:spPr bwMode="auto">
          <a:xfrm>
            <a:off x="4864616" y="3068960"/>
            <a:ext cx="405768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1" y="2348880"/>
            <a:ext cx="6057935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323528" y="1191890"/>
            <a:ext cx="446449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1.3 De zone met open water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Welke planten vind je terug aan de ondiepe waterzone?</a:t>
            </a:r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12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Welke planten vind je terug in de zone met open water?</a:t>
            </a:r>
          </a:p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1) </a:t>
            </a:r>
            <a:r>
              <a:rPr lang="nl-BE" sz="2000" b="1" dirty="0" smtClean="0"/>
              <a:t>Pijlkruid </a:t>
            </a:r>
            <a:endParaRPr lang="nl-BE" sz="2000" dirty="0" smtClean="0"/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191890"/>
            <a:ext cx="446449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1.3 De zone met open water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12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348880"/>
            <a:ext cx="3819525" cy="4362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Welke planten vind je terug in de zone met open water?</a:t>
            </a:r>
          </a:p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2) </a:t>
            </a:r>
            <a:r>
              <a:rPr lang="nl-BE" sz="2000" b="1" dirty="0" err="1" smtClean="0"/>
              <a:t>Veenwortel</a:t>
            </a:r>
            <a:r>
              <a:rPr lang="nl-BE" sz="2000" b="1" dirty="0" smtClean="0"/>
              <a:t> </a:t>
            </a:r>
            <a:endParaRPr lang="nl-BE" sz="2000" dirty="0" smtClean="0"/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191890"/>
            <a:ext cx="446449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1.3 De zone met open water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12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852936"/>
            <a:ext cx="5400675" cy="3590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Welke planten vind je terug in de zone met open water?</a:t>
            </a:r>
          </a:p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3) </a:t>
            </a:r>
            <a:r>
              <a:rPr lang="nl-BE" sz="2000" b="1" dirty="0" smtClean="0"/>
              <a:t>Mattenbies </a:t>
            </a:r>
            <a:endParaRPr lang="nl-BE" sz="2000" dirty="0" smtClean="0"/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191890"/>
            <a:ext cx="446449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1.3 De zone met open water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12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0594" name="Picture 2" descr="http://www.natuurweetjes.nl/wp-content/uploads/2012/07/Mattenbi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1" y="2348880"/>
            <a:ext cx="3273828" cy="436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Welke planten vind je terug in de zone met open water?</a:t>
            </a:r>
          </a:p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4) </a:t>
            </a:r>
            <a:r>
              <a:rPr lang="nl-BE" sz="2000" b="1" dirty="0" smtClean="0"/>
              <a:t>Waterlelie </a:t>
            </a:r>
            <a:endParaRPr lang="nl-BE" sz="2000" dirty="0" smtClean="0"/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191890"/>
            <a:ext cx="446449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1.3 De zone met open water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12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276872"/>
            <a:ext cx="5845274" cy="4362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Welke planten vind je terug in de zone met open water?</a:t>
            </a:r>
          </a:p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5) </a:t>
            </a:r>
            <a:r>
              <a:rPr lang="nl-BE" sz="2000" b="1" dirty="0" smtClean="0"/>
              <a:t>Drijvend fonteinkruid</a:t>
            </a:r>
            <a:endParaRPr lang="nl-BE" sz="2000" dirty="0" smtClean="0"/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191890"/>
            <a:ext cx="446449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1.3 De zone met open water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12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7522" name="Picture 2" descr="http://www.biopix.nl/photos/jcs-potamogeton-natans-258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862064"/>
            <a:ext cx="4884373" cy="3663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Welke planten vind je terug in de zone met open water?</a:t>
            </a:r>
          </a:p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6) </a:t>
            </a:r>
            <a:r>
              <a:rPr lang="nl-BE" sz="2000" b="1" dirty="0" smtClean="0"/>
              <a:t>Gewone waterranonkel</a:t>
            </a:r>
            <a:endParaRPr lang="nl-BE" sz="2000" dirty="0" smtClean="0"/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191890"/>
            <a:ext cx="446449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1.3 De zone met open water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12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996952"/>
            <a:ext cx="6953273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Welke planten vind je terug in de zone met open water?</a:t>
            </a:r>
          </a:p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7) </a:t>
            </a:r>
            <a:r>
              <a:rPr lang="nl-BE" sz="2000" b="1" dirty="0" smtClean="0"/>
              <a:t>Gele plomp</a:t>
            </a:r>
            <a:endParaRPr lang="nl-BE" sz="2000" dirty="0" smtClean="0"/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191890"/>
            <a:ext cx="446449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1.3 De zone met open water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12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276872"/>
            <a:ext cx="3744416" cy="4527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712968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Wat kan je zeggen over de vegetatie in de zone met open water?</a:t>
            </a:r>
          </a:p>
          <a:p>
            <a:pPr marL="93663" indent="0">
              <a:lnSpc>
                <a:spcPct val="110000"/>
              </a:lnSpc>
              <a:buNone/>
            </a:pPr>
            <a:r>
              <a:rPr lang="nl-BE" sz="2400" b="1" dirty="0" smtClean="0"/>
              <a:t>Waterplanten </a:t>
            </a:r>
            <a:r>
              <a:rPr lang="nl-BE" sz="2000" b="1" dirty="0" smtClean="0"/>
              <a:t>drijven op of zweven in het water, Andere waterplanten wortelen in de bodem van de zone met open water.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191890"/>
            <a:ext cx="446449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1.3 De zone met open water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12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429000"/>
            <a:ext cx="2726546" cy="3296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0663" y="3897052"/>
            <a:ext cx="2894721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http://www.natuurweetjes.nl/wp-content/uploads/2012/07/Mattenbi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9222" y="3628364"/>
            <a:ext cx="232225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hthoek 10"/>
          <p:cNvSpPr/>
          <p:nvPr/>
        </p:nvSpPr>
        <p:spPr>
          <a:xfrm>
            <a:off x="467544" y="2348880"/>
            <a:ext cx="8352928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Welke dieren vind je terug in de zone met open water?</a:t>
            </a:r>
          </a:p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1) </a:t>
            </a:r>
            <a:r>
              <a:rPr lang="nl-BE" sz="2000" b="1" dirty="0" smtClean="0"/>
              <a:t>schaatsenrijder</a:t>
            </a:r>
            <a:endParaRPr lang="nl-BE" sz="2000" dirty="0" smtClean="0"/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191890"/>
            <a:ext cx="446449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1.3 De zone met open water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12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852936"/>
            <a:ext cx="5211423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hthoek 1"/>
          <p:cNvSpPr>
            <a:spLocks noChangeArrowheads="1"/>
          </p:cNvSpPr>
          <p:nvPr/>
        </p:nvSpPr>
        <p:spPr bwMode="auto">
          <a:xfrm>
            <a:off x="395536" y="1340768"/>
            <a:ext cx="8136706" cy="477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nl-BE" sz="2400" b="1" dirty="0">
                <a:latin typeface="Verdana" pitchFamily="34" charset="0"/>
              </a:rPr>
              <a:t>Tegen elke volgende les:</a:t>
            </a:r>
          </a:p>
          <a:p>
            <a:pPr marL="457200" indent="-457200">
              <a:lnSpc>
                <a:spcPct val="150000"/>
              </a:lnSpc>
            </a:pPr>
            <a:r>
              <a:rPr lang="nl-BE" sz="2400" dirty="0" smtClean="0">
                <a:latin typeface="Verdana" pitchFamily="34" charset="0"/>
              </a:rPr>
              <a:t>Herhaal / studeer </a:t>
            </a:r>
            <a:r>
              <a:rPr lang="nl-BE" sz="2400" dirty="0">
                <a:latin typeface="Verdana" pitchFamily="34" charset="0"/>
              </a:rPr>
              <a:t>je les!</a:t>
            </a:r>
          </a:p>
          <a:p>
            <a:pPr marL="457200" indent="-457200">
              <a:lnSpc>
                <a:spcPct val="150000"/>
              </a:lnSpc>
            </a:pPr>
            <a:endParaRPr lang="nl-BE" sz="2400" b="1" dirty="0">
              <a:latin typeface="Verdana" pitchFamily="34" charset="0"/>
            </a:endParaRPr>
          </a:p>
          <a:p>
            <a:pPr marL="457200" indent="-457200">
              <a:lnSpc>
                <a:spcPct val="150000"/>
              </a:lnSpc>
            </a:pPr>
            <a:r>
              <a:rPr lang="nl-BE" sz="2400" b="1" dirty="0">
                <a:latin typeface="Verdana" pitchFamily="34" charset="0"/>
              </a:rPr>
              <a:t>Vorige les </a:t>
            </a:r>
            <a:r>
              <a:rPr lang="nl-BE" sz="2400" b="1" dirty="0" smtClean="0">
                <a:latin typeface="Verdana" pitchFamily="34" charset="0"/>
              </a:rPr>
              <a:t>afwezig:</a:t>
            </a:r>
          </a:p>
          <a:p>
            <a:pPr marL="457200" indent="-457200">
              <a:lnSpc>
                <a:spcPct val="150000"/>
              </a:lnSpc>
            </a:pPr>
            <a:r>
              <a:rPr lang="nl-BE" sz="2400" dirty="0" smtClean="0">
                <a:latin typeface="Verdana" pitchFamily="34" charset="0"/>
              </a:rPr>
              <a:t>Werkschrift </a:t>
            </a:r>
            <a:r>
              <a:rPr lang="nl-BE" sz="2400" dirty="0">
                <a:latin typeface="Verdana" pitchFamily="34" charset="0"/>
              </a:rPr>
              <a:t>in orde </a:t>
            </a:r>
            <a:r>
              <a:rPr lang="nl-BE" sz="2400" dirty="0" smtClean="0">
                <a:latin typeface="Verdana" pitchFamily="34" charset="0"/>
              </a:rPr>
              <a:t>brengen tegen </a:t>
            </a:r>
            <a:r>
              <a:rPr lang="nl-BE" sz="2400" b="1" dirty="0" smtClean="0">
                <a:latin typeface="Verdana" pitchFamily="34" charset="0"/>
              </a:rPr>
              <a:t>VOLGENDE</a:t>
            </a:r>
            <a:r>
              <a:rPr lang="nl-BE" sz="2400" dirty="0" smtClean="0">
                <a:latin typeface="Verdana" pitchFamily="34" charset="0"/>
              </a:rPr>
              <a:t> les!</a:t>
            </a:r>
            <a:endParaRPr lang="nl-BE" sz="2400" dirty="0">
              <a:latin typeface="Verdana" pitchFamily="34" charset="0"/>
            </a:endParaRPr>
          </a:p>
          <a:p>
            <a:pPr marL="457200" indent="-457200">
              <a:lnSpc>
                <a:spcPct val="150000"/>
              </a:lnSpc>
            </a:pPr>
            <a:endParaRPr lang="nl-BE" sz="2000" dirty="0"/>
          </a:p>
          <a:p>
            <a:pPr marL="457200" indent="-457200">
              <a:lnSpc>
                <a:spcPct val="150000"/>
              </a:lnSpc>
            </a:pPr>
            <a:r>
              <a:rPr lang="nl-BE" sz="2800" b="1" dirty="0" smtClean="0"/>
              <a:t>Handboek</a:t>
            </a:r>
            <a:r>
              <a:rPr lang="nl-BE" sz="2800" b="1" dirty="0"/>
              <a:t>:</a:t>
            </a:r>
          </a:p>
          <a:p>
            <a:pPr marL="457200" indent="-457200">
              <a:lnSpc>
                <a:spcPct val="150000"/>
              </a:lnSpc>
            </a:pPr>
            <a:r>
              <a:rPr lang="nl-BE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Naam op voor- en </a:t>
            </a:r>
            <a:r>
              <a:rPr lang="nl-BE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achterflap. </a:t>
            </a:r>
            <a:r>
              <a:rPr lang="nl-BE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Rest blijft in de klas!</a:t>
            </a:r>
          </a:p>
          <a:p>
            <a:pPr marL="457200" indent="-457200">
              <a:lnSpc>
                <a:spcPct val="90000"/>
              </a:lnSpc>
            </a:pPr>
            <a:endParaRPr lang="nl-BE" dirty="0">
              <a:latin typeface="Verdana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323528" y="404664"/>
            <a:ext cx="5544616" cy="79208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000" b="1" dirty="0" smtClean="0"/>
              <a:t>Enkele afspraken!</a:t>
            </a:r>
            <a:endParaRPr lang="nl-BE" sz="4000" b="1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Welke dieren vind je terug in de zone met open water?</a:t>
            </a:r>
          </a:p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2) </a:t>
            </a:r>
            <a:r>
              <a:rPr lang="nl-BE" sz="2000" b="1" dirty="0" smtClean="0"/>
              <a:t>schrijvertje</a:t>
            </a:r>
            <a:endParaRPr lang="nl-BE" sz="2000" dirty="0" smtClean="0"/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191890"/>
            <a:ext cx="446449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1.3 De zone met open water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12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780928"/>
            <a:ext cx="4674096" cy="3505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Welke dieren vind je terug in de zone met open water?</a:t>
            </a:r>
          </a:p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3) </a:t>
            </a:r>
            <a:r>
              <a:rPr lang="nl-BE" sz="2000" b="1" dirty="0" smtClean="0"/>
              <a:t>fuut</a:t>
            </a:r>
            <a:endParaRPr lang="nl-BE" sz="2000" dirty="0" smtClean="0"/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191890"/>
            <a:ext cx="446449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1.3 De zone met open water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12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780928"/>
            <a:ext cx="4680520" cy="3974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Welke dieren vind je terug in de zone met open water?</a:t>
            </a:r>
          </a:p>
          <a:p>
            <a:pPr marL="93663" indent="0">
              <a:lnSpc>
                <a:spcPct val="150000"/>
              </a:lnSpc>
              <a:buNone/>
            </a:pPr>
            <a:r>
              <a:rPr lang="nl-BE" sz="2000" b="1" dirty="0" smtClean="0"/>
              <a:t>-&gt; Zwemmende, kruipende en vliegende dieren</a:t>
            </a:r>
          </a:p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De planten bieden de dieren:</a:t>
            </a:r>
          </a:p>
          <a:p>
            <a:pPr marL="93663" indent="0">
              <a:lnSpc>
                <a:spcPct val="110000"/>
              </a:lnSpc>
              <a:buNone/>
            </a:pPr>
            <a:r>
              <a:rPr lang="nl-BE" sz="2000" dirty="0" smtClean="0"/>
              <a:t>	-&gt; schuilplaats</a:t>
            </a:r>
          </a:p>
          <a:p>
            <a:pPr marL="93663" indent="0">
              <a:lnSpc>
                <a:spcPct val="110000"/>
              </a:lnSpc>
              <a:buNone/>
            </a:pPr>
            <a:r>
              <a:rPr lang="nl-BE" sz="2000" dirty="0" smtClean="0"/>
              <a:t>	-&gt; voedselplaats</a:t>
            </a:r>
          </a:p>
          <a:p>
            <a:pPr marL="93663" indent="0">
              <a:lnSpc>
                <a:spcPct val="110000"/>
              </a:lnSpc>
              <a:buNone/>
            </a:pPr>
            <a:r>
              <a:rPr lang="nl-BE" sz="2000" dirty="0" smtClean="0"/>
              <a:t>	-&gt; woonplaats</a:t>
            </a:r>
          </a:p>
          <a:p>
            <a:pPr marL="93663" indent="0">
              <a:lnSpc>
                <a:spcPct val="110000"/>
              </a:lnSpc>
              <a:buNone/>
            </a:pPr>
            <a:r>
              <a:rPr lang="nl-BE" sz="2000" b="1" dirty="0" smtClean="0"/>
              <a:t>Bodem</a:t>
            </a:r>
            <a:r>
              <a:rPr lang="nl-BE" sz="2000" dirty="0" smtClean="0"/>
              <a:t> </a:t>
            </a:r>
            <a:r>
              <a:rPr lang="nl-BE" sz="2000" dirty="0" smtClean="0">
                <a:sym typeface="Wingdings" pitchFamily="2" charset="2"/>
              </a:rPr>
              <a:t> aaseters / afvaleters</a:t>
            </a:r>
            <a:endParaRPr lang="nl-BE" sz="2000" dirty="0" smtClean="0"/>
          </a:p>
          <a:p>
            <a:pPr marL="93663" indent="0">
              <a:lnSpc>
                <a:spcPct val="150000"/>
              </a:lnSpc>
              <a:buNone/>
            </a:pPr>
            <a:endParaRPr lang="nl-BE" sz="2000" dirty="0" smtClean="0"/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191890"/>
            <a:ext cx="446449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1.3 De zone met open water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12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933056"/>
            <a:ext cx="2221596" cy="1886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4653136"/>
            <a:ext cx="2304256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4736" y="2809591"/>
            <a:ext cx="2411760" cy="1699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550863" indent="-457200">
              <a:buAutoNum type="arabicParenR"/>
            </a:pPr>
            <a:r>
              <a:rPr lang="nl-BE" sz="2000" dirty="0" smtClean="0"/>
              <a:t>De waterkant 		</a:t>
            </a:r>
            <a:r>
              <a:rPr lang="nl-BE" sz="2000" dirty="0" smtClean="0">
                <a:sym typeface="Wingdings" pitchFamily="2" charset="2"/>
              </a:rPr>
              <a:t> 	</a:t>
            </a:r>
            <a:r>
              <a:rPr lang="nl-BE" sz="2000" b="1" dirty="0" smtClean="0">
                <a:sym typeface="Wingdings" pitchFamily="2" charset="2"/>
              </a:rPr>
              <a:t>oeverplanten</a:t>
            </a:r>
          </a:p>
          <a:p>
            <a:pPr marL="550863" indent="-457200">
              <a:buAutoNum type="arabicParenR"/>
            </a:pPr>
            <a:r>
              <a:rPr lang="nl-BE" sz="2000" dirty="0" smtClean="0">
                <a:sym typeface="Wingdings" pitchFamily="2" charset="2"/>
              </a:rPr>
              <a:t>De ondiepe waterzone		</a:t>
            </a:r>
            <a:r>
              <a:rPr lang="nl-BE" sz="2000" b="1" dirty="0" smtClean="0">
                <a:sym typeface="Wingdings" pitchFamily="2" charset="2"/>
              </a:rPr>
              <a:t>moerasplanten</a:t>
            </a:r>
            <a:r>
              <a:rPr lang="nl-BE" sz="2000" dirty="0" smtClean="0">
                <a:sym typeface="Wingdings" pitchFamily="2" charset="2"/>
              </a:rPr>
              <a:t>	</a:t>
            </a:r>
          </a:p>
          <a:p>
            <a:pPr marL="550863" indent="-457200">
              <a:buAutoNum type="arabicParenR"/>
            </a:pPr>
            <a:r>
              <a:rPr lang="nl-BE" sz="2000" dirty="0" smtClean="0">
                <a:sym typeface="Wingdings" pitchFamily="2" charset="2"/>
              </a:rPr>
              <a:t>De zone met open water		</a:t>
            </a:r>
            <a:r>
              <a:rPr lang="nl-BE" sz="2000" b="1" dirty="0" smtClean="0">
                <a:sym typeface="Wingdings" pitchFamily="2" charset="2"/>
              </a:rPr>
              <a:t>waterplanten</a:t>
            </a:r>
            <a:endParaRPr lang="nl-BE" sz="2000" b="1" dirty="0" smtClean="0"/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191890"/>
            <a:ext cx="2592288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 smtClean="0">
                <a:solidFill>
                  <a:schemeClr val="bg1"/>
                </a:solidFill>
              </a:rPr>
              <a:t>samengevat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12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Afgeronde rechthoek 10"/>
          <p:cNvSpPr/>
          <p:nvPr/>
        </p:nvSpPr>
        <p:spPr>
          <a:xfrm>
            <a:off x="251520" y="3068960"/>
            <a:ext cx="8568952" cy="33843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nl-BE" sz="2000" dirty="0" smtClean="0">
                <a:solidFill>
                  <a:schemeClr val="tx1"/>
                </a:solidFill>
              </a:rPr>
              <a:t>Alle organismen (planten, dieren en micro-organismen) vormen een </a:t>
            </a:r>
            <a:r>
              <a:rPr lang="nl-BE" sz="2000" b="1" dirty="0" smtClean="0">
                <a:solidFill>
                  <a:schemeClr val="tx1"/>
                </a:solidFill>
              </a:rPr>
              <a:t>levensgemeenschap</a:t>
            </a:r>
            <a:r>
              <a:rPr lang="nl-BE" sz="2000" dirty="0" smtClean="0">
                <a:solidFill>
                  <a:schemeClr val="tx1"/>
                </a:solidFill>
              </a:rPr>
              <a:t>. Elk </a:t>
            </a:r>
            <a:r>
              <a:rPr lang="nl-BE" sz="2000" b="1" dirty="0" smtClean="0">
                <a:solidFill>
                  <a:schemeClr val="tx1"/>
                </a:solidFill>
              </a:rPr>
              <a:t>organisme</a:t>
            </a:r>
            <a:r>
              <a:rPr lang="nl-BE" sz="2000" dirty="0" smtClean="0">
                <a:solidFill>
                  <a:schemeClr val="tx1"/>
                </a:solidFill>
              </a:rPr>
              <a:t> heeft hier zijn </a:t>
            </a:r>
            <a:r>
              <a:rPr lang="nl-BE" sz="2000" b="1" dirty="0" smtClean="0">
                <a:solidFill>
                  <a:schemeClr val="tx1"/>
                </a:solidFill>
              </a:rPr>
              <a:t>eigen</a:t>
            </a:r>
            <a:r>
              <a:rPr lang="nl-BE" sz="2000" dirty="0" smtClean="0">
                <a:solidFill>
                  <a:schemeClr val="tx1"/>
                </a:solidFill>
              </a:rPr>
              <a:t> </a:t>
            </a:r>
            <a:r>
              <a:rPr lang="nl-BE" sz="2000" b="1" dirty="0" smtClean="0">
                <a:solidFill>
                  <a:schemeClr val="tx1"/>
                </a:solidFill>
              </a:rPr>
              <a:t>plaats</a:t>
            </a:r>
            <a:r>
              <a:rPr lang="nl-BE" sz="2000" dirty="0" smtClean="0">
                <a:solidFill>
                  <a:schemeClr val="tx1"/>
                </a:solidFill>
              </a:rPr>
              <a:t> en </a:t>
            </a:r>
            <a:r>
              <a:rPr lang="nl-BE" sz="2000" b="1" dirty="0" smtClean="0">
                <a:solidFill>
                  <a:schemeClr val="tx1"/>
                </a:solidFill>
              </a:rPr>
              <a:t>functie</a:t>
            </a:r>
            <a:r>
              <a:rPr lang="nl-BE" sz="2000" dirty="0" smtClean="0">
                <a:solidFill>
                  <a:schemeClr val="tx1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endParaRPr lang="nl-BE" sz="20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nl-BE" sz="2000" dirty="0" smtClean="0">
                <a:solidFill>
                  <a:schemeClr val="tx1"/>
                </a:solidFill>
              </a:rPr>
              <a:t>Een </a:t>
            </a:r>
            <a:r>
              <a:rPr lang="nl-BE" sz="2000" b="1" dirty="0" smtClean="0">
                <a:solidFill>
                  <a:schemeClr val="tx1"/>
                </a:solidFill>
              </a:rPr>
              <a:t>levensgemeenschap</a:t>
            </a:r>
            <a:r>
              <a:rPr lang="nl-BE" sz="2000" dirty="0" smtClean="0">
                <a:solidFill>
                  <a:schemeClr val="tx1"/>
                </a:solidFill>
              </a:rPr>
              <a:t> wordt gevormd door alle </a:t>
            </a:r>
            <a:r>
              <a:rPr lang="nl-BE" sz="2000" b="1" dirty="0" smtClean="0">
                <a:solidFill>
                  <a:schemeClr val="tx1"/>
                </a:solidFill>
              </a:rPr>
              <a:t>organismen</a:t>
            </a:r>
            <a:r>
              <a:rPr lang="nl-BE" sz="2000" dirty="0" smtClean="0">
                <a:solidFill>
                  <a:schemeClr val="tx1"/>
                </a:solidFill>
              </a:rPr>
              <a:t> die in </a:t>
            </a:r>
            <a:r>
              <a:rPr lang="nl-BE" sz="2000" b="1" dirty="0" smtClean="0">
                <a:solidFill>
                  <a:schemeClr val="tx1"/>
                </a:solidFill>
              </a:rPr>
              <a:t>hetzelfde</a:t>
            </a:r>
            <a:r>
              <a:rPr lang="nl-BE" sz="2000" dirty="0" smtClean="0">
                <a:solidFill>
                  <a:schemeClr val="tx1"/>
                </a:solidFill>
              </a:rPr>
              <a:t> </a:t>
            </a:r>
            <a:r>
              <a:rPr lang="nl-BE" sz="2000" b="1" dirty="0" smtClean="0">
                <a:solidFill>
                  <a:schemeClr val="tx1"/>
                </a:solidFill>
              </a:rPr>
              <a:t>milieu</a:t>
            </a:r>
            <a:r>
              <a:rPr lang="nl-BE" sz="2000" dirty="0" smtClean="0">
                <a:solidFill>
                  <a:schemeClr val="tx1"/>
                </a:solidFill>
              </a:rPr>
              <a:t> voorkomen en elkaar </a:t>
            </a:r>
            <a:r>
              <a:rPr lang="nl-BE" sz="2000" b="1" dirty="0" smtClean="0">
                <a:solidFill>
                  <a:schemeClr val="tx1"/>
                </a:solidFill>
              </a:rPr>
              <a:t>onderling</a:t>
            </a:r>
            <a:r>
              <a:rPr lang="nl-BE" sz="2000" dirty="0" smtClean="0">
                <a:solidFill>
                  <a:schemeClr val="tx1"/>
                </a:solidFill>
              </a:rPr>
              <a:t> </a:t>
            </a:r>
            <a:r>
              <a:rPr lang="nl-BE" sz="2000" b="1" dirty="0" smtClean="0">
                <a:solidFill>
                  <a:schemeClr val="tx1"/>
                </a:solidFill>
              </a:rPr>
              <a:t>beïnvloeden</a:t>
            </a:r>
            <a:r>
              <a:rPr lang="nl-BE" sz="2000" dirty="0" smtClean="0">
                <a:solidFill>
                  <a:schemeClr val="tx1"/>
                </a:solidFill>
              </a:rPr>
              <a:t>.</a:t>
            </a:r>
            <a:endParaRPr lang="nl-BE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268760"/>
            <a:ext cx="8291264" cy="5328592"/>
          </a:xfrm>
        </p:spPr>
        <p:txBody>
          <a:bodyPr>
            <a:normAutofit/>
          </a:bodyPr>
          <a:lstStyle/>
          <a:p>
            <a:pPr marL="93663" indent="0">
              <a:lnSpc>
                <a:spcPct val="110000"/>
              </a:lnSpc>
              <a:buNone/>
            </a:pPr>
            <a:r>
              <a:rPr lang="nl-BE" sz="2000" dirty="0" smtClean="0"/>
              <a:t>Elk organisme is </a:t>
            </a:r>
            <a:r>
              <a:rPr lang="nl-BE" sz="2000" b="1" dirty="0" smtClean="0"/>
              <a:t>aangepast </a:t>
            </a:r>
            <a:r>
              <a:rPr lang="nl-BE" sz="2000" dirty="0" smtClean="0"/>
              <a:t>aan de omgevingsfactoren van de </a:t>
            </a:r>
            <a:r>
              <a:rPr lang="nl-BE" sz="2000" b="1" dirty="0" smtClean="0"/>
              <a:t>plaats</a:t>
            </a:r>
            <a:r>
              <a:rPr lang="nl-BE" sz="2000" dirty="0" smtClean="0"/>
              <a:t> waar het leeft. </a:t>
            </a:r>
          </a:p>
          <a:p>
            <a:pPr marL="93663" indent="0">
              <a:lnSpc>
                <a:spcPct val="110000"/>
              </a:lnSpc>
              <a:buNone/>
            </a:pPr>
            <a:endParaRPr lang="nl-BE" sz="2000" dirty="0" smtClean="0"/>
          </a:p>
          <a:p>
            <a:pPr marL="93663" indent="0">
              <a:lnSpc>
                <a:spcPct val="110000"/>
              </a:lnSpc>
              <a:buNone/>
            </a:pPr>
            <a:endParaRPr lang="nl-BE" sz="2000" dirty="0" smtClean="0"/>
          </a:p>
          <a:p>
            <a:pPr marL="93663" indent="0">
              <a:lnSpc>
                <a:spcPct val="110000"/>
              </a:lnSpc>
              <a:buNone/>
            </a:pPr>
            <a:r>
              <a:rPr lang="nl-BE" sz="2000" dirty="0" smtClean="0"/>
              <a:t>= factoren van een </a:t>
            </a:r>
            <a:r>
              <a:rPr lang="nl-BE" sz="2000" b="1" dirty="0" smtClean="0"/>
              <a:t>niet-levend</a:t>
            </a:r>
            <a:r>
              <a:rPr lang="nl-BE" sz="2000" dirty="0" smtClean="0"/>
              <a:t> milieu</a:t>
            </a:r>
          </a:p>
          <a:p>
            <a:pPr marL="93663" indent="0">
              <a:lnSpc>
                <a:spcPct val="110000"/>
              </a:lnSpc>
              <a:buNone/>
            </a:pPr>
            <a:endParaRPr lang="nl-BE" sz="2000" dirty="0" smtClean="0"/>
          </a:p>
          <a:p>
            <a:pPr marL="550863" indent="-457200">
              <a:lnSpc>
                <a:spcPct val="110000"/>
              </a:lnSpc>
              <a:buAutoNum type="arabicParenR"/>
            </a:pPr>
            <a:r>
              <a:rPr lang="nl-BE" sz="2000" b="1" dirty="0" smtClean="0"/>
              <a:t>Fysische factoren: </a:t>
            </a:r>
            <a:r>
              <a:rPr lang="nl-BE" sz="2000" dirty="0" smtClean="0"/>
              <a:t>temperatuur, lichtsterkte, vochtigheid, …</a:t>
            </a:r>
          </a:p>
          <a:p>
            <a:pPr marL="550863" indent="-457200">
              <a:lnSpc>
                <a:spcPct val="110000"/>
              </a:lnSpc>
              <a:buAutoNum type="arabicParenR"/>
            </a:pPr>
            <a:r>
              <a:rPr lang="nl-BE" sz="2000" b="1" dirty="0" smtClean="0"/>
              <a:t>Chemische</a:t>
            </a:r>
            <a:r>
              <a:rPr lang="nl-BE" sz="2000" dirty="0" smtClean="0"/>
              <a:t> </a:t>
            </a:r>
            <a:r>
              <a:rPr lang="nl-BE" sz="2000" b="1" dirty="0" smtClean="0"/>
              <a:t>factoren</a:t>
            </a:r>
            <a:r>
              <a:rPr lang="nl-BE" sz="2000" dirty="0" smtClean="0"/>
              <a:t>: zuurstofgehalte, stikstofgehalte, …</a:t>
            </a:r>
          </a:p>
          <a:p>
            <a:pPr marL="550863" indent="-457200">
              <a:lnSpc>
                <a:spcPct val="110000"/>
              </a:lnSpc>
              <a:buNone/>
            </a:pPr>
            <a:endParaRPr lang="nl-BE" sz="2000" b="1" dirty="0" smtClean="0"/>
          </a:p>
          <a:p>
            <a:pPr marL="550863" indent="-457200">
              <a:lnSpc>
                <a:spcPct val="110000"/>
              </a:lnSpc>
              <a:buNone/>
            </a:pPr>
            <a:r>
              <a:rPr lang="nl-BE" sz="2000" b="1" dirty="0" smtClean="0"/>
              <a:t>Voorbeeld:</a:t>
            </a:r>
            <a:r>
              <a:rPr lang="nl-BE" sz="2000" dirty="0" smtClean="0"/>
              <a:t> de ijsbeer</a:t>
            </a:r>
          </a:p>
          <a:p>
            <a:pPr marL="550863" indent="-457200">
              <a:lnSpc>
                <a:spcPct val="110000"/>
              </a:lnSpc>
              <a:buNone/>
            </a:pPr>
            <a:r>
              <a:rPr lang="nl-BE" sz="2000" b="1" dirty="0" err="1" smtClean="0"/>
              <a:t>Abiotische</a:t>
            </a:r>
            <a:r>
              <a:rPr lang="nl-BE" sz="2000" b="1" dirty="0" smtClean="0"/>
              <a:t> factor: </a:t>
            </a:r>
            <a:r>
              <a:rPr lang="nl-BE" sz="2000" dirty="0" smtClean="0"/>
              <a:t>koud: temperatuur</a:t>
            </a:r>
            <a:endParaRPr lang="nl-BE" sz="2000" b="1" dirty="0" smtClean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2. </a:t>
            </a:r>
            <a:r>
              <a:rPr lang="nl-BE" sz="4000" dirty="0" err="1" smtClean="0">
                <a:solidFill>
                  <a:schemeClr val="bg1"/>
                </a:solidFill>
              </a:rPr>
              <a:t>Abiotische</a:t>
            </a:r>
            <a:r>
              <a:rPr lang="nl-BE" sz="4000" dirty="0" smtClean="0">
                <a:solidFill>
                  <a:schemeClr val="bg1"/>
                </a:solidFill>
              </a:rPr>
              <a:t> en biotische factoren      pg. 13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95536" y="2204864"/>
            <a:ext cx="3168352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 err="1" smtClean="0">
                <a:solidFill>
                  <a:schemeClr val="bg1"/>
                </a:solidFill>
              </a:rPr>
              <a:t>Abiotische</a:t>
            </a:r>
            <a:r>
              <a:rPr lang="nl-BE" sz="2400" b="1" dirty="0" smtClean="0">
                <a:solidFill>
                  <a:schemeClr val="bg1"/>
                </a:solidFill>
              </a:rPr>
              <a:t> factoren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cstate="print"/>
          <a:srcRect/>
          <a:stretch>
            <a:fillRect/>
          </a:stretch>
        </p:blipFill>
        <p:spPr bwMode="auto">
          <a:xfrm>
            <a:off x="5868144" y="4547405"/>
            <a:ext cx="2880320" cy="1997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hthoek 8"/>
          <p:cNvSpPr/>
          <p:nvPr/>
        </p:nvSpPr>
        <p:spPr>
          <a:xfrm>
            <a:off x="2699792" y="5301208"/>
            <a:ext cx="244827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268760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10000"/>
              </a:lnSpc>
              <a:buNone/>
            </a:pPr>
            <a:r>
              <a:rPr lang="nl-BE" sz="2000" dirty="0" smtClean="0"/>
              <a:t>Elk organisme is </a:t>
            </a:r>
            <a:r>
              <a:rPr lang="nl-BE" sz="2000" b="1" dirty="0" smtClean="0"/>
              <a:t>aangepast </a:t>
            </a:r>
            <a:r>
              <a:rPr lang="nl-BE" sz="2000" dirty="0" smtClean="0"/>
              <a:t>aan de omgevingsfactoren van de </a:t>
            </a:r>
            <a:r>
              <a:rPr lang="nl-BE" sz="2000" b="1" dirty="0" smtClean="0"/>
              <a:t>plaats</a:t>
            </a:r>
            <a:r>
              <a:rPr lang="nl-BE" sz="2000" dirty="0" smtClean="0"/>
              <a:t> waar het leeft. </a:t>
            </a:r>
          </a:p>
          <a:p>
            <a:pPr marL="93663" indent="0">
              <a:lnSpc>
                <a:spcPct val="110000"/>
              </a:lnSpc>
              <a:buNone/>
            </a:pPr>
            <a:endParaRPr lang="nl-BE" sz="2000" dirty="0" smtClean="0"/>
          </a:p>
          <a:p>
            <a:pPr marL="93663" indent="0">
              <a:lnSpc>
                <a:spcPct val="110000"/>
              </a:lnSpc>
              <a:buNone/>
            </a:pPr>
            <a:endParaRPr lang="nl-BE" sz="2000" dirty="0" smtClean="0"/>
          </a:p>
          <a:p>
            <a:pPr marL="93663" indent="0">
              <a:lnSpc>
                <a:spcPct val="110000"/>
              </a:lnSpc>
              <a:buNone/>
            </a:pPr>
            <a:r>
              <a:rPr lang="nl-BE" sz="2000" dirty="0" smtClean="0"/>
              <a:t>= factoren die uitgaan van </a:t>
            </a:r>
            <a:r>
              <a:rPr lang="nl-BE" sz="2000" b="1" dirty="0" smtClean="0"/>
              <a:t>andere organismen</a:t>
            </a:r>
            <a:r>
              <a:rPr lang="nl-BE" sz="2000" dirty="0" smtClean="0"/>
              <a:t> (levende natuur)</a:t>
            </a:r>
          </a:p>
          <a:p>
            <a:pPr marL="93663" indent="0">
              <a:lnSpc>
                <a:spcPct val="110000"/>
              </a:lnSpc>
              <a:buNone/>
            </a:pPr>
            <a:endParaRPr lang="nl-BE" sz="2000" dirty="0" smtClean="0"/>
          </a:p>
          <a:p>
            <a:pPr marL="93663" indent="0">
              <a:lnSpc>
                <a:spcPct val="110000"/>
              </a:lnSpc>
              <a:buNone/>
            </a:pPr>
            <a:r>
              <a:rPr lang="nl-BE" sz="2000" b="1" dirty="0" smtClean="0"/>
              <a:t>Voorbeelden: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2. </a:t>
            </a:r>
            <a:r>
              <a:rPr lang="nl-BE" sz="4000" dirty="0" err="1" smtClean="0">
                <a:solidFill>
                  <a:schemeClr val="bg1"/>
                </a:solidFill>
              </a:rPr>
              <a:t>Abiotische</a:t>
            </a:r>
            <a:r>
              <a:rPr lang="nl-BE" sz="4000" dirty="0" smtClean="0">
                <a:solidFill>
                  <a:schemeClr val="bg1"/>
                </a:solidFill>
              </a:rPr>
              <a:t> en biotische factoren      pg. 13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95536" y="2276872"/>
            <a:ext cx="3168352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 smtClean="0">
                <a:solidFill>
                  <a:schemeClr val="bg1"/>
                </a:solidFill>
              </a:rPr>
              <a:t>Biotische factoren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" name="Tabel 4"/>
          <p:cNvGraphicFramePr>
            <a:graphicFrameLocks noGrp="1"/>
          </p:cNvGraphicFramePr>
          <p:nvPr/>
        </p:nvGraphicFramePr>
        <p:xfrm>
          <a:off x="467544" y="4149080"/>
          <a:ext cx="5328592" cy="1872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2664296"/>
              </a:tblGrid>
              <a:tr h="624069">
                <a:tc>
                  <a:txBody>
                    <a:bodyPr/>
                    <a:lstStyle/>
                    <a:p>
                      <a:pPr algn="ctr"/>
                      <a:r>
                        <a:rPr lang="nl-BE" sz="2000" dirty="0" smtClean="0"/>
                        <a:t>Organisme</a:t>
                      </a:r>
                      <a:endParaRPr lang="nl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dirty="0" smtClean="0"/>
                        <a:t>Biotische factor</a:t>
                      </a:r>
                      <a:endParaRPr lang="nl-BE" sz="2000" dirty="0"/>
                    </a:p>
                  </a:txBody>
                  <a:tcPr/>
                </a:tc>
              </a:tr>
              <a:tr h="624069">
                <a:tc>
                  <a:txBody>
                    <a:bodyPr/>
                    <a:lstStyle/>
                    <a:p>
                      <a:pPr algn="ctr"/>
                      <a:r>
                        <a:rPr lang="nl-BE" sz="2000" dirty="0" smtClean="0"/>
                        <a:t>Mieren</a:t>
                      </a:r>
                      <a:endParaRPr lang="nl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dirty="0" smtClean="0"/>
                        <a:t>Bladluizen</a:t>
                      </a:r>
                      <a:endParaRPr lang="nl-BE" sz="2000" dirty="0"/>
                    </a:p>
                  </a:txBody>
                  <a:tcPr/>
                </a:tc>
              </a:tr>
              <a:tr h="624069">
                <a:tc>
                  <a:txBody>
                    <a:bodyPr/>
                    <a:lstStyle/>
                    <a:p>
                      <a:pPr algn="ctr"/>
                      <a:r>
                        <a:rPr lang="nl-BE" sz="2000" dirty="0" smtClean="0"/>
                        <a:t>Bijen</a:t>
                      </a:r>
                      <a:endParaRPr lang="nl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dirty="0" smtClean="0"/>
                        <a:t>bloemen</a:t>
                      </a:r>
                      <a:endParaRPr lang="nl-BE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1858" name="Picture 2" descr="http://t1.gstatic.com/images?q=tbn:ANd9GcRAOEgdLu4ZnXLA_YhiQ2FRc-Tj8pbgkdpXwyn8jjbS4GR6flB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149080"/>
            <a:ext cx="2457450" cy="1857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573534"/>
              </p:ext>
            </p:extLst>
          </p:nvPr>
        </p:nvGraphicFramePr>
        <p:xfrm>
          <a:off x="323528" y="2708920"/>
          <a:ext cx="80648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/>
                <a:gridCol w="4032448"/>
              </a:tblGrid>
              <a:tr h="524630">
                <a:tc>
                  <a:txBody>
                    <a:bodyPr/>
                    <a:lstStyle/>
                    <a:p>
                      <a:pPr algn="ctr"/>
                      <a:r>
                        <a:rPr lang="nl-BE" sz="2000" dirty="0" err="1" smtClean="0"/>
                        <a:t>Abiotische</a:t>
                      </a:r>
                      <a:r>
                        <a:rPr lang="nl-BE" sz="2000" dirty="0" smtClean="0"/>
                        <a:t> factoren</a:t>
                      </a:r>
                      <a:endParaRPr lang="nl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dirty="0" smtClean="0"/>
                        <a:t>Biotische factoren</a:t>
                      </a:r>
                      <a:endParaRPr lang="nl-BE" sz="2000" dirty="0"/>
                    </a:p>
                  </a:txBody>
                  <a:tcPr/>
                </a:tc>
              </a:tr>
              <a:tr h="524630">
                <a:tc>
                  <a:txBody>
                    <a:bodyPr/>
                    <a:lstStyle/>
                    <a:p>
                      <a:pPr algn="ctr"/>
                      <a:endParaRPr lang="nl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BE" sz="2000" dirty="0"/>
                    </a:p>
                  </a:txBody>
                  <a:tcPr/>
                </a:tc>
              </a:tr>
              <a:tr h="524630">
                <a:tc>
                  <a:txBody>
                    <a:bodyPr/>
                    <a:lstStyle/>
                    <a:p>
                      <a:pPr algn="ctr"/>
                      <a:endParaRPr lang="nl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BE" sz="2000" dirty="0"/>
                    </a:p>
                  </a:txBody>
                  <a:tcPr/>
                </a:tc>
              </a:tr>
              <a:tr h="524630">
                <a:tc>
                  <a:txBody>
                    <a:bodyPr/>
                    <a:lstStyle/>
                    <a:p>
                      <a:pPr algn="ctr"/>
                      <a:endParaRPr lang="nl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BE" sz="2000" dirty="0"/>
                    </a:p>
                  </a:txBody>
                  <a:tcPr/>
                </a:tc>
              </a:tr>
              <a:tr h="524630">
                <a:tc>
                  <a:txBody>
                    <a:bodyPr/>
                    <a:lstStyle/>
                    <a:p>
                      <a:pPr algn="ctr"/>
                      <a:endParaRPr lang="nl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BE" sz="2000" dirty="0"/>
                    </a:p>
                  </a:txBody>
                  <a:tcPr/>
                </a:tc>
              </a:tr>
              <a:tr h="524630">
                <a:tc>
                  <a:txBody>
                    <a:bodyPr/>
                    <a:lstStyle/>
                    <a:p>
                      <a:pPr algn="ctr"/>
                      <a:endParaRPr lang="nl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BE" sz="2000" dirty="0"/>
                    </a:p>
                  </a:txBody>
                  <a:tcPr/>
                </a:tc>
              </a:tr>
              <a:tr h="524630">
                <a:tc>
                  <a:txBody>
                    <a:bodyPr/>
                    <a:lstStyle/>
                    <a:p>
                      <a:pPr algn="ctr"/>
                      <a:endParaRPr lang="nl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BE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179512" y="2060848"/>
            <a:ext cx="8964488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10000"/>
              </a:lnSpc>
              <a:buNone/>
            </a:pPr>
            <a:r>
              <a:rPr lang="nl-BE" sz="2000" b="1" dirty="0" smtClean="0"/>
              <a:t>Oefening: </a:t>
            </a:r>
            <a:r>
              <a:rPr lang="nl-BE" sz="2000" dirty="0" smtClean="0"/>
              <a:t>Noteer in de tabel alle </a:t>
            </a:r>
            <a:r>
              <a:rPr lang="nl-BE" sz="2000" dirty="0" err="1" smtClean="0"/>
              <a:t>abiotische</a:t>
            </a:r>
            <a:r>
              <a:rPr lang="nl-BE" sz="2000" dirty="0" smtClean="0"/>
              <a:t> en biotische factoren</a:t>
            </a:r>
            <a:endParaRPr lang="nl-BE" sz="2000" b="1" dirty="0" smtClean="0"/>
          </a:p>
          <a:p>
            <a:pPr marL="93663" indent="0">
              <a:lnSpc>
                <a:spcPct val="110000"/>
              </a:lnSpc>
              <a:buNone/>
            </a:pPr>
            <a:endParaRPr lang="nl-BE" sz="2000" b="1" dirty="0" smtClean="0"/>
          </a:p>
          <a:p>
            <a:pPr marL="93663" indent="0">
              <a:lnSpc>
                <a:spcPct val="110000"/>
              </a:lnSpc>
              <a:buNone/>
            </a:pPr>
            <a:endParaRPr lang="nl-BE" sz="2000" b="1" dirty="0" smtClean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2. </a:t>
            </a:r>
            <a:r>
              <a:rPr lang="nl-BE" sz="4000" dirty="0" err="1" smtClean="0">
                <a:solidFill>
                  <a:schemeClr val="bg1"/>
                </a:solidFill>
              </a:rPr>
              <a:t>Abiotische</a:t>
            </a:r>
            <a:r>
              <a:rPr lang="nl-BE" sz="4000" dirty="0" smtClean="0">
                <a:solidFill>
                  <a:schemeClr val="bg1"/>
                </a:solidFill>
              </a:rPr>
              <a:t> en biotische factoren      pg. 14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23528" y="1268760"/>
            <a:ext cx="4608512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 smtClean="0">
                <a:solidFill>
                  <a:schemeClr val="bg1"/>
                </a:solidFill>
              </a:rPr>
              <a:t>2.1 een waterige omgeving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386218"/>
              </p:ext>
            </p:extLst>
          </p:nvPr>
        </p:nvGraphicFramePr>
        <p:xfrm>
          <a:off x="320180" y="2708920"/>
          <a:ext cx="8136904" cy="3636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8452"/>
                <a:gridCol w="4068452"/>
              </a:tblGrid>
              <a:tr h="416046">
                <a:tc>
                  <a:txBody>
                    <a:bodyPr/>
                    <a:lstStyle/>
                    <a:p>
                      <a:pPr algn="ctr"/>
                      <a:r>
                        <a:rPr lang="nl-BE" sz="2000" dirty="0" err="1" smtClean="0"/>
                        <a:t>Abiotische</a:t>
                      </a:r>
                      <a:r>
                        <a:rPr lang="nl-BE" sz="2000" dirty="0" smtClean="0"/>
                        <a:t> factoren</a:t>
                      </a:r>
                      <a:endParaRPr lang="nl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dirty="0" smtClean="0"/>
                        <a:t>Biotische factoren</a:t>
                      </a:r>
                      <a:endParaRPr lang="nl-BE" sz="2000" dirty="0"/>
                    </a:p>
                  </a:txBody>
                  <a:tcPr/>
                </a:tc>
              </a:tr>
              <a:tr h="416046">
                <a:tc>
                  <a:txBody>
                    <a:bodyPr/>
                    <a:lstStyle/>
                    <a:p>
                      <a:pPr algn="ctr"/>
                      <a:r>
                        <a:rPr lang="nl-BE" sz="2000" dirty="0" smtClean="0"/>
                        <a:t>Licht</a:t>
                      </a:r>
                      <a:endParaRPr lang="nl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dirty="0" smtClean="0"/>
                        <a:t>Aanwezigheid</a:t>
                      </a:r>
                      <a:r>
                        <a:rPr lang="nl-BE" sz="2000" baseline="0" dirty="0" smtClean="0"/>
                        <a:t> planten: vormen schuil- en broedplaats</a:t>
                      </a:r>
                      <a:endParaRPr lang="nl-BE" sz="2000" dirty="0"/>
                    </a:p>
                  </a:txBody>
                  <a:tcPr/>
                </a:tc>
              </a:tr>
              <a:tr h="416046">
                <a:tc>
                  <a:txBody>
                    <a:bodyPr/>
                    <a:lstStyle/>
                    <a:p>
                      <a:pPr algn="ctr"/>
                      <a:r>
                        <a:rPr lang="nl-BE" sz="2000" dirty="0" smtClean="0"/>
                        <a:t>temperatuur</a:t>
                      </a:r>
                      <a:endParaRPr lang="nl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dirty="0" smtClean="0"/>
                        <a:t>Aanwezigheid</a:t>
                      </a:r>
                      <a:r>
                        <a:rPr lang="nl-BE" sz="2000" baseline="0" dirty="0" smtClean="0"/>
                        <a:t> slakken: voedsel voor vogels </a:t>
                      </a:r>
                      <a:endParaRPr lang="nl-BE" sz="2000" dirty="0"/>
                    </a:p>
                  </a:txBody>
                  <a:tcPr/>
                </a:tc>
              </a:tr>
              <a:tr h="416046">
                <a:tc>
                  <a:txBody>
                    <a:bodyPr/>
                    <a:lstStyle/>
                    <a:p>
                      <a:pPr algn="ctr"/>
                      <a:r>
                        <a:rPr lang="nl-BE" sz="2000" dirty="0" smtClean="0"/>
                        <a:t>Fosfaat-, nitraat-, kalk- en zuurstofgehalte</a:t>
                      </a:r>
                      <a:endParaRPr lang="nl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dirty="0" smtClean="0"/>
                        <a:t>Aanwezigheid vissen:</a:t>
                      </a:r>
                      <a:r>
                        <a:rPr lang="nl-BE" sz="2000" baseline="0" dirty="0" smtClean="0"/>
                        <a:t> voedsel voor reigers</a:t>
                      </a:r>
                      <a:endParaRPr lang="nl-BE" sz="2000" dirty="0"/>
                    </a:p>
                  </a:txBody>
                  <a:tcPr/>
                </a:tc>
              </a:tr>
              <a:tr h="416046">
                <a:tc>
                  <a:txBody>
                    <a:bodyPr/>
                    <a:lstStyle/>
                    <a:p>
                      <a:pPr algn="ctr"/>
                      <a:r>
                        <a:rPr lang="nl-BE" sz="2000" dirty="0" smtClean="0"/>
                        <a:t>Oppervlaktespanning</a:t>
                      </a:r>
                      <a:endParaRPr lang="nl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dirty="0" smtClean="0"/>
                        <a:t>Vogels</a:t>
                      </a:r>
                      <a:r>
                        <a:rPr lang="nl-BE" sz="2000" baseline="0" dirty="0" smtClean="0"/>
                        <a:t> concurreren onderling voor voedsel</a:t>
                      </a:r>
                      <a:endParaRPr lang="nl-BE" sz="2000" dirty="0"/>
                    </a:p>
                  </a:txBody>
                  <a:tcPr/>
                </a:tc>
              </a:tr>
              <a:tr h="416046">
                <a:tc>
                  <a:txBody>
                    <a:bodyPr/>
                    <a:lstStyle/>
                    <a:p>
                      <a:pPr algn="ctr"/>
                      <a:r>
                        <a:rPr lang="nl-BE" sz="2000" dirty="0" smtClean="0"/>
                        <a:t>luchtvochtigheid</a:t>
                      </a:r>
                      <a:endParaRPr lang="nl-B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BE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196752"/>
            <a:ext cx="8291264" cy="54006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/>
              <a:t>Levensgemeenschap komt op </a:t>
            </a:r>
            <a:r>
              <a:rPr lang="nl-BE" sz="2000" b="1" dirty="0" smtClean="0"/>
              <a:t>bepaalde</a:t>
            </a:r>
            <a:r>
              <a:rPr lang="nl-BE" sz="2000" dirty="0" smtClean="0"/>
              <a:t> </a:t>
            </a:r>
            <a:r>
              <a:rPr lang="nl-BE" sz="2000" b="1" dirty="0" smtClean="0"/>
              <a:t>plaats</a:t>
            </a:r>
            <a:r>
              <a:rPr lang="nl-BE" sz="2000" dirty="0" smtClean="0"/>
              <a:t> voor = </a:t>
            </a:r>
            <a:r>
              <a:rPr lang="nl-BE" sz="2000" b="1" dirty="0" smtClean="0"/>
              <a:t>biotoop</a:t>
            </a:r>
            <a:endParaRPr lang="nl-BE" sz="2000" dirty="0" smtClean="0"/>
          </a:p>
          <a:p>
            <a:pPr>
              <a:lnSpc>
                <a:spcPct val="150000"/>
              </a:lnSpc>
              <a:buFont typeface="Wingdings"/>
              <a:buChar char="à"/>
            </a:pPr>
            <a:r>
              <a:rPr lang="nl-BE" sz="2000" dirty="0" smtClean="0">
                <a:sym typeface="Wingdings" panose="05000000000000000000" pitchFamily="2" charset="2"/>
              </a:rPr>
              <a:t>Bepaald door biotische en </a:t>
            </a:r>
            <a:r>
              <a:rPr lang="nl-BE" sz="2000" dirty="0" err="1" smtClean="0">
                <a:sym typeface="Wingdings" panose="05000000000000000000" pitchFamily="2" charset="2"/>
              </a:rPr>
              <a:t>abiostische</a:t>
            </a:r>
            <a:r>
              <a:rPr lang="nl-BE" sz="2000" dirty="0" smtClean="0">
                <a:sym typeface="Wingdings" panose="05000000000000000000" pitchFamily="2" charset="2"/>
              </a:rPr>
              <a:t> factoren</a:t>
            </a:r>
          </a:p>
          <a:p>
            <a:pPr>
              <a:lnSpc>
                <a:spcPct val="150000"/>
              </a:lnSpc>
              <a:buFont typeface="Wingdings"/>
              <a:buChar char="à"/>
            </a:pPr>
            <a:r>
              <a:rPr lang="nl-BE" sz="2000" dirty="0" smtClean="0">
                <a:sym typeface="Wingdings" panose="05000000000000000000" pitchFamily="2" charset="2"/>
              </a:rPr>
              <a:t>Duidelijk afgebakend stuk natuur</a:t>
            </a:r>
            <a:endParaRPr lang="nl-BE" sz="2000" dirty="0" smtClean="0"/>
          </a:p>
          <a:p>
            <a:pPr marL="457200" indent="-457200">
              <a:lnSpc>
                <a:spcPct val="150000"/>
              </a:lnSpc>
              <a:buNone/>
            </a:pPr>
            <a:endParaRPr lang="nl-BE" sz="2000" dirty="0" smtClean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3. Biotoop – habitat – niche      pg. 16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http://home.scarlet.be/dekaardebol/images/grote_vijv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66" y="2778330"/>
            <a:ext cx="3408313" cy="2268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posters.eu/media/catalog/product/cache/1/thumbnail/9df78eab33525d08d6e5fb8d27136e95/p/m/pm_53009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32900"/>
            <a:ext cx="3816424" cy="2780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load.wikimedia.org/wikipedia/commons/5/52/Hirschfeld_(Brandenburg)_mit_Weide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710" y="2499921"/>
            <a:ext cx="3795706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3084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196752"/>
            <a:ext cx="8291264" cy="54006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/>
              <a:t>In een biotoop neemt elke soort </a:t>
            </a:r>
            <a:r>
              <a:rPr lang="nl-BE" sz="2000" b="1" dirty="0" smtClean="0"/>
              <a:t>bepaalde</a:t>
            </a:r>
            <a:r>
              <a:rPr lang="nl-BE" sz="2000" dirty="0" smtClean="0"/>
              <a:t> </a:t>
            </a:r>
            <a:r>
              <a:rPr lang="nl-BE" sz="2000" b="1" dirty="0" smtClean="0"/>
              <a:t>plaats</a:t>
            </a:r>
            <a:r>
              <a:rPr lang="nl-BE" sz="2000" dirty="0" smtClean="0"/>
              <a:t> in = </a:t>
            </a:r>
            <a:r>
              <a:rPr lang="nl-BE" sz="2000" b="1" dirty="0" smtClean="0"/>
              <a:t>habitat</a:t>
            </a:r>
            <a:endParaRPr lang="nl-BE" sz="2000" dirty="0" smtClean="0"/>
          </a:p>
          <a:p>
            <a:pPr marL="457200" indent="-457200">
              <a:lnSpc>
                <a:spcPct val="150000"/>
              </a:lnSpc>
              <a:buNone/>
            </a:pPr>
            <a:endParaRPr lang="nl-BE" sz="2000" dirty="0" smtClean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3. Biotoop – habitat – niche      pg. 16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http://www.vogelvisie.nl/foto/torenval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84" y="1772816"/>
            <a:ext cx="3429000" cy="2286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ivnvechtplassen.org/ivn_vogels_park_bos/Bosuil_Strix-aluco-t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258" y="1825799"/>
            <a:ext cx="2132062" cy="2180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grenswetenschap.nl/images/artikelfoto/TR%20Schaatsenrijder%200805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77270"/>
            <a:ext cx="3199793" cy="2254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aquariaveldhuis.nl/domeinen/aquariaveldhuis/www/ftp/veldhuisteam/fotoszaak/contentpaginas/11_voor_vis_vijv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868" y="4379465"/>
            <a:ext cx="2857500" cy="2152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81927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196752"/>
            <a:ext cx="8291264" cy="54006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/>
              <a:t>Elk levend organisme heeft een </a:t>
            </a:r>
            <a:r>
              <a:rPr lang="nl-BE" sz="2000" b="1" dirty="0" smtClean="0"/>
              <a:t>taak</a:t>
            </a:r>
            <a:r>
              <a:rPr lang="nl-BE" sz="2000" dirty="0" smtClean="0"/>
              <a:t> = </a:t>
            </a:r>
            <a:r>
              <a:rPr lang="nl-BE" sz="2000" b="1" dirty="0" smtClean="0"/>
              <a:t>niche</a:t>
            </a:r>
            <a:endParaRPr lang="nl-BE" sz="2000" dirty="0" smtClean="0"/>
          </a:p>
          <a:p>
            <a:pPr marL="457200" indent="-457200">
              <a:lnSpc>
                <a:spcPct val="150000"/>
              </a:lnSpc>
              <a:buNone/>
            </a:pPr>
            <a:endParaRPr lang="nl-BE" sz="2000" dirty="0" smtClean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3. Biotoop – habitat – niche      pg. 16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 descr="Aaset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7429500" cy="4953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47096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4818" name="Picture 2" descr="http://upload.wikimedia.org/wikipedia/commons/6/61/Leuvenumse_bee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65364" cy="6858000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7200" y="116632"/>
            <a:ext cx="8229600" cy="1470025"/>
          </a:xfrm>
          <a:ln w="38100">
            <a:solidFill>
              <a:schemeClr val="bg1"/>
            </a:solidFill>
          </a:ln>
        </p:spPr>
        <p:txBody>
          <a:bodyPr/>
          <a:lstStyle/>
          <a:p>
            <a:r>
              <a:rPr lang="nl-BE" b="1" dirty="0" smtClean="0"/>
              <a:t>Terreinstudie</a:t>
            </a:r>
            <a:endParaRPr lang="nl-BE" b="1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196752"/>
            <a:ext cx="8712968" cy="54006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/>
              <a:t>Beschrijf voor de 3 vogelsoorten het </a:t>
            </a:r>
            <a:r>
              <a:rPr lang="nl-BE" sz="2000" b="1" dirty="0" smtClean="0"/>
              <a:t>biotoop, de habitat en de niche.</a:t>
            </a:r>
            <a:endParaRPr lang="nl-BE" sz="2000" dirty="0" smtClean="0"/>
          </a:p>
          <a:p>
            <a:pPr marL="457200" indent="-457200">
              <a:lnSpc>
                <a:spcPct val="150000"/>
              </a:lnSpc>
              <a:buNone/>
            </a:pPr>
            <a:endParaRPr lang="nl-BE" sz="2000" dirty="0" smtClean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3. Biotoop – habitat – niche      pg. 17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903655"/>
              </p:ext>
            </p:extLst>
          </p:nvPr>
        </p:nvGraphicFramePr>
        <p:xfrm>
          <a:off x="467544" y="1916832"/>
          <a:ext cx="8352928" cy="26746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/>
                <a:gridCol w="1584176"/>
                <a:gridCol w="2088232"/>
                <a:gridCol w="2088232"/>
              </a:tblGrid>
              <a:tr h="480053">
                <a:tc>
                  <a:txBody>
                    <a:bodyPr/>
                    <a:lstStyle/>
                    <a:p>
                      <a:r>
                        <a:rPr lang="nl-BE" dirty="0" smtClean="0"/>
                        <a:t>Vogelsoort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Biotoop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Habitat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Niche</a:t>
                      </a:r>
                      <a:endParaRPr lang="nl-BE" dirty="0"/>
                    </a:p>
                  </a:txBody>
                  <a:tcPr/>
                </a:tc>
              </a:tr>
              <a:tr h="480053">
                <a:tc>
                  <a:txBody>
                    <a:bodyPr/>
                    <a:lstStyle/>
                    <a:p>
                      <a:r>
                        <a:rPr lang="nl-BE" dirty="0" smtClean="0"/>
                        <a:t>Koolmees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Bos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Dunne</a:t>
                      </a:r>
                      <a:r>
                        <a:rPr lang="nl-BE" baseline="0" dirty="0" smtClean="0"/>
                        <a:t> takken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Eet rupsen, bladluizen</a:t>
                      </a:r>
                      <a:r>
                        <a:rPr lang="nl-BE" baseline="0" dirty="0" smtClean="0"/>
                        <a:t> en spinnen</a:t>
                      </a:r>
                      <a:endParaRPr lang="nl-BE" dirty="0"/>
                    </a:p>
                  </a:txBody>
                  <a:tcPr/>
                </a:tc>
              </a:tr>
              <a:tr h="480053">
                <a:tc>
                  <a:txBody>
                    <a:bodyPr/>
                    <a:lstStyle/>
                    <a:p>
                      <a:r>
                        <a:rPr lang="nl-BE" dirty="0" smtClean="0"/>
                        <a:t>Gaai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Bos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Dikke takken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Eet </a:t>
                      </a:r>
                      <a:r>
                        <a:rPr lang="nl-BE" baseline="0" dirty="0" smtClean="0"/>
                        <a:t>vogeleieren en eikels</a:t>
                      </a:r>
                      <a:endParaRPr lang="nl-BE" dirty="0"/>
                    </a:p>
                  </a:txBody>
                  <a:tcPr/>
                </a:tc>
              </a:tr>
              <a:tr h="480053">
                <a:tc>
                  <a:txBody>
                    <a:bodyPr/>
                    <a:lstStyle/>
                    <a:p>
                      <a:r>
                        <a:rPr lang="nl-BE" dirty="0" smtClean="0"/>
                        <a:t>Grote bonte specht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Bos 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Boomstam 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Eet</a:t>
                      </a:r>
                      <a:r>
                        <a:rPr lang="nl-BE" baseline="0" dirty="0" smtClean="0"/>
                        <a:t> oorwormen en  keverlarven</a:t>
                      </a:r>
                      <a:endParaRPr lang="nl-B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hthoek 6"/>
          <p:cNvSpPr/>
          <p:nvPr/>
        </p:nvSpPr>
        <p:spPr>
          <a:xfrm>
            <a:off x="3059832" y="2420888"/>
            <a:ext cx="5760640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3059832" y="3284984"/>
            <a:ext cx="576064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/>
          <p:cNvSpPr/>
          <p:nvPr/>
        </p:nvSpPr>
        <p:spPr>
          <a:xfrm>
            <a:off x="3059832" y="3933056"/>
            <a:ext cx="576064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098" name="Picture 2" descr="http://www.mijnalbum.nl/GroteFoto-FCUHOPYW-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88" y="4616574"/>
            <a:ext cx="2750773" cy="2063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c2.plzcdn.com/ZillaIMG/99c27cce5d35cf7f4bc26546e97d51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643" y="4653137"/>
            <a:ext cx="2026517" cy="2026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natuurkalender.nl/images/vogel/grotebontespech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0" b="8973"/>
          <a:stretch/>
        </p:blipFill>
        <p:spPr bwMode="auto">
          <a:xfrm>
            <a:off x="6714075" y="4653137"/>
            <a:ext cx="1674349" cy="2026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6472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196752"/>
            <a:ext cx="8291264" cy="54006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/>
              <a:t>Leg uit hoe deze vogelsoorten concurrentie voor voedsel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/>
              <a:t>vermijden met elkaar.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b="1" dirty="0" smtClean="0"/>
              <a:t>Hun </a:t>
            </a:r>
            <a:r>
              <a:rPr lang="nl-BE" sz="2000" b="1" dirty="0" err="1" smtClean="0"/>
              <a:t>habitats</a:t>
            </a:r>
            <a:r>
              <a:rPr lang="nl-BE" sz="2000" b="1" dirty="0" smtClean="0"/>
              <a:t> en niches verschillen van elkaar.</a:t>
            </a:r>
          </a:p>
          <a:p>
            <a:pPr marL="457200" indent="-457200">
              <a:lnSpc>
                <a:spcPct val="150000"/>
              </a:lnSpc>
              <a:buNone/>
            </a:pPr>
            <a:endParaRPr lang="nl-BE" sz="2000" dirty="0" smtClean="0"/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/>
              <a:t>Haal uit de leestekst (pg. 14+15) een voorbeeld van: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nl-BE" sz="2000" dirty="0" smtClean="0"/>
              <a:t>Een habitat: 	</a:t>
            </a:r>
            <a:r>
              <a:rPr lang="nl-BE" sz="2000" b="1" dirty="0" smtClean="0"/>
              <a:t>wateroppervlakte 	</a:t>
            </a:r>
            <a:r>
              <a:rPr lang="nl-BE" sz="2000" b="1" dirty="0" smtClean="0">
                <a:sym typeface="Wingdings" panose="05000000000000000000" pitchFamily="2" charset="2"/>
              </a:rPr>
              <a:t> waterdiertje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BE" sz="2000" b="1" dirty="0">
                <a:sym typeface="Wingdings" panose="05000000000000000000" pitchFamily="2" charset="2"/>
              </a:rPr>
              <a:t>	</a:t>
            </a:r>
            <a:r>
              <a:rPr lang="nl-BE" sz="2000" b="1" dirty="0" smtClean="0">
                <a:sym typeface="Wingdings" panose="05000000000000000000" pitchFamily="2" charset="2"/>
              </a:rPr>
              <a:t>		open water 		 vissen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BE" sz="2000" b="1" dirty="0">
                <a:sym typeface="Wingdings" panose="05000000000000000000" pitchFamily="2" charset="2"/>
              </a:rPr>
              <a:t>	</a:t>
            </a:r>
            <a:r>
              <a:rPr lang="nl-BE" sz="2000" b="1" dirty="0" smtClean="0">
                <a:sym typeface="Wingdings" panose="05000000000000000000" pitchFamily="2" charset="2"/>
              </a:rPr>
              <a:t>		moerasplanten 	 slakken</a:t>
            </a:r>
            <a:endParaRPr lang="nl-BE" sz="1200" dirty="0"/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nl-BE" sz="2000" dirty="0" smtClean="0"/>
              <a:t>Een biotoop: </a:t>
            </a:r>
            <a:r>
              <a:rPr lang="nl-BE" sz="2000" b="1" dirty="0" smtClean="0"/>
              <a:t>vijver</a:t>
            </a:r>
            <a:endParaRPr lang="nl-BE" sz="2000" dirty="0" smtClean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3. Biotoop – habitat – niche      pg. 18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323528" y="2204864"/>
            <a:ext cx="576064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/>
          <p:cNvSpPr/>
          <p:nvPr/>
        </p:nvSpPr>
        <p:spPr>
          <a:xfrm>
            <a:off x="2888343" y="4005064"/>
            <a:ext cx="5760640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2498417" y="5589240"/>
            <a:ext cx="223224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061994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3. Biotoop – habitat – niche      pg. 18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Afgeronde rechthoek 4"/>
          <p:cNvSpPr/>
          <p:nvPr/>
        </p:nvSpPr>
        <p:spPr>
          <a:xfrm>
            <a:off x="220688" y="1359632"/>
            <a:ext cx="8743800" cy="33843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nl-BE" sz="2000" b="1" dirty="0" smtClean="0">
                <a:solidFill>
                  <a:schemeClr val="tx1"/>
                </a:solidFill>
              </a:rPr>
              <a:t>Biotoop</a:t>
            </a:r>
            <a:r>
              <a:rPr lang="nl-BE" sz="2000" dirty="0" smtClean="0">
                <a:solidFill>
                  <a:schemeClr val="tx1"/>
                </a:solidFill>
              </a:rPr>
              <a:t> = afgebakende omgeving waar de levensgemeenschap voorkomt</a:t>
            </a:r>
          </a:p>
          <a:p>
            <a:pPr>
              <a:lnSpc>
                <a:spcPct val="150000"/>
              </a:lnSpc>
            </a:pPr>
            <a:endParaRPr lang="nl-BE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nl-BE" sz="2000" b="1" dirty="0" smtClean="0">
                <a:solidFill>
                  <a:schemeClr val="tx1"/>
                </a:solidFill>
              </a:rPr>
              <a:t>Habitat </a:t>
            </a:r>
            <a:r>
              <a:rPr lang="nl-BE" sz="2000" dirty="0" smtClean="0">
                <a:solidFill>
                  <a:schemeClr val="tx1"/>
                </a:solidFill>
              </a:rPr>
              <a:t>= bepaalde plaats dat elk organisme in een biotoop heeft</a:t>
            </a:r>
          </a:p>
          <a:p>
            <a:pPr>
              <a:lnSpc>
                <a:spcPct val="150000"/>
              </a:lnSpc>
            </a:pPr>
            <a:endParaRPr lang="nl-BE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nl-BE" sz="2000" b="1" dirty="0" smtClean="0">
                <a:solidFill>
                  <a:schemeClr val="tx1"/>
                </a:solidFill>
              </a:rPr>
              <a:t>Niche</a:t>
            </a:r>
            <a:r>
              <a:rPr lang="nl-BE" sz="2000" dirty="0" smtClean="0">
                <a:solidFill>
                  <a:schemeClr val="tx1"/>
                </a:solidFill>
              </a:rPr>
              <a:t> = de taak/functie van een organisme</a:t>
            </a:r>
            <a:endParaRPr lang="nl-BE" b="1" dirty="0"/>
          </a:p>
        </p:txBody>
      </p:sp>
    </p:spTree>
    <p:extLst>
      <p:ext uri="{BB962C8B-B14F-4D97-AF65-F5344CB8AC3E}">
        <p14:creationId xmlns:p14="http://schemas.microsoft.com/office/powerpoint/2010/main" val="286547224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67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4.1 doel – 4.2 landschapswandeling       </a:t>
            </a:r>
            <a:r>
              <a:rPr lang="nl-BE" sz="4000" dirty="0" smtClean="0">
                <a:solidFill>
                  <a:schemeClr val="bg1"/>
                </a:solidFill>
              </a:rPr>
              <a:t>pg. </a:t>
            </a:r>
            <a:r>
              <a:rPr lang="nl-BE" sz="4000" dirty="0" smtClean="0">
                <a:solidFill>
                  <a:schemeClr val="bg1"/>
                </a:solidFill>
              </a:rPr>
              <a:t>19-20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196752"/>
            <a:ext cx="8712968" cy="5400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/>
              <a:buChar char="à"/>
            </a:pPr>
            <a:r>
              <a:rPr lang="nl-BE" sz="5400" b="1" u="sng" dirty="0" smtClean="0">
                <a:sym typeface="Wingdings" panose="05000000000000000000" pitchFamily="2" charset="2"/>
              </a:rPr>
              <a:t>NIET</a:t>
            </a:r>
          </a:p>
          <a:p>
            <a:pPr>
              <a:lnSpc>
                <a:spcPct val="150000"/>
              </a:lnSpc>
              <a:buFont typeface="Wingdings"/>
              <a:buChar char="à"/>
            </a:pPr>
            <a:endParaRPr lang="nl-BE" sz="1800" dirty="0"/>
          </a:p>
          <a:p>
            <a:pPr marL="457200" indent="-457200">
              <a:lnSpc>
                <a:spcPct val="150000"/>
              </a:lnSpc>
              <a:buNone/>
            </a:pP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111859413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4. Veldwerk                                 pg. 21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196752"/>
            <a:ext cx="8712968" cy="54006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None/>
            </a:pPr>
            <a:r>
              <a:rPr lang="nl-BE" sz="2000" b="1" u="sng" dirty="0" smtClean="0"/>
              <a:t>TAAK: opdracht 2</a:t>
            </a:r>
          </a:p>
          <a:p>
            <a:pPr>
              <a:lnSpc>
                <a:spcPct val="150000"/>
              </a:lnSpc>
              <a:buFont typeface="Wingdings"/>
              <a:buChar char="à"/>
            </a:pPr>
            <a:r>
              <a:rPr lang="nl-BE" sz="2000" b="1" dirty="0" smtClean="0">
                <a:sym typeface="Wingdings" panose="05000000000000000000" pitchFamily="2" charset="2"/>
              </a:rPr>
              <a:t>Op extra kopie!!!</a:t>
            </a:r>
          </a:p>
          <a:p>
            <a:pPr lvl="0"/>
            <a:r>
              <a:rPr lang="nl-BE" sz="1800" dirty="0" smtClean="0"/>
              <a:t>Noteer </a:t>
            </a:r>
            <a:r>
              <a:rPr lang="nl-BE" sz="1800" dirty="0"/>
              <a:t>voor elk dier een typisch kenmerk. </a:t>
            </a:r>
            <a:br>
              <a:rPr lang="nl-BE" sz="1800" dirty="0"/>
            </a:br>
            <a:r>
              <a:rPr lang="nl-BE" sz="1800" dirty="0"/>
              <a:t>(bv.:geneeskundige werking, relatie met andere dieren, gebruik, </a:t>
            </a:r>
            <a:r>
              <a:rPr lang="nl-BE" sz="1800" dirty="0" smtClean="0"/>
              <a:t>…)</a:t>
            </a:r>
          </a:p>
          <a:p>
            <a:pPr lvl="0"/>
            <a:endParaRPr lang="nl-BE" sz="1800" dirty="0"/>
          </a:p>
          <a:p>
            <a:pPr lvl="0"/>
            <a:r>
              <a:rPr lang="nl-BE" sz="1800" dirty="0"/>
              <a:t>Noteer voor elk dier de biotoop waarin het voorkomt</a:t>
            </a:r>
            <a:r>
              <a:rPr lang="nl-BE" sz="1800" dirty="0" smtClean="0"/>
              <a:t>.</a:t>
            </a:r>
          </a:p>
          <a:p>
            <a:pPr lvl="0"/>
            <a:endParaRPr lang="nl-BE" sz="1800" dirty="0"/>
          </a:p>
          <a:p>
            <a:pPr lvl="0"/>
            <a:r>
              <a:rPr lang="nl-BE" sz="1800" dirty="0"/>
              <a:t>Zoek van elk dier een foto en kleef deze in het voorziene vak.</a:t>
            </a:r>
          </a:p>
          <a:p>
            <a:pPr marL="457200" indent="-457200">
              <a:lnSpc>
                <a:spcPct val="150000"/>
              </a:lnSpc>
              <a:buNone/>
            </a:pP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129974222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4. Veldwerk                                 pg. 22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916832"/>
            <a:ext cx="8712968" cy="54006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None/>
            </a:pPr>
            <a:r>
              <a:rPr lang="nl-BE" sz="2000" b="1" u="sng" dirty="0" smtClean="0"/>
              <a:t>4.3.1 Situering: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/>
              <a:t>Plaats: 		Kleiputten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/>
              <a:t>Gemeente: 	Terhagen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/>
              <a:t>Plas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/>
              <a:t>Datum: 	</a:t>
            </a:r>
            <a:r>
              <a:rPr lang="nl-BE" sz="2000" dirty="0" smtClean="0"/>
              <a:t>11/09/2014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/>
              <a:t>Uur: 		13u-16u</a:t>
            </a:r>
            <a:endParaRPr lang="nl-BE" sz="2000" dirty="0" smtClean="0"/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/>
              <a:t>Weer:		 zonnig / bewolkt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b="1" u="sng" dirty="0" smtClean="0"/>
              <a:t> </a:t>
            </a:r>
          </a:p>
          <a:p>
            <a:pPr marL="457200" indent="-457200">
              <a:lnSpc>
                <a:spcPct val="150000"/>
              </a:lnSpc>
              <a:buNone/>
            </a:pPr>
            <a:endParaRPr lang="nl-BE" sz="1800" dirty="0"/>
          </a:p>
          <a:p>
            <a:pPr marL="457200" indent="-457200">
              <a:lnSpc>
                <a:spcPct val="150000"/>
              </a:lnSpc>
              <a:buNone/>
            </a:pPr>
            <a:endParaRPr lang="nl-BE" sz="20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323528" y="1268760"/>
            <a:ext cx="3456384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 smtClean="0">
                <a:solidFill>
                  <a:schemeClr val="bg1"/>
                </a:solidFill>
              </a:rPr>
              <a:t>4.3 wateronderzoek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http://fotoalbum.seniorennet.be/incl/getimage2.php?imageid=2917511&amp;albumid=43750&amp;typeid=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95078"/>
            <a:ext cx="4274840" cy="3206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63813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4. Veldwerk                                 pg. 22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916832"/>
            <a:ext cx="8712968" cy="54006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None/>
            </a:pPr>
            <a:r>
              <a:rPr lang="nl-BE" sz="2000" b="1" u="sng" dirty="0" smtClean="0"/>
              <a:t>4.3.2 omschrijving plaats staalname</a:t>
            </a:r>
          </a:p>
          <a:p>
            <a:pPr marL="457200" indent="-457200">
              <a:buNone/>
            </a:pPr>
            <a:r>
              <a:rPr lang="nl-BE" sz="2000" dirty="0" smtClean="0"/>
              <a:t>Type water: 	</a:t>
            </a:r>
            <a:r>
              <a:rPr lang="nl-BE" sz="2000" dirty="0" smtClean="0"/>
              <a:t>	vijver</a:t>
            </a:r>
            <a:endParaRPr lang="nl-BE" sz="2000" dirty="0" smtClean="0"/>
          </a:p>
          <a:p>
            <a:pPr marL="457200" indent="-457200">
              <a:buNone/>
            </a:pPr>
            <a:r>
              <a:rPr lang="nl-BE" sz="2000" dirty="0" smtClean="0"/>
              <a:t>Omgeving: 	</a:t>
            </a:r>
            <a:r>
              <a:rPr lang="nl-BE" sz="2000" dirty="0" smtClean="0"/>
              <a:t>	natuur</a:t>
            </a:r>
            <a:endParaRPr lang="nl-BE" sz="2000" dirty="0" smtClean="0"/>
          </a:p>
          <a:p>
            <a:pPr marL="457200" indent="-457200">
              <a:buNone/>
            </a:pPr>
            <a:r>
              <a:rPr lang="nl-BE" sz="2000" dirty="0" smtClean="0"/>
              <a:t>Oever:		</a:t>
            </a:r>
            <a:r>
              <a:rPr lang="nl-BE" sz="2000" dirty="0" smtClean="0"/>
              <a:t>	natuurlijk</a:t>
            </a:r>
            <a:endParaRPr lang="nl-BE" sz="2000" dirty="0" smtClean="0"/>
          </a:p>
          <a:p>
            <a:pPr marL="457200" indent="-457200">
              <a:buNone/>
            </a:pPr>
            <a:r>
              <a:rPr lang="nl-BE" sz="2000" dirty="0" smtClean="0"/>
              <a:t>Oeverflora:	</a:t>
            </a:r>
            <a:r>
              <a:rPr lang="nl-BE" sz="2000" dirty="0" smtClean="0"/>
              <a:t>	overvloedig</a:t>
            </a:r>
            <a:endParaRPr lang="nl-BE" sz="2000" dirty="0" smtClean="0"/>
          </a:p>
          <a:p>
            <a:pPr marL="457200" indent="-457200">
              <a:buNone/>
            </a:pPr>
            <a:r>
              <a:rPr lang="nl-BE" sz="2000" dirty="0" smtClean="0"/>
              <a:t>Belichting:	</a:t>
            </a:r>
            <a:r>
              <a:rPr lang="nl-BE" sz="2000" dirty="0" smtClean="0"/>
              <a:t>	half </a:t>
            </a:r>
            <a:r>
              <a:rPr lang="nl-BE" sz="2000" dirty="0" smtClean="0"/>
              <a:t>open</a:t>
            </a:r>
          </a:p>
          <a:p>
            <a:pPr marL="457200" indent="-457200">
              <a:buNone/>
            </a:pPr>
            <a:r>
              <a:rPr lang="nl-BE" sz="2000" dirty="0" smtClean="0"/>
              <a:t>Waterplanten:	</a:t>
            </a:r>
            <a:r>
              <a:rPr lang="nl-BE" sz="2000" dirty="0" smtClean="0"/>
              <a:t>	overvloedig</a:t>
            </a:r>
            <a:endParaRPr lang="nl-BE" sz="2000" dirty="0" smtClean="0"/>
          </a:p>
          <a:p>
            <a:pPr marL="457200" indent="-457200">
              <a:buNone/>
            </a:pPr>
            <a:r>
              <a:rPr lang="nl-BE" sz="2000" dirty="0" smtClean="0"/>
              <a:t>Toestand bedding: </a:t>
            </a:r>
            <a:r>
              <a:rPr lang="nl-BE" sz="2000" dirty="0" smtClean="0"/>
              <a:t>	bedekt </a:t>
            </a:r>
            <a:r>
              <a:rPr lang="nl-BE" sz="2000" dirty="0" smtClean="0"/>
              <a:t>met organisch afval, bladeren</a:t>
            </a:r>
          </a:p>
          <a:p>
            <a:pPr marL="457200" indent="-457200">
              <a:buNone/>
            </a:pPr>
            <a:r>
              <a:rPr lang="nl-BE" sz="2000" dirty="0" smtClean="0"/>
              <a:t>Transparantie:	</a:t>
            </a:r>
            <a:r>
              <a:rPr lang="nl-BE" sz="2000" dirty="0" smtClean="0"/>
              <a:t>	helder/troebel</a:t>
            </a:r>
            <a:endParaRPr lang="nl-BE" sz="2000" dirty="0" smtClean="0"/>
          </a:p>
          <a:p>
            <a:pPr marL="457200" indent="-457200">
              <a:buNone/>
            </a:pPr>
            <a:r>
              <a:rPr lang="nl-BE" sz="2000" dirty="0" smtClean="0"/>
              <a:t>Algengroei: </a:t>
            </a:r>
            <a:r>
              <a:rPr lang="nl-BE" sz="2000" dirty="0" smtClean="0"/>
              <a:t>		geelgroen</a:t>
            </a:r>
            <a:endParaRPr lang="nl-BE" sz="2000" dirty="0" smtClean="0"/>
          </a:p>
          <a:p>
            <a:pPr marL="457200" indent="-457200">
              <a:buNone/>
            </a:pPr>
            <a:r>
              <a:rPr lang="nl-BE" sz="2000" dirty="0" smtClean="0"/>
              <a:t>Luchttemperatuur: </a:t>
            </a:r>
            <a:r>
              <a:rPr lang="nl-BE" sz="2000" dirty="0" smtClean="0"/>
              <a:t>	19°C</a:t>
            </a:r>
            <a:endParaRPr lang="nl-BE" sz="2000" dirty="0" smtClean="0"/>
          </a:p>
          <a:p>
            <a:pPr marL="457200" indent="-457200">
              <a:buNone/>
            </a:pPr>
            <a:r>
              <a:rPr lang="nl-BE" sz="2000" dirty="0" smtClean="0"/>
              <a:t>Watertemperatuur: </a:t>
            </a:r>
            <a:r>
              <a:rPr lang="nl-BE" sz="2000" dirty="0" smtClean="0"/>
              <a:t>	18°C</a:t>
            </a:r>
            <a:endParaRPr lang="nl-BE" sz="2000" dirty="0" smtClean="0"/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b="1" u="sng" dirty="0" smtClean="0"/>
              <a:t> </a:t>
            </a:r>
          </a:p>
          <a:p>
            <a:pPr marL="457200" indent="-457200">
              <a:lnSpc>
                <a:spcPct val="150000"/>
              </a:lnSpc>
              <a:buNone/>
            </a:pPr>
            <a:endParaRPr lang="nl-BE" sz="1800" dirty="0"/>
          </a:p>
          <a:p>
            <a:pPr marL="457200" indent="-457200">
              <a:lnSpc>
                <a:spcPct val="150000"/>
              </a:lnSpc>
              <a:buNone/>
            </a:pPr>
            <a:endParaRPr lang="nl-BE" sz="20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323528" y="1268760"/>
            <a:ext cx="3456384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 smtClean="0">
                <a:solidFill>
                  <a:schemeClr val="bg1"/>
                </a:solidFill>
              </a:rPr>
              <a:t>4.3 wateronderzoek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http://fotoalbum.seniorennet.be/incl/getimage2.php?imageid=2917511&amp;albumid=43750&amp;typeid=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695" y="1803258"/>
            <a:ext cx="3787417" cy="2840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28501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4. Veldwerk                                 pg. 23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916832"/>
            <a:ext cx="8712968" cy="54006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None/>
            </a:pPr>
            <a:r>
              <a:rPr lang="nl-BE" sz="2000" b="1" u="sng" dirty="0" smtClean="0"/>
              <a:t>4.3.3 abiotische factoren</a:t>
            </a:r>
            <a:endParaRPr lang="nl-BE" sz="2000" dirty="0" smtClean="0"/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b="1" u="sng" dirty="0" smtClean="0"/>
              <a:t> </a:t>
            </a:r>
          </a:p>
          <a:p>
            <a:pPr marL="457200" indent="-457200">
              <a:lnSpc>
                <a:spcPct val="150000"/>
              </a:lnSpc>
              <a:buNone/>
            </a:pPr>
            <a:endParaRPr lang="nl-BE" sz="1800" dirty="0"/>
          </a:p>
          <a:p>
            <a:pPr marL="457200" indent="-457200">
              <a:lnSpc>
                <a:spcPct val="150000"/>
              </a:lnSpc>
              <a:buNone/>
            </a:pPr>
            <a:endParaRPr lang="nl-BE" sz="20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323528" y="1268760"/>
            <a:ext cx="3456384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 smtClean="0">
                <a:solidFill>
                  <a:schemeClr val="bg1"/>
                </a:solidFill>
              </a:rPr>
              <a:t>4.3 wateronderzoek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34282"/>
              </p:ext>
            </p:extLst>
          </p:nvPr>
        </p:nvGraphicFramePr>
        <p:xfrm>
          <a:off x="467544" y="2564904"/>
          <a:ext cx="60960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nl-BE" dirty="0" smtClean="0"/>
                        <a:t>Plaats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Vijver</a:t>
                      </a:r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/>
                        <a:t>Temperatuur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Lucht: 19°C</a:t>
                      </a:r>
                    </a:p>
                    <a:p>
                      <a:r>
                        <a:rPr lang="nl-BE" dirty="0" smtClean="0"/>
                        <a:t>Water:</a:t>
                      </a:r>
                      <a:r>
                        <a:rPr lang="nl-BE" baseline="0" dirty="0" smtClean="0"/>
                        <a:t> 18°C</a:t>
                      </a:r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/>
                        <a:t>Zuurgraad, pH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7</a:t>
                      </a:r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/>
                        <a:t>Zuurstofgehalte (mg/l)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dirty="0" smtClean="0"/>
                        <a:t>5mg/l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/>
                        <a:t>Totale hardheid (°d)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&gt;</a:t>
                      </a:r>
                      <a:r>
                        <a:rPr lang="nl-BE" dirty="0" smtClean="0"/>
                        <a:t>25 °d</a:t>
                      </a:r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/>
                        <a:t>Nitraten (mg/l)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0 mg/l</a:t>
                      </a:r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/>
                        <a:t>Nitrieten (mg/l)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0 mg/l</a:t>
                      </a:r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/>
                        <a:t>Ammonium (mg/l)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0,2 mg/l</a:t>
                      </a:r>
                      <a:endParaRPr lang="nl-BE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658189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67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4.3.4 biotische factoren                           </a:t>
            </a:r>
            <a:r>
              <a:rPr lang="nl-BE" sz="4000" dirty="0" smtClean="0">
                <a:solidFill>
                  <a:schemeClr val="bg1"/>
                </a:solidFill>
              </a:rPr>
              <a:t>pg. </a:t>
            </a:r>
            <a:r>
              <a:rPr lang="nl-BE" sz="4000" dirty="0" smtClean="0">
                <a:solidFill>
                  <a:schemeClr val="bg1"/>
                </a:solidFill>
              </a:rPr>
              <a:t>23</a:t>
            </a:r>
            <a:r>
              <a:rPr lang="nl-BE" sz="4000" dirty="0" smtClean="0">
                <a:solidFill>
                  <a:schemeClr val="bg1"/>
                </a:solidFill>
              </a:rPr>
              <a:t>-24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196752"/>
            <a:ext cx="8712968" cy="5400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/>
              <a:buChar char="à"/>
            </a:pPr>
            <a:r>
              <a:rPr lang="nl-BE" sz="5400" b="1" u="sng" dirty="0" smtClean="0">
                <a:sym typeface="Wingdings" panose="05000000000000000000" pitchFamily="2" charset="2"/>
              </a:rPr>
              <a:t>NIET</a:t>
            </a:r>
          </a:p>
          <a:p>
            <a:pPr>
              <a:lnSpc>
                <a:spcPct val="150000"/>
              </a:lnSpc>
              <a:buFont typeface="Wingdings"/>
              <a:buChar char="à"/>
            </a:pPr>
            <a:endParaRPr lang="nl-BE" sz="1800" dirty="0"/>
          </a:p>
          <a:p>
            <a:pPr marL="457200" indent="-457200">
              <a:lnSpc>
                <a:spcPct val="150000"/>
              </a:lnSpc>
              <a:buNone/>
            </a:pP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218901921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116632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4. Veldwerk                                 pg. </a:t>
            </a:r>
            <a:r>
              <a:rPr lang="nl-BE" sz="4000" dirty="0" smtClean="0">
                <a:solidFill>
                  <a:schemeClr val="bg1"/>
                </a:solidFill>
              </a:rPr>
              <a:t>25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836712"/>
            <a:ext cx="8712968" cy="54006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None/>
            </a:pPr>
            <a:r>
              <a:rPr lang="nl-BE" sz="2000" b="1" u="sng" dirty="0" smtClean="0"/>
              <a:t>4.3.3 biotische </a:t>
            </a:r>
            <a:r>
              <a:rPr lang="nl-BE" sz="2000" b="1" u="sng" dirty="0" smtClean="0"/>
              <a:t>factoren: dieren</a:t>
            </a:r>
            <a:endParaRPr lang="nl-BE" sz="2000" dirty="0" smtClean="0"/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b="1" u="sng" dirty="0" smtClean="0"/>
              <a:t> </a:t>
            </a:r>
          </a:p>
          <a:p>
            <a:pPr marL="457200" indent="-457200">
              <a:lnSpc>
                <a:spcPct val="150000"/>
              </a:lnSpc>
              <a:buNone/>
            </a:pPr>
            <a:endParaRPr lang="nl-BE" sz="1800" dirty="0"/>
          </a:p>
          <a:p>
            <a:pPr marL="457200" indent="-457200">
              <a:lnSpc>
                <a:spcPct val="150000"/>
              </a:lnSpc>
              <a:buNone/>
            </a:pPr>
            <a:endParaRPr lang="nl-BE" sz="20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442694"/>
              </p:ext>
            </p:extLst>
          </p:nvPr>
        </p:nvGraphicFramePr>
        <p:xfrm>
          <a:off x="467544" y="1412776"/>
          <a:ext cx="8064896" cy="5247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544"/>
                <a:gridCol w="3168352"/>
              </a:tblGrid>
              <a:tr h="363627">
                <a:tc>
                  <a:txBody>
                    <a:bodyPr/>
                    <a:lstStyle/>
                    <a:p>
                      <a:r>
                        <a:rPr lang="nl-BE" dirty="0" smtClean="0"/>
                        <a:t>Naam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Stam/klasse</a:t>
                      </a:r>
                      <a:endParaRPr lang="nl-BE" dirty="0"/>
                    </a:p>
                  </a:txBody>
                  <a:tcPr/>
                </a:tc>
              </a:tr>
              <a:tr h="333325"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Watervlo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Schaaldier</a:t>
                      </a:r>
                      <a:endParaRPr lang="nl-BE" sz="1600" dirty="0"/>
                    </a:p>
                  </a:txBody>
                  <a:tcPr/>
                </a:tc>
              </a:tr>
              <a:tr h="333325"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Éénoogkreeftje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Schaaldier</a:t>
                      </a:r>
                      <a:endParaRPr lang="nl-BE" sz="1600" dirty="0"/>
                    </a:p>
                  </a:txBody>
                  <a:tcPr/>
                </a:tc>
              </a:tr>
              <a:tr h="333325"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Larve van een kokerjuffer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Kokerjuffers</a:t>
                      </a:r>
                      <a:endParaRPr lang="nl-BE" sz="1600" dirty="0"/>
                    </a:p>
                  </a:txBody>
                  <a:tcPr/>
                </a:tc>
              </a:tr>
              <a:tr h="523150"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Larve van een glazenmaker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Libellen</a:t>
                      </a:r>
                      <a:endParaRPr lang="nl-BE" sz="1600" dirty="0"/>
                    </a:p>
                  </a:txBody>
                  <a:tcPr/>
                </a:tc>
              </a:tr>
              <a:tr h="333325"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Larve van een waterjuffer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Libellen</a:t>
                      </a:r>
                      <a:endParaRPr lang="nl-BE" sz="1600" dirty="0"/>
                    </a:p>
                  </a:txBody>
                  <a:tcPr/>
                </a:tc>
              </a:tr>
              <a:tr h="333325"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Bruin kevertje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Waterkevers</a:t>
                      </a:r>
                      <a:endParaRPr lang="nl-BE" sz="1600" dirty="0"/>
                    </a:p>
                  </a:txBody>
                  <a:tcPr/>
                </a:tc>
              </a:tr>
              <a:tr h="333325"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Geel</a:t>
                      </a:r>
                      <a:r>
                        <a:rPr lang="nl-BE" sz="1600" baseline="0" dirty="0" smtClean="0"/>
                        <a:t> gerande waterkever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Waterkevers</a:t>
                      </a:r>
                      <a:endParaRPr lang="nl-BE" sz="1600" dirty="0"/>
                    </a:p>
                  </a:txBody>
                  <a:tcPr/>
                </a:tc>
              </a:tr>
              <a:tr h="333325"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Ruggenzwemmer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Waterwantsen</a:t>
                      </a:r>
                      <a:endParaRPr lang="nl-BE" sz="1600" dirty="0"/>
                    </a:p>
                  </a:txBody>
                  <a:tcPr/>
                </a:tc>
              </a:tr>
              <a:tr h="333325"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Schaatsenrijder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Waterwantsen</a:t>
                      </a:r>
                      <a:endParaRPr lang="nl-BE" sz="1600" dirty="0"/>
                    </a:p>
                  </a:txBody>
                  <a:tcPr/>
                </a:tc>
              </a:tr>
              <a:tr h="333325"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Waterschorpioen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Waterwantsen</a:t>
                      </a:r>
                      <a:endParaRPr lang="nl-BE" sz="1600" dirty="0"/>
                    </a:p>
                  </a:txBody>
                  <a:tcPr/>
                </a:tc>
              </a:tr>
              <a:tr h="333325"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Ovale poelslak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Weekdieren</a:t>
                      </a:r>
                      <a:endParaRPr lang="nl-BE" sz="1600" dirty="0"/>
                    </a:p>
                  </a:txBody>
                  <a:tcPr/>
                </a:tc>
              </a:tr>
              <a:tr h="333325"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Blaashoorn</a:t>
                      </a:r>
                      <a:r>
                        <a:rPr lang="nl-BE" sz="1600" baseline="0" dirty="0" smtClean="0"/>
                        <a:t>slak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Weekdieren</a:t>
                      </a:r>
                      <a:endParaRPr lang="nl-BE" sz="1600" dirty="0"/>
                    </a:p>
                  </a:txBody>
                  <a:tcPr/>
                </a:tc>
              </a:tr>
              <a:tr h="333325"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Poelslak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Weekdieren</a:t>
                      </a:r>
                      <a:endParaRPr lang="nl-BE" sz="1600" dirty="0"/>
                    </a:p>
                  </a:txBody>
                  <a:tcPr/>
                </a:tc>
              </a:tr>
              <a:tr h="333325"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Larve van een ééndagsvlieg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Ééndagsvlieg </a:t>
                      </a:r>
                      <a:endParaRPr lang="nl-BE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679215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196752"/>
            <a:ext cx="8291264" cy="54006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/>
              <a:t>Levende organismen worden </a:t>
            </a:r>
            <a:r>
              <a:rPr lang="nl-BE" sz="2000" b="1" dirty="0" smtClean="0"/>
              <a:t>beïnvloed</a:t>
            </a:r>
            <a:r>
              <a:rPr lang="nl-BE" sz="2000" dirty="0" smtClean="0"/>
              <a:t>: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/>
              <a:t>	-&gt; andere organismen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/>
              <a:t>	-&gt; omstandigheden rondom het organisme 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/>
              <a:t>	-&gt; omgeving</a:t>
            </a:r>
          </a:p>
          <a:p>
            <a:pPr marL="457200" indent="-457200">
              <a:lnSpc>
                <a:spcPct val="150000"/>
              </a:lnSpc>
              <a:buNone/>
            </a:pPr>
            <a:endParaRPr lang="nl-BE" sz="2000" dirty="0" smtClean="0"/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/>
              <a:t>Elke plaats heeft zijn structuur: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/>
              <a:t>	</a:t>
            </a:r>
            <a:r>
              <a:rPr lang="nl-BE" sz="2000" dirty="0" smtClean="0">
                <a:sym typeface="Wingdings" pitchFamily="2" charset="2"/>
              </a:rPr>
              <a:t>-&gt; Vijver: </a:t>
            </a:r>
            <a:r>
              <a:rPr lang="nl-BE" sz="2000" b="1" dirty="0" smtClean="0">
                <a:sym typeface="Wingdings" pitchFamily="2" charset="2"/>
              </a:rPr>
              <a:t>3 vegetatiezones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>
                <a:sym typeface="Wingdings" pitchFamily="2" charset="2"/>
              </a:rPr>
              <a:t>			1) waterkant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>
                <a:sym typeface="Wingdings" pitchFamily="2" charset="2"/>
              </a:rPr>
              <a:t>			2) ondiepe waterzone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>
                <a:sym typeface="Wingdings" pitchFamily="2" charset="2"/>
              </a:rPr>
              <a:t>			3) zone met open water</a:t>
            </a:r>
            <a:endParaRPr lang="nl-BE" sz="2000" dirty="0" smtClean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10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2770" name="Picture 2" descr="http://www.vijverhulp.be/afbeeldingen/plantschema%20vijverplant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8334" y="2996952"/>
            <a:ext cx="3396485" cy="3672408"/>
          </a:xfrm>
          <a:prstGeom prst="rect">
            <a:avLst/>
          </a:prstGeom>
          <a:noFill/>
        </p:spPr>
      </p:pic>
      <p:sp>
        <p:nvSpPr>
          <p:cNvPr id="20" name="Lijntoelichting 1 19"/>
          <p:cNvSpPr/>
          <p:nvPr/>
        </p:nvSpPr>
        <p:spPr>
          <a:xfrm>
            <a:off x="4788024" y="3068960"/>
            <a:ext cx="432048" cy="432048"/>
          </a:xfrm>
          <a:prstGeom prst="borderCallout1">
            <a:avLst>
              <a:gd name="adj1" fmla="val 14342"/>
              <a:gd name="adj2" fmla="val 106307"/>
              <a:gd name="adj3" fmla="val 86045"/>
              <a:gd name="adj4" fmla="val 16449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1</a:t>
            </a:r>
            <a:endParaRPr lang="nl-BE" dirty="0"/>
          </a:p>
        </p:txBody>
      </p:sp>
      <p:sp>
        <p:nvSpPr>
          <p:cNvPr id="21" name="Lijntoelichting 1 20"/>
          <p:cNvSpPr/>
          <p:nvPr/>
        </p:nvSpPr>
        <p:spPr>
          <a:xfrm>
            <a:off x="5580112" y="4365104"/>
            <a:ext cx="432048" cy="432048"/>
          </a:xfrm>
          <a:prstGeom prst="borderCallout1">
            <a:avLst>
              <a:gd name="adj1" fmla="val -12114"/>
              <a:gd name="adj2" fmla="val 101898"/>
              <a:gd name="adj3" fmla="val -116780"/>
              <a:gd name="adj4" fmla="val 16008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2</a:t>
            </a:r>
            <a:endParaRPr lang="nl-BE" dirty="0"/>
          </a:p>
        </p:txBody>
      </p:sp>
      <p:sp>
        <p:nvSpPr>
          <p:cNvPr id="22" name="Lijntoelichting 1 21"/>
          <p:cNvSpPr/>
          <p:nvPr/>
        </p:nvSpPr>
        <p:spPr>
          <a:xfrm>
            <a:off x="7668344" y="3284984"/>
            <a:ext cx="432048" cy="432048"/>
          </a:xfrm>
          <a:prstGeom prst="borderCallout1">
            <a:avLst>
              <a:gd name="adj1" fmla="val 98117"/>
              <a:gd name="adj2" fmla="val 57806"/>
              <a:gd name="adj3" fmla="val 174229"/>
              <a:gd name="adj4" fmla="val 4985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3</a:t>
            </a:r>
            <a:endParaRPr lang="nl-BE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116632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5. Verwerking in de klas             pg. 26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836712"/>
            <a:ext cx="8712968" cy="54006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None/>
            </a:pPr>
            <a:r>
              <a:rPr lang="nl-BE" sz="2000" b="1" u="sng" dirty="0" smtClean="0"/>
              <a:t>5.1 bepalen van de zuiverheidsgraad van het water: 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b="1" dirty="0" smtClean="0"/>
              <a:t>	</a:t>
            </a:r>
            <a:r>
              <a:rPr lang="nl-BE" sz="2000" b="1" u="sng" dirty="0" smtClean="0"/>
              <a:t>de biotische index</a:t>
            </a:r>
            <a:endParaRPr lang="nl-BE" sz="2000" dirty="0" smtClean="0"/>
          </a:p>
          <a:p>
            <a:pPr marL="457200" indent="-457200">
              <a:lnSpc>
                <a:spcPct val="150000"/>
              </a:lnSpc>
              <a:buNone/>
            </a:pPr>
            <a:endParaRPr lang="nl-BE" sz="200" b="1" dirty="0"/>
          </a:p>
          <a:p>
            <a:pPr marL="457200" indent="-457200">
              <a:lnSpc>
                <a:spcPct val="150000"/>
              </a:lnSpc>
              <a:buNone/>
            </a:pPr>
            <a:endParaRPr lang="nl-BE" sz="200" b="1" dirty="0" smtClean="0"/>
          </a:p>
          <a:p>
            <a:pPr marL="457200" indent="-457200">
              <a:lnSpc>
                <a:spcPct val="150000"/>
              </a:lnSpc>
              <a:buNone/>
            </a:pPr>
            <a:r>
              <a:rPr lang="nl-BE" sz="1800" b="1" dirty="0" smtClean="0"/>
              <a:t>Biotische index</a:t>
            </a:r>
            <a:r>
              <a:rPr lang="nl-BE" sz="1800" dirty="0" smtClean="0"/>
              <a:t> = een getal van 0 tot 10. Berust op 2 principes: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1800" b="1" dirty="0"/>
              <a:t>	</a:t>
            </a:r>
            <a:r>
              <a:rPr lang="nl-BE" sz="1800" dirty="0" smtClean="0"/>
              <a:t>- Gevoelige organismen kunnen alleen in 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1800" dirty="0"/>
              <a:t>	</a:t>
            </a:r>
            <a:r>
              <a:rPr lang="nl-BE" sz="1800" dirty="0" smtClean="0"/>
              <a:t>   </a:t>
            </a:r>
            <a:r>
              <a:rPr lang="nl-BE" sz="1800" dirty="0" smtClean="0"/>
              <a:t>water met een bepaalde zuiverheid </a:t>
            </a:r>
            <a:br>
              <a:rPr lang="nl-BE" sz="1800" dirty="0" smtClean="0"/>
            </a:br>
            <a:r>
              <a:rPr lang="nl-BE" sz="1800" dirty="0" smtClean="0"/>
              <a:t>   overleven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1800" b="1" dirty="0"/>
              <a:t>	</a:t>
            </a:r>
            <a:r>
              <a:rPr lang="nl-BE" sz="1800" dirty="0" smtClean="0"/>
              <a:t>- In zuiver water overleeft een groter aantal </a:t>
            </a:r>
            <a:br>
              <a:rPr lang="nl-BE" sz="1800" dirty="0" smtClean="0"/>
            </a:br>
            <a:r>
              <a:rPr lang="nl-BE" sz="1800" dirty="0" smtClean="0"/>
              <a:t>  soorten.</a:t>
            </a:r>
          </a:p>
          <a:p>
            <a:pPr marL="457200" indent="-457200">
              <a:lnSpc>
                <a:spcPct val="150000"/>
              </a:lnSpc>
              <a:buNone/>
            </a:pPr>
            <a:endParaRPr lang="nl-BE" sz="1800" b="1" dirty="0"/>
          </a:p>
          <a:p>
            <a:pPr marL="457200" indent="-457200">
              <a:lnSpc>
                <a:spcPct val="150000"/>
              </a:lnSpc>
              <a:buNone/>
            </a:pPr>
            <a:endParaRPr lang="nl-BE" sz="2000" dirty="0"/>
          </a:p>
        </p:txBody>
      </p:sp>
      <p:pic>
        <p:nvPicPr>
          <p:cNvPr id="1026" name="Picture 2" descr="http://www.betavak.nl/biologie/b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08920"/>
            <a:ext cx="2920051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46302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116632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5. Verwerking in de klas             pg. 27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836712"/>
            <a:ext cx="8712968" cy="54006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None/>
            </a:pPr>
            <a:r>
              <a:rPr lang="nl-BE" sz="2000" b="1" u="sng" dirty="0" smtClean="0"/>
              <a:t>3) Bepaling</a:t>
            </a:r>
            <a:endParaRPr lang="nl-BE" sz="2000" dirty="0" smtClean="0"/>
          </a:p>
          <a:p>
            <a:pPr marL="457200" indent="-457200">
              <a:lnSpc>
                <a:spcPct val="150000"/>
              </a:lnSpc>
              <a:buNone/>
            </a:pPr>
            <a:endParaRPr lang="nl-BE" sz="200" b="1" dirty="0"/>
          </a:p>
          <a:p>
            <a:pPr marL="457200" indent="-457200">
              <a:lnSpc>
                <a:spcPct val="150000"/>
              </a:lnSpc>
              <a:buNone/>
            </a:pPr>
            <a:endParaRPr lang="nl-BE" sz="200" b="1" dirty="0" smtClean="0"/>
          </a:p>
          <a:p>
            <a:pPr>
              <a:lnSpc>
                <a:spcPct val="150000"/>
              </a:lnSpc>
            </a:pPr>
            <a:r>
              <a:rPr lang="nl-BE" sz="1800" dirty="0" smtClean="0"/>
              <a:t>Tel het totaal aantal </a:t>
            </a:r>
            <a:r>
              <a:rPr lang="nl-BE" sz="1800" b="1" dirty="0" smtClean="0"/>
              <a:t>systematische</a:t>
            </a:r>
            <a:r>
              <a:rPr lang="nl-BE" sz="1800" dirty="0" smtClean="0"/>
              <a:t> </a:t>
            </a:r>
            <a:r>
              <a:rPr lang="nl-BE" sz="1800" b="1" dirty="0" smtClean="0"/>
              <a:t>eenheden</a:t>
            </a:r>
            <a:r>
              <a:rPr lang="nl-BE" sz="1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nl-BE" sz="1800" dirty="0" smtClean="0"/>
              <a:t>Zoek in de </a:t>
            </a:r>
            <a:r>
              <a:rPr lang="nl-BE" sz="1800" b="1" dirty="0" smtClean="0"/>
              <a:t>evaluatietabel</a:t>
            </a:r>
            <a:r>
              <a:rPr lang="nl-BE" sz="1800" dirty="0" smtClean="0"/>
              <a:t> van </a:t>
            </a:r>
            <a:r>
              <a:rPr lang="nl-BE" sz="1800" b="1" dirty="0" smtClean="0"/>
              <a:t>boven naar onder</a:t>
            </a:r>
            <a:r>
              <a:rPr lang="nl-BE" sz="1800" dirty="0" smtClean="0"/>
              <a:t> de eerste groep orrganismen die voor  je waarnemingen klopt.</a:t>
            </a:r>
          </a:p>
          <a:p>
            <a:pPr>
              <a:lnSpc>
                <a:spcPct val="150000"/>
              </a:lnSpc>
            </a:pPr>
            <a:r>
              <a:rPr lang="nl-BE" sz="1800" dirty="0" smtClean="0"/>
              <a:t>Op deze hoogte vind je </a:t>
            </a:r>
            <a:r>
              <a:rPr lang="nl-BE" sz="1800" b="1" dirty="0" smtClean="0"/>
              <a:t>kruisend</a:t>
            </a:r>
            <a:r>
              <a:rPr lang="nl-BE" sz="1800" dirty="0" smtClean="0"/>
              <a:t> met het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BE" sz="1800" dirty="0" smtClean="0"/>
              <a:t>     totaal aantal systematische eenheden de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BE" sz="1800" dirty="0"/>
              <a:t> </a:t>
            </a:r>
            <a:r>
              <a:rPr lang="nl-BE" sz="1800" dirty="0" smtClean="0"/>
              <a:t>    </a:t>
            </a:r>
            <a:r>
              <a:rPr lang="nl-BE" sz="1800" b="1" dirty="0" smtClean="0"/>
              <a:t>biotische index</a:t>
            </a:r>
            <a:endParaRPr lang="nl-BE" sz="1800" dirty="0" smtClean="0"/>
          </a:p>
          <a:p>
            <a:pPr>
              <a:lnSpc>
                <a:spcPct val="150000"/>
              </a:lnSpc>
            </a:pPr>
            <a:r>
              <a:rPr lang="nl-BE" sz="1800" dirty="0" smtClean="0"/>
              <a:t>Omcirkel deze waarde.</a:t>
            </a:r>
          </a:p>
          <a:p>
            <a:pPr>
              <a:lnSpc>
                <a:spcPct val="150000"/>
              </a:lnSpc>
            </a:pPr>
            <a:endParaRPr lang="nl-BE" sz="1800" dirty="0"/>
          </a:p>
          <a:p>
            <a:pPr marL="457200" indent="-457200">
              <a:lnSpc>
                <a:spcPct val="150000"/>
              </a:lnSpc>
              <a:buNone/>
            </a:pPr>
            <a:endParaRPr lang="nl-BE" sz="2000" dirty="0"/>
          </a:p>
        </p:txBody>
      </p:sp>
      <p:pic>
        <p:nvPicPr>
          <p:cNvPr id="1026" name="Picture 2" descr="http://www.betavak.nl/biologie/b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08920"/>
            <a:ext cx="2920051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36438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82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5.2 chemische ……  		</a:t>
            </a:r>
            <a:r>
              <a:rPr lang="nl-BE" sz="4000" smtClean="0">
                <a:solidFill>
                  <a:schemeClr val="bg1"/>
                </a:solidFill>
              </a:rPr>
              <a:t>        pg 29-31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196752"/>
            <a:ext cx="8712968" cy="5400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/>
              <a:buChar char="à"/>
            </a:pPr>
            <a:r>
              <a:rPr lang="nl-BE" sz="5400" b="1" u="sng" dirty="0" smtClean="0">
                <a:sym typeface="Wingdings" panose="05000000000000000000" pitchFamily="2" charset="2"/>
              </a:rPr>
              <a:t>NIET</a:t>
            </a:r>
          </a:p>
          <a:p>
            <a:pPr>
              <a:lnSpc>
                <a:spcPct val="150000"/>
              </a:lnSpc>
              <a:buFont typeface="Wingdings"/>
              <a:buChar char="à"/>
            </a:pPr>
            <a:endParaRPr lang="nl-BE" sz="1800" dirty="0"/>
          </a:p>
          <a:p>
            <a:pPr marL="457200" indent="-457200">
              <a:lnSpc>
                <a:spcPct val="150000"/>
              </a:lnSpc>
              <a:buNone/>
            </a:pP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29364417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>
                <a:solidFill>
                  <a:schemeClr val="bg1"/>
                </a:solidFill>
              </a:rPr>
              <a:t>6</a:t>
            </a:r>
            <a:r>
              <a:rPr lang="nl-BE" sz="4000" dirty="0" smtClean="0">
                <a:solidFill>
                  <a:schemeClr val="bg1"/>
                </a:solidFill>
              </a:rPr>
              <a:t>. Ecosystemen                           pg. 32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268760"/>
            <a:ext cx="4608512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 smtClean="0">
                <a:solidFill>
                  <a:schemeClr val="bg1"/>
                </a:solidFill>
              </a:rPr>
              <a:t>6.1 Wat is een ecosysteem?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179512" y="1916832"/>
            <a:ext cx="9937104" cy="54006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None/>
            </a:pPr>
            <a:r>
              <a:rPr lang="nl-BE" sz="2000" b="1" dirty="0" smtClean="0"/>
              <a:t>Ecosysteem</a:t>
            </a:r>
            <a:r>
              <a:rPr lang="nl-BE" sz="2000" dirty="0" smtClean="0"/>
              <a:t> wordt bepaald door de levensgemeenschap en biotoop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b="1" dirty="0" smtClean="0"/>
              <a:t>Voorbeeld: </a:t>
            </a:r>
            <a:r>
              <a:rPr lang="nl-BE" sz="2000" dirty="0" smtClean="0"/>
              <a:t> vijverecosysteem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b="1" dirty="0"/>
              <a:t>	</a:t>
            </a:r>
            <a:r>
              <a:rPr lang="nl-BE" sz="2000" b="1" dirty="0" smtClean="0"/>
              <a:t>	1) biotoop: </a:t>
            </a:r>
            <a:r>
              <a:rPr lang="nl-BE" sz="2000" dirty="0" smtClean="0"/>
              <a:t>vijver: water + opgeloste stoffen + slib op bodem</a:t>
            </a:r>
            <a:endParaRPr lang="nl-BE" sz="2000" b="1" dirty="0" smtClean="0"/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b="1" dirty="0"/>
              <a:t>	</a:t>
            </a:r>
            <a:r>
              <a:rPr lang="nl-BE" sz="2000" b="1" dirty="0" smtClean="0"/>
              <a:t>	2) levensgemeenschap: </a:t>
            </a:r>
            <a:r>
              <a:rPr lang="nl-BE" sz="2000" dirty="0" smtClean="0"/>
              <a:t>kikker, vis, libel</a:t>
            </a:r>
            <a:endParaRPr lang="nl-BE" sz="2000" b="1" dirty="0" smtClean="0"/>
          </a:p>
          <a:p>
            <a:pPr marL="457200" indent="-457200">
              <a:lnSpc>
                <a:spcPct val="150000"/>
              </a:lnSpc>
              <a:buNone/>
            </a:pPr>
            <a:endParaRPr lang="nl-BE" sz="2000" dirty="0" smtClean="0"/>
          </a:p>
        </p:txBody>
      </p:sp>
      <p:pic>
        <p:nvPicPr>
          <p:cNvPr id="5124" name="Picture 4" descr="http://www.groenetenen.nl/elementen/vijver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05064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32096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>
                <a:solidFill>
                  <a:schemeClr val="bg1"/>
                </a:solidFill>
              </a:rPr>
              <a:t>6</a:t>
            </a:r>
            <a:r>
              <a:rPr lang="nl-BE" sz="4000" dirty="0" smtClean="0">
                <a:solidFill>
                  <a:schemeClr val="bg1"/>
                </a:solidFill>
              </a:rPr>
              <a:t>. Ecosystemen                           pg. 32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268760"/>
            <a:ext cx="410445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 smtClean="0">
                <a:solidFill>
                  <a:schemeClr val="bg1"/>
                </a:solidFill>
              </a:rPr>
              <a:t>6.2 Biologisch evenwicht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179512" y="1916832"/>
            <a:ext cx="9937104" cy="54006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/>
              <a:t>In elk levensgemeenschap wordt er </a:t>
            </a:r>
            <a:r>
              <a:rPr lang="nl-BE" sz="2000" b="1" dirty="0" smtClean="0"/>
              <a:t>gegeten</a:t>
            </a:r>
            <a:r>
              <a:rPr lang="nl-BE" sz="2000" dirty="0" smtClean="0"/>
              <a:t>.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/>
              <a:t>Twee soorten dieren: 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b="1" dirty="0" smtClean="0"/>
              <a:t>	1) prooidieren: </a:t>
            </a:r>
            <a:r>
              <a:rPr lang="nl-BE" sz="2000" dirty="0" smtClean="0"/>
              <a:t> leven van planten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dirty="0"/>
              <a:t>	</a:t>
            </a:r>
            <a:r>
              <a:rPr lang="nl-BE" sz="2000" b="1" dirty="0" smtClean="0"/>
              <a:t>2) roofdieren:</a:t>
            </a:r>
            <a:r>
              <a:rPr lang="nl-BE" sz="2000" dirty="0" smtClean="0"/>
              <a:t> leven van prooidieren</a:t>
            </a:r>
          </a:p>
          <a:p>
            <a:pPr marL="457200" indent="-457200">
              <a:lnSpc>
                <a:spcPct val="150000"/>
              </a:lnSpc>
              <a:buNone/>
            </a:pPr>
            <a:endParaRPr lang="nl-BE" sz="2000" dirty="0" smtClean="0"/>
          </a:p>
        </p:txBody>
      </p:sp>
      <p:pic>
        <p:nvPicPr>
          <p:cNvPr id="8194" name="Picture 2" descr="http://animalstime.com/wp-content/uploads/2012/05/zebras-eat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06" y="4149080"/>
            <a:ext cx="3543300" cy="2362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c1.staticflickr.com/5/4091/5178101152_c66e2df7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4077072"/>
            <a:ext cx="3813038" cy="2524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78554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>
                <a:solidFill>
                  <a:schemeClr val="bg1"/>
                </a:solidFill>
              </a:rPr>
              <a:t>6</a:t>
            </a:r>
            <a:r>
              <a:rPr lang="nl-BE" sz="4000" dirty="0" smtClean="0">
                <a:solidFill>
                  <a:schemeClr val="bg1"/>
                </a:solidFill>
              </a:rPr>
              <a:t>. Ecosystemen                           pg. 32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268760"/>
            <a:ext cx="410445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 smtClean="0">
                <a:solidFill>
                  <a:schemeClr val="bg1"/>
                </a:solidFill>
              </a:rPr>
              <a:t>6.2 Biologisch evenwicht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179512" y="1916832"/>
            <a:ext cx="9937104" cy="54006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None/>
            </a:pPr>
            <a:r>
              <a:rPr lang="nl-BE" sz="2000" b="1" dirty="0" smtClean="0"/>
              <a:t>Voorbeeld: </a:t>
            </a:r>
          </a:p>
          <a:p>
            <a:pPr marL="457200" indent="-457200">
              <a:lnSpc>
                <a:spcPct val="150000"/>
              </a:lnSpc>
              <a:buNone/>
            </a:pPr>
            <a:endParaRPr lang="nl-BE" sz="2000" dirty="0" smtClean="0"/>
          </a:p>
        </p:txBody>
      </p:sp>
      <p:grpSp>
        <p:nvGrpSpPr>
          <p:cNvPr id="3" name="Groep 2"/>
          <p:cNvGrpSpPr/>
          <p:nvPr/>
        </p:nvGrpSpPr>
        <p:grpSpPr>
          <a:xfrm>
            <a:off x="1331640" y="2132856"/>
            <a:ext cx="5904656" cy="4176464"/>
            <a:chOff x="1331640" y="2132856"/>
            <a:chExt cx="5904656" cy="4176464"/>
          </a:xfrm>
        </p:grpSpPr>
        <p:pic>
          <p:nvPicPr>
            <p:cNvPr id="9225" name="Picture 9" descr="http://www.deridderhof.info/_images/natuur/natuurvriend/havik03De%20Havik%20heeft%20scherpe%20klauwe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5999" y="2281975"/>
              <a:ext cx="756000" cy="714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3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7445" y="3140968"/>
              <a:ext cx="708531" cy="641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9533" y="3140968"/>
              <a:ext cx="708531" cy="641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Gelijkbenige driehoek 1"/>
            <p:cNvSpPr/>
            <p:nvPr/>
          </p:nvSpPr>
          <p:spPr>
            <a:xfrm>
              <a:off x="1331640" y="2132856"/>
              <a:ext cx="5904656" cy="4176464"/>
            </a:xfrm>
            <a:prstGeom prst="triangle">
              <a:avLst/>
            </a:prstGeom>
            <a:noFill/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5" name="Rechte verbindingslijn 4"/>
            <p:cNvCxnSpPr/>
            <p:nvPr/>
          </p:nvCxnSpPr>
          <p:spPr>
            <a:xfrm>
              <a:off x="1907704" y="5517232"/>
              <a:ext cx="48245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echte verbindingslijn 9"/>
            <p:cNvCxnSpPr/>
            <p:nvPr/>
          </p:nvCxnSpPr>
          <p:spPr>
            <a:xfrm>
              <a:off x="2519772" y="4653136"/>
              <a:ext cx="352839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chte verbindingslijn 13"/>
            <p:cNvCxnSpPr/>
            <p:nvPr/>
          </p:nvCxnSpPr>
          <p:spPr>
            <a:xfrm>
              <a:off x="3672086" y="2996952"/>
              <a:ext cx="126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chte verbindingslijn 15"/>
            <p:cNvCxnSpPr/>
            <p:nvPr/>
          </p:nvCxnSpPr>
          <p:spPr>
            <a:xfrm>
              <a:off x="3059832" y="3861048"/>
              <a:ext cx="2484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18" name="Picture 2" descr="http://www.harrysfarm.nl/pics/2003/tarwe/tarwe2507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3696" y="5589240"/>
              <a:ext cx="4960552" cy="7200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http://us.cdn2.123rf.com/168nwm/alle/alle0607/alle060700039/478772-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23" r="13747"/>
            <a:stretch/>
          </p:blipFill>
          <p:spPr bwMode="auto">
            <a:xfrm>
              <a:off x="2555776" y="4687010"/>
              <a:ext cx="738357" cy="46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http://us.cdn2.123rf.com/168nwm/alle/alle0607/alle060700039/478772-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23" r="13747"/>
            <a:stretch/>
          </p:blipFill>
          <p:spPr bwMode="auto">
            <a:xfrm>
              <a:off x="4049667" y="4687360"/>
              <a:ext cx="738357" cy="46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http://us.cdn2.123rf.com/168nwm/alle/alle0607/alle060700039/478772-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23" r="13747"/>
            <a:stretch/>
          </p:blipFill>
          <p:spPr bwMode="auto">
            <a:xfrm>
              <a:off x="5345811" y="4694967"/>
              <a:ext cx="738357" cy="46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http://us.cdn2.123rf.com/168nwm/alle/alle0607/alle060700039/478772-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23" r="13747"/>
            <a:stretch/>
          </p:blipFill>
          <p:spPr bwMode="auto">
            <a:xfrm>
              <a:off x="3329587" y="5013176"/>
              <a:ext cx="738357" cy="46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http://us.cdn2.123rf.com/168nwm/alle/alle0607/alle060700039/478772-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23" r="13747"/>
            <a:stretch/>
          </p:blipFill>
          <p:spPr bwMode="auto">
            <a:xfrm>
              <a:off x="4648619" y="5013175"/>
              <a:ext cx="738357" cy="46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2" name="Picture 6" descr="http://www.tuinclub.be/vijver/kikker%20groe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3955286"/>
              <a:ext cx="684658" cy="661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http://www.tuinclub.be/vijver/kikker%20groe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7342" y="3933056"/>
              <a:ext cx="684658" cy="661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http://www.tuinclub.be/vijver/kikker%20groe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3933056"/>
              <a:ext cx="684658" cy="661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2213187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>
                <a:solidFill>
                  <a:schemeClr val="bg1"/>
                </a:solidFill>
              </a:rPr>
              <a:t>6</a:t>
            </a:r>
            <a:r>
              <a:rPr lang="nl-BE" sz="4000" dirty="0" smtClean="0">
                <a:solidFill>
                  <a:schemeClr val="bg1"/>
                </a:solidFill>
              </a:rPr>
              <a:t>. Ecosystemen                           pg. 32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268760"/>
            <a:ext cx="410445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 smtClean="0">
                <a:solidFill>
                  <a:schemeClr val="bg1"/>
                </a:solidFill>
              </a:rPr>
              <a:t>6.2 Biologisch evenwicht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179512" y="1916832"/>
            <a:ext cx="8549983" cy="54006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/>
              <a:t>Definitie van een biologisch evenwicht: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b="1" dirty="0" smtClean="0"/>
              <a:t>Het evenwicht tussen het aantal organismen van iedere soort in een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b="1" dirty="0" smtClean="0"/>
              <a:t>ecosysteem.</a:t>
            </a:r>
          </a:p>
          <a:p>
            <a:pPr marL="457200" indent="-457200">
              <a:lnSpc>
                <a:spcPct val="150000"/>
              </a:lnSpc>
              <a:buNone/>
            </a:pPr>
            <a:endParaRPr lang="nl-BE" sz="2000" b="1" dirty="0" smtClean="0"/>
          </a:p>
          <a:p>
            <a:pPr marL="457200" indent="-457200">
              <a:lnSpc>
                <a:spcPct val="150000"/>
              </a:lnSpc>
              <a:buNone/>
            </a:pPr>
            <a:endParaRPr lang="nl-BE" sz="2000" dirty="0" smtClean="0"/>
          </a:p>
        </p:txBody>
      </p:sp>
      <p:grpSp>
        <p:nvGrpSpPr>
          <p:cNvPr id="3" name="Groep 2"/>
          <p:cNvGrpSpPr/>
          <p:nvPr/>
        </p:nvGrpSpPr>
        <p:grpSpPr>
          <a:xfrm>
            <a:off x="2830204" y="3132684"/>
            <a:ext cx="5381631" cy="3262590"/>
            <a:chOff x="1331640" y="2132856"/>
            <a:chExt cx="5904656" cy="4176464"/>
          </a:xfrm>
        </p:grpSpPr>
        <p:pic>
          <p:nvPicPr>
            <p:cNvPr id="9225" name="Picture 9" descr="http://www.deridderhof.info/_images/natuur/natuurvriend/havik03De%20Havik%20heeft%20scherpe%20klauwe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5999" y="2281975"/>
              <a:ext cx="756000" cy="714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3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7445" y="3140968"/>
              <a:ext cx="708531" cy="641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9533" y="3140968"/>
              <a:ext cx="708531" cy="641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Gelijkbenige driehoek 1"/>
            <p:cNvSpPr/>
            <p:nvPr/>
          </p:nvSpPr>
          <p:spPr>
            <a:xfrm>
              <a:off x="1331640" y="2132856"/>
              <a:ext cx="5904656" cy="4176464"/>
            </a:xfrm>
            <a:prstGeom prst="triangle">
              <a:avLst/>
            </a:prstGeom>
            <a:noFill/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5" name="Rechte verbindingslijn 4"/>
            <p:cNvCxnSpPr/>
            <p:nvPr/>
          </p:nvCxnSpPr>
          <p:spPr>
            <a:xfrm>
              <a:off x="1907704" y="5517232"/>
              <a:ext cx="48245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echte verbindingslijn 9"/>
            <p:cNvCxnSpPr/>
            <p:nvPr/>
          </p:nvCxnSpPr>
          <p:spPr>
            <a:xfrm>
              <a:off x="2519772" y="4653136"/>
              <a:ext cx="352839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chte verbindingslijn 13"/>
            <p:cNvCxnSpPr/>
            <p:nvPr/>
          </p:nvCxnSpPr>
          <p:spPr>
            <a:xfrm>
              <a:off x="3672086" y="2996952"/>
              <a:ext cx="126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chte verbindingslijn 15"/>
            <p:cNvCxnSpPr/>
            <p:nvPr/>
          </p:nvCxnSpPr>
          <p:spPr>
            <a:xfrm>
              <a:off x="3059832" y="3861048"/>
              <a:ext cx="2484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18" name="Picture 2" descr="http://www.harrysfarm.nl/pics/2003/tarwe/tarwe2507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3696" y="5589240"/>
              <a:ext cx="4960552" cy="7200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http://us.cdn2.123rf.com/168nwm/alle/alle0607/alle060700039/478772-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23" r="13747"/>
            <a:stretch/>
          </p:blipFill>
          <p:spPr bwMode="auto">
            <a:xfrm>
              <a:off x="2555776" y="4687010"/>
              <a:ext cx="738357" cy="46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http://us.cdn2.123rf.com/168nwm/alle/alle0607/alle060700039/478772-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23" r="13747"/>
            <a:stretch/>
          </p:blipFill>
          <p:spPr bwMode="auto">
            <a:xfrm>
              <a:off x="4049667" y="4687360"/>
              <a:ext cx="738357" cy="46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http://us.cdn2.123rf.com/168nwm/alle/alle0607/alle060700039/478772-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23" r="13747"/>
            <a:stretch/>
          </p:blipFill>
          <p:spPr bwMode="auto">
            <a:xfrm>
              <a:off x="5345811" y="4694967"/>
              <a:ext cx="738357" cy="46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http://us.cdn2.123rf.com/168nwm/alle/alle0607/alle060700039/478772-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23" r="13747"/>
            <a:stretch/>
          </p:blipFill>
          <p:spPr bwMode="auto">
            <a:xfrm>
              <a:off x="3329587" y="5013176"/>
              <a:ext cx="738357" cy="46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http://us.cdn2.123rf.com/168nwm/alle/alle0607/alle060700039/478772-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23" r="13747"/>
            <a:stretch/>
          </p:blipFill>
          <p:spPr bwMode="auto">
            <a:xfrm>
              <a:off x="4648619" y="5013175"/>
              <a:ext cx="738357" cy="46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2" name="Picture 6" descr="http://www.tuinclub.be/vijver/kikker%20groen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3955286"/>
              <a:ext cx="684658" cy="661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http://www.tuinclub.be/vijver/kikker%20groen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7342" y="3933056"/>
              <a:ext cx="684658" cy="661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http://www.tuinclub.be/vijver/kikker%20groen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3933056"/>
              <a:ext cx="684658" cy="661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Rechthoek 22"/>
          <p:cNvSpPr/>
          <p:nvPr/>
        </p:nvSpPr>
        <p:spPr>
          <a:xfrm>
            <a:off x="219788" y="2412604"/>
            <a:ext cx="8600684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6" name="Rechthoek 25"/>
          <p:cNvSpPr/>
          <p:nvPr/>
        </p:nvSpPr>
        <p:spPr>
          <a:xfrm>
            <a:off x="228172" y="2960757"/>
            <a:ext cx="2831660" cy="567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054270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>
                <a:solidFill>
                  <a:schemeClr val="bg1"/>
                </a:solidFill>
              </a:rPr>
              <a:t>6</a:t>
            </a:r>
            <a:r>
              <a:rPr lang="nl-BE" sz="4000" dirty="0" smtClean="0">
                <a:solidFill>
                  <a:schemeClr val="bg1"/>
                </a:solidFill>
              </a:rPr>
              <a:t>. Ecosystemen                           pg. 33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268760"/>
            <a:ext cx="410445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 smtClean="0">
                <a:solidFill>
                  <a:schemeClr val="bg1"/>
                </a:solidFill>
              </a:rPr>
              <a:t>6.2 Biologisch evenwicht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179512" y="1916832"/>
            <a:ext cx="8549983" cy="54006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/>
              <a:t>Wat zal er gebeuren als de mens jacht maakt op de haviken?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nl-BE" sz="2000" b="1" dirty="0" smtClean="0"/>
              <a:t>Aantal haviken daalt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nl-BE" sz="2000" b="1" dirty="0" smtClean="0"/>
              <a:t>Aantal ringslangen stijgt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nl-BE" sz="2000" b="1" dirty="0" smtClean="0"/>
              <a:t>Aantal kikkers daalt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nl-BE" sz="2000" b="1" dirty="0" smtClean="0"/>
              <a:t>Aantal sprinkhanen stijgt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nl-BE" sz="2000" b="1" dirty="0" smtClean="0"/>
              <a:t>Tarweoogst daalt</a:t>
            </a:r>
          </a:p>
          <a:p>
            <a:pPr marL="457200" indent="-457200">
              <a:lnSpc>
                <a:spcPct val="150000"/>
              </a:lnSpc>
              <a:buNone/>
            </a:pPr>
            <a:endParaRPr lang="nl-BE" sz="2000" dirty="0" smtClean="0"/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/>
              <a:t>Het biologisch evenwicht is </a:t>
            </a:r>
            <a:r>
              <a:rPr lang="nl-BE" sz="2000" b="1" dirty="0" smtClean="0"/>
              <a:t>verstoord</a:t>
            </a:r>
            <a:r>
              <a:rPr lang="nl-BE" sz="2000" dirty="0" smtClean="0"/>
              <a:t>,</a:t>
            </a:r>
            <a:r>
              <a:rPr lang="nl-BE" sz="2000" b="1" dirty="0" smtClean="0"/>
              <a:t> </a:t>
            </a:r>
            <a:r>
              <a:rPr lang="nl-BE" sz="2000" dirty="0" smtClean="0"/>
              <a:t>en de </a:t>
            </a:r>
            <a:r>
              <a:rPr lang="nl-BE" sz="2000" b="1" dirty="0" smtClean="0"/>
              <a:t>mens</a:t>
            </a:r>
            <a:r>
              <a:rPr lang="nl-BE" sz="2000" dirty="0" smtClean="0"/>
              <a:t> is de oorzaak.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>
                <a:sym typeface="Wingdings" panose="05000000000000000000" pitchFamily="2" charset="2"/>
              </a:rPr>
              <a:t> Kan leiden tot </a:t>
            </a:r>
            <a:r>
              <a:rPr lang="nl-BE" sz="2000" b="1" dirty="0" smtClean="0">
                <a:sym typeface="Wingdings" panose="05000000000000000000" pitchFamily="2" charset="2"/>
              </a:rPr>
              <a:t>bedreigde diersoorten</a:t>
            </a:r>
            <a:endParaRPr lang="nl-BE" sz="2000" dirty="0" smtClean="0"/>
          </a:p>
        </p:txBody>
      </p:sp>
      <p:grpSp>
        <p:nvGrpSpPr>
          <p:cNvPr id="3" name="Groep 2"/>
          <p:cNvGrpSpPr/>
          <p:nvPr/>
        </p:nvGrpSpPr>
        <p:grpSpPr>
          <a:xfrm>
            <a:off x="4229510" y="2537966"/>
            <a:ext cx="4420249" cy="2822258"/>
            <a:chOff x="1331640" y="2132856"/>
            <a:chExt cx="5904656" cy="4176464"/>
          </a:xfrm>
        </p:grpSpPr>
        <p:pic>
          <p:nvPicPr>
            <p:cNvPr id="9225" name="Picture 9" descr="http://www.deridderhof.info/_images/natuur/natuurvriend/havik03De%20Havik%20heeft%20scherpe%20klauwe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5999" y="2281975"/>
              <a:ext cx="756000" cy="714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3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7445" y="3140968"/>
              <a:ext cx="708531" cy="641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9533" y="3140968"/>
              <a:ext cx="708531" cy="641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Gelijkbenige driehoek 1"/>
            <p:cNvSpPr/>
            <p:nvPr/>
          </p:nvSpPr>
          <p:spPr>
            <a:xfrm>
              <a:off x="1331640" y="2132856"/>
              <a:ext cx="5904656" cy="4176464"/>
            </a:xfrm>
            <a:prstGeom prst="triangle">
              <a:avLst/>
            </a:prstGeom>
            <a:noFill/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5" name="Rechte verbindingslijn 4"/>
            <p:cNvCxnSpPr/>
            <p:nvPr/>
          </p:nvCxnSpPr>
          <p:spPr>
            <a:xfrm>
              <a:off x="1907704" y="5517232"/>
              <a:ext cx="48245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echte verbindingslijn 9"/>
            <p:cNvCxnSpPr/>
            <p:nvPr/>
          </p:nvCxnSpPr>
          <p:spPr>
            <a:xfrm>
              <a:off x="2519772" y="4653136"/>
              <a:ext cx="352839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chte verbindingslijn 13"/>
            <p:cNvCxnSpPr/>
            <p:nvPr/>
          </p:nvCxnSpPr>
          <p:spPr>
            <a:xfrm>
              <a:off x="3672086" y="2996952"/>
              <a:ext cx="126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chte verbindingslijn 15"/>
            <p:cNvCxnSpPr/>
            <p:nvPr/>
          </p:nvCxnSpPr>
          <p:spPr>
            <a:xfrm>
              <a:off x="3059832" y="3861048"/>
              <a:ext cx="2484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18" name="Picture 2" descr="http://www.harrysfarm.nl/pics/2003/tarwe/tarwe2507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3696" y="5589240"/>
              <a:ext cx="4960552" cy="7200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http://us.cdn2.123rf.com/168nwm/alle/alle0607/alle060700039/478772-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23" r="13747"/>
            <a:stretch/>
          </p:blipFill>
          <p:spPr bwMode="auto">
            <a:xfrm>
              <a:off x="2555776" y="4687010"/>
              <a:ext cx="738357" cy="46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http://us.cdn2.123rf.com/168nwm/alle/alle0607/alle060700039/478772-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23" r="13747"/>
            <a:stretch/>
          </p:blipFill>
          <p:spPr bwMode="auto">
            <a:xfrm>
              <a:off x="4049667" y="4687360"/>
              <a:ext cx="738357" cy="46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http://us.cdn2.123rf.com/168nwm/alle/alle0607/alle060700039/478772-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23" r="13747"/>
            <a:stretch/>
          </p:blipFill>
          <p:spPr bwMode="auto">
            <a:xfrm>
              <a:off x="5345811" y="4694967"/>
              <a:ext cx="738357" cy="46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http://us.cdn2.123rf.com/168nwm/alle/alle0607/alle060700039/478772-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23" r="13747"/>
            <a:stretch/>
          </p:blipFill>
          <p:spPr bwMode="auto">
            <a:xfrm>
              <a:off x="3329587" y="5013176"/>
              <a:ext cx="738357" cy="46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http://us.cdn2.123rf.com/168nwm/alle/alle0607/alle060700039/478772-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23" r="13747"/>
            <a:stretch/>
          </p:blipFill>
          <p:spPr bwMode="auto">
            <a:xfrm>
              <a:off x="4648619" y="5013175"/>
              <a:ext cx="738357" cy="46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2" name="Picture 6" descr="http://www.tuinclub.be/vijver/kikker%20groe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3955286"/>
              <a:ext cx="684658" cy="661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http://www.tuinclub.be/vijver/kikker%20groe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7342" y="3933056"/>
              <a:ext cx="684658" cy="661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http://www.tuinclub.be/vijver/kikker%20groe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3933056"/>
              <a:ext cx="684658" cy="661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hthoek 25"/>
          <p:cNvSpPr/>
          <p:nvPr/>
        </p:nvSpPr>
        <p:spPr>
          <a:xfrm>
            <a:off x="611560" y="2506993"/>
            <a:ext cx="3816424" cy="567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9" name="Rechthoek 28"/>
          <p:cNvSpPr/>
          <p:nvPr/>
        </p:nvSpPr>
        <p:spPr>
          <a:xfrm>
            <a:off x="611560" y="3077344"/>
            <a:ext cx="3816424" cy="567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1" name="Rechthoek 30"/>
          <p:cNvSpPr/>
          <p:nvPr/>
        </p:nvSpPr>
        <p:spPr>
          <a:xfrm>
            <a:off x="611560" y="3581400"/>
            <a:ext cx="3816424" cy="567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Rechthoek 31"/>
          <p:cNvSpPr/>
          <p:nvPr/>
        </p:nvSpPr>
        <p:spPr>
          <a:xfrm>
            <a:off x="611560" y="4085456"/>
            <a:ext cx="3816424" cy="567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3" name="Rechthoek 32"/>
          <p:cNvSpPr/>
          <p:nvPr/>
        </p:nvSpPr>
        <p:spPr>
          <a:xfrm>
            <a:off x="539552" y="4581128"/>
            <a:ext cx="3240360" cy="567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5" name="Rechthoek 34"/>
          <p:cNvSpPr/>
          <p:nvPr/>
        </p:nvSpPr>
        <p:spPr>
          <a:xfrm>
            <a:off x="251520" y="5733256"/>
            <a:ext cx="8208912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5081728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1" grpId="0" animBg="1"/>
      <p:bldP spid="32" grpId="0" animBg="1"/>
      <p:bldP spid="33" grpId="0" animBg="1"/>
      <p:bldP spid="3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>
                <a:solidFill>
                  <a:schemeClr val="bg1"/>
                </a:solidFill>
              </a:rPr>
              <a:t>6</a:t>
            </a:r>
            <a:r>
              <a:rPr lang="nl-BE" sz="4000" dirty="0" smtClean="0">
                <a:solidFill>
                  <a:schemeClr val="bg1"/>
                </a:solidFill>
              </a:rPr>
              <a:t>. Ecosystemen                           pg. 33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268760"/>
            <a:ext cx="410445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 smtClean="0">
                <a:solidFill>
                  <a:schemeClr val="bg1"/>
                </a:solidFill>
              </a:rPr>
              <a:t>6.2 Biologisch evenwicht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179512" y="1916832"/>
            <a:ext cx="8549983" cy="54006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None/>
            </a:pPr>
            <a:r>
              <a:rPr lang="nl-BE" sz="2000" b="1" dirty="0" smtClean="0"/>
              <a:t>Voorbeeld</a:t>
            </a:r>
            <a:r>
              <a:rPr lang="nl-BE" sz="2000" dirty="0" smtClean="0"/>
              <a:t>: de pandabeer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b="1" dirty="0" smtClean="0"/>
              <a:t>	</a:t>
            </a:r>
            <a:r>
              <a:rPr lang="nl-BE" sz="2000" dirty="0" smtClean="0"/>
              <a:t>Voedsel: bamboe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b="1" dirty="0"/>
              <a:t>	</a:t>
            </a:r>
            <a:r>
              <a:rPr lang="nl-BE" sz="2000" b="1" dirty="0" smtClean="0"/>
              <a:t>	</a:t>
            </a:r>
            <a:r>
              <a:rPr lang="nl-BE" sz="2000" b="1" dirty="0" smtClean="0">
                <a:sym typeface="Wingdings" panose="05000000000000000000" pitchFamily="2" charset="2"/>
              </a:rPr>
              <a:t> </a:t>
            </a:r>
            <a:r>
              <a:rPr lang="nl-BE" sz="2000" dirty="0" smtClean="0">
                <a:sym typeface="Wingdings" panose="05000000000000000000" pitchFamily="2" charset="2"/>
              </a:rPr>
              <a:t>slechts </a:t>
            </a:r>
            <a:r>
              <a:rPr lang="nl-BE" sz="2000" b="1" dirty="0" smtClean="0">
                <a:sym typeface="Wingdings" panose="05000000000000000000" pitchFamily="2" charset="2"/>
              </a:rPr>
              <a:t>1 soort </a:t>
            </a:r>
            <a:r>
              <a:rPr lang="nl-BE" sz="2000" dirty="0" smtClean="0">
                <a:sym typeface="Wingdings" panose="05000000000000000000" pitchFamily="2" charset="2"/>
              </a:rPr>
              <a:t>voedsel 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dirty="0">
                <a:sym typeface="Wingdings" panose="05000000000000000000" pitchFamily="2" charset="2"/>
              </a:rPr>
              <a:t>	</a:t>
            </a:r>
            <a:r>
              <a:rPr lang="nl-BE" sz="2000" dirty="0" smtClean="0">
                <a:sym typeface="Wingdings" panose="05000000000000000000" pitchFamily="2" charset="2"/>
              </a:rPr>
              <a:t>	 diersoort moeilijk in stand te houden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b="1" dirty="0">
                <a:sym typeface="Wingdings" panose="05000000000000000000" pitchFamily="2" charset="2"/>
              </a:rPr>
              <a:t>		</a:t>
            </a:r>
            <a:r>
              <a:rPr lang="nl-BE" sz="2000" b="1" dirty="0" smtClean="0">
                <a:sym typeface="Wingdings" panose="05000000000000000000" pitchFamily="2" charset="2"/>
              </a:rPr>
              <a:t> evenwicht verstoord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b="1" dirty="0">
                <a:sym typeface="Wingdings" panose="05000000000000000000" pitchFamily="2" charset="2"/>
              </a:rPr>
              <a:t>	</a:t>
            </a:r>
            <a:r>
              <a:rPr lang="nl-BE" sz="2000" b="1" dirty="0" smtClean="0">
                <a:sym typeface="Wingdings" panose="05000000000000000000" pitchFamily="2" charset="2"/>
              </a:rPr>
              <a:t>	</a:t>
            </a:r>
            <a:r>
              <a:rPr lang="nl-BE" sz="2000" dirty="0" smtClean="0">
                <a:sym typeface="Wingdings" panose="05000000000000000000" pitchFamily="2" charset="2"/>
              </a:rPr>
              <a:t>Hoe wordt hieraan iets gedaan?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b="1" dirty="0">
                <a:sym typeface="Wingdings" panose="05000000000000000000" pitchFamily="2" charset="2"/>
              </a:rPr>
              <a:t>	</a:t>
            </a:r>
            <a:r>
              <a:rPr lang="nl-BE" sz="2000" b="1" dirty="0" smtClean="0">
                <a:sym typeface="Wingdings" panose="05000000000000000000" pitchFamily="2" charset="2"/>
              </a:rPr>
              <a:t>	    Milieuorganisaties, zoals WWF, proberen de bossen te 	   	    beschermen en ontbossing tegen te gaan.</a:t>
            </a:r>
            <a:endParaRPr lang="nl-BE" sz="2000" b="1" dirty="0" smtClean="0"/>
          </a:p>
        </p:txBody>
      </p:sp>
      <p:pic>
        <p:nvPicPr>
          <p:cNvPr id="1026" name="Picture 2" descr="http://explore.org/photos/4352/two-adolescent-pandas-pals-eating-bamboo-wolo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8760"/>
            <a:ext cx="3502423" cy="2349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hthoek 33"/>
          <p:cNvSpPr/>
          <p:nvPr/>
        </p:nvSpPr>
        <p:spPr>
          <a:xfrm>
            <a:off x="1259632" y="5301208"/>
            <a:ext cx="7056784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0200659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>
                <a:solidFill>
                  <a:schemeClr val="bg1"/>
                </a:solidFill>
              </a:rPr>
              <a:t>6</a:t>
            </a:r>
            <a:r>
              <a:rPr lang="nl-BE" sz="4000" dirty="0" smtClean="0">
                <a:solidFill>
                  <a:schemeClr val="bg1"/>
                </a:solidFill>
              </a:rPr>
              <a:t>. Ecosystemen                           pg. 33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268760"/>
            <a:ext cx="410445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 smtClean="0">
                <a:solidFill>
                  <a:schemeClr val="bg1"/>
                </a:solidFill>
              </a:rPr>
              <a:t>6.2 Biologisch evenwicht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1062577" y="1988840"/>
            <a:ext cx="8549983" cy="54006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/>
              <a:t>Hoe </a:t>
            </a:r>
            <a:r>
              <a:rPr lang="nl-BE" sz="2000" b="1" dirty="0" smtClean="0"/>
              <a:t>meer</a:t>
            </a:r>
            <a:r>
              <a:rPr lang="nl-BE" sz="2000" dirty="0" smtClean="0"/>
              <a:t> verschillende </a:t>
            </a:r>
            <a:r>
              <a:rPr lang="nl-BE" sz="2000" b="1" dirty="0" smtClean="0"/>
              <a:t>voedselbronnen</a:t>
            </a:r>
            <a:r>
              <a:rPr lang="nl-BE" sz="2000" dirty="0" smtClean="0"/>
              <a:t> een soort organisme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/>
              <a:t>heeft, hoe </a:t>
            </a:r>
            <a:r>
              <a:rPr lang="nl-BE" sz="2000" b="1" dirty="0" smtClean="0"/>
              <a:t>minder</a:t>
            </a:r>
            <a:r>
              <a:rPr lang="nl-BE" sz="2000" dirty="0" smtClean="0"/>
              <a:t> vlug deze soort zal </a:t>
            </a:r>
            <a:r>
              <a:rPr lang="nl-BE" sz="2000" b="1" dirty="0" smtClean="0"/>
              <a:t>verdwijnen</a:t>
            </a:r>
            <a:r>
              <a:rPr lang="nl-BE" sz="2000" dirty="0" smtClean="0"/>
              <a:t>.</a:t>
            </a:r>
          </a:p>
        </p:txBody>
      </p:sp>
      <p:sp>
        <p:nvSpPr>
          <p:cNvPr id="8" name="Afgeronde rechthoek 7"/>
          <p:cNvSpPr/>
          <p:nvPr/>
        </p:nvSpPr>
        <p:spPr>
          <a:xfrm>
            <a:off x="220688" y="3356992"/>
            <a:ext cx="8743800" cy="31683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nl-BE" sz="2000" dirty="0" smtClean="0">
                <a:solidFill>
                  <a:schemeClr val="tx1"/>
                </a:solidFill>
              </a:rPr>
              <a:t>De levensgemeenschap en de biotoop bepalen samen </a:t>
            </a:r>
            <a:r>
              <a:rPr lang="nl-BE" sz="2000" b="1" dirty="0" smtClean="0">
                <a:solidFill>
                  <a:schemeClr val="tx1"/>
                </a:solidFill>
              </a:rPr>
              <a:t>het ecosysteem.</a:t>
            </a:r>
          </a:p>
          <a:p>
            <a:pPr>
              <a:lnSpc>
                <a:spcPct val="150000"/>
              </a:lnSpc>
            </a:pPr>
            <a:endParaRPr lang="nl-BE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nl-BE" sz="2000" dirty="0" smtClean="0">
                <a:solidFill>
                  <a:schemeClr val="tx1"/>
                </a:solidFill>
              </a:rPr>
              <a:t>Het </a:t>
            </a:r>
            <a:r>
              <a:rPr lang="nl-BE" sz="2000" b="1" dirty="0" smtClean="0">
                <a:solidFill>
                  <a:schemeClr val="tx1"/>
                </a:solidFill>
              </a:rPr>
              <a:t>biologisch evenwicht</a:t>
            </a:r>
            <a:r>
              <a:rPr lang="nl-BE" sz="2000" dirty="0" smtClean="0">
                <a:solidFill>
                  <a:schemeClr val="tx1"/>
                </a:solidFill>
              </a:rPr>
              <a:t> is het evenwicht tussen het aantal organismen van iedere soort in een ecosysteem.</a:t>
            </a:r>
          </a:p>
          <a:p>
            <a:pPr>
              <a:lnSpc>
                <a:spcPct val="150000"/>
              </a:lnSpc>
            </a:pPr>
            <a:r>
              <a:rPr lang="nl-B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Wordt vaak door de </a:t>
            </a:r>
            <a:r>
              <a:rPr lang="nl-BE" sz="2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mens</a:t>
            </a:r>
            <a:r>
              <a:rPr lang="nl-BE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 verstoord.</a:t>
            </a:r>
            <a:endParaRPr lang="nl-BE" sz="2000" dirty="0" smtClean="0">
              <a:solidFill>
                <a:schemeClr val="tx1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251520" y="1772816"/>
            <a:ext cx="85151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8800" dirty="0" smtClean="0">
                <a:latin typeface="+mj-lt"/>
                <a:ea typeface="Batang" panose="02030600000101010101" pitchFamily="18" charset="-127"/>
                <a:cs typeface="Andalus" panose="02020603050405020304" pitchFamily="18" charset="-78"/>
              </a:rPr>
              <a:t>!!</a:t>
            </a:r>
            <a:endParaRPr lang="nl-BE" sz="8800" dirty="0">
              <a:latin typeface="+mj-lt"/>
              <a:ea typeface="Batang" panose="02030600000101010101" pitchFamily="18" charset="-127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3757108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323528" y="1191890"/>
            <a:ext cx="3456384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1.1 De waterkant 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Welke planten vind je terug aan de waterkant?</a:t>
            </a:r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10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469473"/>
            <a:ext cx="5725435" cy="4127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al 7"/>
          <p:cNvSpPr/>
          <p:nvPr/>
        </p:nvSpPr>
        <p:spPr>
          <a:xfrm>
            <a:off x="6300192" y="3068960"/>
            <a:ext cx="1440160" cy="338437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7. Biodiversiteit                            pg. 34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268760"/>
            <a:ext cx="410445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 smtClean="0">
                <a:solidFill>
                  <a:schemeClr val="bg1"/>
                </a:solidFill>
              </a:rPr>
              <a:t>7.1 Wat is biodiversiteit?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251520" y="1988840"/>
            <a:ext cx="8549983" cy="54006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/>
              <a:t>Op </a:t>
            </a:r>
            <a:r>
              <a:rPr lang="nl-BE" sz="2000" b="1" dirty="0" smtClean="0"/>
              <a:t>3 niveaus </a:t>
            </a:r>
            <a:r>
              <a:rPr lang="nl-BE" sz="2000" dirty="0" smtClean="0"/>
              <a:t>te bestuderen: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dirty="0"/>
              <a:t>	</a:t>
            </a:r>
            <a:r>
              <a:rPr lang="nl-BE" sz="2000" dirty="0" smtClean="0"/>
              <a:t>1) individuen per soort: 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dirty="0"/>
              <a:t>	 </a:t>
            </a:r>
            <a:r>
              <a:rPr lang="nl-BE" sz="2000" dirty="0" smtClean="0"/>
              <a:t>    </a:t>
            </a:r>
            <a:r>
              <a:rPr lang="nl-BE" sz="2000" b="1" dirty="0"/>
              <a:t>	</a:t>
            </a:r>
            <a:r>
              <a:rPr lang="nl-BE" sz="2000" b="1" dirty="0" smtClean="0"/>
              <a:t>Voorbeeld: </a:t>
            </a:r>
            <a:r>
              <a:rPr lang="nl-BE" sz="2000" dirty="0" smtClean="0"/>
              <a:t>honden </a:t>
            </a:r>
            <a:r>
              <a:rPr lang="nl-BE" sz="2000" dirty="0" smtClean="0">
                <a:sym typeface="Wingdings" panose="05000000000000000000" pitchFamily="2" charset="2"/>
              </a:rPr>
              <a:t> </a:t>
            </a:r>
            <a:r>
              <a:rPr lang="nl-BE" sz="2000" dirty="0" smtClean="0"/>
              <a:t>poedels, dalmatiërs, …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dirty="0"/>
              <a:t>	</a:t>
            </a:r>
            <a:r>
              <a:rPr lang="nl-BE" sz="2000" dirty="0" smtClean="0"/>
              <a:t>2) soorten: 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dirty="0"/>
              <a:t>	</a:t>
            </a:r>
            <a:r>
              <a:rPr lang="nl-BE" sz="2000" dirty="0" smtClean="0"/>
              <a:t>	</a:t>
            </a:r>
            <a:r>
              <a:rPr lang="nl-BE" sz="2000" b="1" dirty="0" smtClean="0"/>
              <a:t>Voorbeeld: </a:t>
            </a:r>
            <a:r>
              <a:rPr lang="nl-BE" sz="2000" dirty="0" smtClean="0"/>
              <a:t>in een loofbos </a:t>
            </a:r>
            <a:r>
              <a:rPr lang="nl-BE" sz="2000" dirty="0" smtClean="0">
                <a:sym typeface="Wingdings" panose="05000000000000000000" pitchFamily="2" charset="2"/>
              </a:rPr>
              <a:t> beuk, muis, vos, …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dirty="0">
                <a:sym typeface="Wingdings" panose="05000000000000000000" pitchFamily="2" charset="2"/>
              </a:rPr>
              <a:t>	</a:t>
            </a:r>
            <a:r>
              <a:rPr lang="nl-BE" sz="2000" dirty="0" smtClean="0">
                <a:sym typeface="Wingdings" panose="05000000000000000000" pitchFamily="2" charset="2"/>
              </a:rPr>
              <a:t>3) ecosystemen: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dirty="0">
                <a:sym typeface="Wingdings" panose="05000000000000000000" pitchFamily="2" charset="2"/>
              </a:rPr>
              <a:t>	</a:t>
            </a:r>
            <a:r>
              <a:rPr lang="nl-BE" sz="2000" dirty="0" smtClean="0">
                <a:sym typeface="Wingdings" panose="05000000000000000000" pitchFamily="2" charset="2"/>
              </a:rPr>
              <a:t>	</a:t>
            </a:r>
            <a:r>
              <a:rPr lang="nl-BE" sz="2000" b="1" dirty="0" smtClean="0">
                <a:sym typeface="Wingdings" panose="05000000000000000000" pitchFamily="2" charset="2"/>
              </a:rPr>
              <a:t>Voorbeeld:</a:t>
            </a:r>
            <a:r>
              <a:rPr lang="nl-BE" sz="2000" dirty="0" smtClean="0">
                <a:sym typeface="Wingdings" panose="05000000000000000000" pitchFamily="2" charset="2"/>
              </a:rPr>
              <a:t> bomen in een bos ≠ bomen langs een rivier</a:t>
            </a:r>
            <a:endParaRPr lang="nl-BE" sz="2000" dirty="0" smtClean="0"/>
          </a:p>
        </p:txBody>
      </p:sp>
    </p:spTree>
    <p:extLst>
      <p:ext uri="{BB962C8B-B14F-4D97-AF65-F5344CB8AC3E}">
        <p14:creationId xmlns:p14="http://schemas.microsoft.com/office/powerpoint/2010/main" val="35038260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7. Biodiversiteit                            pg. 34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268760"/>
            <a:ext cx="410445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 smtClean="0">
                <a:solidFill>
                  <a:schemeClr val="bg1"/>
                </a:solidFill>
              </a:rPr>
              <a:t>7.1 Wat is biodiversiteit?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251520" y="1772816"/>
            <a:ext cx="8549983" cy="54006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/>
              <a:t> 		heidegebied      	 &lt;-&gt;      		  vijver</a:t>
            </a:r>
          </a:p>
          <a:p>
            <a:pPr marL="457200" indent="-457200">
              <a:lnSpc>
                <a:spcPct val="150000"/>
              </a:lnSpc>
              <a:buNone/>
            </a:pPr>
            <a:endParaRPr lang="nl-BE" sz="2000" dirty="0"/>
          </a:p>
          <a:p>
            <a:pPr marL="457200" indent="-457200">
              <a:lnSpc>
                <a:spcPct val="150000"/>
              </a:lnSpc>
              <a:buNone/>
            </a:pPr>
            <a:endParaRPr lang="nl-BE" sz="2000" dirty="0" smtClean="0"/>
          </a:p>
          <a:p>
            <a:pPr marL="457200" indent="-457200">
              <a:lnSpc>
                <a:spcPct val="150000"/>
              </a:lnSpc>
              <a:buNone/>
            </a:pPr>
            <a:endParaRPr lang="nl-BE" sz="2000" dirty="0"/>
          </a:p>
          <a:p>
            <a:pPr marL="457200" indent="-457200">
              <a:lnSpc>
                <a:spcPct val="150000"/>
              </a:lnSpc>
              <a:buNone/>
            </a:pPr>
            <a:endParaRPr lang="nl-BE" sz="2000" dirty="0" smtClean="0"/>
          </a:p>
          <a:p>
            <a:pPr marL="457200" indent="-457200">
              <a:lnSpc>
                <a:spcPct val="150000"/>
              </a:lnSpc>
              <a:buNone/>
            </a:pPr>
            <a:endParaRPr lang="nl-BE" sz="2000" dirty="0"/>
          </a:p>
          <a:p>
            <a:pPr marL="457200" indent="-457200">
              <a:lnSpc>
                <a:spcPct val="150000"/>
              </a:lnSpc>
              <a:buNone/>
            </a:pPr>
            <a:endParaRPr lang="nl-BE" sz="200" dirty="0" smtClean="0"/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dirty="0" smtClean="0"/>
              <a:t>Wat is biodiversiteit?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b="1" dirty="0" smtClean="0"/>
              <a:t>De verscheidenheid van alle levende wezens: dieren, planten,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nl-BE" sz="2000" b="1" dirty="0" smtClean="0"/>
              <a:t>zwammen, …</a:t>
            </a:r>
          </a:p>
        </p:txBody>
      </p:sp>
      <p:pic>
        <p:nvPicPr>
          <p:cNvPr id="3074" name="Picture 2" descr="http://home.kpn.nl/ckfk3167/Heide%20gebied%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fronz.files.wordpress.com/2010/10/img_45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11" y="2276872"/>
            <a:ext cx="4287924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/>
          <p:cNvSpPr/>
          <p:nvPr/>
        </p:nvSpPr>
        <p:spPr>
          <a:xfrm>
            <a:off x="179512" y="5661248"/>
            <a:ext cx="8352928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6399528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7. Biodiversiteit                            pg. 35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268760"/>
            <a:ext cx="482453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 smtClean="0">
                <a:solidFill>
                  <a:schemeClr val="bg1"/>
                </a:solidFill>
              </a:rPr>
              <a:t>7.2 Belang van biodiversiteit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251520" y="1916832"/>
            <a:ext cx="8549983" cy="54006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/>
              <a:t>1. Biodiversiteit voorziet ons van een breed gamma aan producten.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/>
              <a:t>	</a:t>
            </a:r>
            <a:r>
              <a:rPr lang="nl-BE" sz="2000" b="1" dirty="0" smtClean="0">
                <a:sym typeface="Wingdings" panose="05000000000000000000" pitchFamily="2" charset="2"/>
              </a:rPr>
              <a:t> voedsel: </a:t>
            </a:r>
            <a:r>
              <a:rPr lang="nl-BE" sz="2000" dirty="0" smtClean="0">
                <a:sym typeface="Wingdings" panose="05000000000000000000" pitchFamily="2" charset="2"/>
              </a:rPr>
              <a:t>graanproducten, vlees, melk, groenten, …</a:t>
            </a:r>
          </a:p>
          <a:p>
            <a:pPr marL="0" indent="0">
              <a:lnSpc>
                <a:spcPct val="150000"/>
              </a:lnSpc>
              <a:buNone/>
            </a:pPr>
            <a:endParaRPr lang="nl-BE" sz="2000" b="1" dirty="0">
              <a:sym typeface="Wingdings" panose="05000000000000000000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>
                <a:sym typeface="Wingdings" panose="05000000000000000000" pitchFamily="2" charset="2"/>
              </a:rPr>
              <a:t>	</a:t>
            </a:r>
          </a:p>
          <a:p>
            <a:pPr marL="0" indent="0">
              <a:lnSpc>
                <a:spcPct val="150000"/>
              </a:lnSpc>
              <a:buNone/>
            </a:pPr>
            <a:endParaRPr lang="nl-BE" sz="2000" b="1" dirty="0" smtClean="0">
              <a:sym typeface="Wingdings" panose="05000000000000000000" pitchFamily="2" charset="2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179512" y="5661248"/>
            <a:ext cx="8352928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122" name="Picture 2" descr="http://www.outsource.be/wp-content/uploads/2013/09/Voeds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80" y="3101482"/>
            <a:ext cx="3528392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/>
        </p:nvSpPr>
        <p:spPr>
          <a:xfrm>
            <a:off x="1547664" y="2564904"/>
            <a:ext cx="6430906" cy="468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0568481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7. Biodiversiteit                            pg. 35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268760"/>
            <a:ext cx="482453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 smtClean="0">
                <a:solidFill>
                  <a:schemeClr val="bg1"/>
                </a:solidFill>
              </a:rPr>
              <a:t>7.2 Belang van biodiversiteit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251520" y="1916832"/>
            <a:ext cx="8549983" cy="54006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/>
              <a:t>1. Biodiversiteit voorziet ons van een breed gamma aan producten.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/>
              <a:t>	</a:t>
            </a:r>
            <a:r>
              <a:rPr lang="nl-BE" sz="2000" b="1" dirty="0" smtClean="0">
                <a:sym typeface="Wingdings" panose="05000000000000000000" pitchFamily="2" charset="2"/>
              </a:rPr>
              <a:t> grondstoffen: </a:t>
            </a:r>
            <a:r>
              <a:rPr lang="nl-BE" sz="2000" dirty="0" smtClean="0">
                <a:sym typeface="Wingdings" panose="05000000000000000000" pitchFamily="2" charset="2"/>
              </a:rPr>
              <a:t>hout, rubber, olie, …</a:t>
            </a:r>
          </a:p>
          <a:p>
            <a:pPr marL="0" indent="0">
              <a:lnSpc>
                <a:spcPct val="150000"/>
              </a:lnSpc>
              <a:buNone/>
            </a:pPr>
            <a:endParaRPr lang="nl-BE" sz="2000" b="1" dirty="0">
              <a:sym typeface="Wingdings" panose="05000000000000000000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>
                <a:sym typeface="Wingdings" panose="05000000000000000000" pitchFamily="2" charset="2"/>
              </a:rPr>
              <a:t>	</a:t>
            </a:r>
          </a:p>
          <a:p>
            <a:pPr marL="0" indent="0">
              <a:lnSpc>
                <a:spcPct val="150000"/>
              </a:lnSpc>
              <a:buNone/>
            </a:pPr>
            <a:endParaRPr lang="nl-BE" sz="2000" b="1" dirty="0" smtClean="0">
              <a:sym typeface="Wingdings" panose="05000000000000000000" pitchFamily="2" charset="2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1547664" y="2528900"/>
            <a:ext cx="5472608" cy="468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146" name="Picture 2" descr="http://image.superstreetonline.com/f/eventcoverage/1311_2014_honda_civic_la_auto_show/63689196/1311-la-auto-show-2014-honda-civic-front-three-quarter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84984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it-paradyske.nl/wisexs/GetImage.php?id=3102&amp;w=3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76488"/>
            <a:ext cx="3695700" cy="2771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96122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7. Biodiversiteit                            pg. 35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268760"/>
            <a:ext cx="482453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 smtClean="0">
                <a:solidFill>
                  <a:schemeClr val="bg1"/>
                </a:solidFill>
              </a:rPr>
              <a:t>7.2 Belang van biodiversiteit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251520" y="1916832"/>
            <a:ext cx="8549983" cy="54006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/>
              <a:t>1. Biodiversiteit voorziet ons van een breed gamma aan producten.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/>
              <a:t>	</a:t>
            </a:r>
            <a:r>
              <a:rPr lang="nl-BE" sz="2000" b="1" dirty="0" smtClean="0">
                <a:sym typeface="Wingdings" panose="05000000000000000000" pitchFamily="2" charset="2"/>
              </a:rPr>
              <a:t> textiel: </a:t>
            </a:r>
            <a:r>
              <a:rPr lang="nl-BE" sz="2000" dirty="0" smtClean="0">
                <a:sym typeface="Wingdings" panose="05000000000000000000" pitchFamily="2" charset="2"/>
              </a:rPr>
              <a:t>wol, katoen, zijde…</a:t>
            </a:r>
          </a:p>
          <a:p>
            <a:pPr marL="0" indent="0">
              <a:lnSpc>
                <a:spcPct val="150000"/>
              </a:lnSpc>
              <a:buNone/>
            </a:pPr>
            <a:endParaRPr lang="nl-BE" sz="2000" b="1" dirty="0">
              <a:sym typeface="Wingdings" panose="05000000000000000000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>
                <a:sym typeface="Wingdings" panose="05000000000000000000" pitchFamily="2" charset="2"/>
              </a:rPr>
              <a:t>	</a:t>
            </a:r>
          </a:p>
          <a:p>
            <a:pPr marL="0" indent="0">
              <a:lnSpc>
                <a:spcPct val="150000"/>
              </a:lnSpc>
              <a:buNone/>
            </a:pPr>
            <a:endParaRPr lang="nl-BE" sz="2000" b="1" dirty="0" smtClean="0">
              <a:sym typeface="Wingdings" panose="05000000000000000000" pitchFamily="2" charset="2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1525470" y="2494191"/>
            <a:ext cx="6430906" cy="468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172" name="Picture 4" descr="http://www.ohioempowerment.org/images/iStock_000019224493X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219" y="2996952"/>
            <a:ext cx="5447562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16424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7. Biodiversiteit                            pg. 35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268760"/>
            <a:ext cx="482453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 smtClean="0">
                <a:solidFill>
                  <a:schemeClr val="bg1"/>
                </a:solidFill>
              </a:rPr>
              <a:t>7.2 Belang van biodiversiteit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251520" y="1916832"/>
            <a:ext cx="8549983" cy="54006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/>
              <a:t>1. Biodiversiteit voorziet ons van een breed gamma aan producten.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/>
              <a:t>	</a:t>
            </a:r>
            <a:r>
              <a:rPr lang="nl-BE" sz="2000" b="1" dirty="0" smtClean="0">
                <a:sym typeface="Wingdings" panose="05000000000000000000" pitchFamily="2" charset="2"/>
              </a:rPr>
              <a:t> kruiden: </a:t>
            </a:r>
            <a:r>
              <a:rPr lang="nl-BE" sz="2000" dirty="0" smtClean="0">
                <a:sym typeface="Wingdings" panose="05000000000000000000" pitchFamily="2" charset="2"/>
              </a:rPr>
              <a:t>smaak-, geur- en kleurstoffen</a:t>
            </a:r>
          </a:p>
          <a:p>
            <a:pPr marL="0" indent="0">
              <a:lnSpc>
                <a:spcPct val="150000"/>
              </a:lnSpc>
              <a:buNone/>
            </a:pPr>
            <a:endParaRPr lang="nl-BE" sz="2000" b="1" dirty="0">
              <a:sym typeface="Wingdings" panose="05000000000000000000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>
                <a:sym typeface="Wingdings" panose="05000000000000000000" pitchFamily="2" charset="2"/>
              </a:rPr>
              <a:t>	</a:t>
            </a:r>
          </a:p>
          <a:p>
            <a:pPr marL="0" indent="0">
              <a:lnSpc>
                <a:spcPct val="150000"/>
              </a:lnSpc>
              <a:buNone/>
            </a:pPr>
            <a:endParaRPr lang="nl-BE" sz="2000" b="1" dirty="0" smtClean="0">
              <a:sym typeface="Wingdings" panose="05000000000000000000" pitchFamily="2" charset="2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1547664" y="2564904"/>
            <a:ext cx="6430906" cy="468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194" name="Picture 2" descr="http://www.dille-kamille.nl/nl/image/c22cf1e3a298/7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2" y="3501008"/>
            <a:ext cx="7191375" cy="2095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24173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7. Biodiversiteit                            pg. 35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268760"/>
            <a:ext cx="482453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 smtClean="0">
                <a:solidFill>
                  <a:schemeClr val="bg1"/>
                </a:solidFill>
              </a:rPr>
              <a:t>7.2 Belang van biodiversiteit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251520" y="1916832"/>
            <a:ext cx="8549983" cy="54006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/>
              <a:t>2. Biodiversiteit voorziet ons ook van diensten: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/>
              <a:t>	</a:t>
            </a:r>
            <a:r>
              <a:rPr lang="nl-BE" sz="2000" b="1" dirty="0" smtClean="0">
                <a:sym typeface="Wingdings" panose="05000000000000000000" pitchFamily="2" charset="2"/>
              </a:rPr>
              <a:t> ontspanning en sport: </a:t>
            </a:r>
            <a:r>
              <a:rPr lang="nl-BE" sz="2000" dirty="0" smtClean="0">
                <a:sym typeface="Wingdings" panose="05000000000000000000" pitchFamily="2" charset="2"/>
              </a:rPr>
              <a:t>paardrijden, wandelen, …</a:t>
            </a:r>
          </a:p>
          <a:p>
            <a:pPr marL="0" indent="0">
              <a:lnSpc>
                <a:spcPct val="150000"/>
              </a:lnSpc>
              <a:buNone/>
            </a:pPr>
            <a:endParaRPr lang="nl-BE" sz="2000" b="1" dirty="0">
              <a:sym typeface="Wingdings" panose="05000000000000000000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>
                <a:sym typeface="Wingdings" panose="05000000000000000000" pitchFamily="2" charset="2"/>
              </a:rPr>
              <a:t>	</a:t>
            </a:r>
          </a:p>
          <a:p>
            <a:pPr marL="0" indent="0">
              <a:lnSpc>
                <a:spcPct val="150000"/>
              </a:lnSpc>
              <a:buNone/>
            </a:pPr>
            <a:endParaRPr lang="nl-BE" sz="2000" b="1" dirty="0" smtClean="0">
              <a:sym typeface="Wingdings" panose="05000000000000000000" pitchFamily="2" charset="2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4283968" y="2492896"/>
            <a:ext cx="3888432" cy="468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9218" name="Picture 2" descr="http://www.huifkarbedrijf-terpstra.nl/gfx/small/paardrijd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192016"/>
            <a:ext cx="3511927" cy="254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logereninvlaanderen.com/img/archief/Algemene%20teksten/wandelenineenb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908" y="3048000"/>
            <a:ext cx="4243908" cy="2829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44826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7. Biodiversiteit                            pg. 35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268760"/>
            <a:ext cx="482453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 smtClean="0">
                <a:solidFill>
                  <a:schemeClr val="bg1"/>
                </a:solidFill>
              </a:rPr>
              <a:t>7.2 Belang van biodiversiteit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251520" y="1916832"/>
            <a:ext cx="8549983" cy="54006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/>
              <a:t>2. Biodiversiteit voorziet ons ook van diensten: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/>
              <a:t>	</a:t>
            </a:r>
            <a:r>
              <a:rPr lang="nl-BE" sz="2000" b="1" dirty="0" smtClean="0">
                <a:sym typeface="Wingdings" panose="05000000000000000000" pitchFamily="2" charset="2"/>
              </a:rPr>
              <a:t> opruimen organisch afval</a:t>
            </a:r>
            <a:endParaRPr lang="nl-BE" sz="2000" dirty="0" smtClean="0">
              <a:sym typeface="Wingdings" panose="05000000000000000000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endParaRPr lang="nl-BE" sz="2000" b="1" dirty="0">
              <a:sym typeface="Wingdings" panose="05000000000000000000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>
                <a:sym typeface="Wingdings" panose="05000000000000000000" pitchFamily="2" charset="2"/>
              </a:rPr>
              <a:t>	</a:t>
            </a:r>
          </a:p>
          <a:p>
            <a:pPr marL="0" indent="0">
              <a:lnSpc>
                <a:spcPct val="150000"/>
              </a:lnSpc>
              <a:buNone/>
            </a:pPr>
            <a:endParaRPr lang="nl-BE" sz="2000" b="1" dirty="0" smtClean="0">
              <a:sym typeface="Wingdings" panose="05000000000000000000" pitchFamily="2" charset="2"/>
            </a:endParaRPr>
          </a:p>
        </p:txBody>
      </p:sp>
      <p:pic>
        <p:nvPicPr>
          <p:cNvPr id="10242" name="Picture 2" descr="http://www.afvalcontainerhuren.net/wp-content/uploads/2013/10/groen-afval-gf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996952"/>
            <a:ext cx="4968552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hoek 9"/>
          <p:cNvSpPr/>
          <p:nvPr/>
        </p:nvSpPr>
        <p:spPr>
          <a:xfrm>
            <a:off x="1547664" y="2492896"/>
            <a:ext cx="3888432" cy="468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5164255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7. Biodiversiteit                            pg. 35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268760"/>
            <a:ext cx="482453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 smtClean="0">
                <a:solidFill>
                  <a:schemeClr val="bg1"/>
                </a:solidFill>
              </a:rPr>
              <a:t>7.2 Belang van biodiversiteit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251520" y="1916832"/>
            <a:ext cx="8549983" cy="54006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/>
              <a:t>2. Biodiversiteit voorziet ons ook van diensten: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/>
              <a:t>	</a:t>
            </a:r>
            <a:r>
              <a:rPr lang="nl-BE" sz="2000" b="1" dirty="0" smtClean="0">
                <a:sym typeface="Wingdings" panose="05000000000000000000" pitchFamily="2" charset="2"/>
              </a:rPr>
              <a:t> zuiveren lucht en filtreren water</a:t>
            </a:r>
            <a:endParaRPr lang="nl-BE" sz="2000" dirty="0" smtClean="0">
              <a:sym typeface="Wingdings" panose="05000000000000000000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endParaRPr lang="nl-BE" sz="2000" b="1" dirty="0">
              <a:sym typeface="Wingdings" panose="05000000000000000000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>
                <a:sym typeface="Wingdings" panose="05000000000000000000" pitchFamily="2" charset="2"/>
              </a:rPr>
              <a:t>	</a:t>
            </a:r>
          </a:p>
          <a:p>
            <a:pPr marL="0" indent="0">
              <a:lnSpc>
                <a:spcPct val="150000"/>
              </a:lnSpc>
              <a:buNone/>
            </a:pPr>
            <a:endParaRPr lang="nl-BE" sz="2000" b="1" dirty="0" smtClean="0">
              <a:sym typeface="Wingdings" panose="05000000000000000000" pitchFamily="2" charset="2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1547664" y="2492896"/>
            <a:ext cx="3888432" cy="468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266" name="Picture 2" descr="http://cabomba.jouwweb.nl/upload/a/4/a/cabomba/fotosynthese.large.jpg?0.65072268288296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13" y="3212976"/>
            <a:ext cx="4094687" cy="2529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kennislink.nl/upload/196932_962_1205943710029-96455_962_1053609935711-Mulderij1afb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212975"/>
            <a:ext cx="3900165" cy="2529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81048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7. Biodiversiteit                            pg. 35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268760"/>
            <a:ext cx="482453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 smtClean="0">
                <a:solidFill>
                  <a:schemeClr val="bg1"/>
                </a:solidFill>
              </a:rPr>
              <a:t>7.2 Belang van biodiversiteit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251520" y="1916832"/>
            <a:ext cx="8549983" cy="54006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/>
              <a:t>2. Biodiversiteit voorziet ons ook van diensten: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/>
              <a:t>	</a:t>
            </a:r>
            <a:r>
              <a:rPr lang="nl-BE" sz="2000" b="1" dirty="0" smtClean="0">
                <a:sym typeface="Wingdings" panose="05000000000000000000" pitchFamily="2" charset="2"/>
              </a:rPr>
              <a:t> vruchtbaar maken bodem</a:t>
            </a:r>
            <a:endParaRPr lang="nl-BE" sz="2000" dirty="0" smtClean="0">
              <a:sym typeface="Wingdings" panose="05000000000000000000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endParaRPr lang="nl-BE" sz="2000" b="1" dirty="0">
              <a:sym typeface="Wingdings" panose="05000000000000000000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>
                <a:sym typeface="Wingdings" panose="05000000000000000000" pitchFamily="2" charset="2"/>
              </a:rPr>
              <a:t>	</a:t>
            </a:r>
          </a:p>
          <a:p>
            <a:pPr marL="0" indent="0">
              <a:lnSpc>
                <a:spcPct val="150000"/>
              </a:lnSpc>
              <a:buNone/>
            </a:pPr>
            <a:endParaRPr lang="nl-BE" sz="2000" b="1" dirty="0" smtClean="0">
              <a:sym typeface="Wingdings" panose="05000000000000000000" pitchFamily="2" charset="2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1547664" y="2492896"/>
            <a:ext cx="3888432" cy="468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290" name="Picture 2" descr="http://www.dooddoetleven.nl/dooddoetleven/download/common/html/dood_dier_brengt_natuur_leven.pdf-1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960948"/>
            <a:ext cx="4362450" cy="3267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67722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323528" y="1191890"/>
            <a:ext cx="3456384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1.1 De waterkant 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Welke planten vind je terug aan de waterkant?</a:t>
            </a:r>
          </a:p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1) </a:t>
            </a:r>
            <a:r>
              <a:rPr lang="nl-BE" sz="2000" b="1" dirty="0" smtClean="0"/>
              <a:t>Kattenstaart</a:t>
            </a:r>
            <a:endParaRPr lang="nl-BE" sz="2000" dirty="0" smtClean="0"/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10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852936"/>
            <a:ext cx="4752528" cy="3564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7. Biodiversiteit                            pg. 35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268760"/>
            <a:ext cx="482453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 smtClean="0">
                <a:solidFill>
                  <a:schemeClr val="bg1"/>
                </a:solidFill>
              </a:rPr>
              <a:t>7.3 verstoring biodiversiteit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251520" y="1916832"/>
            <a:ext cx="8549983" cy="54006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BE" sz="2000" dirty="0" smtClean="0">
                <a:sym typeface="Wingdings" panose="05000000000000000000" pitchFamily="2" charset="2"/>
              </a:rPr>
              <a:t>Geef enkele voorbeelden van menselijke activiteiten waardoor de biodiversiteit achteruitgaat: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BE" sz="2000" dirty="0">
                <a:sym typeface="Wingdings" panose="05000000000000000000" pitchFamily="2" charset="2"/>
              </a:rPr>
              <a:t>	</a:t>
            </a:r>
            <a:r>
              <a:rPr lang="nl-BE" sz="2000" b="1" dirty="0" smtClean="0">
                <a:sym typeface="Wingdings" panose="05000000000000000000" pitchFamily="2" charset="2"/>
              </a:rPr>
              <a:t>1) verlies van biotopen door bebouwing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BE" sz="2000" b="1" dirty="0">
                <a:sym typeface="Wingdings" panose="05000000000000000000" pitchFamily="2" charset="2"/>
              </a:rPr>
              <a:t>	</a:t>
            </a:r>
            <a:r>
              <a:rPr lang="nl-BE" sz="2000" b="1" dirty="0" smtClean="0">
                <a:sym typeface="Wingdings" panose="05000000000000000000" pitchFamily="2" charset="2"/>
              </a:rPr>
              <a:t>2) wegennet + landbouw zorgen voor versnippering van het  	     landschap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BE" sz="2000" b="1" dirty="0">
                <a:sym typeface="Wingdings" panose="05000000000000000000" pitchFamily="2" charset="2"/>
              </a:rPr>
              <a:t>	</a:t>
            </a:r>
            <a:r>
              <a:rPr lang="nl-BE" sz="2000" b="1" dirty="0" smtClean="0">
                <a:sym typeface="Wingdings" panose="05000000000000000000" pitchFamily="2" charset="2"/>
              </a:rPr>
              <a:t>3) gebruik van pesticiden en te veel meststoffen in de </a:t>
            </a:r>
            <a:br>
              <a:rPr lang="nl-BE" sz="2000" b="1" dirty="0" smtClean="0">
                <a:sym typeface="Wingdings" panose="05000000000000000000" pitchFamily="2" charset="2"/>
              </a:rPr>
            </a:br>
            <a:r>
              <a:rPr lang="nl-BE" sz="2000" b="1" dirty="0" smtClean="0">
                <a:sym typeface="Wingdings" panose="05000000000000000000" pitchFamily="2" charset="2"/>
              </a:rPr>
              <a:t> 	    landbouw</a:t>
            </a:r>
            <a:endParaRPr lang="nl-BE" sz="2000" dirty="0" smtClean="0">
              <a:sym typeface="Wingdings" panose="05000000000000000000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endParaRPr lang="nl-BE" sz="2000" b="1" dirty="0">
              <a:sym typeface="Wingdings" panose="05000000000000000000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>
                <a:sym typeface="Wingdings" panose="05000000000000000000" pitchFamily="2" charset="2"/>
              </a:rPr>
              <a:t>	</a:t>
            </a:r>
          </a:p>
          <a:p>
            <a:pPr marL="0" indent="0">
              <a:lnSpc>
                <a:spcPct val="150000"/>
              </a:lnSpc>
              <a:buNone/>
            </a:pPr>
            <a:endParaRPr lang="nl-BE" sz="2000" b="1" dirty="0" smtClean="0">
              <a:sym typeface="Wingdings" panose="05000000000000000000" pitchFamily="2" charset="2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1043608" y="2996952"/>
            <a:ext cx="7920880" cy="2808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222786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7. Biodiversiteit                            pg. 35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268760"/>
            <a:ext cx="482453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 smtClean="0">
                <a:solidFill>
                  <a:schemeClr val="bg1"/>
                </a:solidFill>
              </a:rPr>
              <a:t>7.3 verstoring biodiversiteit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251520" y="1916832"/>
            <a:ext cx="8549983" cy="54006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>
                <a:sym typeface="Wingdings" panose="05000000000000000000" pitchFamily="2" charset="2"/>
              </a:rPr>
              <a:t>Adventieve soorten</a:t>
            </a:r>
            <a:r>
              <a:rPr lang="nl-BE" sz="2000" dirty="0" smtClean="0">
                <a:sym typeface="Wingdings" panose="05000000000000000000" pitchFamily="2" charset="2"/>
              </a:rPr>
              <a:t> of exoten zijn:</a:t>
            </a:r>
            <a:endParaRPr lang="nl-BE" sz="2000" b="1" dirty="0" smtClean="0">
              <a:sym typeface="Wingdings" panose="05000000000000000000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BE" sz="2000" b="1" dirty="0">
                <a:sym typeface="Wingdings" panose="05000000000000000000" pitchFamily="2" charset="2"/>
              </a:rPr>
              <a:t>s</a:t>
            </a:r>
            <a:r>
              <a:rPr lang="nl-BE" sz="2000" b="1" dirty="0" smtClean="0">
                <a:sym typeface="Wingdings" panose="05000000000000000000" pitchFamily="2" charset="2"/>
              </a:rPr>
              <a:t>oorten die hier oorspronkelijk niet voorkwamen maar spontaan of door de mens ingevoerd werden.</a:t>
            </a:r>
            <a:endParaRPr lang="nl-BE" sz="2000" b="1" dirty="0">
              <a:sym typeface="Wingdings" panose="05000000000000000000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>
                <a:sym typeface="Wingdings" panose="05000000000000000000" pitchFamily="2" charset="2"/>
              </a:rPr>
              <a:t>	</a:t>
            </a:r>
          </a:p>
          <a:p>
            <a:pPr marL="0" indent="0">
              <a:lnSpc>
                <a:spcPct val="150000"/>
              </a:lnSpc>
              <a:buNone/>
            </a:pPr>
            <a:endParaRPr lang="nl-BE" sz="2000" b="1" dirty="0" smtClean="0">
              <a:sym typeface="Wingdings" panose="05000000000000000000" pitchFamily="2" charset="2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251520" y="2492896"/>
            <a:ext cx="8496944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3314" name="Picture 2" descr="http://vogeldagboek.nl/html/Afbeeldingen/Roodwangschildpad/Roodwangschildpad0905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3573016"/>
            <a:ext cx="3958057" cy="3112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65213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7. Biodiversiteit                            pg. 36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268760"/>
            <a:ext cx="482453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 smtClean="0">
                <a:solidFill>
                  <a:schemeClr val="bg1"/>
                </a:solidFill>
              </a:rPr>
              <a:t>7.3 verstoring biodiversiteit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251520" y="1916832"/>
            <a:ext cx="8549983" cy="54006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BE" sz="2000" dirty="0" smtClean="0">
                <a:sym typeface="Wingdings" panose="05000000000000000000" pitchFamily="2" charset="2"/>
              </a:rPr>
              <a:t>Voorbeelden: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nl-BE" sz="2000" b="1" dirty="0" err="1" smtClean="0">
                <a:sym typeface="Wingdings" panose="05000000000000000000" pitchFamily="2" charset="2"/>
              </a:rPr>
              <a:t>Roodwangschildpad</a:t>
            </a:r>
            <a:r>
              <a:rPr lang="nl-BE" sz="2000" b="1" dirty="0" smtClean="0">
                <a:sym typeface="Wingdings" panose="05000000000000000000" pitchFamily="2" charset="2"/>
              </a:rPr>
              <a:t>	2) Amerikaanse 	3) Aziatisch</a:t>
            </a:r>
            <a:br>
              <a:rPr lang="nl-BE" sz="2000" b="1" dirty="0" smtClean="0">
                <a:sym typeface="Wingdings" panose="05000000000000000000" pitchFamily="2" charset="2"/>
              </a:rPr>
            </a:br>
            <a:r>
              <a:rPr lang="nl-BE" sz="2000" b="1" dirty="0" smtClean="0">
                <a:sym typeface="Wingdings" panose="05000000000000000000" pitchFamily="2" charset="2"/>
              </a:rPr>
              <a:t>				    vogelkers	          lieveheersbeestje</a:t>
            </a:r>
            <a:endParaRPr lang="nl-BE" sz="2000" b="1" dirty="0">
              <a:sym typeface="Wingdings" panose="05000000000000000000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>
                <a:sym typeface="Wingdings" panose="05000000000000000000" pitchFamily="2" charset="2"/>
              </a:rPr>
              <a:t>	</a:t>
            </a:r>
          </a:p>
          <a:p>
            <a:pPr marL="0" indent="0">
              <a:lnSpc>
                <a:spcPct val="150000"/>
              </a:lnSpc>
              <a:buNone/>
            </a:pPr>
            <a:endParaRPr lang="nl-BE" sz="2000" b="1" dirty="0" smtClean="0">
              <a:sym typeface="Wingdings" panose="05000000000000000000" pitchFamily="2" charset="2"/>
            </a:endParaRPr>
          </a:p>
        </p:txBody>
      </p:sp>
      <p:pic>
        <p:nvPicPr>
          <p:cNvPr id="13314" name="Picture 2" descr="http://vogeldagboek.nl/html/Afbeeldingen/Roodwangschildpad/Roodwangschildpad0905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645024"/>
            <a:ext cx="3021915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upload.wikimedia.org/wikipedia/commons/f/f0/Amerikaanse_vogelkers_bessen_Prunus_seroti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501008"/>
            <a:ext cx="216024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://deredactie.be/polopoly_fs/1.1214832!image/1716034929.jpg_gen/derivatives/landscape670/1716034929.jpg"/>
          <p:cNvPicPr>
            <a:picLocks noChangeAspect="1" noChangeArrowheads="1"/>
          </p:cNvPicPr>
          <p:nvPr/>
        </p:nvPicPr>
        <p:blipFill>
          <a:blip r:embed="rId4" cstate="print"/>
          <a:srcRect r="50670"/>
          <a:stretch>
            <a:fillRect/>
          </a:stretch>
        </p:blipFill>
        <p:spPr bwMode="auto">
          <a:xfrm>
            <a:off x="6444208" y="3501008"/>
            <a:ext cx="2448272" cy="2785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265213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7. Biodiversiteit                            pg. 37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268760"/>
            <a:ext cx="482453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 smtClean="0">
                <a:solidFill>
                  <a:schemeClr val="bg1"/>
                </a:solidFill>
              </a:rPr>
              <a:t>7.3 verstoring biodiversiteit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251520" y="1916832"/>
            <a:ext cx="8549983" cy="54006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BE" sz="2000" dirty="0" smtClean="0">
                <a:sym typeface="Wingdings" panose="05000000000000000000" pitchFamily="2" charset="2"/>
              </a:rPr>
              <a:t>Gevolgen van de invoer van adventieve soorten: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>
                <a:sym typeface="Wingdings" pitchFamily="2" charset="2"/>
              </a:rPr>
              <a:t> bedreiging voor de inheemse biodiversiteit	</a:t>
            </a:r>
          </a:p>
          <a:p>
            <a:pPr marL="0" indent="0">
              <a:lnSpc>
                <a:spcPct val="150000"/>
              </a:lnSpc>
              <a:buNone/>
            </a:pPr>
            <a:endParaRPr lang="nl-BE" sz="2000" b="1" dirty="0" smtClean="0">
              <a:sym typeface="Wingdings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BE" sz="2000" dirty="0" smtClean="0">
                <a:sym typeface="Wingdings" panose="05000000000000000000" pitchFamily="2" charset="2"/>
              </a:rPr>
              <a:t>Hoe verstoren adventieve soorten de biodiversiteit?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>
                <a:sym typeface="Wingdings" pitchFamily="2" charset="2"/>
              </a:rPr>
              <a:t> Ze nemen de niche en/of habitat van inheemse soorten in en verdringen deze.</a:t>
            </a:r>
          </a:p>
        </p:txBody>
      </p:sp>
      <p:sp>
        <p:nvSpPr>
          <p:cNvPr id="8" name="Rechthoek 7"/>
          <p:cNvSpPr/>
          <p:nvPr/>
        </p:nvSpPr>
        <p:spPr>
          <a:xfrm>
            <a:off x="323528" y="4049688"/>
            <a:ext cx="7920880" cy="10354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9" name="Picture 2" descr="http://c2.plzcdn.com/ZillaIMG/d4e8d90d36f5b9b7724a280066b94c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3" y="4513704"/>
            <a:ext cx="1800200" cy="20844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265213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7. Biodiversiteit                            pg. 37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268760"/>
            <a:ext cx="482453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 smtClean="0">
                <a:solidFill>
                  <a:schemeClr val="bg1"/>
                </a:solidFill>
              </a:rPr>
              <a:t>7.3 verstoring biodiversiteit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251520" y="1916832"/>
            <a:ext cx="8549983" cy="54006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BE" sz="2000" dirty="0" smtClean="0">
                <a:sym typeface="Wingdings" panose="05000000000000000000" pitchFamily="2" charset="2"/>
              </a:rPr>
              <a:t>Wat kun je zelf doen om de biodiversiteit te behouden?</a:t>
            </a:r>
          </a:p>
          <a:p>
            <a:pPr marL="0" indent="0">
              <a:lnSpc>
                <a:spcPct val="150000"/>
              </a:lnSpc>
              <a:buFont typeface="Wingdings"/>
              <a:buChar char="à"/>
            </a:pPr>
            <a:r>
              <a:rPr lang="nl-BE" sz="2000" b="1" dirty="0" smtClean="0">
                <a:sym typeface="Wingdings" pitchFamily="2" charset="2"/>
              </a:rPr>
              <a:t>Huisdieren niet uitzetten in het wild (schildpadden, slangen,…)</a:t>
            </a:r>
          </a:p>
          <a:p>
            <a:pPr marL="0" indent="0">
              <a:lnSpc>
                <a:spcPct val="150000"/>
              </a:lnSpc>
              <a:buFont typeface="Wingdings"/>
              <a:buChar char="à"/>
            </a:pPr>
            <a:r>
              <a:rPr lang="nl-BE" sz="2000" b="1" dirty="0" smtClean="0">
                <a:sym typeface="Wingdings" pitchFamily="2" charset="2"/>
              </a:rPr>
              <a:t>Voorkeur geven aan inheemse planten in de tuin.</a:t>
            </a:r>
          </a:p>
          <a:p>
            <a:pPr marL="0" indent="0">
              <a:lnSpc>
                <a:spcPct val="150000"/>
              </a:lnSpc>
              <a:buFont typeface="Wingdings"/>
              <a:buChar char="à"/>
            </a:pPr>
            <a:r>
              <a:rPr lang="nl-BE" sz="2000" b="1" dirty="0" smtClean="0">
                <a:sym typeface="Wingdings" pitchFamily="2" charset="2"/>
              </a:rPr>
              <a:t>Nestkasten hangen, composthoop aanleggen, …</a:t>
            </a:r>
          </a:p>
          <a:p>
            <a:pPr marL="0" indent="0">
              <a:lnSpc>
                <a:spcPct val="150000"/>
              </a:lnSpc>
              <a:buNone/>
            </a:pPr>
            <a:endParaRPr lang="nl-BE" sz="2000" b="1" dirty="0" smtClean="0">
              <a:sym typeface="Wingdings" pitchFamily="2" charset="2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251520" y="2420888"/>
            <a:ext cx="8352928" cy="1872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1265213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82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7. Biodiversiteit                            pg. 37-38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268760"/>
            <a:ext cx="482453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 smtClean="0">
                <a:solidFill>
                  <a:schemeClr val="bg1"/>
                </a:solidFill>
              </a:rPr>
              <a:t>7.3 verstoring biodiversiteit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251520" y="1916832"/>
            <a:ext cx="8549983" cy="54006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>
                <a:sym typeface="Wingdings" panose="05000000000000000000" pitchFamily="2" charset="2"/>
              </a:rPr>
              <a:t>OEFENING  TAAK</a:t>
            </a:r>
            <a:r>
              <a:rPr lang="nl-BE" sz="2000" dirty="0" smtClean="0">
                <a:sym typeface="Wingdings" pitchFamily="2" charset="2"/>
              </a:rPr>
              <a:t>: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nl-BE" sz="2000" dirty="0" smtClean="0">
                <a:sym typeface="Wingdings" pitchFamily="2" charset="2"/>
              </a:rPr>
              <a:t> Zoek op wat de bedreiging is van volgende adventieve soorten voor de inheemse biodiversiteit.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nl-BE" sz="2000" dirty="0" smtClean="0">
                <a:sym typeface="Wingdings" pitchFamily="2" charset="2"/>
              </a:rPr>
              <a:t> Noteer het land van herkomst.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nl-BE" sz="2000" dirty="0" smtClean="0">
                <a:sym typeface="Wingdings" pitchFamily="2" charset="2"/>
              </a:rPr>
              <a:t>Kleef een foto van de adventieve soorten.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nl-BE" sz="2000" dirty="0" smtClean="0">
                <a:sym typeface="Wingdings" pitchFamily="2" charset="2"/>
              </a:rPr>
              <a:t>Breng alles samen op een </a:t>
            </a:r>
            <a:r>
              <a:rPr lang="nl-BE" sz="2000" b="1" dirty="0" smtClean="0">
                <a:sym typeface="Wingdings" pitchFamily="2" charset="2"/>
              </a:rPr>
              <a:t>takenblad!</a:t>
            </a:r>
            <a:endParaRPr lang="nl-BE" sz="2000" dirty="0" smtClean="0">
              <a:sym typeface="Wingdings" pitchFamily="2" charset="2"/>
            </a:endParaRPr>
          </a:p>
          <a:p>
            <a:pPr marL="457200" indent="-457200">
              <a:lnSpc>
                <a:spcPct val="150000"/>
              </a:lnSpc>
              <a:buNone/>
            </a:pPr>
            <a:endParaRPr lang="nl-BE" sz="2000" dirty="0" smtClean="0">
              <a:sym typeface="Wingdings" pitchFamily="2" charset="2"/>
            </a:endParaRPr>
          </a:p>
          <a:p>
            <a:pPr marL="457200" indent="-457200">
              <a:lnSpc>
                <a:spcPct val="150000"/>
              </a:lnSpc>
              <a:buNone/>
            </a:pPr>
            <a:endParaRPr lang="nl-BE" sz="2000" b="1" dirty="0" smtClean="0">
              <a:sym typeface="Wingdings" panose="05000000000000000000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endParaRPr lang="nl-BE" sz="2000" b="1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1265213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7. Biodiversiteit                            pg. 38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268760"/>
            <a:ext cx="482453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 smtClean="0">
                <a:solidFill>
                  <a:schemeClr val="bg1"/>
                </a:solidFill>
              </a:rPr>
              <a:t>7.3 verstoring biodiversiteit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251520" y="1916832"/>
            <a:ext cx="9217024" cy="54006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>
                <a:sym typeface="Wingdings" panose="05000000000000000000" pitchFamily="2" charset="2"/>
              </a:rPr>
              <a:t>OEFENING:</a:t>
            </a:r>
            <a:r>
              <a:rPr lang="nl-BE" sz="2000" dirty="0" smtClean="0">
                <a:sym typeface="Wingdings" pitchFamily="2" charset="2"/>
              </a:rPr>
              <a:t> Vergelijk het Aziatisch en het </a:t>
            </a:r>
            <a:r>
              <a:rPr lang="nl-BE" sz="2000" dirty="0" err="1" smtClean="0">
                <a:sym typeface="Wingdings" pitchFamily="2" charset="2"/>
              </a:rPr>
              <a:t>vijfstippelig</a:t>
            </a:r>
            <a:r>
              <a:rPr lang="nl-BE" sz="2000" dirty="0" smtClean="0">
                <a:sym typeface="Wingdings" pitchFamily="2" charset="2"/>
              </a:rPr>
              <a:t>  </a:t>
            </a:r>
            <a:br>
              <a:rPr lang="nl-BE" sz="2000" dirty="0" smtClean="0">
                <a:sym typeface="Wingdings" pitchFamily="2" charset="2"/>
              </a:rPr>
            </a:br>
            <a:r>
              <a:rPr lang="nl-BE" sz="2000" dirty="0" smtClean="0">
                <a:sym typeface="Wingdings" pitchFamily="2" charset="2"/>
              </a:rPr>
              <a:t>                     lieveheersbeestje.</a:t>
            </a:r>
          </a:p>
          <a:p>
            <a:pPr marL="0" indent="0">
              <a:lnSpc>
                <a:spcPct val="150000"/>
              </a:lnSpc>
              <a:buNone/>
            </a:pPr>
            <a:endParaRPr lang="nl-BE" sz="2000" dirty="0" smtClean="0">
              <a:sym typeface="Wingdings" pitchFamily="2" charset="2"/>
            </a:endParaRPr>
          </a:p>
          <a:p>
            <a:pPr marL="457200" indent="-457200">
              <a:lnSpc>
                <a:spcPct val="150000"/>
              </a:lnSpc>
              <a:buNone/>
            </a:pPr>
            <a:endParaRPr lang="nl-BE" sz="2000" b="1" dirty="0" smtClean="0">
              <a:sym typeface="Wingdings" panose="05000000000000000000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endParaRPr lang="nl-BE" sz="2000" b="1" dirty="0" smtClean="0">
              <a:sym typeface="Wingdings" panose="05000000000000000000" pitchFamily="2" charset="2"/>
            </a:endParaRPr>
          </a:p>
        </p:txBody>
      </p:sp>
      <p:pic>
        <p:nvPicPr>
          <p:cNvPr id="140290" name="Picture 2" descr="http://2.bp.blogspot.com/--rbT2vFAl2M/UeqLrtK5PaI/AAAAAAAADkw/38T3FjLsRKY/s1600/Zevenstippelig+lieveheersbeestje+(Coccinella+septempunctata)_6282.JPG"/>
          <p:cNvPicPr>
            <a:picLocks noChangeAspect="1" noChangeArrowheads="1"/>
          </p:cNvPicPr>
          <p:nvPr/>
        </p:nvPicPr>
        <p:blipFill>
          <a:blip r:embed="rId2" cstate="print"/>
          <a:srcRect l="8505" r="32906" b="17889"/>
          <a:stretch>
            <a:fillRect/>
          </a:stretch>
        </p:blipFill>
        <p:spPr bwMode="auto">
          <a:xfrm>
            <a:off x="5868144" y="3068960"/>
            <a:ext cx="3001989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0292" name="Picture 4" descr="http://i45.servimg.com/u/f45/11/55/88/94/lieve_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96952"/>
            <a:ext cx="2799268" cy="2989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0294" name="Picture 6" descr="http://stippen.nl/haraxy/plooiIMG_19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4437112"/>
            <a:ext cx="2736304" cy="204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IJL-LINKS en -RECHTS 7"/>
          <p:cNvSpPr/>
          <p:nvPr/>
        </p:nvSpPr>
        <p:spPr>
          <a:xfrm>
            <a:off x="4644008" y="3861048"/>
            <a:ext cx="1152128" cy="4320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1265213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7. Biodiversiteit                            pg. 38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3528" y="1268760"/>
            <a:ext cx="4824536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 smtClean="0">
                <a:solidFill>
                  <a:schemeClr val="bg1"/>
                </a:solidFill>
              </a:rPr>
              <a:t>7.3 verstoring biodiversiteit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251520" y="1916832"/>
            <a:ext cx="8549983" cy="54006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>
                <a:sym typeface="Wingdings" panose="05000000000000000000" pitchFamily="2" charset="2"/>
              </a:rPr>
              <a:t>OEFENING:</a:t>
            </a:r>
            <a:r>
              <a:rPr lang="nl-BE" sz="2000" dirty="0" smtClean="0">
                <a:sym typeface="Wingdings" pitchFamily="2" charset="2"/>
              </a:rPr>
              <a:t> Vergelijk het Aziatisch en het </a:t>
            </a:r>
            <a:r>
              <a:rPr lang="nl-BE" sz="2000" dirty="0" err="1" smtClean="0">
                <a:sym typeface="Wingdings" pitchFamily="2" charset="2"/>
              </a:rPr>
              <a:t>vijfstippelig</a:t>
            </a:r>
            <a:r>
              <a:rPr lang="nl-BE" sz="2000" dirty="0" smtClean="0">
                <a:sym typeface="Wingdings" pitchFamily="2" charset="2"/>
              </a:rPr>
              <a:t>  </a:t>
            </a:r>
            <a:br>
              <a:rPr lang="nl-BE" sz="2000" dirty="0" smtClean="0">
                <a:sym typeface="Wingdings" pitchFamily="2" charset="2"/>
              </a:rPr>
            </a:br>
            <a:r>
              <a:rPr lang="nl-BE" sz="2000" dirty="0" smtClean="0">
                <a:sym typeface="Wingdings" pitchFamily="2" charset="2"/>
              </a:rPr>
              <a:t>                     lieveheersbeestje.</a:t>
            </a:r>
          </a:p>
          <a:p>
            <a:pPr marL="0" indent="0">
              <a:lnSpc>
                <a:spcPct val="150000"/>
              </a:lnSpc>
              <a:buNone/>
            </a:pPr>
            <a:endParaRPr lang="nl-BE" sz="2000" dirty="0" smtClean="0">
              <a:sym typeface="Wingdings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endParaRPr lang="nl-BE" sz="2000" dirty="0" smtClean="0">
              <a:sym typeface="Wingdings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endParaRPr lang="nl-BE" sz="2000" dirty="0" smtClean="0">
              <a:sym typeface="Wingdings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>
                <a:sym typeface="Wingdings" pitchFamily="2" charset="2"/>
              </a:rPr>
              <a:t>Kenmerken Aziatisch lieveheersbeestje: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>
                <a:sym typeface="Wingdings" pitchFamily="2" charset="2"/>
              </a:rPr>
              <a:t>	1) grote witte ‘wangen’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>
                <a:sym typeface="Wingdings" pitchFamily="2" charset="2"/>
              </a:rPr>
              <a:t>	2) typische ‘deuk’ of ‘plooi’ aan uiteinde schild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>
                <a:sym typeface="Wingdings" pitchFamily="2" charset="2"/>
              </a:rPr>
              <a:t>	3) donkere ‘M’ op het halsschild</a:t>
            </a:r>
          </a:p>
          <a:p>
            <a:pPr marL="0" indent="0">
              <a:lnSpc>
                <a:spcPct val="150000"/>
              </a:lnSpc>
              <a:buNone/>
            </a:pPr>
            <a:endParaRPr lang="nl-BE" sz="2000" dirty="0" smtClean="0">
              <a:sym typeface="Wingdings" pitchFamily="2" charset="2"/>
            </a:endParaRPr>
          </a:p>
          <a:p>
            <a:pPr marL="457200" indent="-457200">
              <a:lnSpc>
                <a:spcPct val="150000"/>
              </a:lnSpc>
              <a:buNone/>
            </a:pPr>
            <a:endParaRPr lang="nl-BE" sz="2000" b="1" dirty="0" smtClean="0">
              <a:sym typeface="Wingdings" panose="05000000000000000000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endParaRPr lang="nl-BE" sz="2000" b="1" dirty="0" smtClean="0">
              <a:sym typeface="Wingdings" panose="05000000000000000000" pitchFamily="2" charset="2"/>
            </a:endParaRPr>
          </a:p>
        </p:txBody>
      </p:sp>
      <p:pic>
        <p:nvPicPr>
          <p:cNvPr id="140290" name="Picture 2" descr="http://2.bp.blogspot.com/--rbT2vFAl2M/UeqLrtK5PaI/AAAAAAAADkw/38T3FjLsRKY/s1600/Zevenstippelig+lieveheersbeestje+(Coccinella+septempunctata)_6282.JPG"/>
          <p:cNvPicPr>
            <a:picLocks noChangeAspect="1" noChangeArrowheads="1"/>
          </p:cNvPicPr>
          <p:nvPr/>
        </p:nvPicPr>
        <p:blipFill>
          <a:blip r:embed="rId2" cstate="print"/>
          <a:srcRect l="8505" r="32906" b="17889"/>
          <a:stretch>
            <a:fillRect/>
          </a:stretch>
        </p:blipFill>
        <p:spPr bwMode="auto">
          <a:xfrm>
            <a:off x="5436096" y="2996952"/>
            <a:ext cx="1512168" cy="1414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0292" name="Picture 4" descr="http://i45.servimg.com/u/f45/11/55/88/94/lieve_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068960"/>
            <a:ext cx="1280992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0294" name="Picture 6" descr="http://stippen.nl/haraxy/plooiIMG_19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141982"/>
            <a:ext cx="1512168" cy="11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IJL-LINKS en -RECHTS 7"/>
          <p:cNvSpPr/>
          <p:nvPr/>
        </p:nvSpPr>
        <p:spPr>
          <a:xfrm>
            <a:off x="3923928" y="3573016"/>
            <a:ext cx="1152128" cy="4320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/>
          <p:cNvSpPr/>
          <p:nvPr/>
        </p:nvSpPr>
        <p:spPr>
          <a:xfrm>
            <a:off x="179512" y="4581128"/>
            <a:ext cx="8352928" cy="1944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1265213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/>
          <p:cNvSpPr/>
          <p:nvPr/>
        </p:nvSpPr>
        <p:spPr>
          <a:xfrm>
            <a:off x="288571" y="1340768"/>
            <a:ext cx="8743800" cy="14401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nl-BE" sz="2000" b="1" dirty="0" smtClean="0">
                <a:solidFill>
                  <a:schemeClr val="tx1"/>
                </a:solidFill>
              </a:rPr>
              <a:t>Biodiversiteit </a:t>
            </a:r>
            <a:r>
              <a:rPr lang="nl-BE" sz="2000" dirty="0" smtClean="0">
                <a:solidFill>
                  <a:schemeClr val="tx1"/>
                </a:solidFill>
              </a:rPr>
              <a:t>is de verscheidenheid van alle levende wezens: dieren, planten, zwammen, </a:t>
            </a:r>
            <a:r>
              <a:rPr lang="nl-BE" sz="2000" b="1" dirty="0" smtClean="0">
                <a:solidFill>
                  <a:schemeClr val="tx1"/>
                </a:solidFill>
              </a:rPr>
              <a:t>protisten</a:t>
            </a:r>
            <a:r>
              <a:rPr lang="nl-BE" sz="2000" dirty="0" smtClean="0">
                <a:solidFill>
                  <a:schemeClr val="tx1"/>
                </a:solidFill>
              </a:rPr>
              <a:t> en </a:t>
            </a:r>
            <a:r>
              <a:rPr lang="nl-BE" sz="2000" b="1" dirty="0" smtClean="0">
                <a:solidFill>
                  <a:schemeClr val="tx1"/>
                </a:solidFill>
              </a:rPr>
              <a:t>moneren</a:t>
            </a:r>
            <a:r>
              <a:rPr lang="nl-BE" sz="2000" dirty="0" smtClean="0">
                <a:solidFill>
                  <a:schemeClr val="tx1"/>
                </a:solidFill>
              </a:rPr>
              <a:t>. Biodiversiteit voorziet ons van een breed gamma aan producten en diensten.</a:t>
            </a:r>
            <a:endParaRPr lang="nl-BE" sz="2000" b="1" dirty="0" smtClean="0">
              <a:solidFill>
                <a:schemeClr val="tx1"/>
              </a:solidFill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7. Biodiversiteit                            pg. 39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8" name="Picture 4" descr="http://www.protisten.de/german/buts05-up_Protist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2231"/>
          <a:stretch/>
        </p:blipFill>
        <p:spPr bwMode="auto">
          <a:xfrm>
            <a:off x="349311" y="2996952"/>
            <a:ext cx="3929992" cy="171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protisten.de/german/buts05-up_Protist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0" b="22231"/>
          <a:stretch/>
        </p:blipFill>
        <p:spPr bwMode="auto">
          <a:xfrm>
            <a:off x="251520" y="4743067"/>
            <a:ext cx="4002272" cy="171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basismicrobiologie.nl/biologie/zelftests/ecol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163798"/>
            <a:ext cx="1751367" cy="13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84d1f3.medialib.glogster.com/media/ae/ae7afaeb2e1dba31a4526aa1317f073a27e534cece46dd086d98fb2f7f765e43/bacterien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688393"/>
            <a:ext cx="2695575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upload.wikimedia.org/wikipedia/commons/c/cb/Parameciu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556" y="3125880"/>
            <a:ext cx="1501884" cy="147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15616" y="6165304"/>
            <a:ext cx="266429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 smtClean="0"/>
              <a:t>één-celligen</a:t>
            </a:r>
            <a:endParaRPr lang="nl-BE" b="1" dirty="0"/>
          </a:p>
        </p:txBody>
      </p:sp>
      <p:sp>
        <p:nvSpPr>
          <p:cNvPr id="17" name="Rectangle 16"/>
          <p:cNvSpPr/>
          <p:nvPr/>
        </p:nvSpPr>
        <p:spPr>
          <a:xfrm>
            <a:off x="5231671" y="6165304"/>
            <a:ext cx="3392455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 smtClean="0"/>
              <a:t>één-celligen zonder celkern</a:t>
            </a:r>
            <a:endParaRPr lang="nl-BE" b="1" dirty="0"/>
          </a:p>
        </p:txBody>
      </p:sp>
    </p:spTree>
    <p:extLst>
      <p:ext uri="{BB962C8B-B14F-4D97-AF65-F5344CB8AC3E}">
        <p14:creationId xmlns:p14="http://schemas.microsoft.com/office/powerpoint/2010/main" val="302918283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/>
          <p:cNvSpPr/>
          <p:nvPr/>
        </p:nvSpPr>
        <p:spPr>
          <a:xfrm>
            <a:off x="288571" y="1340768"/>
            <a:ext cx="8743800" cy="44644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nl-BE" sz="2000" dirty="0" smtClean="0">
                <a:solidFill>
                  <a:schemeClr val="tx1"/>
                </a:solidFill>
              </a:rPr>
              <a:t>De achteruitgang van de biodiversiteit is een gevolg van </a:t>
            </a:r>
            <a:r>
              <a:rPr lang="nl-BE" sz="2000" b="1" dirty="0" smtClean="0">
                <a:solidFill>
                  <a:schemeClr val="tx1"/>
                </a:solidFill>
              </a:rPr>
              <a:t>menselijke activiteiten:</a:t>
            </a:r>
          </a:p>
          <a:p>
            <a:pPr>
              <a:lnSpc>
                <a:spcPct val="150000"/>
              </a:lnSpc>
            </a:pPr>
            <a:r>
              <a:rPr lang="nl-BE" sz="2000" b="1" dirty="0">
                <a:solidFill>
                  <a:schemeClr val="tx1"/>
                </a:solidFill>
              </a:rPr>
              <a:t>	</a:t>
            </a:r>
            <a:r>
              <a:rPr lang="nl-BE" sz="2000" dirty="0" smtClean="0">
                <a:solidFill>
                  <a:schemeClr val="tx1"/>
                </a:solidFill>
                <a:sym typeface="Wingdings" pitchFamily="2" charset="2"/>
              </a:rPr>
              <a:t> inpalmen open ruimten</a:t>
            </a:r>
          </a:p>
          <a:p>
            <a:pPr>
              <a:lnSpc>
                <a:spcPct val="150000"/>
              </a:lnSpc>
            </a:pPr>
            <a:r>
              <a:rPr lang="nl-BE" sz="2000" dirty="0">
                <a:solidFill>
                  <a:schemeClr val="tx1"/>
                </a:solidFill>
                <a:sym typeface="Wingdings" pitchFamily="2" charset="2"/>
              </a:rPr>
              <a:t>	</a:t>
            </a:r>
            <a:r>
              <a:rPr lang="nl-BE" sz="2000" dirty="0" smtClean="0">
                <a:solidFill>
                  <a:schemeClr val="tx1"/>
                </a:solidFill>
                <a:sym typeface="Wingdings" pitchFamily="2" charset="2"/>
              </a:rPr>
              <a:t> verontreiniging</a:t>
            </a:r>
          </a:p>
          <a:p>
            <a:pPr>
              <a:lnSpc>
                <a:spcPct val="150000"/>
              </a:lnSpc>
            </a:pPr>
            <a:r>
              <a:rPr lang="nl-BE" sz="2000" dirty="0">
                <a:solidFill>
                  <a:schemeClr val="tx1"/>
                </a:solidFill>
                <a:sym typeface="Wingdings" pitchFamily="2" charset="2"/>
              </a:rPr>
              <a:t>	</a:t>
            </a:r>
            <a:r>
              <a:rPr lang="nl-BE" sz="2000" dirty="0" smtClean="0">
                <a:solidFill>
                  <a:schemeClr val="tx1"/>
                </a:solidFill>
                <a:sym typeface="Wingdings" pitchFamily="2" charset="2"/>
              </a:rPr>
              <a:t> overmatig gebruik van natuurlijke rijkdommen</a:t>
            </a:r>
          </a:p>
          <a:p>
            <a:pPr>
              <a:lnSpc>
                <a:spcPct val="150000"/>
              </a:lnSpc>
            </a:pPr>
            <a:r>
              <a:rPr lang="nl-BE" sz="2000" dirty="0">
                <a:solidFill>
                  <a:schemeClr val="tx1"/>
                </a:solidFill>
                <a:sym typeface="Wingdings" pitchFamily="2" charset="2"/>
              </a:rPr>
              <a:t>	</a:t>
            </a:r>
            <a:r>
              <a:rPr lang="nl-BE" sz="2000" dirty="0" smtClean="0">
                <a:solidFill>
                  <a:schemeClr val="tx1"/>
                </a:solidFill>
                <a:sym typeface="Wingdings" pitchFamily="2" charset="2"/>
              </a:rPr>
              <a:t> recreatie en toerisme</a:t>
            </a:r>
          </a:p>
          <a:p>
            <a:pPr>
              <a:lnSpc>
                <a:spcPct val="150000"/>
              </a:lnSpc>
            </a:pPr>
            <a:r>
              <a:rPr lang="nl-BE" sz="2000" dirty="0">
                <a:solidFill>
                  <a:schemeClr val="tx1"/>
                </a:solidFill>
                <a:sym typeface="Wingdings" pitchFamily="2" charset="2"/>
              </a:rPr>
              <a:t>	</a:t>
            </a:r>
            <a:r>
              <a:rPr lang="nl-BE" sz="2000" dirty="0" smtClean="0">
                <a:solidFill>
                  <a:schemeClr val="tx1"/>
                </a:solidFill>
                <a:sym typeface="Wingdings" pitchFamily="2" charset="2"/>
              </a:rPr>
              <a:t> invoer </a:t>
            </a:r>
            <a:r>
              <a:rPr lang="nl-BE" sz="2000" b="1" dirty="0" smtClean="0">
                <a:solidFill>
                  <a:schemeClr val="tx1"/>
                </a:solidFill>
                <a:sym typeface="Wingdings" pitchFamily="2" charset="2"/>
              </a:rPr>
              <a:t>adventieve</a:t>
            </a:r>
            <a:r>
              <a:rPr lang="nl-BE" sz="2000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nl-BE" sz="2000" b="1" dirty="0" smtClean="0">
                <a:solidFill>
                  <a:schemeClr val="tx1"/>
                </a:solidFill>
                <a:sym typeface="Wingdings" pitchFamily="2" charset="2"/>
              </a:rPr>
              <a:t>soorten</a:t>
            </a:r>
          </a:p>
          <a:p>
            <a:pPr>
              <a:lnSpc>
                <a:spcPct val="150000"/>
              </a:lnSpc>
            </a:pPr>
            <a:r>
              <a:rPr lang="nl-BE" sz="2000" dirty="0">
                <a:solidFill>
                  <a:schemeClr val="tx1"/>
                </a:solidFill>
                <a:sym typeface="Wingdings" pitchFamily="2" charset="2"/>
              </a:rPr>
              <a:t>	</a:t>
            </a:r>
            <a:r>
              <a:rPr lang="nl-BE" sz="2000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nl-BE" sz="2000" b="1" dirty="0" smtClean="0">
                <a:solidFill>
                  <a:schemeClr val="tx1"/>
                </a:solidFill>
                <a:sym typeface="Wingdings" pitchFamily="2" charset="2"/>
              </a:rPr>
              <a:t>monocultuur</a:t>
            </a:r>
            <a:r>
              <a:rPr lang="nl-BE" sz="2000" dirty="0" smtClean="0">
                <a:solidFill>
                  <a:schemeClr val="tx1"/>
                </a:solidFill>
                <a:sym typeface="Wingdings" pitchFamily="2" charset="2"/>
              </a:rPr>
              <a:t> in de landbouw</a:t>
            </a:r>
            <a:endParaRPr lang="nl-BE" sz="2000" dirty="0" smtClean="0">
              <a:solidFill>
                <a:schemeClr val="tx1"/>
              </a:solidFill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7. Biodiversiteit                            pg. 39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63942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323528" y="1191890"/>
            <a:ext cx="3456384" cy="580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dirty="0" smtClean="0">
                <a:solidFill>
                  <a:schemeClr val="bg1"/>
                </a:solidFill>
              </a:rPr>
              <a:t>1.1 De waterkant 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291264" cy="4176464"/>
          </a:xfrm>
        </p:spPr>
        <p:txBody>
          <a:bodyPr>
            <a:normAutofit/>
          </a:bodyPr>
          <a:lstStyle/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Welke planten vind je terug aan de waterkant?</a:t>
            </a:r>
          </a:p>
          <a:p>
            <a:pPr marL="93663" indent="0">
              <a:lnSpc>
                <a:spcPct val="150000"/>
              </a:lnSpc>
              <a:buNone/>
            </a:pPr>
            <a:r>
              <a:rPr lang="nl-BE" sz="2000" dirty="0" smtClean="0"/>
              <a:t>2) </a:t>
            </a:r>
            <a:r>
              <a:rPr lang="nl-BE" sz="2000" b="1" dirty="0" smtClean="0"/>
              <a:t>Watermunt </a:t>
            </a:r>
            <a:endParaRPr lang="nl-BE" sz="2000" dirty="0" smtClean="0"/>
          </a:p>
          <a:p>
            <a:pPr marL="93663" indent="0">
              <a:lnSpc>
                <a:spcPct val="110000"/>
              </a:lnSpc>
              <a:buFontTx/>
              <a:buChar char="-"/>
            </a:pPr>
            <a:endParaRPr lang="nl-BE" sz="2000" dirty="0" smtClean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23528" y="332656"/>
            <a:ext cx="8496944" cy="72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dirty="0" smtClean="0">
                <a:solidFill>
                  <a:schemeClr val="bg1"/>
                </a:solidFill>
              </a:rPr>
              <a:t>1. levensgemeenschappen                  pg. 10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068960"/>
            <a:ext cx="3312368" cy="2992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068960"/>
            <a:ext cx="4105639" cy="3079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mogen">
  <a:themeElements>
    <a:clrScheme name="Vermogen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mogen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1394</TotalTime>
  <Words>2437</Words>
  <Application>Microsoft Office PowerPoint</Application>
  <PresentationFormat>On-screen Show (4:3)</PresentationFormat>
  <Paragraphs>633</Paragraphs>
  <Slides>89</Slides>
  <Notes>51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0" baseType="lpstr">
      <vt:lpstr>Vermogen</vt:lpstr>
      <vt:lpstr>Natuurwetenschappen</vt:lpstr>
      <vt:lpstr>Even kennismaken</vt:lpstr>
      <vt:lpstr>PowerPoint Presentation</vt:lpstr>
      <vt:lpstr>PowerPoint Presentation</vt:lpstr>
      <vt:lpstr>Terreinstudie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Chemische reacties</dc:title>
  <dc:creator>Ellis</dc:creator>
  <cp:lastModifiedBy>Ellis</cp:lastModifiedBy>
  <cp:revision>147</cp:revision>
  <dcterms:created xsi:type="dcterms:W3CDTF">2014-04-06T11:35:10Z</dcterms:created>
  <dcterms:modified xsi:type="dcterms:W3CDTF">2014-10-08T19:58:40Z</dcterms:modified>
</cp:coreProperties>
</file>