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367" r:id="rId2"/>
    <p:sldId id="368" r:id="rId3"/>
    <p:sldId id="371" r:id="rId4"/>
    <p:sldId id="372" r:id="rId5"/>
    <p:sldId id="423" r:id="rId6"/>
    <p:sldId id="374" r:id="rId7"/>
    <p:sldId id="425" r:id="rId8"/>
    <p:sldId id="426" r:id="rId9"/>
    <p:sldId id="427" r:id="rId10"/>
    <p:sldId id="428" r:id="rId11"/>
    <p:sldId id="429" r:id="rId12"/>
    <p:sldId id="377" r:id="rId13"/>
    <p:sldId id="379" r:id="rId14"/>
    <p:sldId id="380" r:id="rId15"/>
    <p:sldId id="381" r:id="rId16"/>
    <p:sldId id="382" r:id="rId17"/>
    <p:sldId id="430" r:id="rId18"/>
    <p:sldId id="383" r:id="rId19"/>
    <p:sldId id="384" r:id="rId20"/>
    <p:sldId id="431" r:id="rId21"/>
    <p:sldId id="385" r:id="rId22"/>
    <p:sldId id="432" r:id="rId23"/>
    <p:sldId id="386" r:id="rId24"/>
    <p:sldId id="387" r:id="rId25"/>
    <p:sldId id="388" r:id="rId26"/>
    <p:sldId id="389" r:id="rId27"/>
    <p:sldId id="390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433" r:id="rId36"/>
    <p:sldId id="399" r:id="rId37"/>
    <p:sldId id="401" r:id="rId38"/>
    <p:sldId id="434" r:id="rId39"/>
    <p:sldId id="435" r:id="rId40"/>
    <p:sldId id="402" r:id="rId41"/>
    <p:sldId id="403" r:id="rId42"/>
    <p:sldId id="404" r:id="rId43"/>
    <p:sldId id="406" r:id="rId44"/>
    <p:sldId id="411" r:id="rId45"/>
    <p:sldId id="415" r:id="rId46"/>
    <p:sldId id="417" r:id="rId47"/>
    <p:sldId id="418" r:id="rId48"/>
    <p:sldId id="419" r:id="rId49"/>
    <p:sldId id="420" r:id="rId50"/>
    <p:sldId id="421" r:id="rId5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B206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94660"/>
  </p:normalViewPr>
  <p:slideViewPr>
    <p:cSldViewPr>
      <p:cViewPr>
        <p:scale>
          <a:sx n="66" d="100"/>
          <a:sy n="66" d="100"/>
        </p:scale>
        <p:origin x="-16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E8E14-E6B4-4661-BA5A-702E0A20FCAF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E465-75D7-426E-ACDF-20F63B5CBEB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86386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fgeronde rechthoe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89159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fgeronde rechthoe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Rechthoe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fgeronde rechthoe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Rechthoe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fgeronde rechthoe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phet.colorado.edu/en/simulation/geometric-optic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zenuwstelsel/pupilreflex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planet-schule.de/sf/php/mmewin.php?id=113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youtube.com/watch?v=pX5obnHWgL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no_cache/video/crid/20120401_albino01/" TargetMode="External"/><Relationship Id="rId2" Type="http://schemas.openxmlformats.org/officeDocument/2006/relationships/hyperlink" Target="http://www.schooltv.nl/no_cache/video/crid/20130531_bruineogen01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28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musom.marshall.edu/graphicdesign/ibooks/website-portfolio-images/Special%20Topics/Opthamology/Eye-Anatomy-M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531" y="2636912"/>
            <a:ext cx="5542399" cy="390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ygoodeyes.com/eyedisorders_clip_image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2930" y="1124744"/>
            <a:ext cx="40195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84224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06" t="26190" r="53353" b="36906"/>
          <a:stretch/>
        </p:blipFill>
        <p:spPr bwMode="auto">
          <a:xfrm>
            <a:off x="1907704" y="1772816"/>
            <a:ext cx="5544616" cy="407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23528" y="980728"/>
            <a:ext cx="583264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3.1.2 Inwendige bouw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30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2204864"/>
            <a:ext cx="238464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9. Straallichaam</a:t>
            </a:r>
            <a:endParaRPr lang="nl-BE" sz="1600" dirty="0"/>
          </a:p>
        </p:txBody>
      </p:sp>
      <p:sp>
        <p:nvSpPr>
          <p:cNvPr id="7" name="Rectangle 6"/>
          <p:cNvSpPr/>
          <p:nvPr/>
        </p:nvSpPr>
        <p:spPr>
          <a:xfrm>
            <a:off x="1907704" y="3356992"/>
            <a:ext cx="137653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6. Ooglens</a:t>
            </a:r>
            <a:endParaRPr lang="nl-BE" sz="1600" dirty="0"/>
          </a:p>
        </p:txBody>
      </p:sp>
      <p:sp>
        <p:nvSpPr>
          <p:cNvPr id="10" name="Rectangle 9"/>
          <p:cNvSpPr/>
          <p:nvPr/>
        </p:nvSpPr>
        <p:spPr>
          <a:xfrm>
            <a:off x="1187624" y="4581128"/>
            <a:ext cx="238464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8. Kringspier/lensband</a:t>
            </a:r>
            <a:endParaRPr lang="nl-BE" sz="16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572272" y="4437112"/>
            <a:ext cx="324036" cy="360040"/>
          </a:xfrm>
          <a:prstGeom prst="line">
            <a:avLst/>
          </a:prstGeom>
          <a:ln w="28575">
            <a:solidFill>
              <a:srgbClr val="0EB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97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06" t="26190" r="53353" b="36906"/>
          <a:stretch/>
        </p:blipFill>
        <p:spPr bwMode="auto">
          <a:xfrm>
            <a:off x="1907704" y="1772816"/>
            <a:ext cx="5544616" cy="407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23528" y="980728"/>
            <a:ext cx="583264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3.1.2 Inwendige bouw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30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2204864"/>
            <a:ext cx="238464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9. Straallichaam</a:t>
            </a:r>
            <a:endParaRPr lang="nl-BE" sz="1600" dirty="0"/>
          </a:p>
        </p:txBody>
      </p:sp>
      <p:sp>
        <p:nvSpPr>
          <p:cNvPr id="7" name="Rectangle 6"/>
          <p:cNvSpPr/>
          <p:nvPr/>
        </p:nvSpPr>
        <p:spPr>
          <a:xfrm>
            <a:off x="1907704" y="3356992"/>
            <a:ext cx="137653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6. Ooglens</a:t>
            </a:r>
            <a:endParaRPr lang="nl-BE" sz="1600" dirty="0"/>
          </a:p>
        </p:txBody>
      </p:sp>
      <p:sp>
        <p:nvSpPr>
          <p:cNvPr id="10" name="Rectangle 9"/>
          <p:cNvSpPr/>
          <p:nvPr/>
        </p:nvSpPr>
        <p:spPr>
          <a:xfrm>
            <a:off x="971600" y="4581128"/>
            <a:ext cx="260067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2. Achterste oogkamer</a:t>
            </a:r>
            <a:endParaRPr lang="nl-BE" sz="16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572272" y="4293096"/>
            <a:ext cx="162018" cy="504056"/>
          </a:xfrm>
          <a:prstGeom prst="line">
            <a:avLst/>
          </a:prstGeom>
          <a:ln w="28575">
            <a:solidFill>
              <a:srgbClr val="0EB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5462" y="4013448"/>
            <a:ext cx="238464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4. Voorste oogkamer</a:t>
            </a:r>
            <a:endParaRPr lang="nl-BE" sz="1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120110" y="4229472"/>
            <a:ext cx="452162" cy="63624"/>
          </a:xfrm>
          <a:prstGeom prst="line">
            <a:avLst/>
          </a:prstGeom>
          <a:ln w="28575">
            <a:solidFill>
              <a:srgbClr val="0EB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19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10" t="13759" r="9438" b="58450"/>
          <a:stretch>
            <a:fillRect/>
          </a:stretch>
        </p:blipFill>
        <p:spPr bwMode="auto">
          <a:xfrm>
            <a:off x="1259632" y="2060848"/>
            <a:ext cx="4464050" cy="41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323528" y="980728"/>
            <a:ext cx="849694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3.2 Netvlies, kegeltjes en staafjes en kleurenblindheid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31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917596" y="6166569"/>
            <a:ext cx="1368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b="1"/>
              <a:t>licht</a:t>
            </a:r>
            <a:endParaRPr lang="nl-NL" altLang="nl-BE" sz="2000" b="1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654446" y="1916832"/>
            <a:ext cx="2449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b="1"/>
              <a:t>pigmentlaag</a:t>
            </a:r>
            <a:endParaRPr lang="nl-NL" altLang="nl-BE" sz="2000" b="1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654446" y="2445469"/>
            <a:ext cx="2449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b="1"/>
              <a:t>staafje</a:t>
            </a:r>
            <a:endParaRPr lang="nl-NL" altLang="nl-BE" sz="2000" b="1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654446" y="2948707"/>
            <a:ext cx="2449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b="1"/>
              <a:t>kegeltje</a:t>
            </a:r>
            <a:endParaRPr lang="nl-NL" altLang="nl-BE" sz="2000" b="1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654446" y="4245694"/>
            <a:ext cx="2449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b="1"/>
              <a:t>zenuwcel</a:t>
            </a:r>
            <a:endParaRPr lang="nl-NL" altLang="nl-BE" sz="2000" b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725884" y="5253757"/>
            <a:ext cx="2449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b="1"/>
              <a:t>zenuwvezel</a:t>
            </a:r>
            <a:endParaRPr lang="nl-NL" altLang="nl-BE" sz="2000" b="1"/>
          </a:p>
        </p:txBody>
      </p:sp>
    </p:spTree>
    <p:extLst>
      <p:ext uri="{BB962C8B-B14F-4D97-AF65-F5344CB8AC3E}">
        <p14:creationId xmlns:p14="http://schemas.microsoft.com/office/powerpoint/2010/main" xmlns="" val="41368586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2700338" y="836613"/>
            <a:ext cx="3455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2000" b="1" dirty="0"/>
              <a:t>netvlies</a:t>
            </a:r>
            <a:endParaRPr lang="nl-NL" altLang="nl-BE" sz="2000" b="1" dirty="0"/>
          </a:p>
        </p:txBody>
      </p:sp>
      <p:sp>
        <p:nvSpPr>
          <p:cNvPr id="329737" name="Line 9"/>
          <p:cNvSpPr>
            <a:spLocks noChangeShapeType="1"/>
          </p:cNvSpPr>
          <p:nvPr/>
        </p:nvSpPr>
        <p:spPr bwMode="auto">
          <a:xfrm flipH="1">
            <a:off x="3563938" y="1196975"/>
            <a:ext cx="647700" cy="431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38" name="Line 10"/>
          <p:cNvSpPr>
            <a:spLocks noChangeShapeType="1"/>
          </p:cNvSpPr>
          <p:nvPr/>
        </p:nvSpPr>
        <p:spPr bwMode="auto">
          <a:xfrm>
            <a:off x="4643438" y="1196975"/>
            <a:ext cx="433387" cy="431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39" name="Text Box 11"/>
          <p:cNvSpPr txBox="1">
            <a:spLocks noChangeArrowheads="1"/>
          </p:cNvSpPr>
          <p:nvPr/>
        </p:nvSpPr>
        <p:spPr bwMode="auto">
          <a:xfrm>
            <a:off x="1908175" y="1628775"/>
            <a:ext cx="1943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/>
              <a:t>staafjes</a:t>
            </a:r>
            <a:endParaRPr lang="nl-NL" altLang="nl-BE" sz="2000"/>
          </a:p>
        </p:txBody>
      </p:sp>
      <p:sp>
        <p:nvSpPr>
          <p:cNvPr id="329740" name="Text Box 12"/>
          <p:cNvSpPr txBox="1">
            <a:spLocks noChangeArrowheads="1"/>
          </p:cNvSpPr>
          <p:nvPr/>
        </p:nvSpPr>
        <p:spPr bwMode="auto">
          <a:xfrm>
            <a:off x="4789488" y="1628775"/>
            <a:ext cx="1943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dirty="0"/>
              <a:t>kegeltjes</a:t>
            </a:r>
            <a:endParaRPr lang="nl-NL" altLang="nl-BE" sz="2000" dirty="0"/>
          </a:p>
        </p:txBody>
      </p:sp>
      <p:sp>
        <p:nvSpPr>
          <p:cNvPr id="329741" name="Text Box 13"/>
          <p:cNvSpPr txBox="1">
            <a:spLocks noChangeArrowheads="1"/>
          </p:cNvSpPr>
          <p:nvPr/>
        </p:nvSpPr>
        <p:spPr bwMode="auto">
          <a:xfrm>
            <a:off x="182707" y="2205038"/>
            <a:ext cx="41767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nl-BE" altLang="nl-BE" sz="2000" dirty="0"/>
              <a:t> </a:t>
            </a:r>
            <a:r>
              <a:rPr lang="nl-BE" altLang="nl-BE" sz="2000" dirty="0" smtClean="0"/>
              <a:t>Zorgen </a:t>
            </a:r>
            <a:r>
              <a:rPr lang="nl-BE" altLang="nl-BE" sz="2000" dirty="0"/>
              <a:t>ervoor dat we </a:t>
            </a:r>
            <a:r>
              <a:rPr lang="nl-BE" altLang="nl-BE" sz="2000" dirty="0" smtClean="0"/>
              <a:t>een</a:t>
            </a:r>
          </a:p>
          <a:p>
            <a:r>
              <a:rPr lang="nl-BE" altLang="nl-BE" sz="2000" dirty="0" smtClean="0"/>
              <a:t>verschil </a:t>
            </a:r>
            <a:r>
              <a:rPr lang="nl-BE" altLang="nl-BE" sz="2000" dirty="0"/>
              <a:t>in lichtsterkte kunnen waarnemen (schemerdonker</a:t>
            </a:r>
            <a:r>
              <a:rPr lang="nl-BE" altLang="nl-BE" sz="2000" dirty="0" smtClean="0"/>
              <a:t>).</a:t>
            </a:r>
            <a:endParaRPr lang="nl-BE" altLang="nl-BE" sz="2000" dirty="0"/>
          </a:p>
          <a:p>
            <a:pPr algn="r">
              <a:buFontTx/>
              <a:buChar char="•"/>
            </a:pPr>
            <a:endParaRPr lang="nl-NL" altLang="nl-BE" sz="2000" dirty="0"/>
          </a:p>
        </p:txBody>
      </p:sp>
      <p:sp>
        <p:nvSpPr>
          <p:cNvPr id="329742" name="Text Box 14"/>
          <p:cNvSpPr txBox="1">
            <a:spLocks noChangeArrowheads="1"/>
          </p:cNvSpPr>
          <p:nvPr/>
        </p:nvSpPr>
        <p:spPr bwMode="auto">
          <a:xfrm>
            <a:off x="4571999" y="2205038"/>
            <a:ext cx="43926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nl-BE" altLang="nl-BE" sz="2000" dirty="0"/>
              <a:t> </a:t>
            </a:r>
            <a:r>
              <a:rPr lang="nl-BE" altLang="nl-BE" sz="2000" dirty="0" smtClean="0"/>
              <a:t>Zorgen </a:t>
            </a:r>
            <a:r>
              <a:rPr lang="nl-BE" altLang="nl-BE" sz="2000" dirty="0"/>
              <a:t>ervoor dat we </a:t>
            </a:r>
            <a:r>
              <a:rPr lang="nl-BE" altLang="nl-BE" sz="2000" b="1" dirty="0"/>
              <a:t>kleuren</a:t>
            </a:r>
            <a:r>
              <a:rPr lang="nl-BE" altLang="nl-BE" sz="2000" dirty="0"/>
              <a:t> kunnen </a:t>
            </a:r>
            <a:r>
              <a:rPr lang="nl-BE" altLang="nl-BE" sz="2000" dirty="0" smtClean="0"/>
              <a:t>waarnemen.</a:t>
            </a:r>
            <a:endParaRPr lang="nl-NL" altLang="nl-BE" sz="2000" dirty="0"/>
          </a:p>
        </p:txBody>
      </p:sp>
      <p:sp>
        <p:nvSpPr>
          <p:cNvPr id="329743" name="Line 15"/>
          <p:cNvSpPr>
            <a:spLocks noChangeShapeType="1"/>
          </p:cNvSpPr>
          <p:nvPr/>
        </p:nvSpPr>
        <p:spPr bwMode="auto">
          <a:xfrm flipH="1">
            <a:off x="7488238" y="2565400"/>
            <a:ext cx="46030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nl-BE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44" name="Text Box 16"/>
          <p:cNvSpPr txBox="1">
            <a:spLocks noChangeArrowheads="1"/>
          </p:cNvSpPr>
          <p:nvPr/>
        </p:nvSpPr>
        <p:spPr bwMode="auto">
          <a:xfrm>
            <a:off x="6370638" y="3357563"/>
            <a:ext cx="30972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dirty="0"/>
              <a:t>3 hoofdkleuren</a:t>
            </a:r>
            <a:endParaRPr lang="nl-NL" altLang="nl-BE" sz="2000" dirty="0"/>
          </a:p>
        </p:txBody>
      </p:sp>
      <p:sp>
        <p:nvSpPr>
          <p:cNvPr id="329745" name="Text Box 17"/>
          <p:cNvSpPr txBox="1">
            <a:spLocks noChangeArrowheads="1"/>
          </p:cNvSpPr>
          <p:nvPr/>
        </p:nvSpPr>
        <p:spPr bwMode="auto">
          <a:xfrm>
            <a:off x="6516688" y="3716338"/>
            <a:ext cx="1943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BE" altLang="nl-BE" sz="2000" dirty="0"/>
              <a:t> rood</a:t>
            </a:r>
          </a:p>
          <a:p>
            <a:pPr>
              <a:buFontTx/>
              <a:buChar char="•"/>
            </a:pPr>
            <a:r>
              <a:rPr lang="nl-BE" altLang="nl-BE" sz="2000" dirty="0"/>
              <a:t> groen</a:t>
            </a:r>
          </a:p>
          <a:p>
            <a:pPr>
              <a:buFontTx/>
              <a:buChar char="•"/>
            </a:pPr>
            <a:r>
              <a:rPr lang="nl-BE" altLang="nl-BE" sz="2000" dirty="0"/>
              <a:t> blauw</a:t>
            </a:r>
            <a:endParaRPr lang="nl-NL" altLang="nl-BE" sz="2000" dirty="0"/>
          </a:p>
        </p:txBody>
      </p:sp>
      <p:sp>
        <p:nvSpPr>
          <p:cNvPr id="329746" name="Line 18"/>
          <p:cNvSpPr>
            <a:spLocks noChangeShapeType="1"/>
          </p:cNvSpPr>
          <p:nvPr/>
        </p:nvSpPr>
        <p:spPr bwMode="auto">
          <a:xfrm>
            <a:off x="7380288" y="37893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47" name="Line 19"/>
          <p:cNvSpPr>
            <a:spLocks noChangeShapeType="1"/>
          </p:cNvSpPr>
          <p:nvPr/>
        </p:nvSpPr>
        <p:spPr bwMode="auto">
          <a:xfrm>
            <a:off x="7380288" y="47974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48" name="Line 20"/>
          <p:cNvSpPr>
            <a:spLocks noChangeShapeType="1"/>
          </p:cNvSpPr>
          <p:nvPr/>
        </p:nvSpPr>
        <p:spPr bwMode="auto">
          <a:xfrm>
            <a:off x="7596188" y="37893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49" name="Line 21"/>
          <p:cNvSpPr>
            <a:spLocks noChangeShapeType="1"/>
          </p:cNvSpPr>
          <p:nvPr/>
        </p:nvSpPr>
        <p:spPr bwMode="auto">
          <a:xfrm>
            <a:off x="7596188" y="42926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50" name="Text Box 22"/>
          <p:cNvSpPr txBox="1">
            <a:spLocks noChangeArrowheads="1"/>
          </p:cNvSpPr>
          <p:nvPr/>
        </p:nvSpPr>
        <p:spPr bwMode="auto">
          <a:xfrm>
            <a:off x="7801984" y="3822123"/>
            <a:ext cx="11626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BE" altLang="nl-BE" sz="2000" dirty="0"/>
              <a:t>Alle kleuren vormen</a:t>
            </a:r>
            <a:endParaRPr lang="nl-NL" altLang="nl-BE" sz="2000" dirty="0"/>
          </a:p>
        </p:txBody>
      </p:sp>
      <p:sp>
        <p:nvSpPr>
          <p:cNvPr id="329751" name="Text Box 23"/>
          <p:cNvSpPr txBox="1">
            <a:spLocks noChangeArrowheads="1"/>
          </p:cNvSpPr>
          <p:nvPr/>
        </p:nvSpPr>
        <p:spPr bwMode="auto">
          <a:xfrm>
            <a:off x="179387" y="3781489"/>
            <a:ext cx="43926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BE" altLang="nl-BE" sz="2000" dirty="0"/>
              <a:t> </a:t>
            </a:r>
            <a:r>
              <a:rPr lang="nl-BE" altLang="nl-BE" sz="2000" b="1" dirty="0" smtClean="0"/>
              <a:t>Nachtblindheid</a:t>
            </a:r>
            <a:r>
              <a:rPr lang="nl-BE" altLang="nl-BE" sz="2000" dirty="0"/>
              <a:t>: staafjes werken</a:t>
            </a:r>
            <a:r>
              <a:rPr lang="nl-BE" altLang="nl-BE" sz="2000" dirty="0">
                <a:sym typeface="Wingdings" pitchFamily="2" charset="2"/>
              </a:rPr>
              <a:t> </a:t>
            </a:r>
            <a:r>
              <a:rPr lang="nl-BE" altLang="nl-BE" sz="2000" dirty="0"/>
              <a:t>minder goed  </a:t>
            </a:r>
            <a:r>
              <a:rPr lang="nl-BE" altLang="nl-BE" sz="2000" dirty="0">
                <a:sym typeface="Wingdings" pitchFamily="2" charset="2"/>
              </a:rPr>
              <a:t> minder goed zien in </a:t>
            </a:r>
            <a:r>
              <a:rPr lang="nl-BE" altLang="nl-BE" sz="2000" dirty="0" smtClean="0">
                <a:sym typeface="Wingdings" pitchFamily="2" charset="2"/>
              </a:rPr>
              <a:t>schemerdonker.</a:t>
            </a:r>
            <a:endParaRPr lang="nl-NL" altLang="nl-BE" sz="2000" dirty="0"/>
          </a:p>
        </p:txBody>
      </p:sp>
      <p:sp>
        <p:nvSpPr>
          <p:cNvPr id="329752" name="Text Box 24"/>
          <p:cNvSpPr txBox="1">
            <a:spLocks noChangeArrowheads="1"/>
          </p:cNvSpPr>
          <p:nvPr/>
        </p:nvSpPr>
        <p:spPr bwMode="auto">
          <a:xfrm>
            <a:off x="4572000" y="4797152"/>
            <a:ext cx="40322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BE" altLang="nl-BE" sz="2000" dirty="0"/>
              <a:t> </a:t>
            </a:r>
            <a:r>
              <a:rPr lang="nl-BE" altLang="nl-BE" sz="2000" b="1" dirty="0" smtClean="0"/>
              <a:t>kleurenblindheid</a:t>
            </a:r>
            <a:r>
              <a:rPr lang="nl-BE" altLang="nl-BE" sz="2000" dirty="0" smtClean="0"/>
              <a:t> = kleuren niet goed van elkaar kunnen </a:t>
            </a:r>
            <a:r>
              <a:rPr lang="nl-BE" altLang="nl-BE" sz="2000" b="1" dirty="0" smtClean="0"/>
              <a:t>onderscheiden</a:t>
            </a:r>
            <a:endParaRPr lang="nl-NL" altLang="nl-BE" sz="2000" b="1" dirty="0"/>
          </a:p>
        </p:txBody>
      </p:sp>
      <p:sp>
        <p:nvSpPr>
          <p:cNvPr id="329754" name="Line 26"/>
          <p:cNvSpPr>
            <a:spLocks noChangeShapeType="1"/>
          </p:cNvSpPr>
          <p:nvPr/>
        </p:nvSpPr>
        <p:spPr bwMode="auto">
          <a:xfrm>
            <a:off x="4932363" y="5805264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55" name="Line 27"/>
          <p:cNvSpPr>
            <a:spLocks noChangeShapeType="1"/>
          </p:cNvSpPr>
          <p:nvPr/>
        </p:nvSpPr>
        <p:spPr bwMode="auto">
          <a:xfrm>
            <a:off x="4932363" y="6198036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56" name="Text Box 28"/>
          <p:cNvSpPr txBox="1">
            <a:spLocks noChangeArrowheads="1"/>
          </p:cNvSpPr>
          <p:nvPr/>
        </p:nvSpPr>
        <p:spPr bwMode="auto">
          <a:xfrm>
            <a:off x="5219700" y="5980549"/>
            <a:ext cx="39242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dirty="0"/>
              <a:t>Rood </a:t>
            </a:r>
            <a:r>
              <a:rPr lang="nl-BE" altLang="nl-BE" sz="2000" dirty="0" smtClean="0"/>
              <a:t>groen kleurenblindheid</a:t>
            </a:r>
            <a:endParaRPr lang="nl-NL" altLang="nl-BE" sz="2000" dirty="0"/>
          </a:p>
        </p:txBody>
      </p:sp>
      <p:sp>
        <p:nvSpPr>
          <p:cNvPr id="329757" name="Text Box 29"/>
          <p:cNvSpPr txBox="1">
            <a:spLocks noChangeArrowheads="1"/>
          </p:cNvSpPr>
          <p:nvPr/>
        </p:nvSpPr>
        <p:spPr bwMode="auto">
          <a:xfrm>
            <a:off x="5364163" y="6341258"/>
            <a:ext cx="28082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b="1" dirty="0"/>
              <a:t>= daltonisme</a:t>
            </a:r>
            <a:endParaRPr lang="nl-NL" altLang="nl-BE" sz="2000" b="1" dirty="0"/>
          </a:p>
        </p:txBody>
      </p:sp>
      <p:sp>
        <p:nvSpPr>
          <p:cNvPr id="329758" name="Line 30"/>
          <p:cNvSpPr>
            <a:spLocks noChangeShapeType="1"/>
          </p:cNvSpPr>
          <p:nvPr/>
        </p:nvSpPr>
        <p:spPr bwMode="auto">
          <a:xfrm>
            <a:off x="250825" y="2060575"/>
            <a:ext cx="8424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59" name="Line 31"/>
          <p:cNvSpPr>
            <a:spLocks noChangeShapeType="1"/>
          </p:cNvSpPr>
          <p:nvPr/>
        </p:nvSpPr>
        <p:spPr bwMode="auto">
          <a:xfrm>
            <a:off x="4500563" y="1628775"/>
            <a:ext cx="0" cy="4895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323528" y="188640"/>
            <a:ext cx="849694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3.2 Netvlies, kegeltjes en staafjes en kleurenblindheid</a:t>
            </a:r>
          </a:p>
        </p:txBody>
      </p:sp>
    </p:spTree>
    <p:extLst>
      <p:ext uri="{BB962C8B-B14F-4D97-AF65-F5344CB8AC3E}">
        <p14:creationId xmlns:p14="http://schemas.microsoft.com/office/powerpoint/2010/main" xmlns="" val="31719204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2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2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4" grpId="0"/>
      <p:bldP spid="329737" grpId="0" animBg="1"/>
      <p:bldP spid="329738" grpId="0" animBg="1"/>
      <p:bldP spid="329739" grpId="0"/>
      <p:bldP spid="329740" grpId="0"/>
      <p:bldP spid="329741" grpId="0"/>
      <p:bldP spid="329742" grpId="0"/>
      <p:bldP spid="329743" grpId="0" animBg="1"/>
      <p:bldP spid="329744" grpId="0"/>
      <p:bldP spid="329745" grpId="0"/>
      <p:bldP spid="329746" grpId="0" animBg="1"/>
      <p:bldP spid="329747" grpId="0" animBg="1"/>
      <p:bldP spid="329748" grpId="0" animBg="1"/>
      <p:bldP spid="329749" grpId="0" animBg="1"/>
      <p:bldP spid="329750" grpId="0"/>
      <p:bldP spid="329751" grpId="0"/>
      <p:bldP spid="329752" grpId="0"/>
      <p:bldP spid="329754" grpId="0" animBg="1"/>
      <p:bldP spid="329755" grpId="0" animBg="1"/>
      <p:bldP spid="329756" grpId="0"/>
      <p:bldP spid="3297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42" t="71616" r="6218" b="9145"/>
          <a:stretch>
            <a:fillRect/>
          </a:stretch>
        </p:blipFill>
        <p:spPr bwMode="auto">
          <a:xfrm>
            <a:off x="252734" y="908720"/>
            <a:ext cx="2808288" cy="266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0759" name="Picture 7" descr="kleurenbli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922" y="908720"/>
            <a:ext cx="2663825" cy="2663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0761" name="Picture 9" descr="kleurenblind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5209" y="908720"/>
            <a:ext cx="2735263" cy="26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323528" y="188640"/>
            <a:ext cx="849694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3.2 Netvlies, kegeltjes en staafjes en kleurenblindheid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303071" y="3573016"/>
            <a:ext cx="8892480" cy="3024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nl-BE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Verklaar</a:t>
            </a:r>
            <a:r>
              <a:rPr kumimoji="0" lang="nl-BE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naam blinde vlek:</a:t>
            </a:r>
            <a:br>
              <a:rPr kumimoji="0" lang="nl-BE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 deze plaats kunnen we geen beeld waarnemen door het ontbreken van zintuigcellen. </a:t>
            </a:r>
            <a:r>
              <a:rPr kumimoji="0" lang="nl-BE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We zien niets = blind</a:t>
            </a:r>
          </a:p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nl-BE" sz="2000" dirty="0" smtClean="0">
                <a:sym typeface="Wingdings" panose="05000000000000000000" pitchFamily="2" charset="2"/>
              </a:rPr>
              <a:t>Gele vlek heeft omgekeerde eigenschap:</a:t>
            </a:r>
          </a:p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nl-BE" sz="2000" b="1" dirty="0" smtClean="0">
                <a:sym typeface="Wingdings" panose="05000000000000000000" pitchFamily="2" charset="2"/>
              </a:rPr>
              <a:t>Op de gele vlek vinden wel heel veel kegeltjes zodat dit de meest gevoelige plaats van het netvlies is.</a:t>
            </a:r>
            <a:endParaRPr kumimoji="0" lang="nl-BE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nl-BE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nl-BE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nl-BE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hthoek 14"/>
          <p:cNvSpPr/>
          <p:nvPr/>
        </p:nvSpPr>
        <p:spPr>
          <a:xfrm>
            <a:off x="334824" y="4149080"/>
            <a:ext cx="7837575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3" name="Rechthoek 14"/>
          <p:cNvSpPr/>
          <p:nvPr/>
        </p:nvSpPr>
        <p:spPr>
          <a:xfrm>
            <a:off x="442807" y="5661248"/>
            <a:ext cx="825784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xmlns="" val="21558287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1" name="Line 5"/>
          <p:cNvSpPr>
            <a:spLocks noChangeShapeType="1"/>
          </p:cNvSpPr>
          <p:nvPr/>
        </p:nvSpPr>
        <p:spPr bwMode="auto">
          <a:xfrm>
            <a:off x="827088" y="1484313"/>
            <a:ext cx="66246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1691208" y="981075"/>
            <a:ext cx="1512143" cy="40011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Gele vlek</a:t>
            </a:r>
            <a:endParaRPr lang="nl-NL" altLang="nl-BE" sz="2000" b="1"/>
          </a:p>
        </p:txBody>
      </p:sp>
      <p:sp>
        <p:nvSpPr>
          <p:cNvPr id="331783" name="Line 7"/>
          <p:cNvSpPr>
            <a:spLocks noChangeShapeType="1"/>
          </p:cNvSpPr>
          <p:nvPr/>
        </p:nvSpPr>
        <p:spPr bwMode="auto">
          <a:xfrm>
            <a:off x="4284663" y="908050"/>
            <a:ext cx="0" cy="2808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5246582" y="981075"/>
            <a:ext cx="1701682" cy="40011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blinde vlek</a:t>
            </a:r>
            <a:endParaRPr lang="nl-NL" altLang="nl-BE" sz="2000" b="1"/>
          </a:p>
        </p:txBody>
      </p:sp>
      <p:sp>
        <p:nvSpPr>
          <p:cNvPr id="331785" name="Line 9"/>
          <p:cNvSpPr>
            <a:spLocks noChangeShapeType="1"/>
          </p:cNvSpPr>
          <p:nvPr/>
        </p:nvSpPr>
        <p:spPr bwMode="auto">
          <a:xfrm>
            <a:off x="3708400" y="1125538"/>
            <a:ext cx="115252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4500563" y="1628775"/>
            <a:ext cx="41036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/>
              <a:t>Plaats op netvlies waar geen staafjes en kegeltjes liggen</a:t>
            </a:r>
            <a:endParaRPr lang="nl-NL" altLang="nl-BE"/>
          </a:p>
        </p:txBody>
      </p:sp>
      <p:sp>
        <p:nvSpPr>
          <p:cNvPr id="331788" name="Line 12"/>
          <p:cNvSpPr>
            <a:spLocks noChangeShapeType="1"/>
          </p:cNvSpPr>
          <p:nvPr/>
        </p:nvSpPr>
        <p:spPr bwMode="auto">
          <a:xfrm>
            <a:off x="6804025" y="2276475"/>
            <a:ext cx="0" cy="504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1789" name="Text Box 13"/>
          <p:cNvSpPr txBox="1">
            <a:spLocks noChangeArrowheads="1"/>
          </p:cNvSpPr>
          <p:nvPr/>
        </p:nvSpPr>
        <p:spPr bwMode="auto">
          <a:xfrm>
            <a:off x="5292725" y="2708275"/>
            <a:ext cx="3311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/>
              <a:t>Geen beelden waarnemen</a:t>
            </a:r>
            <a:endParaRPr lang="nl-NL" altLang="nl-BE"/>
          </a:p>
        </p:txBody>
      </p:sp>
      <p:sp>
        <p:nvSpPr>
          <p:cNvPr id="331790" name="Text Box 14"/>
          <p:cNvSpPr txBox="1">
            <a:spLocks noChangeArrowheads="1"/>
          </p:cNvSpPr>
          <p:nvPr/>
        </p:nvSpPr>
        <p:spPr bwMode="auto">
          <a:xfrm>
            <a:off x="827088" y="1628775"/>
            <a:ext cx="32400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dirty="0"/>
              <a:t>Plaats op netvlies waar veel staafjes en kegeltjes liggen</a:t>
            </a:r>
            <a:endParaRPr lang="nl-NL" altLang="nl-BE" dirty="0"/>
          </a:p>
        </p:txBody>
      </p:sp>
      <p:pic>
        <p:nvPicPr>
          <p:cNvPr id="331791" name="Picture 15" descr="oog dwars teke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160" y="3212976"/>
            <a:ext cx="3528491" cy="319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1792" name="Line 16"/>
          <p:cNvSpPr>
            <a:spLocks noChangeShapeType="1"/>
          </p:cNvSpPr>
          <p:nvPr/>
        </p:nvSpPr>
        <p:spPr bwMode="auto">
          <a:xfrm>
            <a:off x="2700339" y="1341439"/>
            <a:ext cx="2519360" cy="338370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nl-BE"/>
          </a:p>
        </p:txBody>
      </p:sp>
      <p:sp>
        <p:nvSpPr>
          <p:cNvPr id="331793" name="Line 17"/>
          <p:cNvSpPr>
            <a:spLocks noChangeShapeType="1"/>
          </p:cNvSpPr>
          <p:nvPr/>
        </p:nvSpPr>
        <p:spPr bwMode="auto">
          <a:xfrm flipH="1">
            <a:off x="5219699" y="1268413"/>
            <a:ext cx="1296987" cy="37447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nl-BE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23528" y="188640"/>
            <a:ext cx="849694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3.2 Netvlies, kegeltjes en staafjes en kleurenblindheid</a:t>
            </a:r>
          </a:p>
        </p:txBody>
      </p:sp>
    </p:spTree>
    <p:extLst>
      <p:ext uri="{BB962C8B-B14F-4D97-AF65-F5344CB8AC3E}">
        <p14:creationId xmlns:p14="http://schemas.microsoft.com/office/powerpoint/2010/main" xmlns="" val="32871416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 animBg="1"/>
      <p:bldP spid="331782" grpId="0" animBg="1"/>
      <p:bldP spid="331783" grpId="0" animBg="1"/>
      <p:bldP spid="331784" grpId="0" animBg="1"/>
      <p:bldP spid="331785" grpId="0" animBg="1"/>
      <p:bldP spid="331786" grpId="0"/>
      <p:bldP spid="331788" grpId="0" animBg="1"/>
      <p:bldP spid="331789" grpId="0"/>
      <p:bldP spid="331790" grpId="0"/>
      <p:bldP spid="331792" grpId="0" animBg="1"/>
      <p:bldP spid="3317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5" name="Text Box 5"/>
          <p:cNvSpPr txBox="1">
            <a:spLocks noChangeArrowheads="1"/>
          </p:cNvSpPr>
          <p:nvPr/>
        </p:nvSpPr>
        <p:spPr bwMode="auto">
          <a:xfrm>
            <a:off x="250825" y="1614686"/>
            <a:ext cx="30972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b="1" dirty="0"/>
              <a:t>Experiment</a:t>
            </a:r>
            <a:endParaRPr lang="nl-NL" altLang="nl-BE" sz="2000" b="1" dirty="0"/>
          </a:p>
        </p:txBody>
      </p:sp>
      <p:pic>
        <p:nvPicPr>
          <p:cNvPr id="33280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72" t="38342" r="15488" b="47762"/>
          <a:stretch>
            <a:fillRect/>
          </a:stretch>
        </p:blipFill>
        <p:spPr bwMode="auto">
          <a:xfrm>
            <a:off x="323528" y="2852936"/>
            <a:ext cx="3959225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323528" y="2158245"/>
            <a:ext cx="6985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dirty="0"/>
              <a:t>Linkeroog bedekken, blijf kijken naar rode bol en breng blad dichterbij</a:t>
            </a:r>
            <a:endParaRPr lang="nl-NL" altLang="nl-BE" sz="2000" dirty="0"/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323528" y="4437261"/>
            <a:ext cx="84969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 smtClean="0"/>
              <a:t>Waarneming: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980728"/>
            <a:ext cx="849694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3.2 Netvlies, kegeltjes en staafjes en kleurenblindheid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32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4343" y="1792108"/>
            <a:ext cx="1440158" cy="1440160"/>
          </a:xfrm>
          <a:prstGeom prst="rect">
            <a:avLst/>
          </a:prstGeom>
          <a:noFill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3528" y="4790817"/>
            <a:ext cx="84969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dirty="0" smtClean="0"/>
              <a:t>Op een bepaalde afstand verdwijnt het beeld van de groene bol.</a:t>
            </a:r>
          </a:p>
        </p:txBody>
      </p:sp>
      <p:sp>
        <p:nvSpPr>
          <p:cNvPr id="12" name="Afgeronde rechthoek 9"/>
          <p:cNvSpPr/>
          <p:nvPr/>
        </p:nvSpPr>
        <p:spPr>
          <a:xfrm>
            <a:off x="423183" y="5373215"/>
            <a:ext cx="8397289" cy="12307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lvl="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nl-BE" sz="2000" dirty="0" smtClean="0">
                <a:solidFill>
                  <a:schemeClr val="tx1"/>
                </a:solidFill>
              </a:rPr>
              <a:t>De groene bol verdween omdat die met onze </a:t>
            </a:r>
            <a:r>
              <a:rPr lang="nl-BE" sz="2000" b="1" dirty="0" smtClean="0">
                <a:solidFill>
                  <a:schemeClr val="tx1"/>
                </a:solidFill>
              </a:rPr>
              <a:t>blinde vlek</a:t>
            </a:r>
            <a:r>
              <a:rPr lang="nl-BE" sz="2000" dirty="0" smtClean="0">
                <a:solidFill>
                  <a:schemeClr val="tx1"/>
                </a:solidFill>
              </a:rPr>
              <a:t> samenviel.</a:t>
            </a:r>
            <a:endParaRPr lang="nl-B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6847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323528" y="980728"/>
            <a:ext cx="849694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3.2 Netvlies, kegeltjes en staafjes en kleurenblindheid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32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Afgeronde rechthoek 9"/>
          <p:cNvSpPr/>
          <p:nvPr/>
        </p:nvSpPr>
        <p:spPr>
          <a:xfrm>
            <a:off x="373355" y="1844824"/>
            <a:ext cx="8397289" cy="41044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lvl="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nl-BE" sz="2000" dirty="0" smtClean="0">
                <a:solidFill>
                  <a:schemeClr val="tx1"/>
                </a:solidFill>
              </a:rPr>
              <a:t>Het netvlies bevat twee soorten zintuigcellen:</a:t>
            </a:r>
          </a:p>
          <a:p>
            <a:pPr marL="550863" lvl="0" indent="-45720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SzPct val="85000"/>
              <a:buAutoNum type="arabicParenR"/>
              <a:defRPr/>
            </a:pPr>
            <a:r>
              <a:rPr lang="nl-BE" sz="2000" b="1" dirty="0">
                <a:solidFill>
                  <a:schemeClr val="tx1"/>
                </a:solidFill>
              </a:rPr>
              <a:t>K</a:t>
            </a:r>
            <a:r>
              <a:rPr lang="nl-BE" sz="2000" b="1" dirty="0" smtClean="0">
                <a:solidFill>
                  <a:schemeClr val="tx1"/>
                </a:solidFill>
              </a:rPr>
              <a:t>egeltjes:</a:t>
            </a:r>
            <a:r>
              <a:rPr lang="nl-BE" sz="2000" dirty="0" smtClean="0">
                <a:solidFill>
                  <a:schemeClr val="tx1"/>
                </a:solidFill>
              </a:rPr>
              <a:t> Met de kegeltjes zie je kleuren en de intensiteit ervan: kegeltjes zijn gevoelig voo de kleur en de intensiteit van het licht.</a:t>
            </a:r>
          </a:p>
          <a:p>
            <a:pPr marL="550863" lvl="0" indent="-45720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SzPct val="85000"/>
              <a:buAutoNum type="arabicParenR"/>
              <a:defRPr/>
            </a:pPr>
            <a:r>
              <a:rPr lang="nl-BE" sz="2000" b="1" dirty="0" smtClean="0">
                <a:solidFill>
                  <a:schemeClr val="tx1"/>
                </a:solidFill>
              </a:rPr>
              <a:t>Staafjes: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smtClean="0">
                <a:solidFill>
                  <a:schemeClr val="tx1"/>
                </a:solidFill>
              </a:rPr>
              <a:t>Met de staafjes zie je alleen nuances van grijs: staafjes zijn alleen gevoelig voor de intensiteit van het licht. We kunnen vormen waarnemen.</a:t>
            </a:r>
            <a:endParaRPr lang="nl-B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8193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5410" y="1484784"/>
            <a:ext cx="1351084" cy="1351086"/>
          </a:xfrm>
          <a:prstGeom prst="rect">
            <a:avLst/>
          </a:prstGeom>
          <a:noFill/>
        </p:spPr>
      </p:pic>
      <p:sp>
        <p:nvSpPr>
          <p:cNvPr id="333830" name="Text Box 6"/>
          <p:cNvSpPr txBox="1">
            <a:spLocks noChangeArrowheads="1"/>
          </p:cNvSpPr>
          <p:nvPr/>
        </p:nvSpPr>
        <p:spPr bwMode="auto">
          <a:xfrm>
            <a:off x="250825" y="1646510"/>
            <a:ext cx="2520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b="1" dirty="0"/>
              <a:t>Experiment</a:t>
            </a:r>
            <a:endParaRPr lang="nl-NL" altLang="nl-BE" sz="1600" b="1" dirty="0"/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251717" y="1988840"/>
            <a:ext cx="86407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dirty="0"/>
              <a:t>Begrippen hoofdbrandpunt en brandpuntsafstand </a:t>
            </a:r>
            <a:r>
              <a:rPr lang="nl-BE" altLang="nl-BE" dirty="0" smtClean="0"/>
              <a:t>bepalen.</a:t>
            </a:r>
            <a:endParaRPr lang="nl-NL" altLang="nl-BE" dirty="0"/>
          </a:p>
        </p:txBody>
      </p:sp>
      <p:pic>
        <p:nvPicPr>
          <p:cNvPr id="3338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52" t="31734" r="27396" b="47601"/>
          <a:stretch>
            <a:fillRect/>
          </a:stretch>
        </p:blipFill>
        <p:spPr bwMode="auto">
          <a:xfrm>
            <a:off x="1006798" y="2348880"/>
            <a:ext cx="6192838" cy="33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3833" name="Line 9"/>
          <p:cNvSpPr>
            <a:spLocks noChangeShapeType="1"/>
          </p:cNvSpPr>
          <p:nvPr/>
        </p:nvSpPr>
        <p:spPr bwMode="auto">
          <a:xfrm>
            <a:off x="4391348" y="3006105"/>
            <a:ext cx="2808288" cy="13684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3834" name="Line 10"/>
          <p:cNvSpPr>
            <a:spLocks noChangeShapeType="1"/>
          </p:cNvSpPr>
          <p:nvPr/>
        </p:nvSpPr>
        <p:spPr bwMode="auto">
          <a:xfrm>
            <a:off x="4391348" y="3510930"/>
            <a:ext cx="2663825" cy="5762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3835" name="Line 11"/>
          <p:cNvSpPr>
            <a:spLocks noChangeShapeType="1"/>
          </p:cNvSpPr>
          <p:nvPr/>
        </p:nvSpPr>
        <p:spPr bwMode="auto">
          <a:xfrm flipV="1">
            <a:off x="4391348" y="3726830"/>
            <a:ext cx="2592388" cy="7921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3836" name="Line 12"/>
          <p:cNvSpPr>
            <a:spLocks noChangeShapeType="1"/>
          </p:cNvSpPr>
          <p:nvPr/>
        </p:nvSpPr>
        <p:spPr bwMode="auto">
          <a:xfrm flipV="1">
            <a:off x="4391348" y="3582367"/>
            <a:ext cx="2592388" cy="1295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3837" name="Line 13"/>
          <p:cNvSpPr>
            <a:spLocks noChangeShapeType="1"/>
          </p:cNvSpPr>
          <p:nvPr/>
        </p:nvSpPr>
        <p:spPr bwMode="auto">
          <a:xfrm>
            <a:off x="4391348" y="2996754"/>
            <a:ext cx="1152525" cy="5762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3838" name="Line 14"/>
          <p:cNvSpPr>
            <a:spLocks noChangeShapeType="1"/>
          </p:cNvSpPr>
          <p:nvPr/>
        </p:nvSpPr>
        <p:spPr bwMode="auto">
          <a:xfrm>
            <a:off x="4391348" y="3510930"/>
            <a:ext cx="1079500" cy="2159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3839" name="Line 15"/>
          <p:cNvSpPr>
            <a:spLocks noChangeShapeType="1"/>
          </p:cNvSpPr>
          <p:nvPr/>
        </p:nvSpPr>
        <p:spPr bwMode="auto">
          <a:xfrm flipV="1">
            <a:off x="4391348" y="4158630"/>
            <a:ext cx="1152525" cy="3603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3840" name="Line 16"/>
          <p:cNvSpPr>
            <a:spLocks noChangeShapeType="1"/>
          </p:cNvSpPr>
          <p:nvPr/>
        </p:nvSpPr>
        <p:spPr bwMode="auto">
          <a:xfrm flipV="1">
            <a:off x="4391348" y="4303092"/>
            <a:ext cx="1152525" cy="57467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3841" name="Text Box 17"/>
          <p:cNvSpPr txBox="1">
            <a:spLocks noChangeArrowheads="1"/>
          </p:cNvSpPr>
          <p:nvPr/>
        </p:nvSpPr>
        <p:spPr bwMode="auto">
          <a:xfrm>
            <a:off x="251520" y="5951021"/>
            <a:ext cx="85689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dirty="0"/>
              <a:t>Stralen breken, gebroken stralen lopen naar elkaar toe en snijden elkaar in één </a:t>
            </a:r>
            <a:r>
              <a:rPr lang="nl-BE" altLang="nl-BE" dirty="0" smtClean="0"/>
              <a:t>punt.</a:t>
            </a:r>
            <a:endParaRPr lang="nl-NL" altLang="nl-BE" dirty="0"/>
          </a:p>
        </p:txBody>
      </p:sp>
      <p:sp>
        <p:nvSpPr>
          <p:cNvPr id="333842" name="Text Box 18"/>
          <p:cNvSpPr txBox="1">
            <a:spLocks noChangeArrowheads="1"/>
          </p:cNvSpPr>
          <p:nvPr/>
        </p:nvSpPr>
        <p:spPr bwMode="auto">
          <a:xfrm>
            <a:off x="2303786" y="3938424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b="1" dirty="0"/>
              <a:t>F</a:t>
            </a:r>
            <a:r>
              <a:rPr lang="nl-BE" altLang="nl-BE" b="1" baseline="-25000" dirty="0"/>
              <a:t>1</a:t>
            </a:r>
            <a:endParaRPr lang="nl-NL" altLang="nl-BE" b="1" dirty="0"/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6120136" y="3938424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b="1"/>
              <a:t>F</a:t>
            </a:r>
            <a:r>
              <a:rPr lang="nl-BE" altLang="nl-BE" b="1" baseline="-25000"/>
              <a:t>2</a:t>
            </a:r>
            <a:endParaRPr lang="nl-NL" altLang="nl-BE" b="1"/>
          </a:p>
        </p:txBody>
      </p:sp>
      <p:sp>
        <p:nvSpPr>
          <p:cNvPr id="333844" name="Line 20"/>
          <p:cNvSpPr>
            <a:spLocks noChangeShapeType="1"/>
          </p:cNvSpPr>
          <p:nvPr/>
        </p:nvSpPr>
        <p:spPr bwMode="auto">
          <a:xfrm flipV="1">
            <a:off x="4391347" y="2780271"/>
            <a:ext cx="2232025" cy="108943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nl-BE"/>
          </a:p>
        </p:txBody>
      </p:sp>
      <p:sp>
        <p:nvSpPr>
          <p:cNvPr id="333845" name="Text Box 21"/>
          <p:cNvSpPr txBox="1">
            <a:spLocks noChangeArrowheads="1"/>
          </p:cNvSpPr>
          <p:nvPr/>
        </p:nvSpPr>
        <p:spPr bwMode="auto">
          <a:xfrm>
            <a:off x="6623373" y="2487885"/>
            <a:ext cx="2124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solidFill>
                  <a:srgbClr val="00CC00"/>
                </a:solidFill>
              </a:rPr>
              <a:t>Optisch middelpunt</a:t>
            </a:r>
            <a:endParaRPr lang="nl-NL" altLang="nl-BE" sz="1600">
              <a:solidFill>
                <a:srgbClr val="00CC00"/>
              </a:solidFill>
            </a:endParaRPr>
          </a:p>
        </p:txBody>
      </p:sp>
      <p:sp>
        <p:nvSpPr>
          <p:cNvPr id="333846" name="Line 22"/>
          <p:cNvSpPr>
            <a:spLocks noChangeShapeType="1"/>
          </p:cNvSpPr>
          <p:nvPr/>
        </p:nvSpPr>
        <p:spPr bwMode="auto">
          <a:xfrm flipV="1">
            <a:off x="646436" y="4158630"/>
            <a:ext cx="1657350" cy="5032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3847" name="Text Box 23"/>
          <p:cNvSpPr txBox="1">
            <a:spLocks noChangeArrowheads="1"/>
          </p:cNvSpPr>
          <p:nvPr/>
        </p:nvSpPr>
        <p:spPr bwMode="auto">
          <a:xfrm>
            <a:off x="36836" y="5012256"/>
            <a:ext cx="2051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dirty="0">
                <a:solidFill>
                  <a:srgbClr val="00CC00"/>
                </a:solidFill>
              </a:rPr>
              <a:t>hoofdbrandpunt</a:t>
            </a:r>
            <a:endParaRPr lang="nl-NL" altLang="nl-BE" sz="1600" dirty="0">
              <a:solidFill>
                <a:srgbClr val="00CC00"/>
              </a:solidFill>
            </a:endParaRPr>
          </a:p>
        </p:txBody>
      </p:sp>
      <p:sp>
        <p:nvSpPr>
          <p:cNvPr id="333848" name="Line 24"/>
          <p:cNvSpPr>
            <a:spLocks noChangeShapeType="1"/>
          </p:cNvSpPr>
          <p:nvPr/>
        </p:nvSpPr>
        <p:spPr bwMode="auto">
          <a:xfrm>
            <a:off x="2446661" y="4303092"/>
            <a:ext cx="0" cy="1008063"/>
          </a:xfrm>
          <a:prstGeom prst="line">
            <a:avLst/>
          </a:prstGeom>
          <a:noFill/>
          <a:ln w="28575">
            <a:solidFill>
              <a:srgbClr val="CC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3849" name="Line 25"/>
          <p:cNvSpPr>
            <a:spLocks noChangeShapeType="1"/>
          </p:cNvSpPr>
          <p:nvPr/>
        </p:nvSpPr>
        <p:spPr bwMode="auto">
          <a:xfrm>
            <a:off x="2446661" y="5311155"/>
            <a:ext cx="1873250" cy="0"/>
          </a:xfrm>
          <a:prstGeom prst="line">
            <a:avLst/>
          </a:prstGeom>
          <a:noFill/>
          <a:ln w="28575">
            <a:solidFill>
              <a:srgbClr val="CC00FF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3850" name="Text Box 26"/>
          <p:cNvSpPr txBox="1">
            <a:spLocks noChangeArrowheads="1"/>
          </p:cNvSpPr>
          <p:nvPr/>
        </p:nvSpPr>
        <p:spPr bwMode="auto">
          <a:xfrm>
            <a:off x="2087886" y="5382592"/>
            <a:ext cx="3887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solidFill>
                  <a:srgbClr val="CC00FF"/>
                </a:solidFill>
              </a:rPr>
              <a:t>Brandpuntsafstand OF</a:t>
            </a:r>
            <a:endParaRPr lang="nl-NL" altLang="nl-BE" sz="1600">
              <a:solidFill>
                <a:srgbClr val="CC00FF"/>
              </a:solidFill>
            </a:endParaRPr>
          </a:p>
        </p:txBody>
      </p:sp>
      <p:sp>
        <p:nvSpPr>
          <p:cNvPr id="333851" name="Text Box 27"/>
          <p:cNvSpPr txBox="1">
            <a:spLocks noChangeArrowheads="1"/>
          </p:cNvSpPr>
          <p:nvPr/>
        </p:nvSpPr>
        <p:spPr bwMode="auto">
          <a:xfrm>
            <a:off x="4068192" y="3875708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 dirty="0"/>
              <a:t>O</a:t>
            </a:r>
            <a:endParaRPr lang="nl-NL" altLang="nl-BE" sz="1600" b="1" dirty="0"/>
          </a:p>
        </p:txBody>
      </p:sp>
      <p:sp>
        <p:nvSpPr>
          <p:cNvPr id="28" name="Titel 1"/>
          <p:cNvSpPr txBox="1">
            <a:spLocks/>
          </p:cNvSpPr>
          <p:nvPr/>
        </p:nvSpPr>
        <p:spPr>
          <a:xfrm>
            <a:off x="323528" y="980728"/>
            <a:ext cx="849694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3.3 Beeldvorming bij bolle lenzen</a:t>
            </a:r>
          </a:p>
        </p:txBody>
      </p:sp>
      <p:sp>
        <p:nvSpPr>
          <p:cNvPr id="29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33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51520" y="5589240"/>
            <a:ext cx="2520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b="1" dirty="0" smtClean="0"/>
              <a:t>Waarneming:</a:t>
            </a:r>
            <a:endParaRPr lang="nl-NL" altLang="nl-BE" sz="1600" b="1" dirty="0"/>
          </a:p>
        </p:txBody>
      </p:sp>
    </p:spTree>
    <p:extLst>
      <p:ext uri="{BB962C8B-B14F-4D97-AF65-F5344CB8AC3E}">
        <p14:creationId xmlns:p14="http://schemas.microsoft.com/office/powerpoint/2010/main" xmlns="" val="7897151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3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3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3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3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3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3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3" grpId="0" animBg="1"/>
      <p:bldP spid="333834" grpId="0" animBg="1"/>
      <p:bldP spid="333835" grpId="0" animBg="1"/>
      <p:bldP spid="333836" grpId="0" animBg="1"/>
      <p:bldP spid="333837" grpId="0" animBg="1"/>
      <p:bldP spid="333838" grpId="0" animBg="1"/>
      <p:bldP spid="333839" grpId="0" animBg="1"/>
      <p:bldP spid="333840" grpId="0" animBg="1"/>
      <p:bldP spid="333841" grpId="0"/>
      <p:bldP spid="333844" grpId="0" animBg="1"/>
      <p:bldP spid="333844" grpId="1" animBg="1"/>
      <p:bldP spid="333845" grpId="0"/>
      <p:bldP spid="333845" grpId="1"/>
      <p:bldP spid="333846" grpId="0" animBg="1"/>
      <p:bldP spid="333846" grpId="1" animBg="1"/>
      <p:bldP spid="333847" grpId="0"/>
      <p:bldP spid="333847" grpId="1"/>
      <p:bldP spid="333848" grpId="0" animBg="1"/>
      <p:bldP spid="333848" grpId="1" animBg="1"/>
      <p:bldP spid="333849" grpId="0" animBg="1"/>
      <p:bldP spid="333849" grpId="1" animBg="1"/>
      <p:bldP spid="333850" grpId="0"/>
      <p:bldP spid="33385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4" name="Text Box 6"/>
          <p:cNvSpPr txBox="1">
            <a:spLocks noChangeArrowheads="1"/>
          </p:cNvSpPr>
          <p:nvPr/>
        </p:nvSpPr>
        <p:spPr bwMode="auto">
          <a:xfrm>
            <a:off x="250825" y="1620089"/>
            <a:ext cx="30972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b="1" dirty="0"/>
              <a:t>Experiment</a:t>
            </a:r>
            <a:endParaRPr lang="nl-NL" altLang="nl-BE" sz="1600" b="1" dirty="0"/>
          </a:p>
        </p:txBody>
      </p:sp>
      <p:sp>
        <p:nvSpPr>
          <p:cNvPr id="334855" name="Text Box 7"/>
          <p:cNvSpPr txBox="1">
            <a:spLocks noChangeArrowheads="1"/>
          </p:cNvSpPr>
          <p:nvPr/>
        </p:nvSpPr>
        <p:spPr bwMode="auto">
          <a:xfrm>
            <a:off x="251520" y="1988840"/>
            <a:ext cx="86409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dirty="0"/>
              <a:t>Schematische voorstelling van de stralengang bij bolle lenzen </a:t>
            </a:r>
            <a:r>
              <a:rPr lang="nl-BE" altLang="nl-BE" dirty="0" smtClean="0"/>
              <a:t/>
            </a:r>
            <a:br>
              <a:rPr lang="nl-BE" altLang="nl-BE" dirty="0" smtClean="0"/>
            </a:br>
            <a:r>
              <a:rPr lang="nl-BE" altLang="nl-BE" dirty="0" smtClean="0"/>
              <a:t>onderzoeken</a:t>
            </a:r>
            <a:endParaRPr lang="nl-NL" altLang="nl-BE" dirty="0"/>
          </a:p>
        </p:txBody>
      </p:sp>
      <p:grpSp>
        <p:nvGrpSpPr>
          <p:cNvPr id="334862" name="Group 14"/>
          <p:cNvGrpSpPr>
            <a:grpSpLocks/>
          </p:cNvGrpSpPr>
          <p:nvPr/>
        </p:nvGrpSpPr>
        <p:grpSpPr bwMode="auto">
          <a:xfrm>
            <a:off x="1042988" y="2637507"/>
            <a:ext cx="7489825" cy="2879725"/>
            <a:chOff x="657" y="1389"/>
            <a:chExt cx="4718" cy="1814"/>
          </a:xfrm>
        </p:grpSpPr>
        <p:sp>
          <p:nvSpPr>
            <p:cNvPr id="334856" name="Line 8"/>
            <p:cNvSpPr>
              <a:spLocks noChangeShapeType="1"/>
            </p:cNvSpPr>
            <p:nvPr/>
          </p:nvSpPr>
          <p:spPr bwMode="auto">
            <a:xfrm>
              <a:off x="2699" y="1389"/>
              <a:ext cx="0" cy="1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4857" name="Line 9"/>
            <p:cNvSpPr>
              <a:spLocks noChangeShapeType="1"/>
            </p:cNvSpPr>
            <p:nvPr/>
          </p:nvSpPr>
          <p:spPr bwMode="auto">
            <a:xfrm>
              <a:off x="657" y="2341"/>
              <a:ext cx="47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4858" name="Line 10"/>
            <p:cNvSpPr>
              <a:spLocks noChangeShapeType="1"/>
            </p:cNvSpPr>
            <p:nvPr/>
          </p:nvSpPr>
          <p:spPr bwMode="auto">
            <a:xfrm>
              <a:off x="2018" y="229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4859" name="Line 11"/>
            <p:cNvSpPr>
              <a:spLocks noChangeShapeType="1"/>
            </p:cNvSpPr>
            <p:nvPr/>
          </p:nvSpPr>
          <p:spPr bwMode="auto">
            <a:xfrm>
              <a:off x="3379" y="229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4860" name="Line 12"/>
            <p:cNvSpPr>
              <a:spLocks noChangeShapeType="1"/>
            </p:cNvSpPr>
            <p:nvPr/>
          </p:nvSpPr>
          <p:spPr bwMode="auto">
            <a:xfrm>
              <a:off x="1338" y="229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4861" name="Line 13"/>
            <p:cNvSpPr>
              <a:spLocks noChangeShapeType="1"/>
            </p:cNvSpPr>
            <p:nvPr/>
          </p:nvSpPr>
          <p:spPr bwMode="auto">
            <a:xfrm>
              <a:off x="4059" y="229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34863" name="Text Box 15"/>
          <p:cNvSpPr txBox="1">
            <a:spLocks noChangeArrowheads="1"/>
          </p:cNvSpPr>
          <p:nvPr/>
        </p:nvSpPr>
        <p:spPr bwMode="auto">
          <a:xfrm>
            <a:off x="3059113" y="4293269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F</a:t>
            </a:r>
            <a:r>
              <a:rPr lang="nl-BE" altLang="nl-BE" sz="1600" baseline="-25000"/>
              <a:t>1</a:t>
            </a:r>
            <a:endParaRPr lang="nl-NL" altLang="nl-BE" sz="1600"/>
          </a:p>
        </p:txBody>
      </p:sp>
      <p:sp>
        <p:nvSpPr>
          <p:cNvPr id="334864" name="Text Box 16"/>
          <p:cNvSpPr txBox="1">
            <a:spLocks noChangeArrowheads="1"/>
          </p:cNvSpPr>
          <p:nvPr/>
        </p:nvSpPr>
        <p:spPr bwMode="auto">
          <a:xfrm>
            <a:off x="5219700" y="4293269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F</a:t>
            </a:r>
            <a:r>
              <a:rPr lang="nl-BE" altLang="nl-BE" sz="1600" baseline="-25000"/>
              <a:t>2</a:t>
            </a:r>
            <a:endParaRPr lang="nl-NL" altLang="nl-BE" sz="1600"/>
          </a:p>
        </p:txBody>
      </p:sp>
      <p:grpSp>
        <p:nvGrpSpPr>
          <p:cNvPr id="334870" name="Group 22"/>
          <p:cNvGrpSpPr>
            <a:grpSpLocks/>
          </p:cNvGrpSpPr>
          <p:nvPr/>
        </p:nvGrpSpPr>
        <p:grpSpPr bwMode="auto">
          <a:xfrm>
            <a:off x="1116013" y="2997869"/>
            <a:ext cx="3168650" cy="0"/>
            <a:chOff x="703" y="1616"/>
            <a:chExt cx="1996" cy="0"/>
          </a:xfrm>
        </p:grpSpPr>
        <p:sp>
          <p:nvSpPr>
            <p:cNvPr id="334865" name="Line 17"/>
            <p:cNvSpPr>
              <a:spLocks noChangeShapeType="1"/>
            </p:cNvSpPr>
            <p:nvPr/>
          </p:nvSpPr>
          <p:spPr bwMode="auto">
            <a:xfrm>
              <a:off x="703" y="1616"/>
              <a:ext cx="1043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4866" name="Line 18"/>
            <p:cNvSpPr>
              <a:spLocks noChangeShapeType="1"/>
            </p:cNvSpPr>
            <p:nvPr/>
          </p:nvSpPr>
          <p:spPr bwMode="auto">
            <a:xfrm>
              <a:off x="1656" y="1616"/>
              <a:ext cx="1043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34871" name="Group 23"/>
          <p:cNvGrpSpPr>
            <a:grpSpLocks/>
          </p:cNvGrpSpPr>
          <p:nvPr/>
        </p:nvGrpSpPr>
        <p:grpSpPr bwMode="auto">
          <a:xfrm>
            <a:off x="4284663" y="2997869"/>
            <a:ext cx="2232025" cy="2376488"/>
            <a:chOff x="2699" y="1616"/>
            <a:chExt cx="1406" cy="1497"/>
          </a:xfrm>
        </p:grpSpPr>
        <p:sp>
          <p:nvSpPr>
            <p:cNvPr id="334867" name="Line 19"/>
            <p:cNvSpPr>
              <a:spLocks noChangeShapeType="1"/>
            </p:cNvSpPr>
            <p:nvPr/>
          </p:nvSpPr>
          <p:spPr bwMode="auto">
            <a:xfrm>
              <a:off x="2699" y="1616"/>
              <a:ext cx="1406" cy="1497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4869" name="Line 21"/>
            <p:cNvSpPr>
              <a:spLocks noChangeShapeType="1"/>
            </p:cNvSpPr>
            <p:nvPr/>
          </p:nvSpPr>
          <p:spPr bwMode="auto">
            <a:xfrm>
              <a:off x="2699" y="1616"/>
              <a:ext cx="635" cy="681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34872" name="Text Box 24"/>
          <p:cNvSpPr txBox="1">
            <a:spLocks noChangeArrowheads="1"/>
          </p:cNvSpPr>
          <p:nvPr/>
        </p:nvSpPr>
        <p:spPr bwMode="auto">
          <a:xfrm>
            <a:off x="4283075" y="4293269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O</a:t>
            </a:r>
            <a:endParaRPr lang="nl-NL" altLang="nl-BE" sz="1600"/>
          </a:p>
        </p:txBody>
      </p:sp>
      <p:grpSp>
        <p:nvGrpSpPr>
          <p:cNvPr id="334878" name="Group 30"/>
          <p:cNvGrpSpPr>
            <a:grpSpLocks/>
          </p:cNvGrpSpPr>
          <p:nvPr/>
        </p:nvGrpSpPr>
        <p:grpSpPr bwMode="auto">
          <a:xfrm rot="-1531911">
            <a:off x="1500188" y="4796507"/>
            <a:ext cx="3008312" cy="71437"/>
            <a:chOff x="703" y="1616"/>
            <a:chExt cx="1996" cy="0"/>
          </a:xfrm>
        </p:grpSpPr>
        <p:sp>
          <p:nvSpPr>
            <p:cNvPr id="334879" name="Line 31"/>
            <p:cNvSpPr>
              <a:spLocks noChangeShapeType="1"/>
            </p:cNvSpPr>
            <p:nvPr/>
          </p:nvSpPr>
          <p:spPr bwMode="auto">
            <a:xfrm>
              <a:off x="703" y="1616"/>
              <a:ext cx="104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4880" name="Line 32"/>
            <p:cNvSpPr>
              <a:spLocks noChangeShapeType="1"/>
            </p:cNvSpPr>
            <p:nvPr/>
          </p:nvSpPr>
          <p:spPr bwMode="auto">
            <a:xfrm>
              <a:off x="1656" y="1616"/>
              <a:ext cx="104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34881" name="Line 33"/>
          <p:cNvSpPr>
            <a:spLocks noChangeShapeType="1"/>
          </p:cNvSpPr>
          <p:nvPr/>
        </p:nvSpPr>
        <p:spPr bwMode="auto">
          <a:xfrm flipV="1">
            <a:off x="1403350" y="3574132"/>
            <a:ext cx="2881313" cy="15113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4882" name="Line 34"/>
          <p:cNvSpPr>
            <a:spLocks noChangeShapeType="1"/>
          </p:cNvSpPr>
          <p:nvPr/>
        </p:nvSpPr>
        <p:spPr bwMode="auto">
          <a:xfrm flipV="1">
            <a:off x="1403350" y="4366294"/>
            <a:ext cx="1368425" cy="7191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grpSp>
        <p:nvGrpSpPr>
          <p:cNvPr id="334883" name="Group 35"/>
          <p:cNvGrpSpPr>
            <a:grpSpLocks/>
          </p:cNvGrpSpPr>
          <p:nvPr/>
        </p:nvGrpSpPr>
        <p:grpSpPr bwMode="auto">
          <a:xfrm>
            <a:off x="4283075" y="3574132"/>
            <a:ext cx="3168650" cy="0"/>
            <a:chOff x="703" y="1616"/>
            <a:chExt cx="1996" cy="0"/>
          </a:xfrm>
        </p:grpSpPr>
        <p:sp>
          <p:nvSpPr>
            <p:cNvPr id="334884" name="Line 36"/>
            <p:cNvSpPr>
              <a:spLocks noChangeShapeType="1"/>
            </p:cNvSpPr>
            <p:nvPr/>
          </p:nvSpPr>
          <p:spPr bwMode="auto">
            <a:xfrm>
              <a:off x="703" y="1616"/>
              <a:ext cx="1043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4885" name="Line 37"/>
            <p:cNvSpPr>
              <a:spLocks noChangeShapeType="1"/>
            </p:cNvSpPr>
            <p:nvPr/>
          </p:nvSpPr>
          <p:spPr bwMode="auto">
            <a:xfrm>
              <a:off x="1656" y="1616"/>
              <a:ext cx="1043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34886" name="Text Box 38"/>
          <p:cNvSpPr txBox="1">
            <a:spLocks noChangeArrowheads="1"/>
          </p:cNvSpPr>
          <p:nvPr/>
        </p:nvSpPr>
        <p:spPr bwMode="auto">
          <a:xfrm>
            <a:off x="611560" y="5468640"/>
            <a:ext cx="4464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dirty="0">
                <a:solidFill>
                  <a:srgbClr val="FF0066"/>
                </a:solidFill>
              </a:rPr>
              <a:t>Lichtstraal evenwijdig met hoofdas</a:t>
            </a:r>
            <a:endParaRPr lang="nl-NL" altLang="nl-BE" sz="1600" dirty="0">
              <a:solidFill>
                <a:srgbClr val="FF0066"/>
              </a:solidFill>
            </a:endParaRPr>
          </a:p>
        </p:txBody>
      </p:sp>
      <p:sp>
        <p:nvSpPr>
          <p:cNvPr id="334887" name="Text Box 39"/>
          <p:cNvSpPr txBox="1">
            <a:spLocks noChangeArrowheads="1"/>
          </p:cNvSpPr>
          <p:nvPr/>
        </p:nvSpPr>
        <p:spPr bwMode="auto">
          <a:xfrm>
            <a:off x="611560" y="6260802"/>
            <a:ext cx="4464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dirty="0">
                <a:solidFill>
                  <a:srgbClr val="0000FF"/>
                </a:solidFill>
              </a:rPr>
              <a:t>Lichtstaal door optisch middelpunt</a:t>
            </a:r>
            <a:endParaRPr lang="nl-NL" altLang="nl-BE" sz="1600" dirty="0">
              <a:solidFill>
                <a:srgbClr val="0000FF"/>
              </a:solidFill>
            </a:endParaRPr>
          </a:p>
        </p:txBody>
      </p:sp>
      <p:sp>
        <p:nvSpPr>
          <p:cNvPr id="334888" name="Text Box 40"/>
          <p:cNvSpPr txBox="1">
            <a:spLocks noChangeArrowheads="1"/>
          </p:cNvSpPr>
          <p:nvPr/>
        </p:nvSpPr>
        <p:spPr bwMode="auto">
          <a:xfrm>
            <a:off x="611560" y="5898758"/>
            <a:ext cx="4464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dirty="0">
                <a:solidFill>
                  <a:srgbClr val="00CC00"/>
                </a:solidFill>
              </a:rPr>
              <a:t>Lichtstaal door hoofdbrandpunt F</a:t>
            </a:r>
            <a:r>
              <a:rPr lang="nl-BE" altLang="nl-BE" sz="1600" baseline="-25000" dirty="0">
                <a:solidFill>
                  <a:srgbClr val="00CC00"/>
                </a:solidFill>
              </a:rPr>
              <a:t>1</a:t>
            </a:r>
            <a:endParaRPr lang="nl-NL" altLang="nl-BE" sz="1600" dirty="0">
              <a:solidFill>
                <a:srgbClr val="00CC00"/>
              </a:solidFill>
            </a:endParaRPr>
          </a:p>
        </p:txBody>
      </p:sp>
      <p:sp>
        <p:nvSpPr>
          <p:cNvPr id="334889" name="Text Box 41"/>
          <p:cNvSpPr txBox="1">
            <a:spLocks noChangeArrowheads="1"/>
          </p:cNvSpPr>
          <p:nvPr/>
        </p:nvSpPr>
        <p:spPr bwMode="auto">
          <a:xfrm>
            <a:off x="1527547" y="554325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BE" altLang="nl-BE"/>
          </a:p>
        </p:txBody>
      </p:sp>
      <p:sp>
        <p:nvSpPr>
          <p:cNvPr id="334890" name="Text Box 42"/>
          <p:cNvSpPr txBox="1">
            <a:spLocks noChangeArrowheads="1"/>
          </p:cNvSpPr>
          <p:nvPr/>
        </p:nvSpPr>
        <p:spPr bwMode="auto">
          <a:xfrm>
            <a:off x="4356472" y="5468640"/>
            <a:ext cx="4464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solidFill>
                  <a:srgbClr val="FF0066"/>
                </a:solidFill>
              </a:rPr>
              <a:t>gebroken lichtstraal door brandpunt F</a:t>
            </a:r>
            <a:r>
              <a:rPr lang="nl-BE" altLang="nl-BE" sz="1600" baseline="-25000">
                <a:solidFill>
                  <a:srgbClr val="FF0066"/>
                </a:solidFill>
              </a:rPr>
              <a:t>2</a:t>
            </a:r>
            <a:endParaRPr lang="nl-NL" altLang="nl-BE" sz="1600">
              <a:solidFill>
                <a:srgbClr val="FF0066"/>
              </a:solidFill>
            </a:endParaRPr>
          </a:p>
        </p:txBody>
      </p:sp>
      <p:sp>
        <p:nvSpPr>
          <p:cNvPr id="334891" name="Text Box 43"/>
          <p:cNvSpPr txBox="1">
            <a:spLocks noChangeArrowheads="1"/>
          </p:cNvSpPr>
          <p:nvPr/>
        </p:nvSpPr>
        <p:spPr bwMode="auto">
          <a:xfrm>
            <a:off x="4354885" y="6236989"/>
            <a:ext cx="4464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dirty="0">
                <a:solidFill>
                  <a:srgbClr val="0000FF"/>
                </a:solidFill>
              </a:rPr>
              <a:t>geen breking, lichtstraal gaat rechtdoor</a:t>
            </a:r>
            <a:endParaRPr lang="nl-NL" altLang="nl-BE" sz="1600" dirty="0">
              <a:solidFill>
                <a:srgbClr val="0000FF"/>
              </a:solidFill>
            </a:endParaRPr>
          </a:p>
        </p:txBody>
      </p:sp>
      <p:sp>
        <p:nvSpPr>
          <p:cNvPr id="334892" name="Text Box 44"/>
          <p:cNvSpPr txBox="1">
            <a:spLocks noChangeArrowheads="1"/>
          </p:cNvSpPr>
          <p:nvPr/>
        </p:nvSpPr>
        <p:spPr bwMode="auto">
          <a:xfrm>
            <a:off x="4356472" y="5898758"/>
            <a:ext cx="47875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 dirty="0">
                <a:solidFill>
                  <a:srgbClr val="00CC00"/>
                </a:solidFill>
              </a:rPr>
              <a:t>gebroken lichtstraal evenwijdig met hoofdas</a:t>
            </a:r>
            <a:endParaRPr lang="nl-NL" altLang="nl-BE" sz="1600" dirty="0">
              <a:solidFill>
                <a:srgbClr val="00CC00"/>
              </a:solidFill>
            </a:endParaRPr>
          </a:p>
        </p:txBody>
      </p:sp>
      <p:sp>
        <p:nvSpPr>
          <p:cNvPr id="334896" name="Line 48"/>
          <p:cNvSpPr>
            <a:spLocks noChangeShapeType="1"/>
          </p:cNvSpPr>
          <p:nvPr/>
        </p:nvSpPr>
        <p:spPr bwMode="auto">
          <a:xfrm flipV="1">
            <a:off x="4357688" y="3285207"/>
            <a:ext cx="1727200" cy="863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323528" y="980728"/>
            <a:ext cx="849694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3.3 Beeldvorming bij bolle lenzen</a:t>
            </a:r>
          </a:p>
        </p:txBody>
      </p:sp>
      <p:sp>
        <p:nvSpPr>
          <p:cNvPr id="41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34-35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199" y="1659662"/>
            <a:ext cx="1351084" cy="1351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10994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81" grpId="0" animBg="1"/>
      <p:bldP spid="334882" grpId="0" animBg="1"/>
      <p:bldP spid="334886" grpId="0"/>
      <p:bldP spid="334887" grpId="0"/>
      <p:bldP spid="334888" grpId="0"/>
      <p:bldP spid="334890" grpId="0"/>
      <p:bldP spid="334891" grpId="0"/>
      <p:bldP spid="334892" grpId="0"/>
      <p:bldP spid="3348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583264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3.1.1 beschermende delen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28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445309303"/>
              </p:ext>
            </p:extLst>
          </p:nvPr>
        </p:nvGraphicFramePr>
        <p:xfrm>
          <a:off x="467544" y="2060848"/>
          <a:ext cx="2772308" cy="4410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2308"/>
              </a:tblGrid>
              <a:tr h="441049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nl-BE" dirty="0" smtClean="0"/>
                        <a:t>Wenkbrauw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nl-BE" dirty="0" smtClean="0"/>
                        <a:t>2) Traanklier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nl-BE" dirty="0" smtClean="0"/>
                        <a:t>3) Wimpers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nl-BE" dirty="0" smtClean="0"/>
                        <a:t>4) Bovenste ooglid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nl-BE" dirty="0" smtClean="0"/>
                        <a:t>5) Traankanaaltje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nl-BE" dirty="0" smtClean="0"/>
                        <a:t>6) Traanheuvel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nl-BE" dirty="0" smtClean="0"/>
                        <a:t>7) Traanzakje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nl-BE" dirty="0" smtClean="0"/>
                        <a:t>8) Onderste ooglid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nl-BE" dirty="0" smtClean="0"/>
                        <a:t>9) Traanbuis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nl-BE" dirty="0" smtClean="0"/>
                        <a:t>10) Neusholte</a:t>
                      </a:r>
                      <a:r>
                        <a:rPr lang="nl-BE" baseline="0" dirty="0" smtClean="0"/>
                        <a:t> 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echthoek 14"/>
          <p:cNvSpPr/>
          <p:nvPr/>
        </p:nvSpPr>
        <p:spPr>
          <a:xfrm>
            <a:off x="827584" y="2132856"/>
            <a:ext cx="17281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6" name="Rechthoek 14"/>
          <p:cNvSpPr/>
          <p:nvPr/>
        </p:nvSpPr>
        <p:spPr>
          <a:xfrm>
            <a:off x="755576" y="2564904"/>
            <a:ext cx="17281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7" name="Rechthoek 14"/>
          <p:cNvSpPr/>
          <p:nvPr/>
        </p:nvSpPr>
        <p:spPr>
          <a:xfrm>
            <a:off x="755576" y="2996952"/>
            <a:ext cx="17281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8" name="Rechthoek 14"/>
          <p:cNvSpPr/>
          <p:nvPr/>
        </p:nvSpPr>
        <p:spPr>
          <a:xfrm>
            <a:off x="755576" y="3429000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9" name="Rechthoek 14"/>
          <p:cNvSpPr/>
          <p:nvPr/>
        </p:nvSpPr>
        <p:spPr>
          <a:xfrm>
            <a:off x="827584" y="3861048"/>
            <a:ext cx="17281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20" name="Rechthoek 14"/>
          <p:cNvSpPr/>
          <p:nvPr/>
        </p:nvSpPr>
        <p:spPr>
          <a:xfrm>
            <a:off x="827584" y="4293096"/>
            <a:ext cx="17281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21" name="Rechthoek 14"/>
          <p:cNvSpPr/>
          <p:nvPr/>
        </p:nvSpPr>
        <p:spPr>
          <a:xfrm>
            <a:off x="755576" y="4725144"/>
            <a:ext cx="17281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22" name="Rechthoek 14"/>
          <p:cNvSpPr/>
          <p:nvPr/>
        </p:nvSpPr>
        <p:spPr>
          <a:xfrm>
            <a:off x="755576" y="5157192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23" name="Rechthoek 14"/>
          <p:cNvSpPr/>
          <p:nvPr/>
        </p:nvSpPr>
        <p:spPr>
          <a:xfrm>
            <a:off x="827584" y="5661248"/>
            <a:ext cx="17281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24" name="Rechthoek 14"/>
          <p:cNvSpPr/>
          <p:nvPr/>
        </p:nvSpPr>
        <p:spPr>
          <a:xfrm>
            <a:off x="899592" y="6093296"/>
            <a:ext cx="17281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pic>
        <p:nvPicPr>
          <p:cNvPr id="2050" name="Picture 2" descr="C:\Users\Ellis\Documents\Scan0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55" t="37400" r="43888" b="28475"/>
          <a:stretch/>
        </p:blipFill>
        <p:spPr bwMode="auto">
          <a:xfrm rot="10800000">
            <a:off x="3788294" y="1945730"/>
            <a:ext cx="4384105" cy="471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84224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9"/>
          <p:cNvSpPr/>
          <p:nvPr/>
        </p:nvSpPr>
        <p:spPr>
          <a:xfrm>
            <a:off x="373355" y="1844824"/>
            <a:ext cx="8397289" cy="41044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lvl="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nl-BE" sz="2000" b="1" dirty="0" smtClean="0">
                <a:solidFill>
                  <a:schemeClr val="tx1"/>
                </a:solidFill>
              </a:rPr>
              <a:t>Drie karakteristieke stralen:</a:t>
            </a:r>
          </a:p>
          <a:p>
            <a:pPr marL="550863" lvl="0" indent="-45720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SzPct val="85000"/>
              <a:buAutoNum type="arabicParenR"/>
              <a:defRPr/>
            </a:pPr>
            <a:r>
              <a:rPr lang="nl-BE" sz="2000" dirty="0" smtClean="0">
                <a:solidFill>
                  <a:schemeClr val="tx1"/>
                </a:solidFill>
              </a:rPr>
              <a:t>Een straal die evenwijdig met de hoofdas invalt, gaat na breking door het brandpunt.</a:t>
            </a:r>
          </a:p>
          <a:p>
            <a:pPr marL="550863" lvl="0" indent="-45720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SzPct val="85000"/>
              <a:buAutoNum type="arabicParenR"/>
              <a:defRPr/>
            </a:pPr>
            <a:r>
              <a:rPr lang="nl-BE" sz="2000" dirty="0" smtClean="0">
                <a:solidFill>
                  <a:schemeClr val="tx1"/>
                </a:solidFill>
              </a:rPr>
              <a:t>Een straal die invalt door een hoofdbrandpunt, gaat na breking evenwijdig met de hoofdas.</a:t>
            </a:r>
          </a:p>
          <a:p>
            <a:pPr marL="550863" lvl="0" indent="-45720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SzPct val="85000"/>
              <a:buAutoNum type="arabicParenR"/>
              <a:defRPr/>
            </a:pPr>
            <a:r>
              <a:rPr lang="nl-BE" sz="2000" dirty="0" smtClean="0">
                <a:solidFill>
                  <a:schemeClr val="tx1"/>
                </a:solidFill>
              </a:rPr>
              <a:t>Een straal die invalt door het optisch middelpunt O, wordt niet gebroken.</a:t>
            </a:r>
            <a:endParaRPr lang="nl-BE" sz="2000" dirty="0">
              <a:solidFill>
                <a:schemeClr val="tx1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980728"/>
            <a:ext cx="849694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3.3 Beeldvorming bij bolle lenzen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35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8617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250825" y="1819126"/>
            <a:ext cx="30972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Experiment</a:t>
            </a:r>
            <a:endParaRPr lang="nl-NL" altLang="nl-BE" sz="1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85689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dirty="0"/>
              <a:t>Invloed van de voorwerpsafstand en de brandpuntsafstand op het beeld bij lenzen</a:t>
            </a:r>
            <a:endParaRPr lang="nl-NL" altLang="nl-BE" dirty="0"/>
          </a:p>
        </p:txBody>
      </p:sp>
      <p:pic>
        <p:nvPicPr>
          <p:cNvPr id="335880" name="Picture 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95" t="19620" r="26210" b="59715"/>
          <a:stretch>
            <a:fillRect/>
          </a:stretch>
        </p:blipFill>
        <p:spPr bwMode="auto">
          <a:xfrm>
            <a:off x="1979712" y="2758007"/>
            <a:ext cx="4800705" cy="29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23528" y="980728"/>
            <a:ext cx="849694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3.3 Beeldvorming bij bolle lenzen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35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2200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48" t="14286" r="22805" b="11931"/>
          <a:stretch/>
        </p:blipFill>
        <p:spPr bwMode="auto">
          <a:xfrm>
            <a:off x="539552" y="332656"/>
            <a:ext cx="8208912" cy="61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28941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250825" y="1340693"/>
            <a:ext cx="345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altLang="nl-B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323528" y="1477218"/>
            <a:ext cx="3025775" cy="3365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BE" altLang="nl-BE" sz="1600" dirty="0"/>
              <a:t>Situatie 1: </a:t>
            </a:r>
            <a:r>
              <a:rPr lang="en-US" altLang="nl-BE" sz="1600" dirty="0"/>
              <a:t>|</a:t>
            </a:r>
            <a:r>
              <a:rPr lang="nl-BE" altLang="nl-BE" sz="1600" dirty="0"/>
              <a:t> OV</a:t>
            </a:r>
            <a:r>
              <a:rPr lang="en-US" altLang="nl-BE" sz="1600" dirty="0"/>
              <a:t>|</a:t>
            </a:r>
            <a:r>
              <a:rPr lang="nl-BE" altLang="nl-BE" sz="1600" dirty="0"/>
              <a:t>  &gt; 2 </a:t>
            </a:r>
            <a:r>
              <a:rPr lang="en-US" altLang="nl-BE" sz="1600" dirty="0"/>
              <a:t>|</a:t>
            </a:r>
            <a:r>
              <a:rPr lang="nl-BE" altLang="nl-BE" sz="1600" dirty="0"/>
              <a:t> OF </a:t>
            </a:r>
            <a:r>
              <a:rPr lang="en-US" altLang="nl-BE" sz="1600" dirty="0"/>
              <a:t>|</a:t>
            </a:r>
          </a:p>
        </p:txBody>
      </p:sp>
      <p:grpSp>
        <p:nvGrpSpPr>
          <p:cNvPr id="336904" name="Group 8"/>
          <p:cNvGrpSpPr>
            <a:grpSpLocks/>
          </p:cNvGrpSpPr>
          <p:nvPr/>
        </p:nvGrpSpPr>
        <p:grpSpPr bwMode="auto">
          <a:xfrm>
            <a:off x="1258888" y="1844824"/>
            <a:ext cx="7489825" cy="2879725"/>
            <a:chOff x="657" y="1389"/>
            <a:chExt cx="4718" cy="1814"/>
          </a:xfrm>
        </p:grpSpPr>
        <p:sp>
          <p:nvSpPr>
            <p:cNvPr id="336905" name="Line 9"/>
            <p:cNvSpPr>
              <a:spLocks noChangeShapeType="1"/>
            </p:cNvSpPr>
            <p:nvPr/>
          </p:nvSpPr>
          <p:spPr bwMode="auto">
            <a:xfrm>
              <a:off x="2699" y="1389"/>
              <a:ext cx="0" cy="1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6906" name="Line 10"/>
            <p:cNvSpPr>
              <a:spLocks noChangeShapeType="1"/>
            </p:cNvSpPr>
            <p:nvPr/>
          </p:nvSpPr>
          <p:spPr bwMode="auto">
            <a:xfrm>
              <a:off x="657" y="2341"/>
              <a:ext cx="47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6907" name="Line 11"/>
            <p:cNvSpPr>
              <a:spLocks noChangeShapeType="1"/>
            </p:cNvSpPr>
            <p:nvPr/>
          </p:nvSpPr>
          <p:spPr bwMode="auto">
            <a:xfrm>
              <a:off x="2018" y="229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6908" name="Line 12"/>
            <p:cNvSpPr>
              <a:spLocks noChangeShapeType="1"/>
            </p:cNvSpPr>
            <p:nvPr/>
          </p:nvSpPr>
          <p:spPr bwMode="auto">
            <a:xfrm>
              <a:off x="3379" y="229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6909" name="Line 13"/>
            <p:cNvSpPr>
              <a:spLocks noChangeShapeType="1"/>
            </p:cNvSpPr>
            <p:nvPr/>
          </p:nvSpPr>
          <p:spPr bwMode="auto">
            <a:xfrm>
              <a:off x="1338" y="229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6910" name="Line 14"/>
            <p:cNvSpPr>
              <a:spLocks noChangeShapeType="1"/>
            </p:cNvSpPr>
            <p:nvPr/>
          </p:nvSpPr>
          <p:spPr bwMode="auto">
            <a:xfrm>
              <a:off x="4059" y="229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36911" name="Text Box 15"/>
          <p:cNvSpPr txBox="1">
            <a:spLocks noChangeArrowheads="1"/>
          </p:cNvSpPr>
          <p:nvPr/>
        </p:nvSpPr>
        <p:spPr bwMode="auto">
          <a:xfrm>
            <a:off x="3275013" y="3500586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F</a:t>
            </a:r>
            <a:r>
              <a:rPr lang="nl-BE" altLang="nl-BE" sz="1600" baseline="-25000"/>
              <a:t>1</a:t>
            </a:r>
            <a:endParaRPr lang="nl-NL" altLang="nl-BE" sz="1600"/>
          </a:p>
        </p:txBody>
      </p:sp>
      <p:sp>
        <p:nvSpPr>
          <p:cNvPr id="336912" name="Text Box 16"/>
          <p:cNvSpPr txBox="1">
            <a:spLocks noChangeArrowheads="1"/>
          </p:cNvSpPr>
          <p:nvPr/>
        </p:nvSpPr>
        <p:spPr bwMode="auto">
          <a:xfrm>
            <a:off x="5435600" y="3500586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F</a:t>
            </a:r>
            <a:r>
              <a:rPr lang="nl-BE" altLang="nl-BE" sz="1600" baseline="-25000"/>
              <a:t>2</a:t>
            </a:r>
            <a:endParaRPr lang="nl-NL" altLang="nl-BE" sz="1600"/>
          </a:p>
        </p:txBody>
      </p:sp>
      <p:sp>
        <p:nvSpPr>
          <p:cNvPr id="336913" name="Text Box 17"/>
          <p:cNvSpPr txBox="1">
            <a:spLocks noChangeArrowheads="1"/>
          </p:cNvSpPr>
          <p:nvPr/>
        </p:nvSpPr>
        <p:spPr bwMode="auto">
          <a:xfrm>
            <a:off x="4498975" y="3500586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O</a:t>
            </a:r>
            <a:endParaRPr lang="nl-NL" altLang="nl-BE" sz="1600"/>
          </a:p>
        </p:txBody>
      </p:sp>
      <p:sp>
        <p:nvSpPr>
          <p:cNvPr id="336914" name="Text Box 18"/>
          <p:cNvSpPr txBox="1">
            <a:spLocks noChangeArrowheads="1"/>
          </p:cNvSpPr>
          <p:nvPr/>
        </p:nvSpPr>
        <p:spPr bwMode="auto">
          <a:xfrm>
            <a:off x="2051050" y="3500586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2 F</a:t>
            </a:r>
            <a:r>
              <a:rPr lang="nl-BE" altLang="nl-BE" sz="1600" baseline="-25000"/>
              <a:t>1</a:t>
            </a:r>
            <a:endParaRPr lang="nl-NL" altLang="nl-BE" sz="1600"/>
          </a:p>
        </p:txBody>
      </p:sp>
      <p:sp>
        <p:nvSpPr>
          <p:cNvPr id="336915" name="Text Box 19"/>
          <p:cNvSpPr txBox="1">
            <a:spLocks noChangeArrowheads="1"/>
          </p:cNvSpPr>
          <p:nvPr/>
        </p:nvSpPr>
        <p:spPr bwMode="auto">
          <a:xfrm>
            <a:off x="6515100" y="3500586"/>
            <a:ext cx="57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2 F</a:t>
            </a:r>
            <a:r>
              <a:rPr lang="nl-BE" altLang="nl-BE" sz="1600" baseline="-25000"/>
              <a:t>2</a:t>
            </a:r>
            <a:endParaRPr lang="nl-NL" altLang="nl-BE" sz="1600"/>
          </a:p>
        </p:txBody>
      </p:sp>
      <p:sp>
        <p:nvSpPr>
          <p:cNvPr id="336916" name="Line 20"/>
          <p:cNvSpPr>
            <a:spLocks noChangeShapeType="1"/>
          </p:cNvSpPr>
          <p:nvPr/>
        </p:nvSpPr>
        <p:spPr bwMode="auto">
          <a:xfrm flipV="1">
            <a:off x="1692275" y="2779861"/>
            <a:ext cx="0" cy="5762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6917" name="Text Box 21"/>
          <p:cNvSpPr txBox="1">
            <a:spLocks noChangeArrowheads="1"/>
          </p:cNvSpPr>
          <p:nvPr/>
        </p:nvSpPr>
        <p:spPr bwMode="auto">
          <a:xfrm>
            <a:off x="1547813" y="3500586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>
                <a:solidFill>
                  <a:srgbClr val="FF00FF"/>
                </a:solidFill>
              </a:rPr>
              <a:t>V</a:t>
            </a:r>
            <a:endParaRPr lang="nl-NL" altLang="nl-BE" sz="1600" b="1">
              <a:solidFill>
                <a:srgbClr val="FF00FF"/>
              </a:solidFill>
            </a:endParaRPr>
          </a:p>
        </p:txBody>
      </p:sp>
      <p:sp>
        <p:nvSpPr>
          <p:cNvPr id="336918" name="Text Box 22"/>
          <p:cNvSpPr txBox="1">
            <a:spLocks noChangeArrowheads="1"/>
          </p:cNvSpPr>
          <p:nvPr/>
        </p:nvSpPr>
        <p:spPr bwMode="auto">
          <a:xfrm>
            <a:off x="1042988" y="4941168"/>
            <a:ext cx="2665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dirty="0"/>
              <a:t>a</a:t>
            </a:r>
            <a:r>
              <a:rPr lang="nl-BE" altLang="nl-BE" sz="2000" dirty="0" smtClean="0"/>
              <a:t>ard </a:t>
            </a:r>
            <a:r>
              <a:rPr lang="nl-BE" altLang="nl-BE" sz="2000" dirty="0"/>
              <a:t>beeld</a:t>
            </a:r>
            <a:endParaRPr lang="nl-NL" altLang="nl-BE" sz="2000" dirty="0"/>
          </a:p>
        </p:txBody>
      </p:sp>
      <p:sp>
        <p:nvSpPr>
          <p:cNvPr id="336919" name="Text Box 23"/>
          <p:cNvSpPr txBox="1">
            <a:spLocks noChangeArrowheads="1"/>
          </p:cNvSpPr>
          <p:nvPr/>
        </p:nvSpPr>
        <p:spPr bwMode="auto">
          <a:xfrm>
            <a:off x="1042987" y="5323755"/>
            <a:ext cx="3235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dirty="0"/>
              <a:t>stand beeld</a:t>
            </a:r>
            <a:endParaRPr lang="nl-NL" altLang="nl-BE" sz="2000" dirty="0"/>
          </a:p>
        </p:txBody>
      </p:sp>
      <p:sp>
        <p:nvSpPr>
          <p:cNvPr id="336920" name="Text Box 24"/>
          <p:cNvSpPr txBox="1">
            <a:spLocks noChangeArrowheads="1"/>
          </p:cNvSpPr>
          <p:nvPr/>
        </p:nvSpPr>
        <p:spPr bwMode="auto">
          <a:xfrm>
            <a:off x="1042988" y="5684118"/>
            <a:ext cx="2665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dirty="0"/>
              <a:t>grootte beeld</a:t>
            </a:r>
            <a:endParaRPr lang="nl-NL" altLang="nl-BE" sz="2000" dirty="0"/>
          </a:p>
        </p:txBody>
      </p:sp>
      <p:sp>
        <p:nvSpPr>
          <p:cNvPr id="336921" name="Text Box 25"/>
          <p:cNvSpPr txBox="1">
            <a:spLocks noChangeArrowheads="1"/>
          </p:cNvSpPr>
          <p:nvPr/>
        </p:nvSpPr>
        <p:spPr bwMode="auto">
          <a:xfrm>
            <a:off x="1042988" y="6044480"/>
            <a:ext cx="24487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dirty="0"/>
              <a:t>plaats beeld</a:t>
            </a:r>
            <a:endParaRPr lang="nl-NL" altLang="nl-BE" sz="2000" dirty="0"/>
          </a:p>
        </p:txBody>
      </p:sp>
      <p:grpSp>
        <p:nvGrpSpPr>
          <p:cNvPr id="336927" name="Group 31"/>
          <p:cNvGrpSpPr>
            <a:grpSpLocks/>
          </p:cNvGrpSpPr>
          <p:nvPr/>
        </p:nvGrpSpPr>
        <p:grpSpPr bwMode="auto">
          <a:xfrm>
            <a:off x="1692275" y="2779861"/>
            <a:ext cx="2808288" cy="0"/>
            <a:chOff x="1066" y="1842"/>
            <a:chExt cx="1769" cy="0"/>
          </a:xfrm>
        </p:grpSpPr>
        <p:sp>
          <p:nvSpPr>
            <p:cNvPr id="336922" name="Line 26"/>
            <p:cNvSpPr>
              <a:spLocks noChangeShapeType="1"/>
            </p:cNvSpPr>
            <p:nvPr/>
          </p:nvSpPr>
          <p:spPr bwMode="auto">
            <a:xfrm>
              <a:off x="1066" y="1842"/>
              <a:ext cx="99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6923" name="Line 27"/>
            <p:cNvSpPr>
              <a:spLocks noChangeShapeType="1"/>
            </p:cNvSpPr>
            <p:nvPr/>
          </p:nvSpPr>
          <p:spPr bwMode="auto">
            <a:xfrm>
              <a:off x="2064" y="1842"/>
              <a:ext cx="77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36926" name="Group 30"/>
          <p:cNvGrpSpPr>
            <a:grpSpLocks/>
          </p:cNvGrpSpPr>
          <p:nvPr/>
        </p:nvGrpSpPr>
        <p:grpSpPr bwMode="auto">
          <a:xfrm>
            <a:off x="4500563" y="2779861"/>
            <a:ext cx="3167062" cy="1585913"/>
            <a:chOff x="2835" y="1842"/>
            <a:chExt cx="1995" cy="999"/>
          </a:xfrm>
        </p:grpSpPr>
        <p:sp>
          <p:nvSpPr>
            <p:cNvPr id="336924" name="Line 28"/>
            <p:cNvSpPr>
              <a:spLocks noChangeShapeType="1"/>
            </p:cNvSpPr>
            <p:nvPr/>
          </p:nvSpPr>
          <p:spPr bwMode="auto">
            <a:xfrm>
              <a:off x="2835" y="1842"/>
              <a:ext cx="952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6925" name="Line 29"/>
            <p:cNvSpPr>
              <a:spLocks noChangeShapeType="1"/>
            </p:cNvSpPr>
            <p:nvPr/>
          </p:nvSpPr>
          <p:spPr bwMode="auto">
            <a:xfrm>
              <a:off x="3696" y="2296"/>
              <a:ext cx="1134" cy="5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36941" name="Group 45"/>
          <p:cNvGrpSpPr>
            <a:grpSpLocks/>
          </p:cNvGrpSpPr>
          <p:nvPr/>
        </p:nvGrpSpPr>
        <p:grpSpPr bwMode="auto">
          <a:xfrm>
            <a:off x="1692275" y="2779861"/>
            <a:ext cx="2808288" cy="936625"/>
            <a:chOff x="1066" y="1842"/>
            <a:chExt cx="1769" cy="590"/>
          </a:xfrm>
        </p:grpSpPr>
        <p:sp>
          <p:nvSpPr>
            <p:cNvPr id="336928" name="Line 32"/>
            <p:cNvSpPr>
              <a:spLocks noChangeShapeType="1"/>
            </p:cNvSpPr>
            <p:nvPr/>
          </p:nvSpPr>
          <p:spPr bwMode="auto">
            <a:xfrm>
              <a:off x="1066" y="1842"/>
              <a:ext cx="1769" cy="59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6929" name="Line 33"/>
            <p:cNvSpPr>
              <a:spLocks noChangeShapeType="1"/>
            </p:cNvSpPr>
            <p:nvPr/>
          </p:nvSpPr>
          <p:spPr bwMode="auto">
            <a:xfrm>
              <a:off x="1066" y="1842"/>
              <a:ext cx="816" cy="27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36942" name="Group 46"/>
          <p:cNvGrpSpPr>
            <a:grpSpLocks/>
          </p:cNvGrpSpPr>
          <p:nvPr/>
        </p:nvGrpSpPr>
        <p:grpSpPr bwMode="auto">
          <a:xfrm>
            <a:off x="4500563" y="3716486"/>
            <a:ext cx="3455987" cy="0"/>
            <a:chOff x="2835" y="2432"/>
            <a:chExt cx="2177" cy="0"/>
          </a:xfrm>
        </p:grpSpPr>
        <p:sp>
          <p:nvSpPr>
            <p:cNvPr id="336930" name="Line 34"/>
            <p:cNvSpPr>
              <a:spLocks noChangeShapeType="1"/>
            </p:cNvSpPr>
            <p:nvPr/>
          </p:nvSpPr>
          <p:spPr bwMode="auto">
            <a:xfrm>
              <a:off x="2835" y="2432"/>
              <a:ext cx="9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6931" name="Line 35"/>
            <p:cNvSpPr>
              <a:spLocks noChangeShapeType="1"/>
            </p:cNvSpPr>
            <p:nvPr/>
          </p:nvSpPr>
          <p:spPr bwMode="auto">
            <a:xfrm>
              <a:off x="3742" y="2432"/>
              <a:ext cx="127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36934" name="Group 38"/>
          <p:cNvGrpSpPr>
            <a:grpSpLocks/>
          </p:cNvGrpSpPr>
          <p:nvPr/>
        </p:nvGrpSpPr>
        <p:grpSpPr bwMode="auto">
          <a:xfrm>
            <a:off x="1692275" y="2779861"/>
            <a:ext cx="2808288" cy="576263"/>
            <a:chOff x="1111" y="1842"/>
            <a:chExt cx="1724" cy="318"/>
          </a:xfrm>
        </p:grpSpPr>
        <p:sp>
          <p:nvSpPr>
            <p:cNvPr id="336932" name="Line 36"/>
            <p:cNvSpPr>
              <a:spLocks noChangeShapeType="1"/>
            </p:cNvSpPr>
            <p:nvPr/>
          </p:nvSpPr>
          <p:spPr bwMode="auto">
            <a:xfrm>
              <a:off x="1111" y="1842"/>
              <a:ext cx="1451" cy="27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6933" name="Line 37"/>
            <p:cNvSpPr>
              <a:spLocks noChangeShapeType="1"/>
            </p:cNvSpPr>
            <p:nvPr/>
          </p:nvSpPr>
          <p:spPr bwMode="auto">
            <a:xfrm>
              <a:off x="2562" y="2115"/>
              <a:ext cx="273" cy="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36935" name="Line 39"/>
          <p:cNvSpPr>
            <a:spLocks noChangeShapeType="1"/>
          </p:cNvSpPr>
          <p:nvPr/>
        </p:nvSpPr>
        <p:spPr bwMode="auto">
          <a:xfrm>
            <a:off x="4500563" y="3356124"/>
            <a:ext cx="3455987" cy="7207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6936" name="Line 40"/>
          <p:cNvSpPr>
            <a:spLocks noChangeShapeType="1"/>
          </p:cNvSpPr>
          <p:nvPr/>
        </p:nvSpPr>
        <p:spPr bwMode="auto">
          <a:xfrm>
            <a:off x="6300788" y="3356124"/>
            <a:ext cx="0" cy="3603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6937" name="Text Box 41"/>
          <p:cNvSpPr txBox="1">
            <a:spLocks noChangeArrowheads="1"/>
          </p:cNvSpPr>
          <p:nvPr/>
        </p:nvSpPr>
        <p:spPr bwMode="auto">
          <a:xfrm>
            <a:off x="3780061" y="4941168"/>
            <a:ext cx="29518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reëel beeld</a:t>
            </a:r>
            <a:endParaRPr lang="nl-NL" altLang="nl-BE" sz="2000" b="1" dirty="0"/>
          </a:p>
        </p:txBody>
      </p:sp>
      <p:sp>
        <p:nvSpPr>
          <p:cNvPr id="336938" name="Text Box 42"/>
          <p:cNvSpPr txBox="1">
            <a:spLocks noChangeArrowheads="1"/>
          </p:cNvSpPr>
          <p:nvPr/>
        </p:nvSpPr>
        <p:spPr bwMode="auto">
          <a:xfrm>
            <a:off x="3780060" y="5323755"/>
            <a:ext cx="37446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omgekeerd</a:t>
            </a:r>
            <a:endParaRPr lang="nl-NL" altLang="nl-BE" sz="2000" b="1" dirty="0"/>
          </a:p>
        </p:txBody>
      </p:sp>
      <p:sp>
        <p:nvSpPr>
          <p:cNvPr id="336939" name="Text Box 43"/>
          <p:cNvSpPr txBox="1">
            <a:spLocks noChangeArrowheads="1"/>
          </p:cNvSpPr>
          <p:nvPr/>
        </p:nvSpPr>
        <p:spPr bwMode="auto">
          <a:xfrm>
            <a:off x="3780061" y="5684118"/>
            <a:ext cx="37446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kleiner dan voorwerp</a:t>
            </a:r>
            <a:endParaRPr lang="nl-NL" altLang="nl-BE" sz="2000" b="1" dirty="0"/>
          </a:p>
        </p:txBody>
      </p:sp>
      <p:sp>
        <p:nvSpPr>
          <p:cNvPr id="336940" name="Text Box 44"/>
          <p:cNvSpPr txBox="1">
            <a:spLocks noChangeArrowheads="1"/>
          </p:cNvSpPr>
          <p:nvPr/>
        </p:nvSpPr>
        <p:spPr bwMode="auto">
          <a:xfrm>
            <a:off x="3779912" y="6044480"/>
            <a:ext cx="3960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b="1" dirty="0"/>
              <a:t>tss </a:t>
            </a:r>
            <a:r>
              <a:rPr lang="en-US" altLang="nl-BE" sz="2000" b="1" dirty="0"/>
              <a:t>|OF| </a:t>
            </a:r>
            <a:r>
              <a:rPr lang="en-US" altLang="nl-BE" sz="2000" b="1" dirty="0" err="1"/>
              <a:t>en</a:t>
            </a:r>
            <a:r>
              <a:rPr lang="en-US" altLang="nl-BE" sz="2000" b="1" dirty="0"/>
              <a:t> 2 |OF| </a:t>
            </a:r>
          </a:p>
        </p:txBody>
      </p:sp>
      <p:sp>
        <p:nvSpPr>
          <p:cNvPr id="46" name="Titel 1"/>
          <p:cNvSpPr txBox="1">
            <a:spLocks/>
          </p:cNvSpPr>
          <p:nvPr/>
        </p:nvSpPr>
        <p:spPr>
          <a:xfrm>
            <a:off x="323528" y="872768"/>
            <a:ext cx="8496944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3.3 Beeldvorming bij bolle lenzen</a:t>
            </a:r>
          </a:p>
        </p:txBody>
      </p:sp>
      <p:sp>
        <p:nvSpPr>
          <p:cNvPr id="47" name="Titel 1"/>
          <p:cNvSpPr txBox="1">
            <a:spLocks/>
          </p:cNvSpPr>
          <p:nvPr/>
        </p:nvSpPr>
        <p:spPr>
          <a:xfrm>
            <a:off x="323528" y="188639"/>
            <a:ext cx="8496944" cy="61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6157119" y="3062730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 dirty="0">
                <a:solidFill>
                  <a:srgbClr val="0EB206"/>
                </a:solidFill>
              </a:rPr>
              <a:t>B</a:t>
            </a:r>
            <a:endParaRPr lang="nl-NL" altLang="nl-BE" sz="1600" b="1" dirty="0">
              <a:solidFill>
                <a:srgbClr val="0EB206"/>
              </a:solidFill>
            </a:endParaRPr>
          </a:p>
        </p:txBody>
      </p:sp>
      <p:sp>
        <p:nvSpPr>
          <p:cNvPr id="49" name="Action Button: Forward or Next 48">
            <a:hlinkClick r:id="rId2" action="ppaction://hlinksldjump" highlightClick="1"/>
          </p:cNvPr>
          <p:cNvSpPr/>
          <p:nvPr/>
        </p:nvSpPr>
        <p:spPr>
          <a:xfrm>
            <a:off x="8505892" y="6274435"/>
            <a:ext cx="360040" cy="3403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2593475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3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6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3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3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6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6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6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6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6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6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14" grpId="0"/>
      <p:bldP spid="336914" grpId="1"/>
      <p:bldP spid="336915" grpId="0"/>
      <p:bldP spid="336915" grpId="1"/>
      <p:bldP spid="336916" grpId="0" animBg="1"/>
      <p:bldP spid="336917" grpId="0"/>
      <p:bldP spid="336918" grpId="0"/>
      <p:bldP spid="336919" grpId="0"/>
      <p:bldP spid="336920" grpId="0"/>
      <p:bldP spid="336921" grpId="0"/>
      <p:bldP spid="336935" grpId="0" animBg="1"/>
      <p:bldP spid="336936" grpId="0" animBg="1"/>
      <p:bldP spid="336937" grpId="0"/>
      <p:bldP spid="336938" grpId="0"/>
      <p:bldP spid="336939" grpId="0"/>
      <p:bldP spid="336940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0" name="Text Box 30"/>
          <p:cNvSpPr txBox="1">
            <a:spLocks noChangeArrowheads="1"/>
          </p:cNvSpPr>
          <p:nvPr/>
        </p:nvSpPr>
        <p:spPr bwMode="auto">
          <a:xfrm>
            <a:off x="358279" y="1412776"/>
            <a:ext cx="3349625" cy="3365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BE" altLang="nl-BE" sz="1600" dirty="0">
                <a:solidFill>
                  <a:schemeClr val="tx1"/>
                </a:solidFill>
              </a:rPr>
              <a:t>Situatie 2: </a:t>
            </a:r>
            <a:r>
              <a:rPr lang="en-US" altLang="nl-BE" sz="1600" dirty="0">
                <a:solidFill>
                  <a:schemeClr val="tx1"/>
                </a:solidFill>
              </a:rPr>
              <a:t>|</a:t>
            </a:r>
            <a:r>
              <a:rPr lang="nl-BE" altLang="nl-BE" sz="1600" dirty="0">
                <a:solidFill>
                  <a:schemeClr val="tx1"/>
                </a:solidFill>
              </a:rPr>
              <a:t> OV</a:t>
            </a:r>
            <a:r>
              <a:rPr lang="en-US" altLang="nl-BE" sz="1600" dirty="0">
                <a:solidFill>
                  <a:schemeClr val="tx1"/>
                </a:solidFill>
              </a:rPr>
              <a:t>|</a:t>
            </a:r>
            <a:r>
              <a:rPr lang="nl-BE" altLang="nl-BE" sz="1600" dirty="0">
                <a:solidFill>
                  <a:schemeClr val="tx1"/>
                </a:solidFill>
              </a:rPr>
              <a:t>  =  2 </a:t>
            </a:r>
            <a:r>
              <a:rPr lang="en-US" altLang="nl-BE" sz="1600" dirty="0">
                <a:solidFill>
                  <a:schemeClr val="tx1"/>
                </a:solidFill>
              </a:rPr>
              <a:t>|</a:t>
            </a:r>
            <a:r>
              <a:rPr lang="nl-BE" altLang="nl-BE" sz="1600" dirty="0">
                <a:solidFill>
                  <a:schemeClr val="tx1"/>
                </a:solidFill>
              </a:rPr>
              <a:t> OF </a:t>
            </a:r>
            <a:r>
              <a:rPr lang="en-US" altLang="nl-BE" sz="1600" dirty="0">
                <a:solidFill>
                  <a:schemeClr val="tx1"/>
                </a:solidFill>
              </a:rPr>
              <a:t>|</a:t>
            </a:r>
          </a:p>
        </p:txBody>
      </p:sp>
      <p:grpSp>
        <p:nvGrpSpPr>
          <p:cNvPr id="337951" name="Group 31"/>
          <p:cNvGrpSpPr>
            <a:grpSpLocks/>
          </p:cNvGrpSpPr>
          <p:nvPr/>
        </p:nvGrpSpPr>
        <p:grpSpPr bwMode="auto">
          <a:xfrm>
            <a:off x="1258888" y="1556792"/>
            <a:ext cx="7489825" cy="2879725"/>
            <a:chOff x="657" y="1389"/>
            <a:chExt cx="4718" cy="1814"/>
          </a:xfrm>
        </p:grpSpPr>
        <p:sp>
          <p:nvSpPr>
            <p:cNvPr id="337952" name="Line 32"/>
            <p:cNvSpPr>
              <a:spLocks noChangeShapeType="1"/>
            </p:cNvSpPr>
            <p:nvPr/>
          </p:nvSpPr>
          <p:spPr bwMode="auto">
            <a:xfrm>
              <a:off x="2699" y="1389"/>
              <a:ext cx="0" cy="1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7953" name="Line 33"/>
            <p:cNvSpPr>
              <a:spLocks noChangeShapeType="1"/>
            </p:cNvSpPr>
            <p:nvPr/>
          </p:nvSpPr>
          <p:spPr bwMode="auto">
            <a:xfrm>
              <a:off x="657" y="2341"/>
              <a:ext cx="47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7954" name="Line 34"/>
            <p:cNvSpPr>
              <a:spLocks noChangeShapeType="1"/>
            </p:cNvSpPr>
            <p:nvPr/>
          </p:nvSpPr>
          <p:spPr bwMode="auto">
            <a:xfrm>
              <a:off x="2018" y="229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7955" name="Line 35"/>
            <p:cNvSpPr>
              <a:spLocks noChangeShapeType="1"/>
            </p:cNvSpPr>
            <p:nvPr/>
          </p:nvSpPr>
          <p:spPr bwMode="auto">
            <a:xfrm>
              <a:off x="3379" y="229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7956" name="Line 36"/>
            <p:cNvSpPr>
              <a:spLocks noChangeShapeType="1"/>
            </p:cNvSpPr>
            <p:nvPr/>
          </p:nvSpPr>
          <p:spPr bwMode="auto">
            <a:xfrm>
              <a:off x="1338" y="229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7957" name="Line 37"/>
            <p:cNvSpPr>
              <a:spLocks noChangeShapeType="1"/>
            </p:cNvSpPr>
            <p:nvPr/>
          </p:nvSpPr>
          <p:spPr bwMode="auto">
            <a:xfrm>
              <a:off x="4059" y="229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37958" name="Text Box 38"/>
          <p:cNvSpPr txBox="1">
            <a:spLocks noChangeArrowheads="1"/>
          </p:cNvSpPr>
          <p:nvPr/>
        </p:nvSpPr>
        <p:spPr bwMode="auto">
          <a:xfrm>
            <a:off x="3275013" y="3212554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F</a:t>
            </a:r>
            <a:r>
              <a:rPr lang="nl-BE" altLang="nl-BE" sz="1600" baseline="-25000"/>
              <a:t>1</a:t>
            </a:r>
            <a:endParaRPr lang="nl-NL" altLang="nl-BE" sz="1600"/>
          </a:p>
        </p:txBody>
      </p:sp>
      <p:sp>
        <p:nvSpPr>
          <p:cNvPr id="337959" name="Text Box 39"/>
          <p:cNvSpPr txBox="1">
            <a:spLocks noChangeArrowheads="1"/>
          </p:cNvSpPr>
          <p:nvPr/>
        </p:nvSpPr>
        <p:spPr bwMode="auto">
          <a:xfrm>
            <a:off x="5435600" y="3212554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F</a:t>
            </a:r>
            <a:r>
              <a:rPr lang="nl-BE" altLang="nl-BE" sz="1600" baseline="-25000"/>
              <a:t>2</a:t>
            </a:r>
            <a:endParaRPr lang="nl-NL" altLang="nl-BE" sz="1600"/>
          </a:p>
        </p:txBody>
      </p:sp>
      <p:sp>
        <p:nvSpPr>
          <p:cNvPr id="337960" name="Text Box 40"/>
          <p:cNvSpPr txBox="1">
            <a:spLocks noChangeArrowheads="1"/>
          </p:cNvSpPr>
          <p:nvPr/>
        </p:nvSpPr>
        <p:spPr bwMode="auto">
          <a:xfrm>
            <a:off x="4498975" y="3212554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O</a:t>
            </a:r>
            <a:endParaRPr lang="nl-NL" altLang="nl-BE" sz="1600"/>
          </a:p>
        </p:txBody>
      </p:sp>
      <p:sp>
        <p:nvSpPr>
          <p:cNvPr id="337961" name="Text Box 41"/>
          <p:cNvSpPr txBox="1">
            <a:spLocks noChangeArrowheads="1"/>
          </p:cNvSpPr>
          <p:nvPr/>
        </p:nvSpPr>
        <p:spPr bwMode="auto">
          <a:xfrm>
            <a:off x="2051050" y="3212554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2 F</a:t>
            </a:r>
            <a:r>
              <a:rPr lang="nl-BE" altLang="nl-BE" sz="1600" baseline="-25000"/>
              <a:t>1</a:t>
            </a:r>
            <a:endParaRPr lang="nl-NL" altLang="nl-BE" sz="1600"/>
          </a:p>
        </p:txBody>
      </p:sp>
      <p:sp>
        <p:nvSpPr>
          <p:cNvPr id="337962" name="Text Box 42"/>
          <p:cNvSpPr txBox="1">
            <a:spLocks noChangeArrowheads="1"/>
          </p:cNvSpPr>
          <p:nvPr/>
        </p:nvSpPr>
        <p:spPr bwMode="auto">
          <a:xfrm>
            <a:off x="6515100" y="3212554"/>
            <a:ext cx="57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2 F</a:t>
            </a:r>
            <a:r>
              <a:rPr lang="nl-BE" altLang="nl-BE" sz="1600" baseline="-25000"/>
              <a:t>2</a:t>
            </a:r>
            <a:endParaRPr lang="nl-NL" altLang="nl-BE" sz="1600"/>
          </a:p>
        </p:txBody>
      </p:sp>
      <p:sp>
        <p:nvSpPr>
          <p:cNvPr id="337963" name="Line 43"/>
          <p:cNvSpPr>
            <a:spLocks noChangeShapeType="1"/>
          </p:cNvSpPr>
          <p:nvPr/>
        </p:nvSpPr>
        <p:spPr bwMode="auto">
          <a:xfrm flipV="1">
            <a:off x="2339975" y="2491829"/>
            <a:ext cx="0" cy="5762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7964" name="Text Box 44"/>
          <p:cNvSpPr txBox="1">
            <a:spLocks noChangeArrowheads="1"/>
          </p:cNvSpPr>
          <p:nvPr/>
        </p:nvSpPr>
        <p:spPr bwMode="auto">
          <a:xfrm>
            <a:off x="2195513" y="3572917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solidFill>
                  <a:srgbClr val="FF00FF"/>
                </a:solidFill>
              </a:rPr>
              <a:t>V</a:t>
            </a:r>
            <a:endParaRPr lang="nl-NL" altLang="nl-BE" sz="1600">
              <a:solidFill>
                <a:srgbClr val="FF00FF"/>
              </a:solidFill>
            </a:endParaRPr>
          </a:p>
        </p:txBody>
      </p:sp>
      <p:sp>
        <p:nvSpPr>
          <p:cNvPr id="337965" name="Text Box 45"/>
          <p:cNvSpPr txBox="1">
            <a:spLocks noChangeArrowheads="1"/>
          </p:cNvSpPr>
          <p:nvPr/>
        </p:nvSpPr>
        <p:spPr bwMode="auto">
          <a:xfrm>
            <a:off x="1042988" y="5085184"/>
            <a:ext cx="2015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dirty="0"/>
              <a:t>a</a:t>
            </a:r>
            <a:r>
              <a:rPr lang="nl-BE" altLang="nl-BE" sz="2000" dirty="0" smtClean="0"/>
              <a:t>ard </a:t>
            </a:r>
            <a:r>
              <a:rPr lang="nl-BE" altLang="nl-BE" sz="2000" dirty="0"/>
              <a:t>beeld</a:t>
            </a:r>
            <a:endParaRPr lang="nl-NL" altLang="nl-BE" sz="2000" dirty="0"/>
          </a:p>
        </p:txBody>
      </p:sp>
      <p:sp>
        <p:nvSpPr>
          <p:cNvPr id="337966" name="Text Box 46"/>
          <p:cNvSpPr txBox="1">
            <a:spLocks noChangeArrowheads="1"/>
          </p:cNvSpPr>
          <p:nvPr/>
        </p:nvSpPr>
        <p:spPr bwMode="auto">
          <a:xfrm>
            <a:off x="1042988" y="5467771"/>
            <a:ext cx="2015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/>
              <a:t>stand beeld</a:t>
            </a:r>
            <a:endParaRPr lang="nl-NL" altLang="nl-BE" sz="2000"/>
          </a:p>
        </p:txBody>
      </p:sp>
      <p:sp>
        <p:nvSpPr>
          <p:cNvPr id="337967" name="Text Box 47"/>
          <p:cNvSpPr txBox="1">
            <a:spLocks noChangeArrowheads="1"/>
          </p:cNvSpPr>
          <p:nvPr/>
        </p:nvSpPr>
        <p:spPr bwMode="auto">
          <a:xfrm>
            <a:off x="1042987" y="5828134"/>
            <a:ext cx="24405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/>
              <a:t>grootte beeld</a:t>
            </a:r>
            <a:endParaRPr lang="nl-NL" altLang="nl-BE" sz="2000"/>
          </a:p>
        </p:txBody>
      </p:sp>
      <p:sp>
        <p:nvSpPr>
          <p:cNvPr id="337968" name="Text Box 48"/>
          <p:cNvSpPr txBox="1">
            <a:spLocks noChangeArrowheads="1"/>
          </p:cNvSpPr>
          <p:nvPr/>
        </p:nvSpPr>
        <p:spPr bwMode="auto">
          <a:xfrm>
            <a:off x="1042987" y="6188496"/>
            <a:ext cx="24405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/>
              <a:t>plaats beeld</a:t>
            </a:r>
            <a:endParaRPr lang="nl-NL" altLang="nl-BE" sz="2000"/>
          </a:p>
        </p:txBody>
      </p:sp>
      <p:grpSp>
        <p:nvGrpSpPr>
          <p:cNvPr id="337969" name="Group 49"/>
          <p:cNvGrpSpPr>
            <a:grpSpLocks/>
          </p:cNvGrpSpPr>
          <p:nvPr/>
        </p:nvGrpSpPr>
        <p:grpSpPr bwMode="auto">
          <a:xfrm flipV="1">
            <a:off x="2339975" y="2420888"/>
            <a:ext cx="2160588" cy="71437"/>
            <a:chOff x="1066" y="1842"/>
            <a:chExt cx="1769" cy="0"/>
          </a:xfrm>
        </p:grpSpPr>
        <p:sp>
          <p:nvSpPr>
            <p:cNvPr id="337970" name="Line 50"/>
            <p:cNvSpPr>
              <a:spLocks noChangeShapeType="1"/>
            </p:cNvSpPr>
            <p:nvPr/>
          </p:nvSpPr>
          <p:spPr bwMode="auto">
            <a:xfrm>
              <a:off x="1066" y="1842"/>
              <a:ext cx="99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7971" name="Line 51"/>
            <p:cNvSpPr>
              <a:spLocks noChangeShapeType="1"/>
            </p:cNvSpPr>
            <p:nvPr/>
          </p:nvSpPr>
          <p:spPr bwMode="auto">
            <a:xfrm>
              <a:off x="2064" y="1842"/>
              <a:ext cx="77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37972" name="Group 52"/>
          <p:cNvGrpSpPr>
            <a:grpSpLocks/>
          </p:cNvGrpSpPr>
          <p:nvPr/>
        </p:nvGrpSpPr>
        <p:grpSpPr bwMode="auto">
          <a:xfrm>
            <a:off x="4500563" y="2491829"/>
            <a:ext cx="3167062" cy="1585913"/>
            <a:chOff x="2835" y="1842"/>
            <a:chExt cx="1995" cy="999"/>
          </a:xfrm>
        </p:grpSpPr>
        <p:sp>
          <p:nvSpPr>
            <p:cNvPr id="337973" name="Line 53"/>
            <p:cNvSpPr>
              <a:spLocks noChangeShapeType="1"/>
            </p:cNvSpPr>
            <p:nvPr/>
          </p:nvSpPr>
          <p:spPr bwMode="auto">
            <a:xfrm>
              <a:off x="2835" y="1842"/>
              <a:ext cx="952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7974" name="Line 54"/>
            <p:cNvSpPr>
              <a:spLocks noChangeShapeType="1"/>
            </p:cNvSpPr>
            <p:nvPr/>
          </p:nvSpPr>
          <p:spPr bwMode="auto">
            <a:xfrm>
              <a:off x="3696" y="2296"/>
              <a:ext cx="1134" cy="5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37975" name="Group 55"/>
          <p:cNvGrpSpPr>
            <a:grpSpLocks/>
          </p:cNvGrpSpPr>
          <p:nvPr/>
        </p:nvGrpSpPr>
        <p:grpSpPr bwMode="auto">
          <a:xfrm>
            <a:off x="2339975" y="2491829"/>
            <a:ext cx="2160588" cy="1081088"/>
            <a:chOff x="1066" y="1842"/>
            <a:chExt cx="1769" cy="590"/>
          </a:xfrm>
        </p:grpSpPr>
        <p:sp>
          <p:nvSpPr>
            <p:cNvPr id="337976" name="Line 56"/>
            <p:cNvSpPr>
              <a:spLocks noChangeShapeType="1"/>
            </p:cNvSpPr>
            <p:nvPr/>
          </p:nvSpPr>
          <p:spPr bwMode="auto">
            <a:xfrm>
              <a:off x="1066" y="1842"/>
              <a:ext cx="1769" cy="59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7977" name="Line 57"/>
            <p:cNvSpPr>
              <a:spLocks noChangeShapeType="1"/>
            </p:cNvSpPr>
            <p:nvPr/>
          </p:nvSpPr>
          <p:spPr bwMode="auto">
            <a:xfrm>
              <a:off x="1066" y="1842"/>
              <a:ext cx="816" cy="27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37978" name="Group 58"/>
          <p:cNvGrpSpPr>
            <a:grpSpLocks/>
          </p:cNvGrpSpPr>
          <p:nvPr/>
        </p:nvGrpSpPr>
        <p:grpSpPr bwMode="auto">
          <a:xfrm flipV="1">
            <a:off x="4500563" y="3501008"/>
            <a:ext cx="3382962" cy="71437"/>
            <a:chOff x="2835" y="2432"/>
            <a:chExt cx="2177" cy="0"/>
          </a:xfrm>
        </p:grpSpPr>
        <p:sp>
          <p:nvSpPr>
            <p:cNvPr id="337979" name="Line 59"/>
            <p:cNvSpPr>
              <a:spLocks noChangeShapeType="1"/>
            </p:cNvSpPr>
            <p:nvPr/>
          </p:nvSpPr>
          <p:spPr bwMode="auto">
            <a:xfrm>
              <a:off x="2835" y="2432"/>
              <a:ext cx="9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7980" name="Line 60"/>
            <p:cNvSpPr>
              <a:spLocks noChangeShapeType="1"/>
            </p:cNvSpPr>
            <p:nvPr/>
          </p:nvSpPr>
          <p:spPr bwMode="auto">
            <a:xfrm>
              <a:off x="3742" y="2432"/>
              <a:ext cx="127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37981" name="Group 61"/>
          <p:cNvGrpSpPr>
            <a:grpSpLocks/>
          </p:cNvGrpSpPr>
          <p:nvPr/>
        </p:nvGrpSpPr>
        <p:grpSpPr bwMode="auto">
          <a:xfrm>
            <a:off x="2339975" y="2491829"/>
            <a:ext cx="2160588" cy="576263"/>
            <a:chOff x="1111" y="1842"/>
            <a:chExt cx="1724" cy="318"/>
          </a:xfrm>
        </p:grpSpPr>
        <p:sp>
          <p:nvSpPr>
            <p:cNvPr id="337982" name="Line 62"/>
            <p:cNvSpPr>
              <a:spLocks noChangeShapeType="1"/>
            </p:cNvSpPr>
            <p:nvPr/>
          </p:nvSpPr>
          <p:spPr bwMode="auto">
            <a:xfrm>
              <a:off x="1111" y="1842"/>
              <a:ext cx="1451" cy="27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7983" name="Line 63"/>
            <p:cNvSpPr>
              <a:spLocks noChangeShapeType="1"/>
            </p:cNvSpPr>
            <p:nvPr/>
          </p:nvSpPr>
          <p:spPr bwMode="auto">
            <a:xfrm>
              <a:off x="2562" y="2115"/>
              <a:ext cx="273" cy="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37985" name="Line 65"/>
          <p:cNvSpPr>
            <a:spLocks noChangeShapeType="1"/>
          </p:cNvSpPr>
          <p:nvPr/>
        </p:nvSpPr>
        <p:spPr bwMode="auto">
          <a:xfrm>
            <a:off x="6659563" y="3068092"/>
            <a:ext cx="0" cy="5048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7986" name="Text Box 66"/>
          <p:cNvSpPr txBox="1">
            <a:spLocks noChangeArrowheads="1"/>
          </p:cNvSpPr>
          <p:nvPr/>
        </p:nvSpPr>
        <p:spPr bwMode="auto">
          <a:xfrm>
            <a:off x="3852094" y="5085184"/>
            <a:ext cx="2015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reëel beeld</a:t>
            </a:r>
            <a:endParaRPr lang="nl-NL" altLang="nl-BE" sz="2000" b="1"/>
          </a:p>
        </p:txBody>
      </p:sp>
      <p:sp>
        <p:nvSpPr>
          <p:cNvPr id="337987" name="Text Box 67"/>
          <p:cNvSpPr txBox="1">
            <a:spLocks noChangeArrowheads="1"/>
          </p:cNvSpPr>
          <p:nvPr/>
        </p:nvSpPr>
        <p:spPr bwMode="auto">
          <a:xfrm>
            <a:off x="3852094" y="5467771"/>
            <a:ext cx="2015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omgekeerd</a:t>
            </a:r>
            <a:endParaRPr lang="nl-NL" altLang="nl-BE" sz="2000" b="1"/>
          </a:p>
        </p:txBody>
      </p:sp>
      <p:sp>
        <p:nvSpPr>
          <p:cNvPr id="337988" name="Text Box 68"/>
          <p:cNvSpPr txBox="1">
            <a:spLocks noChangeArrowheads="1"/>
          </p:cNvSpPr>
          <p:nvPr/>
        </p:nvSpPr>
        <p:spPr bwMode="auto">
          <a:xfrm>
            <a:off x="3852094" y="5828134"/>
            <a:ext cx="38174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even groot als voorwerp</a:t>
            </a:r>
            <a:endParaRPr lang="nl-NL" altLang="nl-BE" sz="2000" b="1"/>
          </a:p>
        </p:txBody>
      </p:sp>
      <p:sp>
        <p:nvSpPr>
          <p:cNvPr id="337989" name="Text Box 69"/>
          <p:cNvSpPr txBox="1">
            <a:spLocks noChangeArrowheads="1"/>
          </p:cNvSpPr>
          <p:nvPr/>
        </p:nvSpPr>
        <p:spPr bwMode="auto">
          <a:xfrm>
            <a:off x="3852093" y="6188496"/>
            <a:ext cx="5832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op 2 </a:t>
            </a:r>
            <a:r>
              <a:rPr lang="en-US" altLang="nl-BE" sz="2000" b="1"/>
              <a:t>|</a:t>
            </a:r>
            <a:r>
              <a:rPr lang="nl-BE" altLang="nl-BE" sz="2000" b="1"/>
              <a:t> OF </a:t>
            </a:r>
            <a:r>
              <a:rPr lang="en-US" altLang="nl-BE" sz="2000" b="1"/>
              <a:t>|</a:t>
            </a:r>
            <a:endParaRPr lang="nl-NL" altLang="nl-BE" sz="2000" b="1"/>
          </a:p>
        </p:txBody>
      </p:sp>
      <p:grpSp>
        <p:nvGrpSpPr>
          <p:cNvPr id="337993" name="Group 73"/>
          <p:cNvGrpSpPr>
            <a:grpSpLocks/>
          </p:cNvGrpSpPr>
          <p:nvPr/>
        </p:nvGrpSpPr>
        <p:grpSpPr bwMode="auto">
          <a:xfrm>
            <a:off x="4500563" y="3068092"/>
            <a:ext cx="3024187" cy="720725"/>
            <a:chOff x="2835" y="2205"/>
            <a:chExt cx="1905" cy="454"/>
          </a:xfrm>
        </p:grpSpPr>
        <p:sp>
          <p:nvSpPr>
            <p:cNvPr id="337990" name="Line 70"/>
            <p:cNvSpPr>
              <a:spLocks noChangeShapeType="1"/>
            </p:cNvSpPr>
            <p:nvPr/>
          </p:nvSpPr>
          <p:spPr bwMode="auto">
            <a:xfrm>
              <a:off x="2835" y="2205"/>
              <a:ext cx="1905" cy="45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7992" name="Line 72"/>
            <p:cNvSpPr>
              <a:spLocks noChangeShapeType="1"/>
            </p:cNvSpPr>
            <p:nvPr/>
          </p:nvSpPr>
          <p:spPr bwMode="auto">
            <a:xfrm>
              <a:off x="2835" y="2205"/>
              <a:ext cx="589" cy="1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49" name="Titel 1"/>
          <p:cNvSpPr txBox="1">
            <a:spLocks/>
          </p:cNvSpPr>
          <p:nvPr/>
        </p:nvSpPr>
        <p:spPr>
          <a:xfrm>
            <a:off x="323528" y="872768"/>
            <a:ext cx="8496944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3.3 Beeldvorming bij bolle lenzen</a:t>
            </a:r>
          </a:p>
        </p:txBody>
      </p:sp>
      <p:sp>
        <p:nvSpPr>
          <p:cNvPr id="50" name="Titel 1"/>
          <p:cNvSpPr txBox="1">
            <a:spLocks/>
          </p:cNvSpPr>
          <p:nvPr/>
        </p:nvSpPr>
        <p:spPr>
          <a:xfrm>
            <a:off x="323528" y="188639"/>
            <a:ext cx="8496944" cy="61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6516216" y="2660402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 dirty="0">
                <a:solidFill>
                  <a:srgbClr val="0EB206"/>
                </a:solidFill>
              </a:rPr>
              <a:t>B</a:t>
            </a:r>
            <a:endParaRPr lang="nl-NL" altLang="nl-BE" sz="1600" b="1" dirty="0">
              <a:solidFill>
                <a:srgbClr val="0EB206"/>
              </a:solidFill>
            </a:endParaRPr>
          </a:p>
        </p:txBody>
      </p:sp>
      <p:sp>
        <p:nvSpPr>
          <p:cNvPr id="52" name="Action Button: Forward or Next 51">
            <a:hlinkClick r:id="rId2" action="ppaction://hlinksldjump" highlightClick="1"/>
          </p:cNvPr>
          <p:cNvSpPr/>
          <p:nvPr/>
        </p:nvSpPr>
        <p:spPr>
          <a:xfrm>
            <a:off x="8505892" y="6274435"/>
            <a:ext cx="360040" cy="3403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5782427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3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7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7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1" grpId="0"/>
      <p:bldP spid="337961" grpId="1"/>
      <p:bldP spid="337962" grpId="0"/>
      <p:bldP spid="337962" grpId="1"/>
      <p:bldP spid="337963" grpId="0" animBg="1"/>
      <p:bldP spid="337964" grpId="0"/>
      <p:bldP spid="337965" grpId="0"/>
      <p:bldP spid="337966" grpId="0"/>
      <p:bldP spid="337967" grpId="0"/>
      <p:bldP spid="337968" grpId="0"/>
      <p:bldP spid="337985" grpId="0" animBg="1"/>
      <p:bldP spid="337986" grpId="0"/>
      <p:bldP spid="337987" grpId="0"/>
      <p:bldP spid="337988" grpId="0"/>
      <p:bldP spid="337989" grpId="0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73" name="Text Box 29"/>
          <p:cNvSpPr txBox="1">
            <a:spLocks noChangeArrowheads="1"/>
          </p:cNvSpPr>
          <p:nvPr/>
        </p:nvSpPr>
        <p:spPr bwMode="auto">
          <a:xfrm>
            <a:off x="250825" y="1412701"/>
            <a:ext cx="3457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altLang="nl-BE"/>
          </a:p>
        </p:txBody>
      </p:sp>
      <p:sp>
        <p:nvSpPr>
          <p:cNvPr id="338974" name="Text Box 30"/>
          <p:cNvSpPr txBox="1">
            <a:spLocks noChangeArrowheads="1"/>
          </p:cNvSpPr>
          <p:nvPr/>
        </p:nvSpPr>
        <p:spPr bwMode="auto">
          <a:xfrm>
            <a:off x="323528" y="1434262"/>
            <a:ext cx="3168651" cy="33855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BE" altLang="nl-BE" sz="1600" dirty="0">
                <a:solidFill>
                  <a:schemeClr val="tx1"/>
                </a:solidFill>
              </a:rPr>
              <a:t>Situatie 3: </a:t>
            </a:r>
            <a:r>
              <a:rPr lang="en-US" altLang="nl-BE" sz="1600" dirty="0">
                <a:solidFill>
                  <a:schemeClr val="tx1"/>
                </a:solidFill>
              </a:rPr>
              <a:t>|</a:t>
            </a:r>
            <a:r>
              <a:rPr lang="nl-BE" altLang="nl-BE" sz="1600" dirty="0">
                <a:solidFill>
                  <a:schemeClr val="tx1"/>
                </a:solidFill>
              </a:rPr>
              <a:t> OV</a:t>
            </a:r>
            <a:r>
              <a:rPr lang="en-US" altLang="nl-BE" sz="1600" dirty="0">
                <a:solidFill>
                  <a:schemeClr val="tx1"/>
                </a:solidFill>
              </a:rPr>
              <a:t>|</a:t>
            </a:r>
            <a:r>
              <a:rPr lang="nl-BE" altLang="nl-BE" sz="1600" dirty="0">
                <a:solidFill>
                  <a:schemeClr val="tx1"/>
                </a:solidFill>
              </a:rPr>
              <a:t>  &lt;  2 </a:t>
            </a:r>
            <a:r>
              <a:rPr lang="en-US" altLang="nl-BE" sz="1600" dirty="0">
                <a:solidFill>
                  <a:schemeClr val="tx1"/>
                </a:solidFill>
              </a:rPr>
              <a:t>|</a:t>
            </a:r>
            <a:r>
              <a:rPr lang="nl-BE" altLang="nl-BE" sz="1600" dirty="0">
                <a:solidFill>
                  <a:schemeClr val="tx1"/>
                </a:solidFill>
              </a:rPr>
              <a:t> OF </a:t>
            </a:r>
            <a:r>
              <a:rPr lang="en-US" altLang="nl-BE" sz="1600" dirty="0">
                <a:solidFill>
                  <a:schemeClr val="tx1"/>
                </a:solidFill>
              </a:rPr>
              <a:t>|</a:t>
            </a:r>
          </a:p>
        </p:txBody>
      </p:sp>
      <p:grpSp>
        <p:nvGrpSpPr>
          <p:cNvPr id="338975" name="Group 31"/>
          <p:cNvGrpSpPr>
            <a:grpSpLocks/>
          </p:cNvGrpSpPr>
          <p:nvPr/>
        </p:nvGrpSpPr>
        <p:grpSpPr bwMode="auto">
          <a:xfrm>
            <a:off x="1258888" y="1988840"/>
            <a:ext cx="7489825" cy="2879725"/>
            <a:chOff x="657" y="1389"/>
            <a:chExt cx="4718" cy="1814"/>
          </a:xfrm>
        </p:grpSpPr>
        <p:sp>
          <p:nvSpPr>
            <p:cNvPr id="338976" name="Line 32"/>
            <p:cNvSpPr>
              <a:spLocks noChangeShapeType="1"/>
            </p:cNvSpPr>
            <p:nvPr/>
          </p:nvSpPr>
          <p:spPr bwMode="auto">
            <a:xfrm>
              <a:off x="2699" y="1389"/>
              <a:ext cx="0" cy="1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8977" name="Line 33"/>
            <p:cNvSpPr>
              <a:spLocks noChangeShapeType="1"/>
            </p:cNvSpPr>
            <p:nvPr/>
          </p:nvSpPr>
          <p:spPr bwMode="auto">
            <a:xfrm>
              <a:off x="657" y="2341"/>
              <a:ext cx="47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8978" name="Line 34"/>
            <p:cNvSpPr>
              <a:spLocks noChangeShapeType="1"/>
            </p:cNvSpPr>
            <p:nvPr/>
          </p:nvSpPr>
          <p:spPr bwMode="auto">
            <a:xfrm>
              <a:off x="2018" y="229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8979" name="Line 35"/>
            <p:cNvSpPr>
              <a:spLocks noChangeShapeType="1"/>
            </p:cNvSpPr>
            <p:nvPr/>
          </p:nvSpPr>
          <p:spPr bwMode="auto">
            <a:xfrm>
              <a:off x="3379" y="229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8980" name="Line 36"/>
            <p:cNvSpPr>
              <a:spLocks noChangeShapeType="1"/>
            </p:cNvSpPr>
            <p:nvPr/>
          </p:nvSpPr>
          <p:spPr bwMode="auto">
            <a:xfrm>
              <a:off x="1338" y="229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8981" name="Line 37"/>
            <p:cNvSpPr>
              <a:spLocks noChangeShapeType="1"/>
            </p:cNvSpPr>
            <p:nvPr/>
          </p:nvSpPr>
          <p:spPr bwMode="auto">
            <a:xfrm>
              <a:off x="4059" y="229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38982" name="Text Box 38"/>
          <p:cNvSpPr txBox="1">
            <a:spLocks noChangeArrowheads="1"/>
          </p:cNvSpPr>
          <p:nvPr/>
        </p:nvSpPr>
        <p:spPr bwMode="auto">
          <a:xfrm>
            <a:off x="3275013" y="3644602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F</a:t>
            </a:r>
            <a:r>
              <a:rPr lang="nl-BE" altLang="nl-BE" sz="1600" baseline="-25000"/>
              <a:t>1</a:t>
            </a:r>
            <a:endParaRPr lang="nl-NL" altLang="nl-BE" sz="1600"/>
          </a:p>
        </p:txBody>
      </p:sp>
      <p:sp>
        <p:nvSpPr>
          <p:cNvPr id="338983" name="Text Box 39"/>
          <p:cNvSpPr txBox="1">
            <a:spLocks noChangeArrowheads="1"/>
          </p:cNvSpPr>
          <p:nvPr/>
        </p:nvSpPr>
        <p:spPr bwMode="auto">
          <a:xfrm>
            <a:off x="5435600" y="3644602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F</a:t>
            </a:r>
            <a:r>
              <a:rPr lang="nl-BE" altLang="nl-BE" sz="1600" baseline="-25000"/>
              <a:t>2</a:t>
            </a:r>
            <a:endParaRPr lang="nl-NL" altLang="nl-BE" sz="1600"/>
          </a:p>
        </p:txBody>
      </p:sp>
      <p:sp>
        <p:nvSpPr>
          <p:cNvPr id="338984" name="Text Box 40"/>
          <p:cNvSpPr txBox="1">
            <a:spLocks noChangeArrowheads="1"/>
          </p:cNvSpPr>
          <p:nvPr/>
        </p:nvSpPr>
        <p:spPr bwMode="auto">
          <a:xfrm>
            <a:off x="4498975" y="3644602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O</a:t>
            </a:r>
            <a:endParaRPr lang="nl-NL" altLang="nl-BE" sz="1600"/>
          </a:p>
        </p:txBody>
      </p:sp>
      <p:sp>
        <p:nvSpPr>
          <p:cNvPr id="338985" name="Text Box 41"/>
          <p:cNvSpPr txBox="1">
            <a:spLocks noChangeArrowheads="1"/>
          </p:cNvSpPr>
          <p:nvPr/>
        </p:nvSpPr>
        <p:spPr bwMode="auto">
          <a:xfrm>
            <a:off x="2051050" y="3644602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2 F</a:t>
            </a:r>
            <a:r>
              <a:rPr lang="nl-BE" altLang="nl-BE" sz="1600" baseline="-25000"/>
              <a:t>1</a:t>
            </a:r>
            <a:endParaRPr lang="nl-NL" altLang="nl-BE" sz="1600"/>
          </a:p>
        </p:txBody>
      </p:sp>
      <p:sp>
        <p:nvSpPr>
          <p:cNvPr id="338986" name="Text Box 42"/>
          <p:cNvSpPr txBox="1">
            <a:spLocks noChangeArrowheads="1"/>
          </p:cNvSpPr>
          <p:nvPr/>
        </p:nvSpPr>
        <p:spPr bwMode="auto">
          <a:xfrm>
            <a:off x="6515100" y="3644602"/>
            <a:ext cx="57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2 F</a:t>
            </a:r>
            <a:r>
              <a:rPr lang="nl-BE" altLang="nl-BE" sz="1600" baseline="-25000"/>
              <a:t>2</a:t>
            </a:r>
            <a:endParaRPr lang="nl-NL" altLang="nl-BE" sz="1600"/>
          </a:p>
        </p:txBody>
      </p:sp>
      <p:sp>
        <p:nvSpPr>
          <p:cNvPr id="338987" name="Line 43"/>
          <p:cNvSpPr>
            <a:spLocks noChangeShapeType="1"/>
          </p:cNvSpPr>
          <p:nvPr/>
        </p:nvSpPr>
        <p:spPr bwMode="auto">
          <a:xfrm flipV="1">
            <a:off x="2771775" y="2923877"/>
            <a:ext cx="0" cy="5762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8988" name="Text Box 44"/>
          <p:cNvSpPr txBox="1">
            <a:spLocks noChangeArrowheads="1"/>
          </p:cNvSpPr>
          <p:nvPr/>
        </p:nvSpPr>
        <p:spPr bwMode="auto">
          <a:xfrm>
            <a:off x="2555875" y="3573165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 dirty="0">
                <a:solidFill>
                  <a:srgbClr val="FF0066"/>
                </a:solidFill>
              </a:rPr>
              <a:t>V</a:t>
            </a:r>
            <a:endParaRPr lang="nl-NL" altLang="nl-BE" sz="1600" b="1" dirty="0">
              <a:solidFill>
                <a:srgbClr val="FF0066"/>
              </a:solidFill>
            </a:endParaRPr>
          </a:p>
        </p:txBody>
      </p:sp>
      <p:sp>
        <p:nvSpPr>
          <p:cNvPr id="338989" name="Text Box 45"/>
          <p:cNvSpPr txBox="1">
            <a:spLocks noChangeArrowheads="1"/>
          </p:cNvSpPr>
          <p:nvPr/>
        </p:nvSpPr>
        <p:spPr bwMode="auto">
          <a:xfrm>
            <a:off x="1042988" y="5157192"/>
            <a:ext cx="23564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dirty="0"/>
              <a:t>a</a:t>
            </a:r>
            <a:r>
              <a:rPr lang="nl-BE" altLang="nl-BE" sz="2000" dirty="0" smtClean="0"/>
              <a:t>ard </a:t>
            </a:r>
            <a:r>
              <a:rPr lang="nl-BE" altLang="nl-BE" sz="2000" dirty="0"/>
              <a:t>beeld</a:t>
            </a:r>
            <a:endParaRPr lang="nl-NL" altLang="nl-BE" sz="2000" dirty="0"/>
          </a:p>
        </p:txBody>
      </p:sp>
      <p:sp>
        <p:nvSpPr>
          <p:cNvPr id="338990" name="Text Box 46"/>
          <p:cNvSpPr txBox="1">
            <a:spLocks noChangeArrowheads="1"/>
          </p:cNvSpPr>
          <p:nvPr/>
        </p:nvSpPr>
        <p:spPr bwMode="auto">
          <a:xfrm>
            <a:off x="1042988" y="5539779"/>
            <a:ext cx="23564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/>
              <a:t>stand beeld</a:t>
            </a:r>
            <a:endParaRPr lang="nl-NL" altLang="nl-BE" sz="2000"/>
          </a:p>
        </p:txBody>
      </p:sp>
      <p:sp>
        <p:nvSpPr>
          <p:cNvPr id="338991" name="Text Box 47"/>
          <p:cNvSpPr txBox="1">
            <a:spLocks noChangeArrowheads="1"/>
          </p:cNvSpPr>
          <p:nvPr/>
        </p:nvSpPr>
        <p:spPr bwMode="auto">
          <a:xfrm>
            <a:off x="1042987" y="5900142"/>
            <a:ext cx="2853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/>
              <a:t>grootte beeld</a:t>
            </a:r>
            <a:endParaRPr lang="nl-NL" altLang="nl-BE" sz="2000"/>
          </a:p>
        </p:txBody>
      </p:sp>
      <p:sp>
        <p:nvSpPr>
          <p:cNvPr id="338992" name="Text Box 48"/>
          <p:cNvSpPr txBox="1">
            <a:spLocks noChangeArrowheads="1"/>
          </p:cNvSpPr>
          <p:nvPr/>
        </p:nvSpPr>
        <p:spPr bwMode="auto">
          <a:xfrm>
            <a:off x="1042987" y="6260504"/>
            <a:ext cx="2853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/>
              <a:t>plaats beeld</a:t>
            </a:r>
            <a:endParaRPr lang="nl-NL" altLang="nl-BE" sz="2000"/>
          </a:p>
        </p:txBody>
      </p:sp>
      <p:grpSp>
        <p:nvGrpSpPr>
          <p:cNvPr id="338993" name="Group 49"/>
          <p:cNvGrpSpPr>
            <a:grpSpLocks/>
          </p:cNvGrpSpPr>
          <p:nvPr/>
        </p:nvGrpSpPr>
        <p:grpSpPr bwMode="auto">
          <a:xfrm flipV="1">
            <a:off x="2771775" y="2852936"/>
            <a:ext cx="1728788" cy="73025"/>
            <a:chOff x="1066" y="1842"/>
            <a:chExt cx="1769" cy="0"/>
          </a:xfrm>
        </p:grpSpPr>
        <p:sp>
          <p:nvSpPr>
            <p:cNvPr id="338994" name="Line 50"/>
            <p:cNvSpPr>
              <a:spLocks noChangeShapeType="1"/>
            </p:cNvSpPr>
            <p:nvPr/>
          </p:nvSpPr>
          <p:spPr bwMode="auto">
            <a:xfrm>
              <a:off x="1066" y="1842"/>
              <a:ext cx="99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8995" name="Line 51"/>
            <p:cNvSpPr>
              <a:spLocks noChangeShapeType="1"/>
            </p:cNvSpPr>
            <p:nvPr/>
          </p:nvSpPr>
          <p:spPr bwMode="auto">
            <a:xfrm>
              <a:off x="2064" y="1842"/>
              <a:ext cx="77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38996" name="Group 52"/>
          <p:cNvGrpSpPr>
            <a:grpSpLocks/>
          </p:cNvGrpSpPr>
          <p:nvPr/>
        </p:nvGrpSpPr>
        <p:grpSpPr bwMode="auto">
          <a:xfrm>
            <a:off x="4500563" y="2923877"/>
            <a:ext cx="3167062" cy="1585913"/>
            <a:chOff x="2835" y="1842"/>
            <a:chExt cx="1995" cy="999"/>
          </a:xfrm>
        </p:grpSpPr>
        <p:sp>
          <p:nvSpPr>
            <p:cNvPr id="338997" name="Line 53"/>
            <p:cNvSpPr>
              <a:spLocks noChangeShapeType="1"/>
            </p:cNvSpPr>
            <p:nvPr/>
          </p:nvSpPr>
          <p:spPr bwMode="auto">
            <a:xfrm>
              <a:off x="2835" y="1842"/>
              <a:ext cx="952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8998" name="Line 54"/>
            <p:cNvSpPr>
              <a:spLocks noChangeShapeType="1"/>
            </p:cNvSpPr>
            <p:nvPr/>
          </p:nvSpPr>
          <p:spPr bwMode="auto">
            <a:xfrm>
              <a:off x="3696" y="2296"/>
              <a:ext cx="1134" cy="5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38999" name="Group 55"/>
          <p:cNvGrpSpPr>
            <a:grpSpLocks/>
          </p:cNvGrpSpPr>
          <p:nvPr/>
        </p:nvGrpSpPr>
        <p:grpSpPr bwMode="auto">
          <a:xfrm>
            <a:off x="2771775" y="2923877"/>
            <a:ext cx="1728788" cy="1441450"/>
            <a:chOff x="1066" y="1842"/>
            <a:chExt cx="1769" cy="590"/>
          </a:xfrm>
        </p:grpSpPr>
        <p:sp>
          <p:nvSpPr>
            <p:cNvPr id="339000" name="Line 56"/>
            <p:cNvSpPr>
              <a:spLocks noChangeShapeType="1"/>
            </p:cNvSpPr>
            <p:nvPr/>
          </p:nvSpPr>
          <p:spPr bwMode="auto">
            <a:xfrm>
              <a:off x="1066" y="1842"/>
              <a:ext cx="1769" cy="59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9001" name="Line 57"/>
            <p:cNvSpPr>
              <a:spLocks noChangeShapeType="1"/>
            </p:cNvSpPr>
            <p:nvPr/>
          </p:nvSpPr>
          <p:spPr bwMode="auto">
            <a:xfrm>
              <a:off x="1066" y="1842"/>
              <a:ext cx="816" cy="27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39002" name="Group 58"/>
          <p:cNvGrpSpPr>
            <a:grpSpLocks/>
          </p:cNvGrpSpPr>
          <p:nvPr/>
        </p:nvGrpSpPr>
        <p:grpSpPr bwMode="auto">
          <a:xfrm flipV="1">
            <a:off x="4500563" y="4293096"/>
            <a:ext cx="3382962" cy="71438"/>
            <a:chOff x="2835" y="2432"/>
            <a:chExt cx="2177" cy="0"/>
          </a:xfrm>
        </p:grpSpPr>
        <p:sp>
          <p:nvSpPr>
            <p:cNvPr id="339003" name="Line 59"/>
            <p:cNvSpPr>
              <a:spLocks noChangeShapeType="1"/>
            </p:cNvSpPr>
            <p:nvPr/>
          </p:nvSpPr>
          <p:spPr bwMode="auto">
            <a:xfrm>
              <a:off x="2835" y="2432"/>
              <a:ext cx="9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9004" name="Line 60"/>
            <p:cNvSpPr>
              <a:spLocks noChangeShapeType="1"/>
            </p:cNvSpPr>
            <p:nvPr/>
          </p:nvSpPr>
          <p:spPr bwMode="auto">
            <a:xfrm>
              <a:off x="3742" y="2432"/>
              <a:ext cx="127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39005" name="Group 61"/>
          <p:cNvGrpSpPr>
            <a:grpSpLocks/>
          </p:cNvGrpSpPr>
          <p:nvPr/>
        </p:nvGrpSpPr>
        <p:grpSpPr bwMode="auto">
          <a:xfrm>
            <a:off x="2771775" y="2923877"/>
            <a:ext cx="1728788" cy="576263"/>
            <a:chOff x="1111" y="1842"/>
            <a:chExt cx="1724" cy="318"/>
          </a:xfrm>
        </p:grpSpPr>
        <p:sp>
          <p:nvSpPr>
            <p:cNvPr id="339006" name="Line 62"/>
            <p:cNvSpPr>
              <a:spLocks noChangeShapeType="1"/>
            </p:cNvSpPr>
            <p:nvPr/>
          </p:nvSpPr>
          <p:spPr bwMode="auto">
            <a:xfrm>
              <a:off x="1111" y="1842"/>
              <a:ext cx="1451" cy="27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9007" name="Line 63"/>
            <p:cNvSpPr>
              <a:spLocks noChangeShapeType="1"/>
            </p:cNvSpPr>
            <p:nvPr/>
          </p:nvSpPr>
          <p:spPr bwMode="auto">
            <a:xfrm>
              <a:off x="2562" y="2115"/>
              <a:ext cx="273" cy="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39008" name="Line 64"/>
          <p:cNvSpPr>
            <a:spLocks noChangeShapeType="1"/>
          </p:cNvSpPr>
          <p:nvPr/>
        </p:nvSpPr>
        <p:spPr bwMode="auto">
          <a:xfrm>
            <a:off x="7380288" y="3500140"/>
            <a:ext cx="0" cy="86518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39009" name="Text Box 65"/>
          <p:cNvSpPr txBox="1">
            <a:spLocks noChangeArrowheads="1"/>
          </p:cNvSpPr>
          <p:nvPr/>
        </p:nvSpPr>
        <p:spPr bwMode="auto">
          <a:xfrm>
            <a:off x="3800216" y="5157192"/>
            <a:ext cx="23564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reëel beeld</a:t>
            </a:r>
            <a:endParaRPr lang="nl-NL" altLang="nl-BE" sz="2000" b="1" dirty="0"/>
          </a:p>
        </p:txBody>
      </p:sp>
      <p:sp>
        <p:nvSpPr>
          <p:cNvPr id="339010" name="Text Box 66"/>
          <p:cNvSpPr txBox="1">
            <a:spLocks noChangeArrowheads="1"/>
          </p:cNvSpPr>
          <p:nvPr/>
        </p:nvSpPr>
        <p:spPr bwMode="auto">
          <a:xfrm>
            <a:off x="3800216" y="5539779"/>
            <a:ext cx="23564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omgekeerd</a:t>
            </a:r>
            <a:endParaRPr lang="nl-NL" altLang="nl-BE" sz="2000" b="1" dirty="0"/>
          </a:p>
        </p:txBody>
      </p:sp>
      <p:sp>
        <p:nvSpPr>
          <p:cNvPr id="339011" name="Text Box 67"/>
          <p:cNvSpPr txBox="1">
            <a:spLocks noChangeArrowheads="1"/>
          </p:cNvSpPr>
          <p:nvPr/>
        </p:nvSpPr>
        <p:spPr bwMode="auto">
          <a:xfrm>
            <a:off x="3800216" y="5900142"/>
            <a:ext cx="4464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groter als voorwerp</a:t>
            </a:r>
            <a:endParaRPr lang="nl-NL" altLang="nl-BE" sz="2000" b="1" dirty="0"/>
          </a:p>
        </p:txBody>
      </p:sp>
      <p:sp>
        <p:nvSpPr>
          <p:cNvPr id="339012" name="Text Box 68"/>
          <p:cNvSpPr txBox="1">
            <a:spLocks noChangeArrowheads="1"/>
          </p:cNvSpPr>
          <p:nvPr/>
        </p:nvSpPr>
        <p:spPr bwMode="auto">
          <a:xfrm>
            <a:off x="3800215" y="6260504"/>
            <a:ext cx="68204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verder dan  2 </a:t>
            </a:r>
            <a:r>
              <a:rPr lang="en-US" altLang="nl-BE" sz="2000" b="1" dirty="0"/>
              <a:t>|</a:t>
            </a:r>
            <a:r>
              <a:rPr lang="nl-BE" altLang="nl-BE" sz="2000" b="1" dirty="0"/>
              <a:t> OF </a:t>
            </a:r>
            <a:r>
              <a:rPr lang="en-US" altLang="nl-BE" sz="2000" b="1" dirty="0"/>
              <a:t>|</a:t>
            </a:r>
            <a:endParaRPr lang="nl-NL" altLang="nl-BE" sz="2000" b="1" dirty="0"/>
          </a:p>
        </p:txBody>
      </p:sp>
      <p:grpSp>
        <p:nvGrpSpPr>
          <p:cNvPr id="339016" name="Group 72"/>
          <p:cNvGrpSpPr>
            <a:grpSpLocks/>
          </p:cNvGrpSpPr>
          <p:nvPr/>
        </p:nvGrpSpPr>
        <p:grpSpPr bwMode="auto">
          <a:xfrm>
            <a:off x="4500563" y="3500140"/>
            <a:ext cx="3527425" cy="1079500"/>
            <a:chOff x="2835" y="2205"/>
            <a:chExt cx="1905" cy="454"/>
          </a:xfrm>
        </p:grpSpPr>
        <p:sp>
          <p:nvSpPr>
            <p:cNvPr id="339013" name="Line 69"/>
            <p:cNvSpPr>
              <a:spLocks noChangeShapeType="1"/>
            </p:cNvSpPr>
            <p:nvPr/>
          </p:nvSpPr>
          <p:spPr bwMode="auto">
            <a:xfrm>
              <a:off x="2835" y="2205"/>
              <a:ext cx="1905" cy="45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39015" name="Line 71"/>
            <p:cNvSpPr>
              <a:spLocks noChangeShapeType="1"/>
            </p:cNvSpPr>
            <p:nvPr/>
          </p:nvSpPr>
          <p:spPr bwMode="auto">
            <a:xfrm>
              <a:off x="2835" y="2205"/>
              <a:ext cx="771" cy="18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49" name="Titel 1"/>
          <p:cNvSpPr txBox="1">
            <a:spLocks/>
          </p:cNvSpPr>
          <p:nvPr/>
        </p:nvSpPr>
        <p:spPr>
          <a:xfrm>
            <a:off x="323528" y="872768"/>
            <a:ext cx="8496944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3.3 Beeldvorming bij bolle lenzen</a:t>
            </a:r>
          </a:p>
        </p:txBody>
      </p:sp>
      <p:sp>
        <p:nvSpPr>
          <p:cNvPr id="50" name="Titel 1"/>
          <p:cNvSpPr txBox="1">
            <a:spLocks/>
          </p:cNvSpPr>
          <p:nvPr/>
        </p:nvSpPr>
        <p:spPr>
          <a:xfrm>
            <a:off x="323528" y="188639"/>
            <a:ext cx="8496944" cy="61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7236991" y="3236466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 dirty="0">
                <a:solidFill>
                  <a:srgbClr val="0EB206"/>
                </a:solidFill>
              </a:rPr>
              <a:t>B</a:t>
            </a:r>
            <a:endParaRPr lang="nl-NL" altLang="nl-BE" sz="1600" b="1" dirty="0">
              <a:solidFill>
                <a:srgbClr val="0EB206"/>
              </a:solidFill>
            </a:endParaRPr>
          </a:p>
        </p:txBody>
      </p:sp>
      <p:sp>
        <p:nvSpPr>
          <p:cNvPr id="53" name="Action Button: Forward or Next 52">
            <a:hlinkClick r:id="rId2" action="ppaction://hlinksldjump" highlightClick="1"/>
          </p:cNvPr>
          <p:cNvSpPr/>
          <p:nvPr/>
        </p:nvSpPr>
        <p:spPr>
          <a:xfrm>
            <a:off x="8505892" y="6274435"/>
            <a:ext cx="360040" cy="3403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23751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3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9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9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9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9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9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9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85" grpId="0"/>
      <p:bldP spid="338985" grpId="1"/>
      <p:bldP spid="338986" grpId="0"/>
      <p:bldP spid="338986" grpId="1"/>
      <p:bldP spid="338987" grpId="0" animBg="1"/>
      <p:bldP spid="338988" grpId="0"/>
      <p:bldP spid="338989" grpId="0"/>
      <p:bldP spid="338990" grpId="0"/>
      <p:bldP spid="338991" grpId="0"/>
      <p:bldP spid="338992" grpId="0"/>
      <p:bldP spid="339008" grpId="0" animBg="1"/>
      <p:bldP spid="339009" grpId="0"/>
      <p:bldP spid="339010" grpId="0"/>
      <p:bldP spid="339011" grpId="0"/>
      <p:bldP spid="339012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7" name="Text Box 29"/>
          <p:cNvSpPr txBox="1">
            <a:spLocks noChangeArrowheads="1"/>
          </p:cNvSpPr>
          <p:nvPr/>
        </p:nvSpPr>
        <p:spPr bwMode="auto">
          <a:xfrm>
            <a:off x="323528" y="1436266"/>
            <a:ext cx="2952750" cy="3365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l-BE" altLang="nl-BE" sz="1600">
                <a:solidFill>
                  <a:schemeClr val="tx1"/>
                </a:solidFill>
              </a:rPr>
              <a:t>Situatie 4: </a:t>
            </a:r>
            <a:r>
              <a:rPr lang="en-US" altLang="nl-BE" sz="1600">
                <a:solidFill>
                  <a:schemeClr val="tx1"/>
                </a:solidFill>
              </a:rPr>
              <a:t>|</a:t>
            </a:r>
            <a:r>
              <a:rPr lang="nl-BE" altLang="nl-BE" sz="1600">
                <a:solidFill>
                  <a:schemeClr val="tx1"/>
                </a:solidFill>
              </a:rPr>
              <a:t> OV</a:t>
            </a:r>
            <a:r>
              <a:rPr lang="en-US" altLang="nl-BE" sz="1600">
                <a:solidFill>
                  <a:schemeClr val="tx1"/>
                </a:solidFill>
              </a:rPr>
              <a:t>|</a:t>
            </a:r>
            <a:r>
              <a:rPr lang="nl-BE" altLang="nl-BE" sz="1600">
                <a:solidFill>
                  <a:schemeClr val="tx1"/>
                </a:solidFill>
              </a:rPr>
              <a:t>  = </a:t>
            </a:r>
            <a:r>
              <a:rPr lang="en-US" altLang="nl-BE" sz="1600">
                <a:solidFill>
                  <a:schemeClr val="tx1"/>
                </a:solidFill>
              </a:rPr>
              <a:t>|</a:t>
            </a:r>
            <a:r>
              <a:rPr lang="nl-BE" altLang="nl-BE" sz="1600">
                <a:solidFill>
                  <a:schemeClr val="tx1"/>
                </a:solidFill>
              </a:rPr>
              <a:t> OF </a:t>
            </a:r>
            <a:r>
              <a:rPr lang="en-US" altLang="nl-BE" sz="1600">
                <a:solidFill>
                  <a:schemeClr val="tx1"/>
                </a:solidFill>
              </a:rPr>
              <a:t>|</a:t>
            </a:r>
          </a:p>
        </p:txBody>
      </p:sp>
      <p:grpSp>
        <p:nvGrpSpPr>
          <p:cNvPr id="339998" name="Group 30"/>
          <p:cNvGrpSpPr>
            <a:grpSpLocks/>
          </p:cNvGrpSpPr>
          <p:nvPr/>
        </p:nvGrpSpPr>
        <p:grpSpPr bwMode="auto">
          <a:xfrm>
            <a:off x="1258888" y="1844824"/>
            <a:ext cx="7489825" cy="2879725"/>
            <a:chOff x="657" y="1389"/>
            <a:chExt cx="4718" cy="1814"/>
          </a:xfrm>
        </p:grpSpPr>
        <p:sp>
          <p:nvSpPr>
            <p:cNvPr id="339999" name="Line 31"/>
            <p:cNvSpPr>
              <a:spLocks noChangeShapeType="1"/>
            </p:cNvSpPr>
            <p:nvPr/>
          </p:nvSpPr>
          <p:spPr bwMode="auto">
            <a:xfrm>
              <a:off x="2699" y="1389"/>
              <a:ext cx="0" cy="1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0000" name="Line 32"/>
            <p:cNvSpPr>
              <a:spLocks noChangeShapeType="1"/>
            </p:cNvSpPr>
            <p:nvPr/>
          </p:nvSpPr>
          <p:spPr bwMode="auto">
            <a:xfrm>
              <a:off x="657" y="2341"/>
              <a:ext cx="47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0001" name="Line 33"/>
            <p:cNvSpPr>
              <a:spLocks noChangeShapeType="1"/>
            </p:cNvSpPr>
            <p:nvPr/>
          </p:nvSpPr>
          <p:spPr bwMode="auto">
            <a:xfrm>
              <a:off x="2018" y="229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0002" name="Line 34"/>
            <p:cNvSpPr>
              <a:spLocks noChangeShapeType="1"/>
            </p:cNvSpPr>
            <p:nvPr/>
          </p:nvSpPr>
          <p:spPr bwMode="auto">
            <a:xfrm>
              <a:off x="3379" y="229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0003" name="Line 35"/>
            <p:cNvSpPr>
              <a:spLocks noChangeShapeType="1"/>
            </p:cNvSpPr>
            <p:nvPr/>
          </p:nvSpPr>
          <p:spPr bwMode="auto">
            <a:xfrm>
              <a:off x="1338" y="229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0004" name="Line 36"/>
            <p:cNvSpPr>
              <a:spLocks noChangeShapeType="1"/>
            </p:cNvSpPr>
            <p:nvPr/>
          </p:nvSpPr>
          <p:spPr bwMode="auto">
            <a:xfrm>
              <a:off x="4059" y="229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40005" name="Text Box 37"/>
          <p:cNvSpPr txBox="1">
            <a:spLocks noChangeArrowheads="1"/>
          </p:cNvSpPr>
          <p:nvPr/>
        </p:nvSpPr>
        <p:spPr bwMode="auto">
          <a:xfrm>
            <a:off x="3275013" y="3500586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F</a:t>
            </a:r>
            <a:r>
              <a:rPr lang="nl-BE" altLang="nl-BE" sz="1600" baseline="-25000"/>
              <a:t>1</a:t>
            </a:r>
            <a:endParaRPr lang="nl-NL" altLang="nl-BE" sz="1600"/>
          </a:p>
        </p:txBody>
      </p:sp>
      <p:sp>
        <p:nvSpPr>
          <p:cNvPr id="340006" name="Text Box 38"/>
          <p:cNvSpPr txBox="1">
            <a:spLocks noChangeArrowheads="1"/>
          </p:cNvSpPr>
          <p:nvPr/>
        </p:nvSpPr>
        <p:spPr bwMode="auto">
          <a:xfrm>
            <a:off x="5435600" y="3500586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F</a:t>
            </a:r>
            <a:r>
              <a:rPr lang="nl-BE" altLang="nl-BE" sz="1600" baseline="-25000"/>
              <a:t>2</a:t>
            </a:r>
            <a:endParaRPr lang="nl-NL" altLang="nl-BE" sz="1600"/>
          </a:p>
        </p:txBody>
      </p:sp>
      <p:sp>
        <p:nvSpPr>
          <p:cNvPr id="340007" name="Text Box 39"/>
          <p:cNvSpPr txBox="1">
            <a:spLocks noChangeArrowheads="1"/>
          </p:cNvSpPr>
          <p:nvPr/>
        </p:nvSpPr>
        <p:spPr bwMode="auto">
          <a:xfrm>
            <a:off x="4498975" y="3500586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O</a:t>
            </a:r>
            <a:endParaRPr lang="nl-NL" altLang="nl-BE" sz="1600"/>
          </a:p>
        </p:txBody>
      </p:sp>
      <p:sp>
        <p:nvSpPr>
          <p:cNvPr id="340008" name="Text Box 40"/>
          <p:cNvSpPr txBox="1">
            <a:spLocks noChangeArrowheads="1"/>
          </p:cNvSpPr>
          <p:nvPr/>
        </p:nvSpPr>
        <p:spPr bwMode="auto">
          <a:xfrm>
            <a:off x="2051050" y="3500586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2 F</a:t>
            </a:r>
            <a:r>
              <a:rPr lang="nl-BE" altLang="nl-BE" sz="1600" baseline="-25000"/>
              <a:t>1</a:t>
            </a:r>
            <a:endParaRPr lang="nl-NL" altLang="nl-BE" sz="1600"/>
          </a:p>
        </p:txBody>
      </p:sp>
      <p:sp>
        <p:nvSpPr>
          <p:cNvPr id="340009" name="Text Box 41"/>
          <p:cNvSpPr txBox="1">
            <a:spLocks noChangeArrowheads="1"/>
          </p:cNvSpPr>
          <p:nvPr/>
        </p:nvSpPr>
        <p:spPr bwMode="auto">
          <a:xfrm>
            <a:off x="6515100" y="3500586"/>
            <a:ext cx="57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2 F</a:t>
            </a:r>
            <a:r>
              <a:rPr lang="nl-BE" altLang="nl-BE" sz="1600" baseline="-25000"/>
              <a:t>2</a:t>
            </a:r>
            <a:endParaRPr lang="nl-NL" altLang="nl-BE" sz="1600"/>
          </a:p>
        </p:txBody>
      </p:sp>
      <p:sp>
        <p:nvSpPr>
          <p:cNvPr id="340010" name="Line 42"/>
          <p:cNvSpPr>
            <a:spLocks noChangeShapeType="1"/>
          </p:cNvSpPr>
          <p:nvPr/>
        </p:nvSpPr>
        <p:spPr bwMode="auto">
          <a:xfrm flipV="1">
            <a:off x="3419475" y="2779861"/>
            <a:ext cx="0" cy="5762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40011" name="Text Box 43"/>
          <p:cNvSpPr txBox="1">
            <a:spLocks noChangeArrowheads="1"/>
          </p:cNvSpPr>
          <p:nvPr/>
        </p:nvSpPr>
        <p:spPr bwMode="auto">
          <a:xfrm>
            <a:off x="3276600" y="3811736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 dirty="0">
                <a:solidFill>
                  <a:srgbClr val="FF00FF"/>
                </a:solidFill>
              </a:rPr>
              <a:t>V</a:t>
            </a:r>
            <a:endParaRPr lang="nl-NL" altLang="nl-BE" sz="1600" b="1" dirty="0">
              <a:solidFill>
                <a:srgbClr val="FF00FF"/>
              </a:solidFill>
            </a:endParaRPr>
          </a:p>
        </p:txBody>
      </p:sp>
      <p:sp>
        <p:nvSpPr>
          <p:cNvPr id="340012" name="Text Box 44"/>
          <p:cNvSpPr txBox="1">
            <a:spLocks noChangeArrowheads="1"/>
          </p:cNvSpPr>
          <p:nvPr/>
        </p:nvSpPr>
        <p:spPr bwMode="auto">
          <a:xfrm>
            <a:off x="1166230" y="5013176"/>
            <a:ext cx="21963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dirty="0"/>
              <a:t>a</a:t>
            </a:r>
            <a:r>
              <a:rPr lang="nl-BE" altLang="nl-BE" sz="2000" dirty="0" smtClean="0"/>
              <a:t>ard </a:t>
            </a:r>
            <a:r>
              <a:rPr lang="nl-BE" altLang="nl-BE" sz="2000" dirty="0"/>
              <a:t>beeld</a:t>
            </a:r>
            <a:endParaRPr lang="nl-NL" altLang="nl-BE" sz="2000" dirty="0"/>
          </a:p>
        </p:txBody>
      </p:sp>
      <p:sp>
        <p:nvSpPr>
          <p:cNvPr id="340013" name="Text Box 45"/>
          <p:cNvSpPr txBox="1">
            <a:spLocks noChangeArrowheads="1"/>
          </p:cNvSpPr>
          <p:nvPr/>
        </p:nvSpPr>
        <p:spPr bwMode="auto">
          <a:xfrm>
            <a:off x="1166230" y="5395763"/>
            <a:ext cx="21963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/>
              <a:t>stand beeld</a:t>
            </a:r>
            <a:endParaRPr lang="nl-NL" altLang="nl-BE" sz="2000"/>
          </a:p>
        </p:txBody>
      </p:sp>
      <p:sp>
        <p:nvSpPr>
          <p:cNvPr id="340014" name="Text Box 46"/>
          <p:cNvSpPr txBox="1">
            <a:spLocks noChangeArrowheads="1"/>
          </p:cNvSpPr>
          <p:nvPr/>
        </p:nvSpPr>
        <p:spPr bwMode="auto">
          <a:xfrm>
            <a:off x="1166229" y="5756126"/>
            <a:ext cx="2660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/>
              <a:t>grootte beeld</a:t>
            </a:r>
            <a:endParaRPr lang="nl-NL" altLang="nl-BE" sz="2000"/>
          </a:p>
        </p:txBody>
      </p:sp>
      <p:sp>
        <p:nvSpPr>
          <p:cNvPr id="340015" name="Text Box 47"/>
          <p:cNvSpPr txBox="1">
            <a:spLocks noChangeArrowheads="1"/>
          </p:cNvSpPr>
          <p:nvPr/>
        </p:nvSpPr>
        <p:spPr bwMode="auto">
          <a:xfrm>
            <a:off x="1166229" y="6116488"/>
            <a:ext cx="2660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/>
              <a:t>plaats beeld</a:t>
            </a:r>
            <a:endParaRPr lang="nl-NL" altLang="nl-BE" sz="2000"/>
          </a:p>
        </p:txBody>
      </p:sp>
      <p:grpSp>
        <p:nvGrpSpPr>
          <p:cNvPr id="340016" name="Group 48"/>
          <p:cNvGrpSpPr>
            <a:grpSpLocks/>
          </p:cNvGrpSpPr>
          <p:nvPr/>
        </p:nvGrpSpPr>
        <p:grpSpPr bwMode="auto">
          <a:xfrm flipV="1">
            <a:off x="3419475" y="2708920"/>
            <a:ext cx="1081088" cy="73025"/>
            <a:chOff x="1066" y="1842"/>
            <a:chExt cx="1769" cy="0"/>
          </a:xfrm>
        </p:grpSpPr>
        <p:sp>
          <p:nvSpPr>
            <p:cNvPr id="340017" name="Line 49"/>
            <p:cNvSpPr>
              <a:spLocks noChangeShapeType="1"/>
            </p:cNvSpPr>
            <p:nvPr/>
          </p:nvSpPr>
          <p:spPr bwMode="auto">
            <a:xfrm>
              <a:off x="1066" y="1842"/>
              <a:ext cx="99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0018" name="Line 50"/>
            <p:cNvSpPr>
              <a:spLocks noChangeShapeType="1"/>
            </p:cNvSpPr>
            <p:nvPr/>
          </p:nvSpPr>
          <p:spPr bwMode="auto">
            <a:xfrm>
              <a:off x="2064" y="1842"/>
              <a:ext cx="77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40019" name="Group 51"/>
          <p:cNvGrpSpPr>
            <a:grpSpLocks/>
          </p:cNvGrpSpPr>
          <p:nvPr/>
        </p:nvGrpSpPr>
        <p:grpSpPr bwMode="auto">
          <a:xfrm>
            <a:off x="4500563" y="2779861"/>
            <a:ext cx="3167062" cy="1585913"/>
            <a:chOff x="2835" y="1842"/>
            <a:chExt cx="1995" cy="999"/>
          </a:xfrm>
        </p:grpSpPr>
        <p:sp>
          <p:nvSpPr>
            <p:cNvPr id="340020" name="Line 52"/>
            <p:cNvSpPr>
              <a:spLocks noChangeShapeType="1"/>
            </p:cNvSpPr>
            <p:nvPr/>
          </p:nvSpPr>
          <p:spPr bwMode="auto">
            <a:xfrm>
              <a:off x="2835" y="1842"/>
              <a:ext cx="952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0021" name="Line 53"/>
            <p:cNvSpPr>
              <a:spLocks noChangeShapeType="1"/>
            </p:cNvSpPr>
            <p:nvPr/>
          </p:nvSpPr>
          <p:spPr bwMode="auto">
            <a:xfrm>
              <a:off x="3696" y="2296"/>
              <a:ext cx="1134" cy="5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40028" name="Group 60"/>
          <p:cNvGrpSpPr>
            <a:grpSpLocks/>
          </p:cNvGrpSpPr>
          <p:nvPr/>
        </p:nvGrpSpPr>
        <p:grpSpPr bwMode="auto">
          <a:xfrm>
            <a:off x="3419475" y="2779861"/>
            <a:ext cx="1081088" cy="576263"/>
            <a:chOff x="1111" y="1842"/>
            <a:chExt cx="1724" cy="318"/>
          </a:xfrm>
        </p:grpSpPr>
        <p:sp>
          <p:nvSpPr>
            <p:cNvPr id="340029" name="Line 61"/>
            <p:cNvSpPr>
              <a:spLocks noChangeShapeType="1"/>
            </p:cNvSpPr>
            <p:nvPr/>
          </p:nvSpPr>
          <p:spPr bwMode="auto">
            <a:xfrm>
              <a:off x="1111" y="1842"/>
              <a:ext cx="1451" cy="27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0030" name="Line 62"/>
            <p:cNvSpPr>
              <a:spLocks noChangeShapeType="1"/>
            </p:cNvSpPr>
            <p:nvPr/>
          </p:nvSpPr>
          <p:spPr bwMode="auto">
            <a:xfrm>
              <a:off x="2562" y="2115"/>
              <a:ext cx="273" cy="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40032" name="Text Box 64"/>
          <p:cNvSpPr txBox="1">
            <a:spLocks noChangeArrowheads="1"/>
          </p:cNvSpPr>
          <p:nvPr/>
        </p:nvSpPr>
        <p:spPr bwMode="auto">
          <a:xfrm>
            <a:off x="3687552" y="5013176"/>
            <a:ext cx="21963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?</a:t>
            </a:r>
            <a:endParaRPr lang="nl-NL" altLang="nl-BE" sz="2000" b="1"/>
          </a:p>
        </p:txBody>
      </p:sp>
      <p:sp>
        <p:nvSpPr>
          <p:cNvPr id="340033" name="Text Box 65"/>
          <p:cNvSpPr txBox="1">
            <a:spLocks noChangeArrowheads="1"/>
          </p:cNvSpPr>
          <p:nvPr/>
        </p:nvSpPr>
        <p:spPr bwMode="auto">
          <a:xfrm>
            <a:off x="3687552" y="5395763"/>
            <a:ext cx="21963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?</a:t>
            </a:r>
            <a:endParaRPr lang="nl-NL" altLang="nl-BE" sz="2000" b="1"/>
          </a:p>
        </p:txBody>
      </p:sp>
      <p:sp>
        <p:nvSpPr>
          <p:cNvPr id="340034" name="Text Box 66"/>
          <p:cNvSpPr txBox="1">
            <a:spLocks noChangeArrowheads="1"/>
          </p:cNvSpPr>
          <p:nvPr/>
        </p:nvSpPr>
        <p:spPr bwMode="auto">
          <a:xfrm>
            <a:off x="3687552" y="5756126"/>
            <a:ext cx="41607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?</a:t>
            </a:r>
            <a:endParaRPr lang="nl-NL" altLang="nl-BE" sz="2000" b="1"/>
          </a:p>
        </p:txBody>
      </p:sp>
      <p:sp>
        <p:nvSpPr>
          <p:cNvPr id="340035" name="Text Box 67"/>
          <p:cNvSpPr txBox="1">
            <a:spLocks noChangeArrowheads="1"/>
          </p:cNvSpPr>
          <p:nvPr/>
        </p:nvSpPr>
        <p:spPr bwMode="auto">
          <a:xfrm>
            <a:off x="3687551" y="6116488"/>
            <a:ext cx="63570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op oneindig</a:t>
            </a:r>
            <a:endParaRPr lang="nl-NL" altLang="nl-BE" sz="2000" b="1"/>
          </a:p>
        </p:txBody>
      </p:sp>
      <p:grpSp>
        <p:nvGrpSpPr>
          <p:cNvPr id="340037" name="Group 69"/>
          <p:cNvGrpSpPr>
            <a:grpSpLocks/>
          </p:cNvGrpSpPr>
          <p:nvPr/>
        </p:nvGrpSpPr>
        <p:grpSpPr bwMode="auto">
          <a:xfrm>
            <a:off x="4500563" y="3356124"/>
            <a:ext cx="3024187" cy="1657350"/>
            <a:chOff x="2835" y="2205"/>
            <a:chExt cx="1905" cy="454"/>
          </a:xfrm>
        </p:grpSpPr>
        <p:sp>
          <p:nvSpPr>
            <p:cNvPr id="340038" name="Line 70"/>
            <p:cNvSpPr>
              <a:spLocks noChangeShapeType="1"/>
            </p:cNvSpPr>
            <p:nvPr/>
          </p:nvSpPr>
          <p:spPr bwMode="auto">
            <a:xfrm>
              <a:off x="2835" y="2205"/>
              <a:ext cx="1905" cy="45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0039" name="Line 71"/>
            <p:cNvSpPr>
              <a:spLocks noChangeShapeType="1"/>
            </p:cNvSpPr>
            <p:nvPr/>
          </p:nvSpPr>
          <p:spPr bwMode="auto">
            <a:xfrm>
              <a:off x="2835" y="2205"/>
              <a:ext cx="771" cy="18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42" name="Titel 1"/>
          <p:cNvSpPr txBox="1">
            <a:spLocks/>
          </p:cNvSpPr>
          <p:nvPr/>
        </p:nvSpPr>
        <p:spPr>
          <a:xfrm>
            <a:off x="323528" y="872768"/>
            <a:ext cx="8496944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3.3 Beeldvorming bij bolle lenzen</a:t>
            </a:r>
          </a:p>
        </p:txBody>
      </p:sp>
      <p:sp>
        <p:nvSpPr>
          <p:cNvPr id="43" name="Titel 1"/>
          <p:cNvSpPr txBox="1">
            <a:spLocks/>
          </p:cNvSpPr>
          <p:nvPr/>
        </p:nvSpPr>
        <p:spPr>
          <a:xfrm>
            <a:off x="323528" y="188639"/>
            <a:ext cx="8496944" cy="61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44" name="Action Button: Forward or Next 43">
            <a:hlinkClick r:id="rId2" action="ppaction://hlinksldjump" highlightClick="1"/>
          </p:cNvPr>
          <p:cNvSpPr/>
          <p:nvPr/>
        </p:nvSpPr>
        <p:spPr>
          <a:xfrm>
            <a:off x="8505892" y="6274435"/>
            <a:ext cx="360040" cy="3403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1215098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0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0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0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0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0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0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0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0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0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8" grpId="0"/>
      <p:bldP spid="340008" grpId="1"/>
      <p:bldP spid="340009" grpId="0"/>
      <p:bldP spid="340009" grpId="1"/>
      <p:bldP spid="340010" grpId="0" animBg="1"/>
      <p:bldP spid="340011" grpId="0"/>
      <p:bldP spid="340012" grpId="0"/>
      <p:bldP spid="340013" grpId="0"/>
      <p:bldP spid="340014" grpId="0"/>
      <p:bldP spid="340015" grpId="0"/>
      <p:bldP spid="340032" grpId="0"/>
      <p:bldP spid="340033" grpId="0"/>
      <p:bldP spid="340034" grpId="0"/>
      <p:bldP spid="3400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250825" y="1556717"/>
            <a:ext cx="3457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altLang="nl-BE"/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395114" y="1436266"/>
            <a:ext cx="2952750" cy="3365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l-BE" altLang="nl-BE" sz="1600" dirty="0"/>
              <a:t>Situatie 5: </a:t>
            </a:r>
            <a:r>
              <a:rPr lang="en-US" altLang="nl-BE" sz="1600" dirty="0"/>
              <a:t>|</a:t>
            </a:r>
            <a:r>
              <a:rPr lang="nl-BE" altLang="nl-BE" sz="1600" dirty="0"/>
              <a:t> OV</a:t>
            </a:r>
            <a:r>
              <a:rPr lang="en-US" altLang="nl-BE" sz="1600" dirty="0"/>
              <a:t>|</a:t>
            </a:r>
            <a:r>
              <a:rPr lang="nl-BE" altLang="nl-BE" sz="1600" dirty="0"/>
              <a:t>  &lt;  </a:t>
            </a:r>
            <a:r>
              <a:rPr lang="en-US" altLang="nl-BE" sz="1600" dirty="0"/>
              <a:t>|</a:t>
            </a:r>
            <a:r>
              <a:rPr lang="nl-BE" altLang="nl-BE" sz="1600" dirty="0"/>
              <a:t> OF </a:t>
            </a:r>
            <a:r>
              <a:rPr lang="en-US" altLang="nl-BE" sz="1600" dirty="0"/>
              <a:t>|</a:t>
            </a:r>
          </a:p>
        </p:txBody>
      </p:sp>
      <p:grpSp>
        <p:nvGrpSpPr>
          <p:cNvPr id="342024" name="Group 8"/>
          <p:cNvGrpSpPr>
            <a:grpSpLocks/>
          </p:cNvGrpSpPr>
          <p:nvPr/>
        </p:nvGrpSpPr>
        <p:grpSpPr bwMode="auto">
          <a:xfrm>
            <a:off x="1258888" y="2133377"/>
            <a:ext cx="7489825" cy="2879725"/>
            <a:chOff x="657" y="1389"/>
            <a:chExt cx="4718" cy="1814"/>
          </a:xfrm>
        </p:grpSpPr>
        <p:sp>
          <p:nvSpPr>
            <p:cNvPr id="342025" name="Line 9"/>
            <p:cNvSpPr>
              <a:spLocks noChangeShapeType="1"/>
            </p:cNvSpPr>
            <p:nvPr/>
          </p:nvSpPr>
          <p:spPr bwMode="auto">
            <a:xfrm>
              <a:off x="2699" y="1389"/>
              <a:ext cx="0" cy="1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2026" name="Line 10"/>
            <p:cNvSpPr>
              <a:spLocks noChangeShapeType="1"/>
            </p:cNvSpPr>
            <p:nvPr/>
          </p:nvSpPr>
          <p:spPr bwMode="auto">
            <a:xfrm>
              <a:off x="657" y="2341"/>
              <a:ext cx="47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2027" name="Line 11"/>
            <p:cNvSpPr>
              <a:spLocks noChangeShapeType="1"/>
            </p:cNvSpPr>
            <p:nvPr/>
          </p:nvSpPr>
          <p:spPr bwMode="auto">
            <a:xfrm>
              <a:off x="2018" y="229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2028" name="Line 12"/>
            <p:cNvSpPr>
              <a:spLocks noChangeShapeType="1"/>
            </p:cNvSpPr>
            <p:nvPr/>
          </p:nvSpPr>
          <p:spPr bwMode="auto">
            <a:xfrm>
              <a:off x="3379" y="229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2029" name="Line 13"/>
            <p:cNvSpPr>
              <a:spLocks noChangeShapeType="1"/>
            </p:cNvSpPr>
            <p:nvPr/>
          </p:nvSpPr>
          <p:spPr bwMode="auto">
            <a:xfrm>
              <a:off x="1338" y="229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2030" name="Line 14"/>
            <p:cNvSpPr>
              <a:spLocks noChangeShapeType="1"/>
            </p:cNvSpPr>
            <p:nvPr/>
          </p:nvSpPr>
          <p:spPr bwMode="auto">
            <a:xfrm>
              <a:off x="4059" y="229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42031" name="Text Box 15"/>
          <p:cNvSpPr txBox="1">
            <a:spLocks noChangeArrowheads="1"/>
          </p:cNvSpPr>
          <p:nvPr/>
        </p:nvSpPr>
        <p:spPr bwMode="auto">
          <a:xfrm>
            <a:off x="3275013" y="3789139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F</a:t>
            </a:r>
            <a:r>
              <a:rPr lang="nl-BE" altLang="nl-BE" sz="1600" baseline="-25000"/>
              <a:t>1</a:t>
            </a:r>
            <a:endParaRPr lang="nl-NL" altLang="nl-BE" sz="1600"/>
          </a:p>
        </p:txBody>
      </p:sp>
      <p:sp>
        <p:nvSpPr>
          <p:cNvPr id="342032" name="Text Box 16"/>
          <p:cNvSpPr txBox="1">
            <a:spLocks noChangeArrowheads="1"/>
          </p:cNvSpPr>
          <p:nvPr/>
        </p:nvSpPr>
        <p:spPr bwMode="auto">
          <a:xfrm>
            <a:off x="5435600" y="3789139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F</a:t>
            </a:r>
            <a:r>
              <a:rPr lang="nl-BE" altLang="nl-BE" sz="1600" baseline="-25000"/>
              <a:t>2</a:t>
            </a:r>
            <a:endParaRPr lang="nl-NL" altLang="nl-BE" sz="1600"/>
          </a:p>
        </p:txBody>
      </p:sp>
      <p:sp>
        <p:nvSpPr>
          <p:cNvPr id="342033" name="Text Box 17"/>
          <p:cNvSpPr txBox="1">
            <a:spLocks noChangeArrowheads="1"/>
          </p:cNvSpPr>
          <p:nvPr/>
        </p:nvSpPr>
        <p:spPr bwMode="auto">
          <a:xfrm>
            <a:off x="4498975" y="3789139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O</a:t>
            </a:r>
            <a:endParaRPr lang="nl-NL" altLang="nl-BE" sz="1600"/>
          </a:p>
        </p:txBody>
      </p:sp>
      <p:sp>
        <p:nvSpPr>
          <p:cNvPr id="342034" name="Text Box 18"/>
          <p:cNvSpPr txBox="1">
            <a:spLocks noChangeArrowheads="1"/>
          </p:cNvSpPr>
          <p:nvPr/>
        </p:nvSpPr>
        <p:spPr bwMode="auto">
          <a:xfrm>
            <a:off x="2051050" y="3789139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2 F</a:t>
            </a:r>
            <a:r>
              <a:rPr lang="nl-BE" altLang="nl-BE" sz="1600" baseline="-25000"/>
              <a:t>1</a:t>
            </a:r>
            <a:endParaRPr lang="nl-NL" altLang="nl-BE" sz="1600"/>
          </a:p>
        </p:txBody>
      </p:sp>
      <p:sp>
        <p:nvSpPr>
          <p:cNvPr id="342035" name="Text Box 19"/>
          <p:cNvSpPr txBox="1">
            <a:spLocks noChangeArrowheads="1"/>
          </p:cNvSpPr>
          <p:nvPr/>
        </p:nvSpPr>
        <p:spPr bwMode="auto">
          <a:xfrm>
            <a:off x="6515100" y="3789139"/>
            <a:ext cx="57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/>
              <a:t>2 F</a:t>
            </a:r>
            <a:r>
              <a:rPr lang="nl-BE" altLang="nl-BE" sz="1600" baseline="-25000"/>
              <a:t>2</a:t>
            </a:r>
            <a:endParaRPr lang="nl-NL" altLang="nl-BE" sz="1600"/>
          </a:p>
        </p:txBody>
      </p:sp>
      <p:sp>
        <p:nvSpPr>
          <p:cNvPr id="342036" name="Line 20"/>
          <p:cNvSpPr>
            <a:spLocks noChangeShapeType="1"/>
          </p:cNvSpPr>
          <p:nvPr/>
        </p:nvSpPr>
        <p:spPr bwMode="auto">
          <a:xfrm flipV="1">
            <a:off x="3779838" y="3068414"/>
            <a:ext cx="0" cy="5762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3563938" y="3717702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solidFill>
                  <a:srgbClr val="FF00FF"/>
                </a:solidFill>
              </a:rPr>
              <a:t>V</a:t>
            </a:r>
            <a:endParaRPr lang="nl-NL" altLang="nl-BE" sz="1600">
              <a:solidFill>
                <a:srgbClr val="FF00FF"/>
              </a:solidFill>
            </a:endParaRPr>
          </a:p>
        </p:txBody>
      </p:sp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1042988" y="5229200"/>
            <a:ext cx="20522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dirty="0"/>
              <a:t>a</a:t>
            </a:r>
            <a:r>
              <a:rPr lang="nl-BE" altLang="nl-BE" sz="2000" dirty="0" smtClean="0"/>
              <a:t>ard </a:t>
            </a:r>
            <a:r>
              <a:rPr lang="nl-BE" altLang="nl-BE" sz="2000" dirty="0"/>
              <a:t>beeld</a:t>
            </a:r>
            <a:endParaRPr lang="nl-NL" altLang="nl-BE" sz="2000" dirty="0"/>
          </a:p>
        </p:txBody>
      </p:sp>
      <p:sp>
        <p:nvSpPr>
          <p:cNvPr id="342039" name="Text Box 23"/>
          <p:cNvSpPr txBox="1">
            <a:spLocks noChangeArrowheads="1"/>
          </p:cNvSpPr>
          <p:nvPr/>
        </p:nvSpPr>
        <p:spPr bwMode="auto">
          <a:xfrm>
            <a:off x="1042988" y="5611787"/>
            <a:ext cx="20522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/>
              <a:t>stand beeld</a:t>
            </a:r>
            <a:endParaRPr lang="nl-NL" altLang="nl-BE" sz="2000"/>
          </a:p>
        </p:txBody>
      </p:sp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1042988" y="5972150"/>
            <a:ext cx="24855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/>
              <a:t>grootte beeld</a:t>
            </a:r>
            <a:endParaRPr lang="nl-NL" altLang="nl-BE" sz="2000"/>
          </a:p>
        </p:txBody>
      </p:sp>
      <p:sp>
        <p:nvSpPr>
          <p:cNvPr id="342041" name="Text Box 25"/>
          <p:cNvSpPr txBox="1">
            <a:spLocks noChangeArrowheads="1"/>
          </p:cNvSpPr>
          <p:nvPr/>
        </p:nvSpPr>
        <p:spPr bwMode="auto">
          <a:xfrm>
            <a:off x="1042988" y="6332512"/>
            <a:ext cx="24855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/>
              <a:t>plaats beeld</a:t>
            </a:r>
            <a:endParaRPr lang="nl-NL" altLang="nl-BE" sz="2000"/>
          </a:p>
        </p:txBody>
      </p:sp>
      <p:grpSp>
        <p:nvGrpSpPr>
          <p:cNvPr id="342042" name="Group 26"/>
          <p:cNvGrpSpPr>
            <a:grpSpLocks/>
          </p:cNvGrpSpPr>
          <p:nvPr/>
        </p:nvGrpSpPr>
        <p:grpSpPr bwMode="auto">
          <a:xfrm flipV="1">
            <a:off x="3779838" y="2996952"/>
            <a:ext cx="720725" cy="73025"/>
            <a:chOff x="1066" y="1842"/>
            <a:chExt cx="1769" cy="0"/>
          </a:xfrm>
        </p:grpSpPr>
        <p:sp>
          <p:nvSpPr>
            <p:cNvPr id="342043" name="Line 27"/>
            <p:cNvSpPr>
              <a:spLocks noChangeShapeType="1"/>
            </p:cNvSpPr>
            <p:nvPr/>
          </p:nvSpPr>
          <p:spPr bwMode="auto">
            <a:xfrm>
              <a:off x="1066" y="1842"/>
              <a:ext cx="99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2044" name="Line 28"/>
            <p:cNvSpPr>
              <a:spLocks noChangeShapeType="1"/>
            </p:cNvSpPr>
            <p:nvPr/>
          </p:nvSpPr>
          <p:spPr bwMode="auto">
            <a:xfrm>
              <a:off x="2064" y="1842"/>
              <a:ext cx="77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42045" name="Group 29"/>
          <p:cNvGrpSpPr>
            <a:grpSpLocks/>
          </p:cNvGrpSpPr>
          <p:nvPr/>
        </p:nvGrpSpPr>
        <p:grpSpPr bwMode="auto">
          <a:xfrm>
            <a:off x="4500563" y="3068414"/>
            <a:ext cx="3167062" cy="1585913"/>
            <a:chOff x="2835" y="1842"/>
            <a:chExt cx="1995" cy="999"/>
          </a:xfrm>
        </p:grpSpPr>
        <p:sp>
          <p:nvSpPr>
            <p:cNvPr id="342046" name="Line 30"/>
            <p:cNvSpPr>
              <a:spLocks noChangeShapeType="1"/>
            </p:cNvSpPr>
            <p:nvPr/>
          </p:nvSpPr>
          <p:spPr bwMode="auto">
            <a:xfrm>
              <a:off x="2835" y="1842"/>
              <a:ext cx="952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2047" name="Line 31"/>
            <p:cNvSpPr>
              <a:spLocks noChangeShapeType="1"/>
            </p:cNvSpPr>
            <p:nvPr/>
          </p:nvSpPr>
          <p:spPr bwMode="auto">
            <a:xfrm>
              <a:off x="3696" y="2296"/>
              <a:ext cx="1134" cy="5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42054" name="Group 38"/>
          <p:cNvGrpSpPr>
            <a:grpSpLocks/>
          </p:cNvGrpSpPr>
          <p:nvPr/>
        </p:nvGrpSpPr>
        <p:grpSpPr bwMode="auto">
          <a:xfrm>
            <a:off x="3779838" y="3068414"/>
            <a:ext cx="720725" cy="576263"/>
            <a:chOff x="1111" y="1842"/>
            <a:chExt cx="1724" cy="318"/>
          </a:xfrm>
        </p:grpSpPr>
        <p:sp>
          <p:nvSpPr>
            <p:cNvPr id="342055" name="Line 39"/>
            <p:cNvSpPr>
              <a:spLocks noChangeShapeType="1"/>
            </p:cNvSpPr>
            <p:nvPr/>
          </p:nvSpPr>
          <p:spPr bwMode="auto">
            <a:xfrm>
              <a:off x="1111" y="1842"/>
              <a:ext cx="1451" cy="27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2056" name="Line 40"/>
            <p:cNvSpPr>
              <a:spLocks noChangeShapeType="1"/>
            </p:cNvSpPr>
            <p:nvPr/>
          </p:nvSpPr>
          <p:spPr bwMode="auto">
            <a:xfrm>
              <a:off x="2562" y="2115"/>
              <a:ext cx="273" cy="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42057" name="Line 41"/>
          <p:cNvSpPr>
            <a:spLocks noChangeShapeType="1"/>
          </p:cNvSpPr>
          <p:nvPr/>
        </p:nvSpPr>
        <p:spPr bwMode="auto">
          <a:xfrm>
            <a:off x="2484438" y="2060352"/>
            <a:ext cx="0" cy="15843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42058" name="Text Box 42"/>
          <p:cNvSpPr txBox="1">
            <a:spLocks noChangeArrowheads="1"/>
          </p:cNvSpPr>
          <p:nvPr/>
        </p:nvSpPr>
        <p:spPr bwMode="auto">
          <a:xfrm>
            <a:off x="3565923" y="5229200"/>
            <a:ext cx="29140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virtueel beeld</a:t>
            </a:r>
            <a:endParaRPr lang="nl-NL" altLang="nl-BE" sz="2000" b="1"/>
          </a:p>
        </p:txBody>
      </p:sp>
      <p:sp>
        <p:nvSpPr>
          <p:cNvPr id="342059" name="Text Box 43"/>
          <p:cNvSpPr txBox="1">
            <a:spLocks noChangeArrowheads="1"/>
          </p:cNvSpPr>
          <p:nvPr/>
        </p:nvSpPr>
        <p:spPr bwMode="auto">
          <a:xfrm>
            <a:off x="3565924" y="5611787"/>
            <a:ext cx="20522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rechtop</a:t>
            </a:r>
            <a:endParaRPr lang="nl-NL" altLang="nl-BE" sz="2000" b="1"/>
          </a:p>
        </p:txBody>
      </p:sp>
      <p:sp>
        <p:nvSpPr>
          <p:cNvPr id="342060" name="Text Box 44"/>
          <p:cNvSpPr txBox="1">
            <a:spLocks noChangeArrowheads="1"/>
          </p:cNvSpPr>
          <p:nvPr/>
        </p:nvSpPr>
        <p:spPr bwMode="auto">
          <a:xfrm>
            <a:off x="3565924" y="5972150"/>
            <a:ext cx="3887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groter als voorwerp</a:t>
            </a:r>
            <a:endParaRPr lang="nl-NL" altLang="nl-BE" sz="2000" b="1"/>
          </a:p>
        </p:txBody>
      </p:sp>
      <p:sp>
        <p:nvSpPr>
          <p:cNvPr id="342061" name="Text Box 45"/>
          <p:cNvSpPr txBox="1">
            <a:spLocks noChangeArrowheads="1"/>
          </p:cNvSpPr>
          <p:nvPr/>
        </p:nvSpPr>
        <p:spPr bwMode="auto">
          <a:xfrm>
            <a:off x="3565923" y="6332512"/>
            <a:ext cx="66947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a</a:t>
            </a:r>
            <a:r>
              <a:rPr lang="nl-BE" altLang="nl-BE" sz="2000" b="1" dirty="0" smtClean="0"/>
              <a:t>an </a:t>
            </a:r>
            <a:r>
              <a:rPr lang="nl-BE" altLang="nl-BE" sz="2000" b="1" dirty="0"/>
              <a:t>dezelfde kant van lens als voorwerp</a:t>
            </a:r>
            <a:endParaRPr lang="nl-NL" altLang="nl-BE" sz="2000" b="1" dirty="0"/>
          </a:p>
        </p:txBody>
      </p:sp>
      <p:sp>
        <p:nvSpPr>
          <p:cNvPr id="342062" name="Line 46"/>
          <p:cNvSpPr>
            <a:spLocks noChangeShapeType="1"/>
          </p:cNvSpPr>
          <p:nvPr/>
        </p:nvSpPr>
        <p:spPr bwMode="auto">
          <a:xfrm flipV="1">
            <a:off x="8388350" y="3789139"/>
            <a:ext cx="0" cy="5048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grpSp>
        <p:nvGrpSpPr>
          <p:cNvPr id="342063" name="Group 47"/>
          <p:cNvGrpSpPr>
            <a:grpSpLocks/>
          </p:cNvGrpSpPr>
          <p:nvPr/>
        </p:nvGrpSpPr>
        <p:grpSpPr bwMode="auto">
          <a:xfrm>
            <a:off x="4500563" y="3644677"/>
            <a:ext cx="2519362" cy="2160587"/>
            <a:chOff x="2835" y="2205"/>
            <a:chExt cx="1905" cy="454"/>
          </a:xfrm>
        </p:grpSpPr>
        <p:sp>
          <p:nvSpPr>
            <p:cNvPr id="342064" name="Line 48"/>
            <p:cNvSpPr>
              <a:spLocks noChangeShapeType="1"/>
            </p:cNvSpPr>
            <p:nvPr/>
          </p:nvSpPr>
          <p:spPr bwMode="auto">
            <a:xfrm>
              <a:off x="2835" y="2205"/>
              <a:ext cx="1905" cy="45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42065" name="Line 49"/>
            <p:cNvSpPr>
              <a:spLocks noChangeShapeType="1"/>
            </p:cNvSpPr>
            <p:nvPr/>
          </p:nvSpPr>
          <p:spPr bwMode="auto">
            <a:xfrm>
              <a:off x="2835" y="2205"/>
              <a:ext cx="771" cy="18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42066" name="Line 50"/>
          <p:cNvSpPr>
            <a:spLocks noChangeShapeType="1"/>
          </p:cNvSpPr>
          <p:nvPr/>
        </p:nvSpPr>
        <p:spPr bwMode="auto">
          <a:xfrm flipH="1" flipV="1">
            <a:off x="2195513" y="1917477"/>
            <a:ext cx="2305050" cy="1150937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42067" name="Line 51"/>
          <p:cNvSpPr>
            <a:spLocks noChangeShapeType="1"/>
          </p:cNvSpPr>
          <p:nvPr/>
        </p:nvSpPr>
        <p:spPr bwMode="auto">
          <a:xfrm flipH="1" flipV="1">
            <a:off x="2195513" y="1844452"/>
            <a:ext cx="1584325" cy="1223962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45" name="Titel 1"/>
          <p:cNvSpPr txBox="1">
            <a:spLocks/>
          </p:cNvSpPr>
          <p:nvPr/>
        </p:nvSpPr>
        <p:spPr>
          <a:xfrm>
            <a:off x="323528" y="872768"/>
            <a:ext cx="8496944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3.3 Beeldvorming bij bolle lenzen</a:t>
            </a:r>
          </a:p>
        </p:txBody>
      </p:sp>
      <p:sp>
        <p:nvSpPr>
          <p:cNvPr id="46" name="Titel 1"/>
          <p:cNvSpPr txBox="1">
            <a:spLocks/>
          </p:cNvSpPr>
          <p:nvPr/>
        </p:nvSpPr>
        <p:spPr>
          <a:xfrm>
            <a:off x="323528" y="188639"/>
            <a:ext cx="8496944" cy="61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38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2339976" y="3634131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 dirty="0">
                <a:solidFill>
                  <a:srgbClr val="0EB206"/>
                </a:solidFill>
              </a:rPr>
              <a:t>B</a:t>
            </a:r>
            <a:endParaRPr lang="nl-NL" altLang="nl-BE" sz="1600" b="1" dirty="0">
              <a:solidFill>
                <a:srgbClr val="0EB206"/>
              </a:solidFill>
            </a:endParaRPr>
          </a:p>
        </p:txBody>
      </p:sp>
      <p:sp>
        <p:nvSpPr>
          <p:cNvPr id="48" name="Action Button: Forward or Next 47">
            <a:hlinkClick r:id="rId2" action="ppaction://hlinksldjump" highlightClick="1"/>
          </p:cNvPr>
          <p:cNvSpPr/>
          <p:nvPr/>
        </p:nvSpPr>
        <p:spPr>
          <a:xfrm>
            <a:off x="8604448" y="6093296"/>
            <a:ext cx="360040" cy="3403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554544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4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4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34" grpId="0"/>
      <p:bldP spid="342034" grpId="1"/>
      <p:bldP spid="342035" grpId="0"/>
      <p:bldP spid="342035" grpId="1"/>
      <p:bldP spid="342036" grpId="0" animBg="1"/>
      <p:bldP spid="342037" grpId="0"/>
      <p:bldP spid="342038" grpId="0"/>
      <p:bldP spid="342039" grpId="0"/>
      <p:bldP spid="342040" grpId="0"/>
      <p:bldP spid="342041" grpId="0"/>
      <p:bldP spid="342057" grpId="0" animBg="1"/>
      <p:bldP spid="342058" grpId="0"/>
      <p:bldP spid="342059" grpId="0"/>
      <p:bldP spid="342060" grpId="0"/>
      <p:bldP spid="342061" grpId="0"/>
      <p:bldP spid="342062" grpId="0" animBg="1"/>
      <p:bldP spid="342062" grpId="1" animBg="1"/>
      <p:bldP spid="342066" grpId="0" animBg="1"/>
      <p:bldP spid="342067" grpId="0" animBg="1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093" name="Group 5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72992434"/>
              </p:ext>
            </p:extLst>
          </p:nvPr>
        </p:nvGraphicFramePr>
        <p:xfrm>
          <a:off x="251520" y="1700211"/>
          <a:ext cx="8568954" cy="4537100"/>
        </p:xfrm>
        <a:graphic>
          <a:graphicData uri="http://schemas.openxmlformats.org/drawingml/2006/table">
            <a:tbl>
              <a:tblPr/>
              <a:tblGrid>
                <a:gridCol w="1714157"/>
                <a:gridCol w="1714157"/>
                <a:gridCol w="1712326"/>
                <a:gridCol w="1714157"/>
                <a:gridCol w="1714157"/>
              </a:tblGrid>
              <a:tr h="7575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Voorwerps-afstand</a:t>
                      </a:r>
                      <a:endParaRPr kumimoji="0" lang="nl-NL" altLang="nl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Aard beeld</a:t>
                      </a:r>
                      <a:endParaRPr kumimoji="0" lang="nl-NL" altLang="nl-B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Stand beeld</a:t>
                      </a:r>
                      <a:endParaRPr kumimoji="0" lang="nl-NL" altLang="nl-B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Grootte beeld</a:t>
                      </a:r>
                      <a:endParaRPr kumimoji="0" lang="nl-NL" altLang="nl-B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Plaats beeld</a:t>
                      </a:r>
                      <a:endParaRPr kumimoji="0" lang="nl-NL" altLang="nl-B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3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|OV| &gt; 2|OF|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5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|OV| = 2|OF|</a:t>
                      </a:r>
                      <a:endParaRPr kumimoji="0" lang="nl-NL" altLang="nl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|OV| &lt; 2 |OF|</a:t>
                      </a:r>
                      <a:endParaRPr kumimoji="0" lang="nl-NL" altLang="nl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3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|OV| = |OF|</a:t>
                      </a:r>
                      <a:endParaRPr kumimoji="0" lang="nl-NL" altLang="nl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5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|OV| &lt; |OF|</a:t>
                      </a:r>
                      <a:endParaRPr kumimoji="0" lang="nl-NL" altLang="nl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3094" name="Text Box 54"/>
          <p:cNvSpPr txBox="1">
            <a:spLocks noChangeArrowheads="1"/>
          </p:cNvSpPr>
          <p:nvPr/>
        </p:nvSpPr>
        <p:spPr bwMode="auto">
          <a:xfrm>
            <a:off x="2194892" y="2636838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/>
              <a:t>reëel</a:t>
            </a:r>
            <a:endParaRPr lang="nl-NL" altLang="nl-BE" sz="1600"/>
          </a:p>
        </p:txBody>
      </p:sp>
      <p:sp>
        <p:nvSpPr>
          <p:cNvPr id="343095" name="Text Box 55"/>
          <p:cNvSpPr txBox="1">
            <a:spLocks noChangeArrowheads="1"/>
          </p:cNvSpPr>
          <p:nvPr/>
        </p:nvSpPr>
        <p:spPr bwMode="auto">
          <a:xfrm>
            <a:off x="3779068" y="2636838"/>
            <a:ext cx="14410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BE" altLang="nl-BE" sz="1600"/>
              <a:t>omgekeerd</a:t>
            </a:r>
            <a:endParaRPr lang="nl-NL" altLang="nl-BE" sz="1600"/>
          </a:p>
        </p:txBody>
      </p:sp>
      <p:sp>
        <p:nvSpPr>
          <p:cNvPr id="343096" name="Text Box 56"/>
          <p:cNvSpPr txBox="1">
            <a:spLocks noChangeArrowheads="1"/>
          </p:cNvSpPr>
          <p:nvPr/>
        </p:nvSpPr>
        <p:spPr bwMode="auto">
          <a:xfrm>
            <a:off x="5580112" y="2636838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/>
              <a:t>verkleind</a:t>
            </a:r>
            <a:endParaRPr lang="nl-NL" altLang="nl-BE" sz="1600"/>
          </a:p>
        </p:txBody>
      </p:sp>
      <p:sp>
        <p:nvSpPr>
          <p:cNvPr id="343097" name="Text Box 57"/>
          <p:cNvSpPr txBox="1">
            <a:spLocks noChangeArrowheads="1"/>
          </p:cNvSpPr>
          <p:nvPr/>
        </p:nvSpPr>
        <p:spPr bwMode="auto">
          <a:xfrm>
            <a:off x="7235180" y="2565400"/>
            <a:ext cx="12969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dirty="0"/>
              <a:t>tss </a:t>
            </a:r>
            <a:r>
              <a:rPr lang="en-US" altLang="nl-BE" sz="1600" dirty="0"/>
              <a:t>|OF| </a:t>
            </a:r>
            <a:r>
              <a:rPr lang="en-US" altLang="nl-BE" sz="1600" dirty="0" err="1"/>
              <a:t>en</a:t>
            </a:r>
            <a:r>
              <a:rPr lang="en-US" altLang="nl-BE" sz="1600" dirty="0"/>
              <a:t> 2 |OF| </a:t>
            </a:r>
          </a:p>
        </p:txBody>
      </p:sp>
      <p:sp>
        <p:nvSpPr>
          <p:cNvPr id="343098" name="Text Box 58"/>
          <p:cNvSpPr txBox="1">
            <a:spLocks noChangeArrowheads="1"/>
          </p:cNvSpPr>
          <p:nvPr/>
        </p:nvSpPr>
        <p:spPr bwMode="auto">
          <a:xfrm>
            <a:off x="2194892" y="3351213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/>
              <a:t>reëel</a:t>
            </a:r>
            <a:endParaRPr lang="nl-NL" altLang="nl-BE" sz="1600"/>
          </a:p>
        </p:txBody>
      </p:sp>
      <p:sp>
        <p:nvSpPr>
          <p:cNvPr id="343099" name="Text Box 59"/>
          <p:cNvSpPr txBox="1">
            <a:spLocks noChangeArrowheads="1"/>
          </p:cNvSpPr>
          <p:nvPr/>
        </p:nvSpPr>
        <p:spPr bwMode="auto">
          <a:xfrm>
            <a:off x="3779068" y="3351213"/>
            <a:ext cx="14410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BE" altLang="nl-BE" sz="1600"/>
              <a:t>omgekeerd</a:t>
            </a:r>
            <a:endParaRPr lang="nl-NL" altLang="nl-BE" sz="1600"/>
          </a:p>
        </p:txBody>
      </p:sp>
      <p:sp>
        <p:nvSpPr>
          <p:cNvPr id="343100" name="Text Box 60"/>
          <p:cNvSpPr txBox="1">
            <a:spLocks noChangeArrowheads="1"/>
          </p:cNvSpPr>
          <p:nvPr/>
        </p:nvSpPr>
        <p:spPr bwMode="auto">
          <a:xfrm>
            <a:off x="5580112" y="3351213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/>
              <a:t>even groot</a:t>
            </a:r>
            <a:endParaRPr lang="nl-NL" altLang="nl-BE" sz="1600"/>
          </a:p>
        </p:txBody>
      </p:sp>
      <p:sp>
        <p:nvSpPr>
          <p:cNvPr id="343101" name="Text Box 61"/>
          <p:cNvSpPr txBox="1">
            <a:spLocks noChangeArrowheads="1"/>
          </p:cNvSpPr>
          <p:nvPr/>
        </p:nvSpPr>
        <p:spPr bwMode="auto">
          <a:xfrm>
            <a:off x="7235180" y="3379788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/>
              <a:t>op 2 </a:t>
            </a:r>
            <a:r>
              <a:rPr lang="en-US" altLang="nl-BE" sz="1600"/>
              <a:t> |OF| </a:t>
            </a:r>
          </a:p>
        </p:txBody>
      </p:sp>
      <p:sp>
        <p:nvSpPr>
          <p:cNvPr id="343102" name="Text Box 62"/>
          <p:cNvSpPr txBox="1">
            <a:spLocks noChangeArrowheads="1"/>
          </p:cNvSpPr>
          <p:nvPr/>
        </p:nvSpPr>
        <p:spPr bwMode="auto">
          <a:xfrm>
            <a:off x="2194892" y="4143375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/>
              <a:t>reëel</a:t>
            </a:r>
            <a:endParaRPr lang="nl-NL" altLang="nl-BE" sz="1600"/>
          </a:p>
        </p:txBody>
      </p:sp>
      <p:sp>
        <p:nvSpPr>
          <p:cNvPr id="343103" name="Text Box 63"/>
          <p:cNvSpPr txBox="1">
            <a:spLocks noChangeArrowheads="1"/>
          </p:cNvSpPr>
          <p:nvPr/>
        </p:nvSpPr>
        <p:spPr bwMode="auto">
          <a:xfrm>
            <a:off x="3779068" y="4143375"/>
            <a:ext cx="14410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BE" altLang="nl-BE" sz="1600"/>
              <a:t>omgekeerd</a:t>
            </a:r>
            <a:endParaRPr lang="nl-NL" altLang="nl-BE" sz="1600"/>
          </a:p>
        </p:txBody>
      </p:sp>
      <p:sp>
        <p:nvSpPr>
          <p:cNvPr id="343104" name="Text Box 64"/>
          <p:cNvSpPr txBox="1">
            <a:spLocks noChangeArrowheads="1"/>
          </p:cNvSpPr>
          <p:nvPr/>
        </p:nvSpPr>
        <p:spPr bwMode="auto">
          <a:xfrm>
            <a:off x="5580112" y="4143375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/>
              <a:t>vergroot</a:t>
            </a:r>
            <a:endParaRPr lang="nl-NL" altLang="nl-BE" sz="1600"/>
          </a:p>
        </p:txBody>
      </p:sp>
      <p:sp>
        <p:nvSpPr>
          <p:cNvPr id="343105" name="Text Box 65"/>
          <p:cNvSpPr txBox="1">
            <a:spLocks noChangeArrowheads="1"/>
          </p:cNvSpPr>
          <p:nvPr/>
        </p:nvSpPr>
        <p:spPr bwMode="auto">
          <a:xfrm>
            <a:off x="7092280" y="3965575"/>
            <a:ext cx="172819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BE" altLang="nl-BE" sz="1600" dirty="0"/>
              <a:t>Verder dan </a:t>
            </a:r>
            <a:r>
              <a:rPr lang="en-US" altLang="nl-BE" sz="1600" dirty="0"/>
              <a:t>2 |OF|</a:t>
            </a:r>
            <a:r>
              <a:rPr lang="en-US" altLang="nl-BE" dirty="0"/>
              <a:t> </a:t>
            </a:r>
          </a:p>
        </p:txBody>
      </p:sp>
      <p:sp>
        <p:nvSpPr>
          <p:cNvPr id="343106" name="Text Box 66"/>
          <p:cNvSpPr txBox="1">
            <a:spLocks noChangeArrowheads="1"/>
          </p:cNvSpPr>
          <p:nvPr/>
        </p:nvSpPr>
        <p:spPr bwMode="auto">
          <a:xfrm>
            <a:off x="2194892" y="4864100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/>
              <a:t>?</a:t>
            </a:r>
            <a:endParaRPr lang="nl-NL" altLang="nl-BE" sz="1600"/>
          </a:p>
        </p:txBody>
      </p:sp>
      <p:sp>
        <p:nvSpPr>
          <p:cNvPr id="343107" name="Text Box 67"/>
          <p:cNvSpPr txBox="1">
            <a:spLocks noChangeArrowheads="1"/>
          </p:cNvSpPr>
          <p:nvPr/>
        </p:nvSpPr>
        <p:spPr bwMode="auto">
          <a:xfrm>
            <a:off x="3779068" y="4864100"/>
            <a:ext cx="1441004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BE" altLang="nl-BE" sz="1600"/>
              <a:t>?</a:t>
            </a:r>
            <a:endParaRPr lang="nl-NL" altLang="nl-BE" sz="1600"/>
          </a:p>
        </p:txBody>
      </p:sp>
      <p:sp>
        <p:nvSpPr>
          <p:cNvPr id="343108" name="Text Box 68"/>
          <p:cNvSpPr txBox="1">
            <a:spLocks noChangeArrowheads="1"/>
          </p:cNvSpPr>
          <p:nvPr/>
        </p:nvSpPr>
        <p:spPr bwMode="auto">
          <a:xfrm>
            <a:off x="5580112" y="4864100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/>
              <a:t>?</a:t>
            </a:r>
            <a:endParaRPr lang="nl-NL" altLang="nl-BE" sz="1600"/>
          </a:p>
        </p:txBody>
      </p:sp>
      <p:sp>
        <p:nvSpPr>
          <p:cNvPr id="343109" name="Text Box 69"/>
          <p:cNvSpPr txBox="1">
            <a:spLocks noChangeArrowheads="1"/>
          </p:cNvSpPr>
          <p:nvPr/>
        </p:nvSpPr>
        <p:spPr bwMode="auto">
          <a:xfrm>
            <a:off x="7235180" y="4892675"/>
            <a:ext cx="1296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/>
              <a:t>oneindig</a:t>
            </a:r>
            <a:r>
              <a:rPr lang="en-US" altLang="nl-BE"/>
              <a:t> </a:t>
            </a:r>
          </a:p>
        </p:txBody>
      </p:sp>
      <p:sp>
        <p:nvSpPr>
          <p:cNvPr id="343110" name="Text Box 70"/>
          <p:cNvSpPr txBox="1">
            <a:spLocks noChangeArrowheads="1"/>
          </p:cNvSpPr>
          <p:nvPr/>
        </p:nvSpPr>
        <p:spPr bwMode="auto">
          <a:xfrm>
            <a:off x="2194892" y="5583238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/>
              <a:t>virtueel</a:t>
            </a:r>
            <a:endParaRPr lang="nl-NL" altLang="nl-BE" sz="1600"/>
          </a:p>
        </p:txBody>
      </p:sp>
      <p:sp>
        <p:nvSpPr>
          <p:cNvPr id="343111" name="Text Box 71"/>
          <p:cNvSpPr txBox="1">
            <a:spLocks noChangeArrowheads="1"/>
          </p:cNvSpPr>
          <p:nvPr/>
        </p:nvSpPr>
        <p:spPr bwMode="auto">
          <a:xfrm>
            <a:off x="3779068" y="5583238"/>
            <a:ext cx="1441004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BE" altLang="nl-BE" sz="1600"/>
              <a:t>rechtop</a:t>
            </a:r>
            <a:endParaRPr lang="nl-NL" altLang="nl-BE" sz="1600"/>
          </a:p>
        </p:txBody>
      </p:sp>
      <p:sp>
        <p:nvSpPr>
          <p:cNvPr id="343112" name="Text Box 72"/>
          <p:cNvSpPr txBox="1">
            <a:spLocks noChangeArrowheads="1"/>
          </p:cNvSpPr>
          <p:nvPr/>
        </p:nvSpPr>
        <p:spPr bwMode="auto">
          <a:xfrm>
            <a:off x="5580112" y="5583238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/>
              <a:t>vergroot</a:t>
            </a:r>
            <a:endParaRPr lang="nl-NL" altLang="nl-BE" sz="1600"/>
          </a:p>
        </p:txBody>
      </p:sp>
      <p:sp>
        <p:nvSpPr>
          <p:cNvPr id="343113" name="Text Box 73"/>
          <p:cNvSpPr txBox="1">
            <a:spLocks noChangeArrowheads="1"/>
          </p:cNvSpPr>
          <p:nvPr/>
        </p:nvSpPr>
        <p:spPr bwMode="auto">
          <a:xfrm>
            <a:off x="7235180" y="5511800"/>
            <a:ext cx="12969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/>
              <a:t>voorwerps- ruimte</a:t>
            </a:r>
            <a:endParaRPr lang="en-US" altLang="nl-BE"/>
          </a:p>
        </p:txBody>
      </p:sp>
      <p:sp>
        <p:nvSpPr>
          <p:cNvPr id="31" name="Titel 1"/>
          <p:cNvSpPr txBox="1">
            <a:spLocks/>
          </p:cNvSpPr>
          <p:nvPr/>
        </p:nvSpPr>
        <p:spPr>
          <a:xfrm>
            <a:off x="323528" y="872768"/>
            <a:ext cx="8496944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3.3 Beeldvorming bij bolle lenzen</a:t>
            </a:r>
          </a:p>
        </p:txBody>
      </p:sp>
      <p:sp>
        <p:nvSpPr>
          <p:cNvPr id="32" name="Titel 1"/>
          <p:cNvSpPr txBox="1">
            <a:spLocks/>
          </p:cNvSpPr>
          <p:nvPr/>
        </p:nvSpPr>
        <p:spPr>
          <a:xfrm>
            <a:off x="323528" y="188639"/>
            <a:ext cx="8496944" cy="61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38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2" name="Action Button: Forward or Next 1">
            <a:hlinkClick r:id="rId2" action="ppaction://hlinksldjump" highlightClick="1"/>
          </p:cNvPr>
          <p:cNvSpPr/>
          <p:nvPr/>
        </p:nvSpPr>
        <p:spPr>
          <a:xfrm>
            <a:off x="899592" y="2806115"/>
            <a:ext cx="360040" cy="3403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Action Button: Forward or Next 33">
            <a:hlinkClick r:id="rId3" action="ppaction://hlinksldjump" highlightClick="1"/>
          </p:cNvPr>
          <p:cNvSpPr/>
          <p:nvPr/>
        </p:nvSpPr>
        <p:spPr>
          <a:xfrm>
            <a:off x="899592" y="3573016"/>
            <a:ext cx="360040" cy="3403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Action Button: Forward or Next 34">
            <a:hlinkClick r:id="rId4" action="ppaction://hlinksldjump" highlightClick="1"/>
          </p:cNvPr>
          <p:cNvSpPr/>
          <p:nvPr/>
        </p:nvSpPr>
        <p:spPr>
          <a:xfrm>
            <a:off x="899592" y="4293096"/>
            <a:ext cx="360040" cy="3403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Action Button: Forward or Next 35">
            <a:hlinkClick r:id="rId5" action="ppaction://hlinksldjump" highlightClick="1"/>
          </p:cNvPr>
          <p:cNvSpPr/>
          <p:nvPr/>
        </p:nvSpPr>
        <p:spPr>
          <a:xfrm>
            <a:off x="899592" y="5085184"/>
            <a:ext cx="360040" cy="3403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Action Button: Forward or Next 36">
            <a:hlinkClick r:id="rId6" action="ppaction://hlinksldjump" highlightClick="1"/>
          </p:cNvPr>
          <p:cNvSpPr/>
          <p:nvPr/>
        </p:nvSpPr>
        <p:spPr>
          <a:xfrm>
            <a:off x="899592" y="5805264"/>
            <a:ext cx="360040" cy="3403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658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94" grpId="0"/>
      <p:bldP spid="343095" grpId="0"/>
      <p:bldP spid="343096" grpId="0"/>
      <p:bldP spid="343097" grpId="0"/>
      <p:bldP spid="343098" grpId="0"/>
      <p:bldP spid="343099" grpId="0"/>
      <p:bldP spid="343100" grpId="0"/>
      <p:bldP spid="343101" grpId="0"/>
      <p:bldP spid="343102" grpId="0"/>
      <p:bldP spid="343103" grpId="0"/>
      <p:bldP spid="343104" grpId="0"/>
      <p:bldP spid="343105" grpId="0"/>
      <p:bldP spid="343106" grpId="0"/>
      <p:bldP spid="343107" grpId="0"/>
      <p:bldP spid="343108" grpId="0"/>
      <p:bldP spid="343109" grpId="0"/>
      <p:bldP spid="343110" grpId="0"/>
      <p:bldP spid="343111" grpId="0"/>
      <p:bldP spid="343112" grpId="0"/>
      <p:bldP spid="3431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103" name="Picture 15" descr="lens-o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60" t="10106" r="8252" b="70366"/>
          <a:stretch>
            <a:fillRect/>
          </a:stretch>
        </p:blipFill>
        <p:spPr bwMode="auto">
          <a:xfrm>
            <a:off x="396626" y="1484214"/>
            <a:ext cx="5688013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5104" name="Picture 16" descr="lens-o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60" t="36356" r="32353" b="48167"/>
          <a:stretch>
            <a:fillRect/>
          </a:stretch>
        </p:blipFill>
        <p:spPr bwMode="auto">
          <a:xfrm>
            <a:off x="396626" y="3860701"/>
            <a:ext cx="53276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5105" name="Rectangle 17"/>
          <p:cNvSpPr>
            <a:spLocks noChangeArrowheads="1"/>
          </p:cNvSpPr>
          <p:nvPr/>
        </p:nvSpPr>
        <p:spPr bwMode="auto">
          <a:xfrm>
            <a:off x="4284414" y="1412776"/>
            <a:ext cx="792162" cy="15843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BE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>
            <a:off x="4644776" y="2997101"/>
            <a:ext cx="0" cy="1584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45108" name="Rectangle 20"/>
          <p:cNvSpPr>
            <a:spLocks noChangeArrowheads="1"/>
          </p:cNvSpPr>
          <p:nvPr/>
        </p:nvSpPr>
        <p:spPr bwMode="auto">
          <a:xfrm>
            <a:off x="3131889" y="1412776"/>
            <a:ext cx="720725" cy="1223963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BE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H="1">
            <a:off x="3204914" y="2636739"/>
            <a:ext cx="287337" cy="25209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45110" name="Rectangle 22"/>
          <p:cNvSpPr>
            <a:spLocks noChangeArrowheads="1"/>
          </p:cNvSpPr>
          <p:nvPr/>
        </p:nvSpPr>
        <p:spPr bwMode="auto">
          <a:xfrm>
            <a:off x="4790826" y="5098951"/>
            <a:ext cx="212725" cy="33337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nl-BE" altLang="nl-B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5005139" y="5229126"/>
            <a:ext cx="10795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6084639" y="4221064"/>
            <a:ext cx="295185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nl-BE" altLang="nl-BE" sz="2000" dirty="0"/>
              <a:t> omgekeerd beeld</a:t>
            </a:r>
          </a:p>
          <a:p>
            <a:pPr>
              <a:buFontTx/>
              <a:buChar char="•"/>
            </a:pPr>
            <a:r>
              <a:rPr lang="nl-BE" altLang="nl-BE" sz="2000" dirty="0"/>
              <a:t> verkleind beeld</a:t>
            </a:r>
          </a:p>
          <a:p>
            <a:pPr>
              <a:buFontTx/>
              <a:buChar char="•"/>
            </a:pPr>
            <a:r>
              <a:rPr lang="nl-BE" altLang="nl-BE" sz="2000" dirty="0"/>
              <a:t> reëel beeld</a:t>
            </a:r>
          </a:p>
          <a:p>
            <a:pPr>
              <a:buFontTx/>
              <a:buChar char="•"/>
            </a:pPr>
            <a:r>
              <a:rPr lang="nl-BE" altLang="nl-BE" sz="2000" dirty="0"/>
              <a:t> beeld op het </a:t>
            </a:r>
            <a:r>
              <a:rPr lang="nl-BE" altLang="nl-BE" sz="2000" dirty="0" smtClean="0"/>
              <a:t>  </a:t>
            </a:r>
            <a:br>
              <a:rPr lang="nl-BE" altLang="nl-BE" sz="2000" dirty="0" smtClean="0"/>
            </a:br>
            <a:r>
              <a:rPr lang="nl-BE" altLang="nl-BE" sz="2000" dirty="0" smtClean="0"/>
              <a:t>   netvlies</a:t>
            </a:r>
            <a:endParaRPr lang="nl-NL" altLang="nl-BE" sz="20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23528" y="872768"/>
            <a:ext cx="8496944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3.3 Beeldvorming bij bolle lenzen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23528" y="188639"/>
            <a:ext cx="8496944" cy="61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38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4448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105" grpId="0" animBg="1"/>
      <p:bldP spid="345106" grpId="0" animBg="1"/>
      <p:bldP spid="345108" grpId="0" animBg="1"/>
      <p:bldP spid="345109" grpId="0" animBg="1"/>
      <p:bldP spid="345110" grpId="0" animBg="1"/>
      <p:bldP spid="345111" grpId="0" animBg="1"/>
      <p:bldP spid="3451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323528" y="1124744"/>
            <a:ext cx="583264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3.1.1 beschermende delen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29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2714" y="1277144"/>
            <a:ext cx="1440158" cy="1440160"/>
          </a:xfrm>
          <a:prstGeom prst="rect">
            <a:avLst/>
          </a:prstGeom>
          <a:noFill/>
        </p:spPr>
      </p:pic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303071" y="1844824"/>
            <a:ext cx="8892480" cy="482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nl-BE" sz="2000" b="1" noProof="0" dirty="0" smtClean="0"/>
              <a:t>Experiment: </a:t>
            </a:r>
          </a:p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nl-BE" sz="2000" noProof="0" dirty="0" smtClean="0"/>
              <a:t>Nagaan wat er bij veschillende lichtsterkten met de pupilopening gebeurt.</a:t>
            </a:r>
          </a:p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nl-BE" sz="2000" noProof="0" dirty="0" smtClean="0"/>
          </a:p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nl-BE" sz="2000" b="1" dirty="0" smtClean="0"/>
              <a:t>Waarneming:</a:t>
            </a:r>
            <a:r>
              <a:rPr lang="nl-BE" sz="2000" dirty="0" smtClean="0"/>
              <a:t> De pupilopening is eerst groot. Als er plots veel licht invalt wordt de opening kleiner. </a:t>
            </a:r>
          </a:p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nl-BE" sz="2000" dirty="0" smtClean="0"/>
          </a:p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</p:txBody>
      </p:sp>
      <p:sp>
        <p:nvSpPr>
          <p:cNvPr id="14" name="Rechthoek 14"/>
          <p:cNvSpPr/>
          <p:nvPr/>
        </p:nvSpPr>
        <p:spPr>
          <a:xfrm>
            <a:off x="2195736" y="4049452"/>
            <a:ext cx="63367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5" name="Rechthoek 14"/>
          <p:cNvSpPr/>
          <p:nvPr/>
        </p:nvSpPr>
        <p:spPr>
          <a:xfrm>
            <a:off x="345054" y="4454891"/>
            <a:ext cx="63367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2" name="Action Button: Movie 1">
            <a:hlinkClick r:id="rId3" highlightClick="1"/>
          </p:cNvPr>
          <p:cNvSpPr/>
          <p:nvPr/>
        </p:nvSpPr>
        <p:spPr>
          <a:xfrm>
            <a:off x="8252793" y="6102691"/>
            <a:ext cx="567679" cy="566669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Afgeronde rechthoek 9"/>
          <p:cNvSpPr/>
          <p:nvPr/>
        </p:nvSpPr>
        <p:spPr>
          <a:xfrm>
            <a:off x="423183" y="5091755"/>
            <a:ext cx="7605201" cy="15121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lvl="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nl-BE" sz="2000" dirty="0">
                <a:solidFill>
                  <a:schemeClr val="tx1"/>
                </a:solidFill>
              </a:rPr>
              <a:t>Door de </a:t>
            </a:r>
            <a:r>
              <a:rPr lang="nl-BE" sz="2000" b="1" dirty="0">
                <a:solidFill>
                  <a:schemeClr val="tx1"/>
                </a:solidFill>
              </a:rPr>
              <a:t>pupilreflex</a:t>
            </a:r>
            <a:r>
              <a:rPr lang="nl-BE" sz="2000" dirty="0">
                <a:solidFill>
                  <a:schemeClr val="tx1"/>
                </a:solidFill>
              </a:rPr>
              <a:t> wordt de hoeveelheid licht dat in het oog valt geregeld. De pupilopening wordt vanzelf aangepast.</a:t>
            </a:r>
            <a:endParaRPr lang="nl-B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0304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250825" y="1556792"/>
            <a:ext cx="568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Lichtstralen leggen de volgende weg af:</a:t>
            </a:r>
            <a:endParaRPr lang="nl-NL" altLang="nl-BE" sz="2000" b="1" dirty="0"/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6516688" y="1556792"/>
            <a:ext cx="21605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/>
              <a:t>Voorwerp</a:t>
            </a:r>
            <a:endParaRPr lang="nl-NL" altLang="nl-BE"/>
          </a:p>
        </p:txBody>
      </p:sp>
      <p:sp>
        <p:nvSpPr>
          <p:cNvPr id="346121" name="Line 9"/>
          <p:cNvSpPr>
            <a:spLocks noChangeShapeType="1"/>
          </p:cNvSpPr>
          <p:nvPr/>
        </p:nvSpPr>
        <p:spPr bwMode="auto">
          <a:xfrm>
            <a:off x="7019925" y="1988592"/>
            <a:ext cx="0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6227763" y="2420392"/>
            <a:ext cx="1800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/>
              <a:t>hoornvlies</a:t>
            </a:r>
            <a:endParaRPr lang="nl-NL" altLang="nl-BE"/>
          </a:p>
        </p:txBody>
      </p:sp>
      <p:sp>
        <p:nvSpPr>
          <p:cNvPr id="346123" name="Line 11"/>
          <p:cNvSpPr>
            <a:spLocks noChangeShapeType="1"/>
          </p:cNvSpPr>
          <p:nvPr/>
        </p:nvSpPr>
        <p:spPr bwMode="auto">
          <a:xfrm>
            <a:off x="7019925" y="2780754"/>
            <a:ext cx="0" cy="431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46124" name="Text Box 12"/>
          <p:cNvSpPr txBox="1">
            <a:spLocks noChangeArrowheads="1"/>
          </p:cNvSpPr>
          <p:nvPr/>
        </p:nvSpPr>
        <p:spPr bwMode="auto">
          <a:xfrm>
            <a:off x="5435601" y="3236366"/>
            <a:ext cx="3528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BE" altLang="nl-BE" dirty="0"/>
              <a:t>voorste en achterste oogkamer</a:t>
            </a:r>
            <a:endParaRPr lang="nl-NL" altLang="nl-BE" dirty="0"/>
          </a:p>
        </p:txBody>
      </p:sp>
      <p:sp>
        <p:nvSpPr>
          <p:cNvPr id="346125" name="Text Box 13"/>
          <p:cNvSpPr txBox="1">
            <a:spLocks noChangeArrowheads="1"/>
          </p:cNvSpPr>
          <p:nvPr/>
        </p:nvSpPr>
        <p:spPr bwMode="auto">
          <a:xfrm>
            <a:off x="6011863" y="4171404"/>
            <a:ext cx="21605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/>
              <a:t>ooglens</a:t>
            </a:r>
            <a:endParaRPr lang="nl-NL" altLang="nl-BE"/>
          </a:p>
        </p:txBody>
      </p:sp>
      <p:sp>
        <p:nvSpPr>
          <p:cNvPr id="346126" name="Line 14"/>
          <p:cNvSpPr>
            <a:spLocks noChangeShapeType="1"/>
          </p:cNvSpPr>
          <p:nvPr/>
        </p:nvSpPr>
        <p:spPr bwMode="auto">
          <a:xfrm>
            <a:off x="7019925" y="3861296"/>
            <a:ext cx="0" cy="4318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46127" name="Line 15"/>
          <p:cNvSpPr>
            <a:spLocks noChangeShapeType="1"/>
          </p:cNvSpPr>
          <p:nvPr/>
        </p:nvSpPr>
        <p:spPr bwMode="auto">
          <a:xfrm>
            <a:off x="7019925" y="4580979"/>
            <a:ext cx="0" cy="431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46128" name="Text Box 16"/>
          <p:cNvSpPr txBox="1">
            <a:spLocks noChangeArrowheads="1"/>
          </p:cNvSpPr>
          <p:nvPr/>
        </p:nvSpPr>
        <p:spPr bwMode="auto">
          <a:xfrm>
            <a:off x="5868144" y="5108029"/>
            <a:ext cx="28086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BE" altLang="nl-BE" dirty="0"/>
              <a:t>glasachtig lichaam</a:t>
            </a:r>
            <a:endParaRPr lang="nl-NL" altLang="nl-BE" dirty="0"/>
          </a:p>
        </p:txBody>
      </p:sp>
      <p:sp>
        <p:nvSpPr>
          <p:cNvPr id="346129" name="Text Box 17"/>
          <p:cNvSpPr txBox="1">
            <a:spLocks noChangeArrowheads="1"/>
          </p:cNvSpPr>
          <p:nvPr/>
        </p:nvSpPr>
        <p:spPr bwMode="auto">
          <a:xfrm>
            <a:off x="6011812" y="5971629"/>
            <a:ext cx="2160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dirty="0"/>
              <a:t>het netvlies</a:t>
            </a:r>
            <a:endParaRPr lang="nl-NL" altLang="nl-BE" dirty="0"/>
          </a:p>
        </p:txBody>
      </p:sp>
      <p:sp>
        <p:nvSpPr>
          <p:cNvPr id="346130" name="Line 18"/>
          <p:cNvSpPr>
            <a:spLocks noChangeShapeType="1"/>
          </p:cNvSpPr>
          <p:nvPr/>
        </p:nvSpPr>
        <p:spPr bwMode="auto">
          <a:xfrm>
            <a:off x="7019925" y="5516017"/>
            <a:ext cx="0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pic>
        <p:nvPicPr>
          <p:cNvPr id="346131" name="Picture 19" descr="lens-o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60" t="36356" r="32353" b="48167"/>
          <a:stretch>
            <a:fillRect/>
          </a:stretch>
        </p:blipFill>
        <p:spPr bwMode="auto">
          <a:xfrm>
            <a:off x="323850" y="2275929"/>
            <a:ext cx="5472113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6132" name="Line 20"/>
          <p:cNvSpPr>
            <a:spLocks noChangeShapeType="1"/>
          </p:cNvSpPr>
          <p:nvPr/>
        </p:nvSpPr>
        <p:spPr bwMode="auto">
          <a:xfrm>
            <a:off x="1116013" y="3499892"/>
            <a:ext cx="172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46133" name="Line 21"/>
          <p:cNvSpPr>
            <a:spLocks noChangeShapeType="1"/>
          </p:cNvSpPr>
          <p:nvPr/>
        </p:nvSpPr>
        <p:spPr bwMode="auto">
          <a:xfrm>
            <a:off x="2843213" y="3499892"/>
            <a:ext cx="2159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46134" name="Line 22"/>
          <p:cNvSpPr>
            <a:spLocks noChangeShapeType="1"/>
          </p:cNvSpPr>
          <p:nvPr/>
        </p:nvSpPr>
        <p:spPr bwMode="auto">
          <a:xfrm>
            <a:off x="3059113" y="3499892"/>
            <a:ext cx="3603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46135" name="Line 23"/>
          <p:cNvSpPr>
            <a:spLocks noChangeShapeType="1"/>
          </p:cNvSpPr>
          <p:nvPr/>
        </p:nvSpPr>
        <p:spPr bwMode="auto">
          <a:xfrm>
            <a:off x="3419475" y="3499892"/>
            <a:ext cx="1439863" cy="3603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323528" y="872768"/>
            <a:ext cx="8496944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3.3 Beeldvorming bij bolle lenzen</a:t>
            </a:r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323528" y="188639"/>
            <a:ext cx="8496944" cy="61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39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3955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0" grpId="0"/>
      <p:bldP spid="346121" grpId="0" animBg="1"/>
      <p:bldP spid="346122" grpId="0"/>
      <p:bldP spid="346123" grpId="0" animBg="1"/>
      <p:bldP spid="346124" grpId="0"/>
      <p:bldP spid="346125" grpId="0"/>
      <p:bldP spid="346126" grpId="0" animBg="1"/>
      <p:bldP spid="346127" grpId="0" animBg="1"/>
      <p:bldP spid="346128" grpId="0"/>
      <p:bldP spid="346129" grpId="0"/>
      <p:bldP spid="346130" grpId="0" animBg="1"/>
      <p:bldP spid="346132" grpId="0" animBg="1"/>
      <p:bldP spid="346133" grpId="0" animBg="1"/>
      <p:bldP spid="346134" grpId="0" animBg="1"/>
      <p:bldP spid="3461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2" name="Text Box 6"/>
          <p:cNvSpPr txBox="1">
            <a:spLocks noChangeArrowheads="1"/>
          </p:cNvSpPr>
          <p:nvPr/>
        </p:nvSpPr>
        <p:spPr bwMode="auto">
          <a:xfrm>
            <a:off x="250825" y="1687165"/>
            <a:ext cx="6842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b="1"/>
              <a:t>Welke zijn de belangrijkste lichtbrekende elementen?</a:t>
            </a:r>
            <a:endParaRPr lang="nl-NL" altLang="nl-BE" b="1"/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250825" y="3222278"/>
            <a:ext cx="6842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b="1" dirty="0"/>
              <a:t>Hebben wij een holle of een bolle lens?</a:t>
            </a:r>
            <a:endParaRPr lang="nl-NL" altLang="nl-BE" b="1" dirty="0"/>
          </a:p>
        </p:txBody>
      </p:sp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250825" y="4283804"/>
            <a:ext cx="6842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b="1" dirty="0"/>
              <a:t>Kun je dat verklaren?</a:t>
            </a:r>
            <a:endParaRPr lang="nl-NL" altLang="nl-BE" b="1" dirty="0"/>
          </a:p>
        </p:txBody>
      </p:sp>
      <p:sp>
        <p:nvSpPr>
          <p:cNvPr id="347146" name="Text Box 10"/>
          <p:cNvSpPr txBox="1">
            <a:spLocks noChangeArrowheads="1"/>
          </p:cNvSpPr>
          <p:nvPr/>
        </p:nvSpPr>
        <p:spPr bwMode="auto">
          <a:xfrm>
            <a:off x="395288" y="2062589"/>
            <a:ext cx="53288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nl-BE" altLang="nl-BE" dirty="0"/>
              <a:t> hoornvlies</a:t>
            </a:r>
          </a:p>
          <a:p>
            <a:pPr>
              <a:buFontTx/>
              <a:buChar char="•"/>
            </a:pPr>
            <a:r>
              <a:rPr lang="nl-BE" altLang="nl-BE" dirty="0"/>
              <a:t> ooglens (+ glasachtig lichaam)</a:t>
            </a:r>
            <a:endParaRPr lang="nl-NL" altLang="nl-BE" dirty="0"/>
          </a:p>
        </p:txBody>
      </p:sp>
      <p:sp>
        <p:nvSpPr>
          <p:cNvPr id="347147" name="Text Box 11"/>
          <p:cNvSpPr txBox="1">
            <a:spLocks noChangeArrowheads="1"/>
          </p:cNvSpPr>
          <p:nvPr/>
        </p:nvSpPr>
        <p:spPr bwMode="auto">
          <a:xfrm>
            <a:off x="395288" y="3631853"/>
            <a:ext cx="17287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dirty="0"/>
              <a:t>Een bolle lens</a:t>
            </a:r>
            <a:endParaRPr lang="nl-NL" altLang="nl-BE" dirty="0"/>
          </a:p>
        </p:txBody>
      </p:sp>
      <p:sp>
        <p:nvSpPr>
          <p:cNvPr id="347148" name="Text Box 12"/>
          <p:cNvSpPr txBox="1">
            <a:spLocks noChangeArrowheads="1"/>
          </p:cNvSpPr>
          <p:nvPr/>
        </p:nvSpPr>
        <p:spPr bwMode="auto">
          <a:xfrm>
            <a:off x="395288" y="4665910"/>
            <a:ext cx="81375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dirty="0"/>
              <a:t>Er moet een verkleind; reëel beeld gevormd worden op het netvlies.  </a:t>
            </a:r>
          </a:p>
          <a:p>
            <a:r>
              <a:rPr lang="nl-BE" altLang="nl-BE" dirty="0"/>
              <a:t>Het beeld is het convergentiepunt voor convergerende lichtstralen.</a:t>
            </a:r>
          </a:p>
          <a:p>
            <a:r>
              <a:rPr lang="nl-BE" altLang="nl-BE" dirty="0"/>
              <a:t>Dit is alleen bij een bolle lens mogelijk.</a:t>
            </a:r>
            <a:endParaRPr lang="nl-NL" altLang="nl-B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23528" y="872768"/>
            <a:ext cx="8496944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3.3 Beeldvorming bij bolle lenzen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323528" y="188639"/>
            <a:ext cx="8496944" cy="61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39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0205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6" grpId="0"/>
      <p:bldP spid="347147" grpId="0"/>
      <p:bldP spid="3471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58" t="24448" r="10950" b="56313"/>
          <a:stretch>
            <a:fillRect/>
          </a:stretch>
        </p:blipFill>
        <p:spPr bwMode="auto">
          <a:xfrm>
            <a:off x="395288" y="1268413"/>
            <a:ext cx="7416800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167" name="Text Box 7"/>
          <p:cNvSpPr txBox="1">
            <a:spLocks noChangeArrowheads="1"/>
          </p:cNvSpPr>
          <p:nvPr/>
        </p:nvSpPr>
        <p:spPr bwMode="auto">
          <a:xfrm>
            <a:off x="107504" y="1691516"/>
            <a:ext cx="1512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dirty="0">
                <a:solidFill>
                  <a:srgbClr val="0000FF"/>
                </a:solidFill>
              </a:rPr>
              <a:t>voorwerp</a:t>
            </a:r>
            <a:endParaRPr lang="nl-NL" altLang="nl-BE" dirty="0">
              <a:solidFill>
                <a:srgbClr val="0000FF"/>
              </a:solidFill>
            </a:endParaRPr>
          </a:p>
        </p:txBody>
      </p:sp>
      <p:sp>
        <p:nvSpPr>
          <p:cNvPr id="348168" name="Text Box 8"/>
          <p:cNvSpPr txBox="1">
            <a:spLocks noChangeArrowheads="1"/>
          </p:cNvSpPr>
          <p:nvPr/>
        </p:nvSpPr>
        <p:spPr bwMode="auto">
          <a:xfrm>
            <a:off x="3419152" y="1763524"/>
            <a:ext cx="1512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dirty="0">
                <a:solidFill>
                  <a:srgbClr val="0000FF"/>
                </a:solidFill>
              </a:rPr>
              <a:t>voorwerp</a:t>
            </a:r>
            <a:endParaRPr lang="nl-NL" altLang="nl-BE" dirty="0">
              <a:solidFill>
                <a:srgbClr val="0000FF"/>
              </a:solidFill>
            </a:endParaRPr>
          </a:p>
        </p:txBody>
      </p:sp>
      <p:sp>
        <p:nvSpPr>
          <p:cNvPr id="348169" name="Text Box 9"/>
          <p:cNvSpPr txBox="1">
            <a:spLocks noChangeArrowheads="1"/>
          </p:cNvSpPr>
          <p:nvPr/>
        </p:nvSpPr>
        <p:spPr bwMode="auto">
          <a:xfrm>
            <a:off x="539749" y="3644900"/>
            <a:ext cx="2016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dirty="0">
                <a:solidFill>
                  <a:srgbClr val="0000FF"/>
                </a:solidFill>
              </a:rPr>
              <a:t>Donkere kamer</a:t>
            </a:r>
            <a:endParaRPr lang="nl-NL" altLang="nl-BE" dirty="0">
              <a:solidFill>
                <a:srgbClr val="0000FF"/>
              </a:solidFill>
            </a:endParaRPr>
          </a:p>
        </p:txBody>
      </p:sp>
      <p:sp>
        <p:nvSpPr>
          <p:cNvPr id="348170" name="Text Box 10"/>
          <p:cNvSpPr txBox="1">
            <a:spLocks noChangeArrowheads="1"/>
          </p:cNvSpPr>
          <p:nvPr/>
        </p:nvSpPr>
        <p:spPr bwMode="auto">
          <a:xfrm>
            <a:off x="1979067" y="1773238"/>
            <a:ext cx="72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dirty="0">
                <a:solidFill>
                  <a:srgbClr val="FF0066"/>
                </a:solidFill>
              </a:rPr>
              <a:t>lens</a:t>
            </a:r>
            <a:endParaRPr lang="nl-NL" altLang="nl-BE" dirty="0">
              <a:solidFill>
                <a:srgbClr val="FF0066"/>
              </a:solidFill>
            </a:endParaRPr>
          </a:p>
        </p:txBody>
      </p:sp>
      <p:sp>
        <p:nvSpPr>
          <p:cNvPr id="348171" name="Text Box 11"/>
          <p:cNvSpPr txBox="1">
            <a:spLocks noChangeArrowheads="1"/>
          </p:cNvSpPr>
          <p:nvPr/>
        </p:nvSpPr>
        <p:spPr bwMode="auto">
          <a:xfrm>
            <a:off x="5291138" y="1700213"/>
            <a:ext cx="72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>
                <a:solidFill>
                  <a:srgbClr val="FF0066"/>
                </a:solidFill>
              </a:rPr>
              <a:t>lens</a:t>
            </a:r>
            <a:endParaRPr lang="nl-NL" altLang="nl-BE">
              <a:solidFill>
                <a:srgbClr val="FF0066"/>
              </a:solidFill>
            </a:endParaRPr>
          </a:p>
        </p:txBody>
      </p:sp>
      <p:sp>
        <p:nvSpPr>
          <p:cNvPr id="348172" name="Text Box 12"/>
          <p:cNvSpPr txBox="1">
            <a:spLocks noChangeArrowheads="1"/>
          </p:cNvSpPr>
          <p:nvPr/>
        </p:nvSpPr>
        <p:spPr bwMode="auto">
          <a:xfrm>
            <a:off x="3349253" y="3789040"/>
            <a:ext cx="574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dirty="0">
                <a:solidFill>
                  <a:srgbClr val="00CC00"/>
                </a:solidFill>
              </a:rPr>
              <a:t>film</a:t>
            </a:r>
            <a:endParaRPr lang="nl-NL" altLang="nl-BE" dirty="0">
              <a:solidFill>
                <a:srgbClr val="00CC00"/>
              </a:solidFill>
            </a:endParaRPr>
          </a:p>
        </p:txBody>
      </p:sp>
      <p:sp>
        <p:nvSpPr>
          <p:cNvPr id="348173" name="Text Box 13"/>
          <p:cNvSpPr txBox="1">
            <a:spLocks noChangeArrowheads="1"/>
          </p:cNvSpPr>
          <p:nvPr/>
        </p:nvSpPr>
        <p:spPr bwMode="auto">
          <a:xfrm>
            <a:off x="2411413" y="1724025"/>
            <a:ext cx="1008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dirty="0"/>
              <a:t>beeld</a:t>
            </a:r>
            <a:endParaRPr lang="nl-NL" altLang="nl-BE" dirty="0"/>
          </a:p>
        </p:txBody>
      </p:sp>
      <p:sp>
        <p:nvSpPr>
          <p:cNvPr id="348174" name="Text Box 14"/>
          <p:cNvSpPr txBox="1">
            <a:spLocks noChangeArrowheads="1"/>
          </p:cNvSpPr>
          <p:nvPr/>
        </p:nvSpPr>
        <p:spPr bwMode="auto">
          <a:xfrm>
            <a:off x="6877050" y="1724025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/>
              <a:t>beeld</a:t>
            </a:r>
            <a:endParaRPr lang="nl-NL" altLang="nl-BE"/>
          </a:p>
        </p:txBody>
      </p:sp>
      <p:sp>
        <p:nvSpPr>
          <p:cNvPr id="348175" name="Text Box 15"/>
          <p:cNvSpPr txBox="1">
            <a:spLocks noChangeArrowheads="1"/>
          </p:cNvSpPr>
          <p:nvPr/>
        </p:nvSpPr>
        <p:spPr bwMode="auto">
          <a:xfrm>
            <a:off x="4716313" y="3716338"/>
            <a:ext cx="1439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dirty="0">
                <a:solidFill>
                  <a:srgbClr val="CC00FF"/>
                </a:solidFill>
              </a:rPr>
              <a:t>hoornvlies</a:t>
            </a:r>
            <a:endParaRPr lang="nl-NL" altLang="nl-BE" dirty="0">
              <a:solidFill>
                <a:srgbClr val="CC00FF"/>
              </a:solidFill>
            </a:endParaRPr>
          </a:p>
        </p:txBody>
      </p:sp>
      <p:sp>
        <p:nvSpPr>
          <p:cNvPr id="348176" name="Text Box 16"/>
          <p:cNvSpPr txBox="1">
            <a:spLocks noChangeArrowheads="1"/>
          </p:cNvSpPr>
          <p:nvPr/>
        </p:nvSpPr>
        <p:spPr bwMode="auto">
          <a:xfrm>
            <a:off x="7451725" y="2565400"/>
            <a:ext cx="1368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dirty="0">
                <a:solidFill>
                  <a:srgbClr val="CC00FF"/>
                </a:solidFill>
              </a:rPr>
              <a:t>Gele vlek</a:t>
            </a:r>
            <a:endParaRPr lang="nl-NL" altLang="nl-BE" dirty="0">
              <a:solidFill>
                <a:srgbClr val="CC00FF"/>
              </a:solidFill>
            </a:endParaRPr>
          </a:p>
        </p:txBody>
      </p:sp>
      <p:sp>
        <p:nvSpPr>
          <p:cNvPr id="348177" name="Line 17"/>
          <p:cNvSpPr>
            <a:spLocks noChangeShapeType="1"/>
          </p:cNvSpPr>
          <p:nvPr/>
        </p:nvSpPr>
        <p:spPr bwMode="auto">
          <a:xfrm>
            <a:off x="2903568" y="4797921"/>
            <a:ext cx="382877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nl-BE"/>
          </a:p>
        </p:txBody>
      </p:sp>
      <p:sp>
        <p:nvSpPr>
          <p:cNvPr id="348178" name="Line 18"/>
          <p:cNvSpPr>
            <a:spLocks noChangeShapeType="1"/>
          </p:cNvSpPr>
          <p:nvPr/>
        </p:nvSpPr>
        <p:spPr bwMode="auto">
          <a:xfrm>
            <a:off x="4859338" y="4293096"/>
            <a:ext cx="0" cy="2420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48179" name="Text Box 19"/>
          <p:cNvSpPr txBox="1">
            <a:spLocks noChangeArrowheads="1"/>
          </p:cNvSpPr>
          <p:nvPr/>
        </p:nvSpPr>
        <p:spPr bwMode="auto">
          <a:xfrm>
            <a:off x="3276600" y="4364533"/>
            <a:ext cx="172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b="1" dirty="0"/>
              <a:t>fototoetsel</a:t>
            </a:r>
            <a:endParaRPr lang="nl-NL" altLang="nl-BE" sz="2000" b="1" dirty="0"/>
          </a:p>
        </p:txBody>
      </p:sp>
      <p:sp>
        <p:nvSpPr>
          <p:cNvPr id="348180" name="Text Box 20"/>
          <p:cNvSpPr txBox="1">
            <a:spLocks noChangeArrowheads="1"/>
          </p:cNvSpPr>
          <p:nvPr/>
        </p:nvSpPr>
        <p:spPr bwMode="auto">
          <a:xfrm>
            <a:off x="5076825" y="4364533"/>
            <a:ext cx="172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 b="1" dirty="0"/>
              <a:t>oog</a:t>
            </a:r>
            <a:endParaRPr lang="nl-NL" altLang="nl-BE" sz="2000" b="1" dirty="0"/>
          </a:p>
        </p:txBody>
      </p:sp>
      <p:sp>
        <p:nvSpPr>
          <p:cNvPr id="348181" name="Text Box 21"/>
          <p:cNvSpPr txBox="1">
            <a:spLocks noChangeArrowheads="1"/>
          </p:cNvSpPr>
          <p:nvPr/>
        </p:nvSpPr>
        <p:spPr bwMode="auto">
          <a:xfrm>
            <a:off x="2555776" y="4801382"/>
            <a:ext cx="1675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 dirty="0"/>
              <a:t>L</a:t>
            </a:r>
            <a:r>
              <a:rPr lang="nl-BE" altLang="nl-BE" sz="1600" dirty="0" smtClean="0"/>
              <a:t>ens</a:t>
            </a:r>
            <a:endParaRPr lang="nl-NL" altLang="nl-BE" sz="1600" dirty="0"/>
          </a:p>
        </p:txBody>
      </p:sp>
      <p:sp>
        <p:nvSpPr>
          <p:cNvPr id="348182" name="Text Box 22"/>
          <p:cNvSpPr txBox="1">
            <a:spLocks noChangeArrowheads="1"/>
          </p:cNvSpPr>
          <p:nvPr/>
        </p:nvSpPr>
        <p:spPr bwMode="auto">
          <a:xfrm>
            <a:off x="2555776" y="5112532"/>
            <a:ext cx="1675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 dirty="0"/>
              <a:t>D</a:t>
            </a:r>
            <a:r>
              <a:rPr lang="nl-BE" altLang="nl-BE" sz="1600" dirty="0" smtClean="0"/>
              <a:t>iafragma</a:t>
            </a:r>
            <a:endParaRPr lang="nl-NL" altLang="nl-BE" sz="1600" dirty="0"/>
          </a:p>
        </p:txBody>
      </p:sp>
      <p:sp>
        <p:nvSpPr>
          <p:cNvPr id="348183" name="Text Box 23"/>
          <p:cNvSpPr txBox="1">
            <a:spLocks noChangeArrowheads="1"/>
          </p:cNvSpPr>
          <p:nvPr/>
        </p:nvSpPr>
        <p:spPr bwMode="auto">
          <a:xfrm>
            <a:off x="2555776" y="5422759"/>
            <a:ext cx="22325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 dirty="0"/>
              <a:t>Diafragma-opening</a:t>
            </a:r>
            <a:endParaRPr lang="nl-NL" altLang="nl-BE" sz="1600" dirty="0"/>
          </a:p>
        </p:txBody>
      </p:sp>
      <p:sp>
        <p:nvSpPr>
          <p:cNvPr id="348184" name="Text Box 24"/>
          <p:cNvSpPr txBox="1">
            <a:spLocks noChangeArrowheads="1"/>
          </p:cNvSpPr>
          <p:nvPr/>
        </p:nvSpPr>
        <p:spPr bwMode="auto">
          <a:xfrm>
            <a:off x="2555080" y="5833257"/>
            <a:ext cx="22325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/>
              <a:t>Donkere kamer</a:t>
            </a:r>
            <a:endParaRPr lang="nl-NL" altLang="nl-BE" sz="1600"/>
          </a:p>
        </p:txBody>
      </p:sp>
      <p:sp>
        <p:nvSpPr>
          <p:cNvPr id="348185" name="Text Box 25"/>
          <p:cNvSpPr txBox="1">
            <a:spLocks noChangeArrowheads="1"/>
          </p:cNvSpPr>
          <p:nvPr/>
        </p:nvSpPr>
        <p:spPr bwMode="auto">
          <a:xfrm>
            <a:off x="2555080" y="6193620"/>
            <a:ext cx="22325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 dirty="0"/>
              <a:t>F</a:t>
            </a:r>
            <a:r>
              <a:rPr lang="nl-BE" altLang="nl-BE" sz="1600" dirty="0" smtClean="0"/>
              <a:t>ilm</a:t>
            </a:r>
            <a:endParaRPr lang="nl-NL" altLang="nl-BE" sz="1600" dirty="0"/>
          </a:p>
        </p:txBody>
      </p:sp>
      <p:sp>
        <p:nvSpPr>
          <p:cNvPr id="348186" name="Text Box 26"/>
          <p:cNvSpPr txBox="1">
            <a:spLocks noChangeArrowheads="1"/>
          </p:cNvSpPr>
          <p:nvPr/>
        </p:nvSpPr>
        <p:spPr bwMode="auto">
          <a:xfrm>
            <a:off x="5130056" y="4801382"/>
            <a:ext cx="1675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 dirty="0"/>
              <a:t>O</a:t>
            </a:r>
            <a:r>
              <a:rPr lang="nl-BE" altLang="nl-BE" sz="1600" dirty="0" smtClean="0"/>
              <a:t>oglens</a:t>
            </a:r>
            <a:endParaRPr lang="nl-NL" altLang="nl-BE" sz="1600" dirty="0"/>
          </a:p>
        </p:txBody>
      </p:sp>
      <p:sp>
        <p:nvSpPr>
          <p:cNvPr id="348187" name="Text Box 27"/>
          <p:cNvSpPr txBox="1">
            <a:spLocks noChangeArrowheads="1"/>
          </p:cNvSpPr>
          <p:nvPr/>
        </p:nvSpPr>
        <p:spPr bwMode="auto">
          <a:xfrm>
            <a:off x="5130056" y="5112532"/>
            <a:ext cx="1675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 dirty="0"/>
              <a:t>I</a:t>
            </a:r>
            <a:r>
              <a:rPr lang="nl-BE" altLang="nl-BE" sz="1600" dirty="0" smtClean="0"/>
              <a:t>ris</a:t>
            </a:r>
            <a:endParaRPr lang="nl-NL" altLang="nl-BE" sz="1600" dirty="0"/>
          </a:p>
        </p:txBody>
      </p:sp>
      <p:sp>
        <p:nvSpPr>
          <p:cNvPr id="348188" name="Text Box 28"/>
          <p:cNvSpPr txBox="1">
            <a:spLocks noChangeArrowheads="1"/>
          </p:cNvSpPr>
          <p:nvPr/>
        </p:nvSpPr>
        <p:spPr bwMode="auto">
          <a:xfrm>
            <a:off x="5147741" y="5472895"/>
            <a:ext cx="22325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 dirty="0"/>
              <a:t>P</a:t>
            </a:r>
            <a:r>
              <a:rPr lang="nl-BE" altLang="nl-BE" sz="1600" dirty="0" smtClean="0"/>
              <a:t>upil</a:t>
            </a:r>
            <a:endParaRPr lang="nl-NL" altLang="nl-BE" sz="1600" dirty="0"/>
          </a:p>
        </p:txBody>
      </p:sp>
      <p:sp>
        <p:nvSpPr>
          <p:cNvPr id="348189" name="Text Box 29"/>
          <p:cNvSpPr txBox="1">
            <a:spLocks noChangeArrowheads="1"/>
          </p:cNvSpPr>
          <p:nvPr/>
        </p:nvSpPr>
        <p:spPr bwMode="auto">
          <a:xfrm>
            <a:off x="5137474" y="5826750"/>
            <a:ext cx="38270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 dirty="0"/>
              <a:t>Donkere holte + glasachtig lichaam</a:t>
            </a:r>
            <a:endParaRPr lang="nl-NL" altLang="nl-BE" sz="1600" dirty="0"/>
          </a:p>
        </p:txBody>
      </p:sp>
      <p:sp>
        <p:nvSpPr>
          <p:cNvPr id="348190" name="Text Box 30"/>
          <p:cNvSpPr txBox="1">
            <a:spLocks noChangeArrowheads="1"/>
          </p:cNvSpPr>
          <p:nvPr/>
        </p:nvSpPr>
        <p:spPr bwMode="auto">
          <a:xfrm>
            <a:off x="5147741" y="6193620"/>
            <a:ext cx="22325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 dirty="0"/>
              <a:t>N</a:t>
            </a:r>
            <a:r>
              <a:rPr lang="nl-BE" altLang="nl-BE" sz="1600" dirty="0" smtClean="0"/>
              <a:t>etvlies</a:t>
            </a:r>
            <a:endParaRPr lang="nl-NL" altLang="nl-BE" sz="1600" dirty="0"/>
          </a:p>
        </p:txBody>
      </p:sp>
      <p:sp>
        <p:nvSpPr>
          <p:cNvPr id="29" name="Titel 1"/>
          <p:cNvSpPr txBox="1">
            <a:spLocks/>
          </p:cNvSpPr>
          <p:nvPr/>
        </p:nvSpPr>
        <p:spPr>
          <a:xfrm>
            <a:off x="323528" y="872768"/>
            <a:ext cx="8496944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3.4 Beeldvorming, het fototoestel en het oog.</a:t>
            </a:r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323528" y="188639"/>
            <a:ext cx="8496944" cy="61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    pg. 40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3099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8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7" grpId="0"/>
      <p:bldP spid="348168" grpId="0"/>
      <p:bldP spid="348169" grpId="0"/>
      <p:bldP spid="348170" grpId="0"/>
      <p:bldP spid="348171" grpId="0"/>
      <p:bldP spid="348172" grpId="0"/>
      <p:bldP spid="348175" grpId="0"/>
      <p:bldP spid="348176" grpId="0"/>
      <p:bldP spid="348179" grpId="0"/>
      <p:bldP spid="348180" grpId="0"/>
      <p:bldP spid="348181" grpId="0"/>
      <p:bldP spid="348182" grpId="0"/>
      <p:bldP spid="348183" grpId="0"/>
      <p:bldP spid="348184" grpId="0"/>
      <p:bldP spid="348185" grpId="0"/>
      <p:bldP spid="348186" grpId="0"/>
      <p:bldP spid="348187" grpId="0"/>
      <p:bldP spid="348188" grpId="0"/>
      <p:bldP spid="348189" grpId="0"/>
      <p:bldP spid="3481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250825" y="1552376"/>
            <a:ext cx="8066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dirty="0"/>
              <a:t>Welke delen moet een fototoestel bevatten om een foto te kunnen maken?</a:t>
            </a:r>
            <a:endParaRPr lang="nl-NL" altLang="nl-BE" dirty="0"/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395288" y="2204864"/>
            <a:ext cx="37449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BE" altLang="nl-BE" dirty="0"/>
              <a:t> lens</a:t>
            </a:r>
          </a:p>
          <a:p>
            <a:pPr>
              <a:buFontTx/>
              <a:buChar char="•"/>
            </a:pPr>
            <a:r>
              <a:rPr lang="nl-BE" altLang="nl-BE" dirty="0"/>
              <a:t> diafragma</a:t>
            </a:r>
          </a:p>
          <a:p>
            <a:pPr>
              <a:buFontTx/>
              <a:buChar char="•"/>
            </a:pPr>
            <a:r>
              <a:rPr lang="nl-BE" altLang="nl-BE" dirty="0"/>
              <a:t> donkere kamer</a:t>
            </a:r>
          </a:p>
          <a:p>
            <a:pPr>
              <a:buFontTx/>
              <a:buChar char="•"/>
            </a:pPr>
            <a:r>
              <a:rPr lang="nl-BE" altLang="nl-BE" dirty="0"/>
              <a:t> film</a:t>
            </a:r>
            <a:endParaRPr lang="nl-NL" altLang="nl-BE" dirty="0"/>
          </a:p>
        </p:txBody>
      </p:sp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395288" y="3665339"/>
            <a:ext cx="3097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b="1" u="sng" dirty="0" smtClean="0"/>
              <a:t>Experiment</a:t>
            </a:r>
            <a:endParaRPr lang="nl-NL" altLang="nl-BE" b="1" u="sng" dirty="0"/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2124074" y="3712964"/>
            <a:ext cx="691242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nl-BE" altLang="nl-BE" dirty="0"/>
              <a:t> Hoe werkt de camera obscura?</a:t>
            </a:r>
          </a:p>
          <a:p>
            <a:pPr>
              <a:buFontTx/>
              <a:buChar char="•"/>
            </a:pPr>
            <a:r>
              <a:rPr lang="nl-BE" altLang="nl-BE" dirty="0"/>
              <a:t> Het beeld van een voorwerp door een camera obscura </a:t>
            </a:r>
            <a:r>
              <a:rPr lang="nl-BE" altLang="nl-BE" dirty="0" smtClean="0"/>
              <a:t/>
            </a:r>
            <a:br>
              <a:rPr lang="nl-BE" altLang="nl-BE" dirty="0" smtClean="0"/>
            </a:br>
            <a:r>
              <a:rPr lang="nl-BE" altLang="nl-BE" dirty="0" smtClean="0"/>
              <a:t>   ontdekken</a:t>
            </a:r>
            <a:endParaRPr lang="nl-BE" altLang="nl-BE" dirty="0"/>
          </a:p>
          <a:p>
            <a:pPr>
              <a:buFontTx/>
              <a:buChar char="•"/>
            </a:pPr>
            <a:r>
              <a:rPr lang="nl-BE" altLang="nl-BE" dirty="0"/>
              <a:t> De invloed op het beeld van een voorwerp met een </a:t>
            </a:r>
            <a:r>
              <a:rPr lang="nl-BE" altLang="nl-BE" dirty="0" smtClean="0"/>
              <a:t/>
            </a:r>
            <a:br>
              <a:rPr lang="nl-BE" altLang="nl-BE" dirty="0" smtClean="0"/>
            </a:br>
            <a:r>
              <a:rPr lang="nl-BE" altLang="nl-BE" dirty="0" smtClean="0"/>
              <a:t>   camera </a:t>
            </a:r>
            <a:r>
              <a:rPr lang="nl-BE" altLang="nl-BE" dirty="0"/>
              <a:t>obscura bij verschillende openingen van de doos</a:t>
            </a:r>
          </a:p>
          <a:p>
            <a:pPr>
              <a:buFontTx/>
              <a:buChar char="•"/>
            </a:pPr>
            <a:r>
              <a:rPr lang="nl-BE" altLang="nl-BE" dirty="0"/>
              <a:t> De invloed op het beeld van een voorwerp bij </a:t>
            </a:r>
            <a:r>
              <a:rPr lang="nl-BE" altLang="nl-BE" dirty="0" smtClean="0"/>
              <a:t/>
            </a:r>
            <a:br>
              <a:rPr lang="nl-BE" altLang="nl-BE" dirty="0" smtClean="0"/>
            </a:br>
            <a:r>
              <a:rPr lang="nl-BE" altLang="nl-BE" dirty="0" smtClean="0"/>
              <a:t>   verschillende </a:t>
            </a:r>
            <a:r>
              <a:rPr lang="nl-BE" altLang="nl-BE" dirty="0"/>
              <a:t>afstanden van het voorwerp tot de donkere </a:t>
            </a:r>
            <a:r>
              <a:rPr lang="nl-BE" altLang="nl-BE" dirty="0" smtClean="0"/>
              <a:t/>
            </a:r>
            <a:br>
              <a:rPr lang="nl-BE" altLang="nl-BE" dirty="0" smtClean="0"/>
            </a:br>
            <a:r>
              <a:rPr lang="nl-BE" altLang="nl-BE" dirty="0" smtClean="0"/>
              <a:t>   kamer </a:t>
            </a:r>
            <a:r>
              <a:rPr lang="nl-BE" altLang="nl-BE" dirty="0"/>
              <a:t>onderzoeken</a:t>
            </a:r>
            <a:r>
              <a:rPr lang="nl-BE" altLang="nl-BE" dirty="0" smtClean="0"/>
              <a:t>. </a:t>
            </a:r>
            <a:endParaRPr lang="nl-NL" altLang="nl-B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872768"/>
            <a:ext cx="8496944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3.5 Oog, camera obscura en fototoestel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23528" y="188639"/>
            <a:ext cx="8496944" cy="61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    pg. 41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  <p:pic>
        <p:nvPicPr>
          <p:cNvPr id="9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199" y="2729650"/>
            <a:ext cx="1351084" cy="1351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04241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0" grpId="0"/>
      <p:bldP spid="349191" grpId="0"/>
      <p:bldP spid="349192" grpId="0"/>
      <p:bldP spid="34919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20" t="13759" r="48764" b="70207"/>
          <a:stretch>
            <a:fillRect/>
          </a:stretch>
        </p:blipFill>
        <p:spPr bwMode="auto">
          <a:xfrm>
            <a:off x="250825" y="1660673"/>
            <a:ext cx="3457575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02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42" t="13759" r="15294" b="70207"/>
          <a:stretch>
            <a:fillRect/>
          </a:stretch>
        </p:blipFill>
        <p:spPr bwMode="auto">
          <a:xfrm>
            <a:off x="250825" y="4037161"/>
            <a:ext cx="3384550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23528" y="872768"/>
            <a:ext cx="8496944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3.5 Oog, camera obscura en fototoestel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188639"/>
            <a:ext cx="8496944" cy="61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    pg. 41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  <p:pic>
        <p:nvPicPr>
          <p:cNvPr id="8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9388" y="1648275"/>
            <a:ext cx="1351084" cy="1351086"/>
          </a:xfrm>
          <a:prstGeom prst="rect">
            <a:avLst/>
          </a:prstGeom>
          <a:noFill/>
        </p:spPr>
      </p:pic>
      <p:pic>
        <p:nvPicPr>
          <p:cNvPr id="13314" name="Picture 2" descr="http://lessen.museon.nl/generated/s900x600_9166279e91bdfa210e00c89ed6fdc5f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2991" y="3562371"/>
            <a:ext cx="4656021" cy="29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80809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323528" y="1484784"/>
            <a:ext cx="2017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b="1" dirty="0" smtClean="0"/>
              <a:t>Waarneming:</a:t>
            </a:r>
            <a:endParaRPr lang="nl-NL" altLang="nl-BE" b="1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539577" y="2039892"/>
            <a:ext cx="22336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/>
              <a:t>Bij grote opening</a:t>
            </a:r>
            <a:endParaRPr lang="nl-NL" altLang="nl-BE"/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2985418" y="2039892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dirty="0"/>
              <a:t>beeld is </a:t>
            </a:r>
            <a:endParaRPr lang="nl-NL" altLang="nl-BE" dirty="0"/>
          </a:p>
        </p:txBody>
      </p:sp>
      <p:sp>
        <p:nvSpPr>
          <p:cNvPr id="351240" name="Text Box 8"/>
          <p:cNvSpPr txBox="1">
            <a:spLocks noChangeArrowheads="1"/>
          </p:cNvSpPr>
          <p:nvPr/>
        </p:nvSpPr>
        <p:spPr bwMode="auto">
          <a:xfrm>
            <a:off x="4280818" y="2039892"/>
            <a:ext cx="30281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b="1">
                <a:solidFill>
                  <a:srgbClr val="FF0066"/>
                </a:solidFill>
              </a:rPr>
              <a:t>vaag en omgekeerd</a:t>
            </a:r>
            <a:endParaRPr lang="nl-NL" altLang="nl-BE" b="1">
              <a:solidFill>
                <a:srgbClr val="FF0066"/>
              </a:solidFill>
            </a:endParaRPr>
          </a:p>
        </p:txBody>
      </p:sp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539576" y="2926536"/>
            <a:ext cx="2233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dirty="0"/>
              <a:t>Bij kleine opening</a:t>
            </a:r>
            <a:endParaRPr lang="nl-NL" altLang="nl-BE" dirty="0"/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2985418" y="2926536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dirty="0"/>
              <a:t>beeld is </a:t>
            </a:r>
            <a:endParaRPr lang="nl-NL" altLang="nl-BE" dirty="0"/>
          </a:p>
        </p:txBody>
      </p:sp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4280818" y="2926536"/>
            <a:ext cx="30281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b="1">
                <a:solidFill>
                  <a:srgbClr val="FF0066"/>
                </a:solidFill>
              </a:rPr>
              <a:t>duidelijk en omgekeerd</a:t>
            </a:r>
            <a:endParaRPr lang="nl-NL" altLang="nl-BE" b="1">
              <a:solidFill>
                <a:srgbClr val="FF0066"/>
              </a:solidFill>
            </a:endParaRPr>
          </a:p>
        </p:txBody>
      </p:sp>
      <p:sp>
        <p:nvSpPr>
          <p:cNvPr id="351244" name="Text Box 12"/>
          <p:cNvSpPr txBox="1">
            <a:spLocks noChangeArrowheads="1"/>
          </p:cNvSpPr>
          <p:nvPr/>
        </p:nvSpPr>
        <p:spPr bwMode="auto">
          <a:xfrm>
            <a:off x="539577" y="3707740"/>
            <a:ext cx="46084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dirty="0"/>
              <a:t>Scherm dichter bij voorwerp plaatsen</a:t>
            </a:r>
            <a:endParaRPr lang="nl-NL" altLang="nl-BE" dirty="0"/>
          </a:p>
        </p:txBody>
      </p:sp>
      <p:sp>
        <p:nvSpPr>
          <p:cNvPr id="351245" name="Text Box 13"/>
          <p:cNvSpPr txBox="1">
            <a:spLocks noChangeArrowheads="1"/>
          </p:cNvSpPr>
          <p:nvPr/>
        </p:nvSpPr>
        <p:spPr bwMode="auto">
          <a:xfrm>
            <a:off x="5075237" y="3718698"/>
            <a:ext cx="25931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dirty="0"/>
              <a:t>beeld wordt </a:t>
            </a:r>
            <a:endParaRPr lang="nl-NL" altLang="nl-BE" dirty="0"/>
          </a:p>
        </p:txBody>
      </p:sp>
      <p:sp>
        <p:nvSpPr>
          <p:cNvPr id="351246" name="Text Box 14"/>
          <p:cNvSpPr txBox="1">
            <a:spLocks noChangeArrowheads="1"/>
          </p:cNvSpPr>
          <p:nvPr/>
        </p:nvSpPr>
        <p:spPr bwMode="auto">
          <a:xfrm>
            <a:off x="6728394" y="3717032"/>
            <a:ext cx="30281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b="1" dirty="0" smtClean="0">
                <a:solidFill>
                  <a:srgbClr val="FF0066"/>
                </a:solidFill>
              </a:rPr>
              <a:t>Vager en </a:t>
            </a:r>
            <a:r>
              <a:rPr lang="nl-BE" altLang="nl-BE" b="1" dirty="0">
                <a:solidFill>
                  <a:srgbClr val="FF0066"/>
                </a:solidFill>
              </a:rPr>
              <a:t>groter</a:t>
            </a:r>
            <a:endParaRPr lang="nl-NL" altLang="nl-BE" b="1" dirty="0">
              <a:solidFill>
                <a:srgbClr val="FF0066"/>
              </a:solidFill>
            </a:endParaRPr>
          </a:p>
        </p:txBody>
      </p:sp>
      <p:sp>
        <p:nvSpPr>
          <p:cNvPr id="351247" name="Text Box 15"/>
          <p:cNvSpPr txBox="1">
            <a:spLocks noChangeArrowheads="1"/>
          </p:cNvSpPr>
          <p:nvPr/>
        </p:nvSpPr>
        <p:spPr bwMode="auto">
          <a:xfrm>
            <a:off x="539577" y="4427820"/>
            <a:ext cx="4896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dirty="0"/>
              <a:t>Scherm verder van voorwerp plaatsen</a:t>
            </a:r>
            <a:endParaRPr lang="nl-NL" altLang="nl-BE" dirty="0"/>
          </a:p>
        </p:txBody>
      </p:sp>
      <p:sp>
        <p:nvSpPr>
          <p:cNvPr id="351248" name="Text Box 16"/>
          <p:cNvSpPr txBox="1">
            <a:spLocks noChangeArrowheads="1"/>
          </p:cNvSpPr>
          <p:nvPr/>
        </p:nvSpPr>
        <p:spPr bwMode="auto">
          <a:xfrm>
            <a:off x="5076056" y="4427820"/>
            <a:ext cx="2449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dirty="0"/>
              <a:t>beeld wordt </a:t>
            </a:r>
            <a:endParaRPr lang="nl-NL" altLang="nl-BE" dirty="0"/>
          </a:p>
        </p:txBody>
      </p:sp>
      <p:sp>
        <p:nvSpPr>
          <p:cNvPr id="351249" name="Text Box 17"/>
          <p:cNvSpPr txBox="1">
            <a:spLocks noChangeArrowheads="1"/>
          </p:cNvSpPr>
          <p:nvPr/>
        </p:nvSpPr>
        <p:spPr bwMode="auto">
          <a:xfrm>
            <a:off x="6440362" y="4427820"/>
            <a:ext cx="30281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b="1" dirty="0" smtClean="0">
                <a:solidFill>
                  <a:srgbClr val="FF0066"/>
                </a:solidFill>
              </a:rPr>
              <a:t>Duidelijker en </a:t>
            </a:r>
            <a:r>
              <a:rPr lang="nl-BE" altLang="nl-BE" b="1" dirty="0">
                <a:solidFill>
                  <a:srgbClr val="FF0066"/>
                </a:solidFill>
              </a:rPr>
              <a:t>kleiner</a:t>
            </a:r>
            <a:endParaRPr lang="nl-NL" altLang="nl-BE" b="1" dirty="0">
              <a:solidFill>
                <a:srgbClr val="FF0066"/>
              </a:solidFill>
            </a:endParaRPr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323528" y="872768"/>
            <a:ext cx="8496944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3.5 Oog, camera obscura en fototoestel</a:t>
            </a:r>
          </a:p>
        </p:txBody>
      </p:sp>
      <p:sp>
        <p:nvSpPr>
          <p:cNvPr id="28" name="Titel 1"/>
          <p:cNvSpPr txBox="1">
            <a:spLocks/>
          </p:cNvSpPr>
          <p:nvPr/>
        </p:nvSpPr>
        <p:spPr>
          <a:xfrm>
            <a:off x="323528" y="188639"/>
            <a:ext cx="8496944" cy="61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    pg. 41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2165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5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8" grpId="0"/>
      <p:bldP spid="351239" grpId="0"/>
      <p:bldP spid="351240" grpId="0"/>
      <p:bldP spid="351241" grpId="0"/>
      <p:bldP spid="351242" grpId="0"/>
      <p:bldP spid="351243" grpId="0"/>
      <p:bldP spid="351244" grpId="0"/>
      <p:bldP spid="351245" grpId="0"/>
      <p:bldP spid="351246" grpId="0"/>
      <p:bldP spid="351247" grpId="0"/>
      <p:bldP spid="351248" grpId="0"/>
      <p:bldP spid="3512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fgeronde rechthoek 9"/>
          <p:cNvSpPr/>
          <p:nvPr/>
        </p:nvSpPr>
        <p:spPr>
          <a:xfrm>
            <a:off x="373355" y="4221088"/>
            <a:ext cx="8397289" cy="24838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lvl="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nl-BE" sz="2000" dirty="0">
              <a:solidFill>
                <a:schemeClr val="tx1"/>
              </a:solidFill>
            </a:endParaRPr>
          </a:p>
        </p:txBody>
      </p:sp>
      <p:sp>
        <p:nvSpPr>
          <p:cNvPr id="351251" name="Text Box 19"/>
          <p:cNvSpPr txBox="1">
            <a:spLocks noChangeArrowheads="1"/>
          </p:cNvSpPr>
          <p:nvPr/>
        </p:nvSpPr>
        <p:spPr bwMode="auto">
          <a:xfrm>
            <a:off x="539552" y="4332545"/>
            <a:ext cx="5976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/>
              <a:t>Camera obscura is voorloper van </a:t>
            </a:r>
            <a:endParaRPr lang="nl-NL" altLang="nl-BE"/>
          </a:p>
        </p:txBody>
      </p:sp>
      <p:sp>
        <p:nvSpPr>
          <p:cNvPr id="351252" name="Text Box 20"/>
          <p:cNvSpPr txBox="1">
            <a:spLocks noChangeArrowheads="1"/>
          </p:cNvSpPr>
          <p:nvPr/>
        </p:nvSpPr>
        <p:spPr bwMode="auto">
          <a:xfrm>
            <a:off x="539552" y="4788157"/>
            <a:ext cx="5976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/>
              <a:t>Beeld bij camera obscura is </a:t>
            </a:r>
            <a:endParaRPr lang="nl-NL" altLang="nl-BE"/>
          </a:p>
        </p:txBody>
      </p:sp>
      <p:sp>
        <p:nvSpPr>
          <p:cNvPr id="351253" name="Line 21"/>
          <p:cNvSpPr>
            <a:spLocks noChangeShapeType="1"/>
          </p:cNvSpPr>
          <p:nvPr/>
        </p:nvSpPr>
        <p:spPr bwMode="auto">
          <a:xfrm>
            <a:off x="1979415" y="5196145"/>
            <a:ext cx="0" cy="215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51254" name="Line 22"/>
          <p:cNvSpPr>
            <a:spLocks noChangeShapeType="1"/>
          </p:cNvSpPr>
          <p:nvPr/>
        </p:nvSpPr>
        <p:spPr bwMode="auto">
          <a:xfrm>
            <a:off x="1979415" y="5412045"/>
            <a:ext cx="3603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51255" name="Text Box 23"/>
          <p:cNvSpPr txBox="1">
            <a:spLocks noChangeArrowheads="1"/>
          </p:cNvSpPr>
          <p:nvPr/>
        </p:nvSpPr>
        <p:spPr bwMode="auto">
          <a:xfrm>
            <a:off x="2483768" y="5229200"/>
            <a:ext cx="3600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b="1" dirty="0"/>
              <a:t>Rechtlijnige</a:t>
            </a:r>
            <a:r>
              <a:rPr lang="nl-BE" altLang="nl-BE" dirty="0"/>
              <a:t> voortplanting licht</a:t>
            </a:r>
            <a:endParaRPr lang="nl-NL" altLang="nl-BE" dirty="0"/>
          </a:p>
        </p:txBody>
      </p:sp>
      <p:sp>
        <p:nvSpPr>
          <p:cNvPr id="351256" name="Text Box 24"/>
          <p:cNvSpPr txBox="1">
            <a:spLocks noChangeArrowheads="1"/>
          </p:cNvSpPr>
          <p:nvPr/>
        </p:nvSpPr>
        <p:spPr bwMode="auto">
          <a:xfrm>
            <a:off x="539552" y="5867657"/>
            <a:ext cx="5976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/>
              <a:t>Duidelijkheid beeld is afhankelijk van </a:t>
            </a:r>
            <a:endParaRPr lang="nl-NL" altLang="nl-BE"/>
          </a:p>
        </p:txBody>
      </p:sp>
      <p:sp>
        <p:nvSpPr>
          <p:cNvPr id="351257" name="Text Box 25"/>
          <p:cNvSpPr txBox="1">
            <a:spLocks noChangeArrowheads="1"/>
          </p:cNvSpPr>
          <p:nvPr/>
        </p:nvSpPr>
        <p:spPr bwMode="auto">
          <a:xfrm>
            <a:off x="4427984" y="4332545"/>
            <a:ext cx="30281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b="1" dirty="0" smtClean="0"/>
              <a:t>het fototoestel.</a:t>
            </a:r>
            <a:endParaRPr lang="nl-NL" altLang="nl-BE" b="1" dirty="0"/>
          </a:p>
        </p:txBody>
      </p:sp>
      <p:sp>
        <p:nvSpPr>
          <p:cNvPr id="351258" name="Text Box 26"/>
          <p:cNvSpPr txBox="1">
            <a:spLocks noChangeArrowheads="1"/>
          </p:cNvSpPr>
          <p:nvPr/>
        </p:nvSpPr>
        <p:spPr bwMode="auto">
          <a:xfrm>
            <a:off x="3923928" y="4788157"/>
            <a:ext cx="30281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b="1" dirty="0"/>
              <a:t>reëel en omgekeerd</a:t>
            </a:r>
            <a:endParaRPr lang="nl-NL" altLang="nl-BE" b="1" dirty="0"/>
          </a:p>
        </p:txBody>
      </p:sp>
      <p:sp>
        <p:nvSpPr>
          <p:cNvPr id="351259" name="Text Box 27"/>
          <p:cNvSpPr txBox="1">
            <a:spLocks noChangeArrowheads="1"/>
          </p:cNvSpPr>
          <p:nvPr/>
        </p:nvSpPr>
        <p:spPr bwMode="auto">
          <a:xfrm>
            <a:off x="4812484" y="5867657"/>
            <a:ext cx="30281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b="1" dirty="0"/>
              <a:t>1) grootte van opening</a:t>
            </a:r>
            <a:endParaRPr lang="nl-NL" altLang="nl-BE" b="1" dirty="0"/>
          </a:p>
        </p:txBody>
      </p:sp>
      <p:sp>
        <p:nvSpPr>
          <p:cNvPr id="351260" name="Text Box 28"/>
          <p:cNvSpPr txBox="1">
            <a:spLocks noChangeArrowheads="1"/>
          </p:cNvSpPr>
          <p:nvPr/>
        </p:nvSpPr>
        <p:spPr bwMode="auto">
          <a:xfrm>
            <a:off x="4812484" y="6228020"/>
            <a:ext cx="3719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b="1" dirty="0"/>
              <a:t>2) </a:t>
            </a:r>
            <a:r>
              <a:rPr lang="nl-BE" altLang="nl-BE" b="1" dirty="0" smtClean="0"/>
              <a:t>afstand </a:t>
            </a:r>
            <a:r>
              <a:rPr lang="nl-BE" altLang="nl-BE" b="1" dirty="0"/>
              <a:t>scherm - voorwerp</a:t>
            </a:r>
            <a:endParaRPr lang="nl-NL" altLang="nl-BE" b="1" dirty="0"/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323528" y="872768"/>
            <a:ext cx="8496944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3.5 Oog, camera obscura en fototoestel</a:t>
            </a:r>
          </a:p>
        </p:txBody>
      </p:sp>
      <p:sp>
        <p:nvSpPr>
          <p:cNvPr id="28" name="Titel 1"/>
          <p:cNvSpPr txBox="1">
            <a:spLocks/>
          </p:cNvSpPr>
          <p:nvPr/>
        </p:nvSpPr>
        <p:spPr>
          <a:xfrm>
            <a:off x="323528" y="188639"/>
            <a:ext cx="8496944" cy="61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    pg. 41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23528" y="1619508"/>
            <a:ext cx="3744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b="1" dirty="0" smtClean="0"/>
              <a:t>Tekenopdracht </a:t>
            </a:r>
            <a:r>
              <a:rPr lang="nl-BE" altLang="nl-BE" b="1" dirty="0" smtClean="0">
                <a:sym typeface="Wingdings" panose="05000000000000000000" pitchFamily="2" charset="2"/>
              </a:rPr>
              <a:t> per 2!!</a:t>
            </a:r>
            <a:endParaRPr lang="nl-NL" altLang="nl-BE" b="1" dirty="0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20" t="13759" r="48764" b="70207"/>
          <a:stretch>
            <a:fillRect/>
          </a:stretch>
        </p:blipFill>
        <p:spPr bwMode="auto">
          <a:xfrm>
            <a:off x="4812484" y="1619508"/>
            <a:ext cx="3457575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4074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57" grpId="0"/>
      <p:bldP spid="351258" grpId="0"/>
      <p:bldP spid="351259" grpId="0"/>
      <p:bldP spid="35126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286" name="Group 6"/>
          <p:cNvGrpSpPr>
            <a:grpSpLocks/>
          </p:cNvGrpSpPr>
          <p:nvPr/>
        </p:nvGrpSpPr>
        <p:grpSpPr bwMode="auto">
          <a:xfrm>
            <a:off x="1042343" y="2204864"/>
            <a:ext cx="7489825" cy="2879725"/>
            <a:chOff x="657" y="1389"/>
            <a:chExt cx="4718" cy="1814"/>
          </a:xfrm>
        </p:grpSpPr>
        <p:sp>
          <p:nvSpPr>
            <p:cNvPr id="353287" name="Line 7"/>
            <p:cNvSpPr>
              <a:spLocks noChangeShapeType="1"/>
            </p:cNvSpPr>
            <p:nvPr/>
          </p:nvSpPr>
          <p:spPr bwMode="auto">
            <a:xfrm>
              <a:off x="2699" y="1389"/>
              <a:ext cx="0" cy="1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288" name="Line 8"/>
            <p:cNvSpPr>
              <a:spLocks noChangeShapeType="1"/>
            </p:cNvSpPr>
            <p:nvPr/>
          </p:nvSpPr>
          <p:spPr bwMode="auto">
            <a:xfrm>
              <a:off x="657" y="2341"/>
              <a:ext cx="47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289" name="Line 9"/>
            <p:cNvSpPr>
              <a:spLocks noChangeShapeType="1"/>
            </p:cNvSpPr>
            <p:nvPr/>
          </p:nvSpPr>
          <p:spPr bwMode="auto">
            <a:xfrm>
              <a:off x="2018" y="229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290" name="Line 10"/>
            <p:cNvSpPr>
              <a:spLocks noChangeShapeType="1"/>
            </p:cNvSpPr>
            <p:nvPr/>
          </p:nvSpPr>
          <p:spPr bwMode="auto">
            <a:xfrm>
              <a:off x="3379" y="229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291" name="Line 11"/>
            <p:cNvSpPr>
              <a:spLocks noChangeShapeType="1"/>
            </p:cNvSpPr>
            <p:nvPr/>
          </p:nvSpPr>
          <p:spPr bwMode="auto">
            <a:xfrm>
              <a:off x="1338" y="229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292" name="Line 12"/>
            <p:cNvSpPr>
              <a:spLocks noChangeShapeType="1"/>
            </p:cNvSpPr>
            <p:nvPr/>
          </p:nvSpPr>
          <p:spPr bwMode="auto">
            <a:xfrm>
              <a:off x="4059" y="229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53293" name="Text Box 13"/>
          <p:cNvSpPr txBox="1">
            <a:spLocks noChangeArrowheads="1"/>
          </p:cNvSpPr>
          <p:nvPr/>
        </p:nvSpPr>
        <p:spPr bwMode="auto">
          <a:xfrm>
            <a:off x="3058468" y="3860626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nl-BE" altLang="nl-BE" sz="16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endParaRPr lang="nl-NL" altLang="nl-BE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3294" name="Text Box 14"/>
          <p:cNvSpPr txBox="1">
            <a:spLocks noChangeArrowheads="1"/>
          </p:cNvSpPr>
          <p:nvPr/>
        </p:nvSpPr>
        <p:spPr bwMode="auto">
          <a:xfrm>
            <a:off x="4282430" y="4797251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endParaRPr lang="nl-NL" altLang="nl-BE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3295" name="Text Box 15"/>
          <p:cNvSpPr txBox="1">
            <a:spLocks noChangeArrowheads="1"/>
          </p:cNvSpPr>
          <p:nvPr/>
        </p:nvSpPr>
        <p:spPr bwMode="auto">
          <a:xfrm>
            <a:off x="1834505" y="3860626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2 F</a:t>
            </a:r>
            <a:r>
              <a:rPr lang="nl-BE" altLang="nl-BE" sz="16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endParaRPr lang="nl-NL" altLang="nl-BE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3296" name="Text Box 16"/>
          <p:cNvSpPr txBox="1">
            <a:spLocks noChangeArrowheads="1"/>
          </p:cNvSpPr>
          <p:nvPr/>
        </p:nvSpPr>
        <p:spPr bwMode="auto">
          <a:xfrm>
            <a:off x="6298555" y="3860626"/>
            <a:ext cx="57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2 F</a:t>
            </a:r>
            <a:r>
              <a:rPr lang="nl-BE" altLang="nl-BE" sz="16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lang="nl-NL" altLang="nl-BE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 flipV="1">
            <a:off x="2555230" y="3139901"/>
            <a:ext cx="0" cy="5762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53298" name="Text Box 18"/>
          <p:cNvSpPr txBox="1">
            <a:spLocks noChangeArrowheads="1"/>
          </p:cNvSpPr>
          <p:nvPr/>
        </p:nvSpPr>
        <p:spPr bwMode="auto">
          <a:xfrm>
            <a:off x="2339330" y="3789189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endParaRPr lang="nl-NL" altLang="nl-BE" sz="160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53299" name="Group 19"/>
          <p:cNvGrpSpPr>
            <a:grpSpLocks/>
          </p:cNvGrpSpPr>
          <p:nvPr/>
        </p:nvGrpSpPr>
        <p:grpSpPr bwMode="auto">
          <a:xfrm flipV="1">
            <a:off x="2555230" y="3068960"/>
            <a:ext cx="1728788" cy="73025"/>
            <a:chOff x="1066" y="1842"/>
            <a:chExt cx="1769" cy="0"/>
          </a:xfrm>
        </p:grpSpPr>
        <p:sp>
          <p:nvSpPr>
            <p:cNvPr id="353300" name="Line 20"/>
            <p:cNvSpPr>
              <a:spLocks noChangeShapeType="1"/>
            </p:cNvSpPr>
            <p:nvPr/>
          </p:nvSpPr>
          <p:spPr bwMode="auto">
            <a:xfrm>
              <a:off x="1066" y="1842"/>
              <a:ext cx="99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301" name="Line 21"/>
            <p:cNvSpPr>
              <a:spLocks noChangeShapeType="1"/>
            </p:cNvSpPr>
            <p:nvPr/>
          </p:nvSpPr>
          <p:spPr bwMode="auto">
            <a:xfrm>
              <a:off x="2064" y="1842"/>
              <a:ext cx="77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53302" name="Group 22"/>
          <p:cNvGrpSpPr>
            <a:grpSpLocks/>
          </p:cNvGrpSpPr>
          <p:nvPr/>
        </p:nvGrpSpPr>
        <p:grpSpPr bwMode="auto">
          <a:xfrm>
            <a:off x="4284018" y="3139901"/>
            <a:ext cx="3167062" cy="1585913"/>
            <a:chOff x="2835" y="1842"/>
            <a:chExt cx="1995" cy="999"/>
          </a:xfrm>
        </p:grpSpPr>
        <p:sp>
          <p:nvSpPr>
            <p:cNvPr id="353303" name="Line 23"/>
            <p:cNvSpPr>
              <a:spLocks noChangeShapeType="1"/>
            </p:cNvSpPr>
            <p:nvPr/>
          </p:nvSpPr>
          <p:spPr bwMode="auto">
            <a:xfrm>
              <a:off x="2835" y="1842"/>
              <a:ext cx="952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304" name="Line 24"/>
            <p:cNvSpPr>
              <a:spLocks noChangeShapeType="1"/>
            </p:cNvSpPr>
            <p:nvPr/>
          </p:nvSpPr>
          <p:spPr bwMode="auto">
            <a:xfrm>
              <a:off x="3696" y="2296"/>
              <a:ext cx="1134" cy="5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53305" name="Group 25"/>
          <p:cNvGrpSpPr>
            <a:grpSpLocks/>
          </p:cNvGrpSpPr>
          <p:nvPr/>
        </p:nvGrpSpPr>
        <p:grpSpPr bwMode="auto">
          <a:xfrm>
            <a:off x="2555230" y="3139901"/>
            <a:ext cx="1728788" cy="1441450"/>
            <a:chOff x="1066" y="1842"/>
            <a:chExt cx="1769" cy="590"/>
          </a:xfrm>
        </p:grpSpPr>
        <p:sp>
          <p:nvSpPr>
            <p:cNvPr id="353306" name="Line 26"/>
            <p:cNvSpPr>
              <a:spLocks noChangeShapeType="1"/>
            </p:cNvSpPr>
            <p:nvPr/>
          </p:nvSpPr>
          <p:spPr bwMode="auto">
            <a:xfrm>
              <a:off x="1066" y="1842"/>
              <a:ext cx="1769" cy="59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307" name="Line 27"/>
            <p:cNvSpPr>
              <a:spLocks noChangeShapeType="1"/>
            </p:cNvSpPr>
            <p:nvPr/>
          </p:nvSpPr>
          <p:spPr bwMode="auto">
            <a:xfrm>
              <a:off x="1066" y="1842"/>
              <a:ext cx="816" cy="27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53308" name="Group 28"/>
          <p:cNvGrpSpPr>
            <a:grpSpLocks/>
          </p:cNvGrpSpPr>
          <p:nvPr/>
        </p:nvGrpSpPr>
        <p:grpSpPr bwMode="auto">
          <a:xfrm>
            <a:off x="2555230" y="3139901"/>
            <a:ext cx="1728788" cy="576263"/>
            <a:chOff x="1111" y="1842"/>
            <a:chExt cx="1724" cy="318"/>
          </a:xfrm>
        </p:grpSpPr>
        <p:sp>
          <p:nvSpPr>
            <p:cNvPr id="353309" name="Line 29"/>
            <p:cNvSpPr>
              <a:spLocks noChangeShapeType="1"/>
            </p:cNvSpPr>
            <p:nvPr/>
          </p:nvSpPr>
          <p:spPr bwMode="auto">
            <a:xfrm>
              <a:off x="1111" y="1842"/>
              <a:ext cx="1451" cy="27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310" name="Line 30"/>
            <p:cNvSpPr>
              <a:spLocks noChangeShapeType="1"/>
            </p:cNvSpPr>
            <p:nvPr/>
          </p:nvSpPr>
          <p:spPr bwMode="auto">
            <a:xfrm>
              <a:off x="2562" y="2115"/>
              <a:ext cx="273" cy="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53311" name="Line 31"/>
          <p:cNvSpPr>
            <a:spLocks noChangeShapeType="1"/>
          </p:cNvSpPr>
          <p:nvPr/>
        </p:nvSpPr>
        <p:spPr bwMode="auto">
          <a:xfrm>
            <a:off x="7164288" y="3716164"/>
            <a:ext cx="0" cy="86518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grpSp>
        <p:nvGrpSpPr>
          <p:cNvPr id="353312" name="Group 32"/>
          <p:cNvGrpSpPr>
            <a:grpSpLocks/>
          </p:cNvGrpSpPr>
          <p:nvPr/>
        </p:nvGrpSpPr>
        <p:grpSpPr bwMode="auto">
          <a:xfrm>
            <a:off x="4284018" y="3716164"/>
            <a:ext cx="3527425" cy="1079500"/>
            <a:chOff x="2835" y="2205"/>
            <a:chExt cx="1905" cy="454"/>
          </a:xfrm>
        </p:grpSpPr>
        <p:sp>
          <p:nvSpPr>
            <p:cNvPr id="353313" name="Line 33"/>
            <p:cNvSpPr>
              <a:spLocks noChangeShapeType="1"/>
            </p:cNvSpPr>
            <p:nvPr/>
          </p:nvSpPr>
          <p:spPr bwMode="auto">
            <a:xfrm>
              <a:off x="2835" y="2205"/>
              <a:ext cx="1905" cy="45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314" name="Line 34"/>
            <p:cNvSpPr>
              <a:spLocks noChangeShapeType="1"/>
            </p:cNvSpPr>
            <p:nvPr/>
          </p:nvSpPr>
          <p:spPr bwMode="auto">
            <a:xfrm>
              <a:off x="2835" y="2205"/>
              <a:ext cx="771" cy="18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53315" name="Group 35"/>
          <p:cNvGrpSpPr>
            <a:grpSpLocks/>
          </p:cNvGrpSpPr>
          <p:nvPr/>
        </p:nvGrpSpPr>
        <p:grpSpPr bwMode="auto">
          <a:xfrm flipV="1">
            <a:off x="4284018" y="4509120"/>
            <a:ext cx="3382962" cy="71438"/>
            <a:chOff x="2835" y="2432"/>
            <a:chExt cx="2177" cy="0"/>
          </a:xfrm>
        </p:grpSpPr>
        <p:sp>
          <p:nvSpPr>
            <p:cNvPr id="353316" name="Line 36"/>
            <p:cNvSpPr>
              <a:spLocks noChangeShapeType="1"/>
            </p:cNvSpPr>
            <p:nvPr/>
          </p:nvSpPr>
          <p:spPr bwMode="auto">
            <a:xfrm>
              <a:off x="2835" y="2432"/>
              <a:ext cx="9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317" name="Line 37"/>
            <p:cNvSpPr>
              <a:spLocks noChangeShapeType="1"/>
            </p:cNvSpPr>
            <p:nvPr/>
          </p:nvSpPr>
          <p:spPr bwMode="auto">
            <a:xfrm>
              <a:off x="3742" y="2432"/>
              <a:ext cx="127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53318" name="Text Box 38"/>
          <p:cNvSpPr txBox="1">
            <a:spLocks noChangeArrowheads="1"/>
          </p:cNvSpPr>
          <p:nvPr/>
        </p:nvSpPr>
        <p:spPr bwMode="auto">
          <a:xfrm>
            <a:off x="5217468" y="3884439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nl-BE" altLang="nl-BE" sz="16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lang="nl-NL" altLang="nl-BE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3319" name="Text Box 39"/>
          <p:cNvSpPr txBox="1">
            <a:spLocks noChangeArrowheads="1"/>
          </p:cNvSpPr>
          <p:nvPr/>
        </p:nvSpPr>
        <p:spPr bwMode="auto">
          <a:xfrm>
            <a:off x="683568" y="1691516"/>
            <a:ext cx="1439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Bolle lens</a:t>
            </a:r>
            <a:endParaRPr lang="nl-NL" alt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Titel 1"/>
          <p:cNvSpPr txBox="1">
            <a:spLocks/>
          </p:cNvSpPr>
          <p:nvPr/>
        </p:nvSpPr>
        <p:spPr>
          <a:xfrm>
            <a:off x="323528" y="764704"/>
            <a:ext cx="84969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dirty="0" smtClean="0">
                <a:solidFill>
                  <a:schemeClr val="bg1"/>
                </a:solidFill>
              </a:rPr>
              <a:t>3.5.1 Hoe wordt het beeld scherp gesteld als de voorwerpsafstand verandert?</a:t>
            </a:r>
          </a:p>
        </p:txBody>
      </p:sp>
      <p:sp>
        <p:nvSpPr>
          <p:cNvPr id="62" name="Titel 1"/>
          <p:cNvSpPr txBox="1">
            <a:spLocks/>
          </p:cNvSpPr>
          <p:nvPr/>
        </p:nvSpPr>
        <p:spPr>
          <a:xfrm>
            <a:off x="323528" y="188639"/>
            <a:ext cx="8496944" cy="5040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    pg. 43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8711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5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5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5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5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93" grpId="0"/>
      <p:bldP spid="353293" grpId="1"/>
      <p:bldP spid="353294" grpId="0"/>
      <p:bldP spid="353294" grpId="1"/>
      <p:bldP spid="353295" grpId="0"/>
      <p:bldP spid="353295" grpId="1"/>
      <p:bldP spid="353296" grpId="0"/>
      <p:bldP spid="353296" grpId="1"/>
      <p:bldP spid="353297" grpId="0" animBg="1"/>
      <p:bldP spid="353298" grpId="0"/>
      <p:bldP spid="353311" grpId="0" animBg="1"/>
      <p:bldP spid="353318" grpId="0"/>
      <p:bldP spid="35331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20" name="Text Box 40"/>
          <p:cNvSpPr txBox="1">
            <a:spLocks noChangeArrowheads="1"/>
          </p:cNvSpPr>
          <p:nvPr/>
        </p:nvSpPr>
        <p:spPr bwMode="auto">
          <a:xfrm>
            <a:off x="611907" y="1628800"/>
            <a:ext cx="22319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b="1">
                <a:solidFill>
                  <a:schemeClr val="tx1">
                    <a:lumMod val="95000"/>
                    <a:lumOff val="5000"/>
                  </a:schemeClr>
                </a:solidFill>
              </a:rPr>
              <a:t>Bollere lens</a:t>
            </a:r>
            <a:endParaRPr lang="nl-NL" altLang="nl-BE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3322" name="Line 42"/>
          <p:cNvSpPr>
            <a:spLocks noChangeShapeType="1"/>
          </p:cNvSpPr>
          <p:nvPr/>
        </p:nvSpPr>
        <p:spPr bwMode="auto">
          <a:xfrm>
            <a:off x="4500563" y="2277467"/>
            <a:ext cx="0" cy="287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3323" name="Line 43"/>
          <p:cNvSpPr>
            <a:spLocks noChangeShapeType="1"/>
          </p:cNvSpPr>
          <p:nvPr/>
        </p:nvSpPr>
        <p:spPr bwMode="auto">
          <a:xfrm>
            <a:off x="1258888" y="3788767"/>
            <a:ext cx="748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3324" name="Line 44"/>
          <p:cNvSpPr>
            <a:spLocks noChangeShapeType="1"/>
          </p:cNvSpPr>
          <p:nvPr/>
        </p:nvSpPr>
        <p:spPr bwMode="auto">
          <a:xfrm>
            <a:off x="3419475" y="3718917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3325" name="Line 45"/>
          <p:cNvSpPr>
            <a:spLocks noChangeShapeType="1"/>
          </p:cNvSpPr>
          <p:nvPr/>
        </p:nvSpPr>
        <p:spPr bwMode="auto">
          <a:xfrm>
            <a:off x="5580063" y="3718917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3326" name="Line 46"/>
          <p:cNvSpPr>
            <a:spLocks noChangeShapeType="1"/>
          </p:cNvSpPr>
          <p:nvPr/>
        </p:nvSpPr>
        <p:spPr bwMode="auto">
          <a:xfrm>
            <a:off x="3995738" y="3717329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3327" name="Line 47"/>
          <p:cNvSpPr>
            <a:spLocks noChangeShapeType="1"/>
          </p:cNvSpPr>
          <p:nvPr/>
        </p:nvSpPr>
        <p:spPr bwMode="auto">
          <a:xfrm>
            <a:off x="5003800" y="3717329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3331" name="Line 51"/>
          <p:cNvSpPr>
            <a:spLocks noChangeShapeType="1"/>
          </p:cNvSpPr>
          <p:nvPr/>
        </p:nvSpPr>
        <p:spPr bwMode="auto">
          <a:xfrm flipV="1">
            <a:off x="2771775" y="3212504"/>
            <a:ext cx="0" cy="5762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3332" name="Text Box 52"/>
          <p:cNvSpPr txBox="1">
            <a:spLocks noChangeArrowheads="1"/>
          </p:cNvSpPr>
          <p:nvPr/>
        </p:nvSpPr>
        <p:spPr bwMode="auto">
          <a:xfrm>
            <a:off x="4859338" y="3957042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  <a:r>
              <a:rPr lang="nl-BE" altLang="nl-BE" sz="1600" b="1" baseline="-2500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nl-NL" altLang="nl-BE" sz="16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53333" name="Group 53"/>
          <p:cNvGrpSpPr>
            <a:grpSpLocks/>
          </p:cNvGrpSpPr>
          <p:nvPr/>
        </p:nvGrpSpPr>
        <p:grpSpPr bwMode="auto">
          <a:xfrm flipV="1">
            <a:off x="2771775" y="3140968"/>
            <a:ext cx="1728788" cy="73025"/>
            <a:chOff x="1066" y="1842"/>
            <a:chExt cx="1769" cy="0"/>
          </a:xfrm>
        </p:grpSpPr>
        <p:sp>
          <p:nvSpPr>
            <p:cNvPr id="353334" name="Line 54"/>
            <p:cNvSpPr>
              <a:spLocks noChangeShapeType="1"/>
            </p:cNvSpPr>
            <p:nvPr/>
          </p:nvSpPr>
          <p:spPr bwMode="auto">
            <a:xfrm>
              <a:off x="1066" y="1842"/>
              <a:ext cx="99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 b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3335" name="Line 55"/>
            <p:cNvSpPr>
              <a:spLocks noChangeShapeType="1"/>
            </p:cNvSpPr>
            <p:nvPr/>
          </p:nvSpPr>
          <p:spPr bwMode="auto">
            <a:xfrm>
              <a:off x="2064" y="1842"/>
              <a:ext cx="77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 b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53336" name="Group 56"/>
          <p:cNvGrpSpPr>
            <a:grpSpLocks/>
          </p:cNvGrpSpPr>
          <p:nvPr/>
        </p:nvGrpSpPr>
        <p:grpSpPr bwMode="auto">
          <a:xfrm>
            <a:off x="4500563" y="3210917"/>
            <a:ext cx="1223962" cy="1370012"/>
            <a:chOff x="2835" y="1842"/>
            <a:chExt cx="1995" cy="999"/>
          </a:xfrm>
        </p:grpSpPr>
        <p:sp>
          <p:nvSpPr>
            <p:cNvPr id="353337" name="Line 57"/>
            <p:cNvSpPr>
              <a:spLocks noChangeShapeType="1"/>
            </p:cNvSpPr>
            <p:nvPr/>
          </p:nvSpPr>
          <p:spPr bwMode="auto">
            <a:xfrm>
              <a:off x="2835" y="1842"/>
              <a:ext cx="952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 b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3338" name="Line 58"/>
            <p:cNvSpPr>
              <a:spLocks noChangeShapeType="1"/>
            </p:cNvSpPr>
            <p:nvPr/>
          </p:nvSpPr>
          <p:spPr bwMode="auto">
            <a:xfrm>
              <a:off x="3696" y="2296"/>
              <a:ext cx="1134" cy="5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 b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53339" name="Group 59"/>
          <p:cNvGrpSpPr>
            <a:grpSpLocks/>
          </p:cNvGrpSpPr>
          <p:nvPr/>
        </p:nvGrpSpPr>
        <p:grpSpPr bwMode="auto">
          <a:xfrm>
            <a:off x="2771775" y="3214092"/>
            <a:ext cx="1728788" cy="576262"/>
            <a:chOff x="1111" y="1842"/>
            <a:chExt cx="1724" cy="318"/>
          </a:xfrm>
        </p:grpSpPr>
        <p:sp>
          <p:nvSpPr>
            <p:cNvPr id="353340" name="Line 60"/>
            <p:cNvSpPr>
              <a:spLocks noChangeShapeType="1"/>
            </p:cNvSpPr>
            <p:nvPr/>
          </p:nvSpPr>
          <p:spPr bwMode="auto">
            <a:xfrm>
              <a:off x="1111" y="1842"/>
              <a:ext cx="1451" cy="27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 b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3341" name="Line 61"/>
            <p:cNvSpPr>
              <a:spLocks noChangeShapeType="1"/>
            </p:cNvSpPr>
            <p:nvPr/>
          </p:nvSpPr>
          <p:spPr bwMode="auto">
            <a:xfrm>
              <a:off x="2562" y="2115"/>
              <a:ext cx="273" cy="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 b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53342" name="Group 62"/>
          <p:cNvGrpSpPr>
            <a:grpSpLocks/>
          </p:cNvGrpSpPr>
          <p:nvPr/>
        </p:nvGrpSpPr>
        <p:grpSpPr bwMode="auto">
          <a:xfrm>
            <a:off x="4500563" y="3788767"/>
            <a:ext cx="3527425" cy="1079500"/>
            <a:chOff x="2835" y="2205"/>
            <a:chExt cx="1905" cy="454"/>
          </a:xfrm>
        </p:grpSpPr>
        <p:sp>
          <p:nvSpPr>
            <p:cNvPr id="353343" name="Line 63"/>
            <p:cNvSpPr>
              <a:spLocks noChangeShapeType="1"/>
            </p:cNvSpPr>
            <p:nvPr/>
          </p:nvSpPr>
          <p:spPr bwMode="auto">
            <a:xfrm>
              <a:off x="2835" y="2205"/>
              <a:ext cx="1905" cy="45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 b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3344" name="Line 64"/>
            <p:cNvSpPr>
              <a:spLocks noChangeShapeType="1"/>
            </p:cNvSpPr>
            <p:nvPr/>
          </p:nvSpPr>
          <p:spPr bwMode="auto">
            <a:xfrm>
              <a:off x="2835" y="2205"/>
              <a:ext cx="771" cy="18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 b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53345" name="Line 65"/>
          <p:cNvSpPr>
            <a:spLocks noChangeShapeType="1"/>
          </p:cNvSpPr>
          <p:nvPr/>
        </p:nvSpPr>
        <p:spPr bwMode="auto">
          <a:xfrm flipH="1">
            <a:off x="5148263" y="3788767"/>
            <a:ext cx="0" cy="21748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3347" name="Text Box 67"/>
          <p:cNvSpPr txBox="1">
            <a:spLocks noChangeArrowheads="1"/>
          </p:cNvSpPr>
          <p:nvPr/>
        </p:nvSpPr>
        <p:spPr bwMode="auto">
          <a:xfrm>
            <a:off x="5214381" y="2637829"/>
            <a:ext cx="3534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Lichtstralen breken sterker  </a:t>
            </a:r>
            <a:endParaRPr lang="nl-BE" altLang="nl-BE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nl-BE" altLang="nl-B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 </a:t>
            </a:r>
            <a:r>
              <a:rPr lang="nl-BE" altLang="nl-BE" sz="1600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kleinere brandpuntsafstand</a:t>
            </a:r>
            <a:endParaRPr lang="nl-NL" altLang="nl-BE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Titel 1"/>
          <p:cNvSpPr txBox="1">
            <a:spLocks/>
          </p:cNvSpPr>
          <p:nvPr/>
        </p:nvSpPr>
        <p:spPr>
          <a:xfrm>
            <a:off x="323528" y="764704"/>
            <a:ext cx="84969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dirty="0" smtClean="0">
                <a:solidFill>
                  <a:schemeClr val="bg1"/>
                </a:solidFill>
              </a:rPr>
              <a:t>3.5.1 Hoe wordt het beeld scherp gesteld als de voorwerpsafstand verandert?</a:t>
            </a:r>
          </a:p>
        </p:txBody>
      </p:sp>
      <p:sp>
        <p:nvSpPr>
          <p:cNvPr id="62" name="Titel 1"/>
          <p:cNvSpPr txBox="1">
            <a:spLocks/>
          </p:cNvSpPr>
          <p:nvPr/>
        </p:nvSpPr>
        <p:spPr>
          <a:xfrm>
            <a:off x="323528" y="188639"/>
            <a:ext cx="8496944" cy="5040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    pg. 43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  <p:grpSp>
        <p:nvGrpSpPr>
          <p:cNvPr id="63" name="Group 25"/>
          <p:cNvGrpSpPr>
            <a:grpSpLocks/>
          </p:cNvGrpSpPr>
          <p:nvPr/>
        </p:nvGrpSpPr>
        <p:grpSpPr bwMode="auto">
          <a:xfrm>
            <a:off x="2780383" y="3243097"/>
            <a:ext cx="1720180" cy="762045"/>
            <a:chOff x="1066" y="1842"/>
            <a:chExt cx="1769" cy="590"/>
          </a:xfrm>
        </p:grpSpPr>
        <p:sp>
          <p:nvSpPr>
            <p:cNvPr id="64" name="Line 26"/>
            <p:cNvSpPr>
              <a:spLocks noChangeShapeType="1"/>
            </p:cNvSpPr>
            <p:nvPr/>
          </p:nvSpPr>
          <p:spPr bwMode="auto">
            <a:xfrm>
              <a:off x="1066" y="1842"/>
              <a:ext cx="1769" cy="59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1066" y="1842"/>
              <a:ext cx="816" cy="27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66" name="Group 35"/>
          <p:cNvGrpSpPr>
            <a:grpSpLocks/>
          </p:cNvGrpSpPr>
          <p:nvPr/>
        </p:nvGrpSpPr>
        <p:grpSpPr bwMode="auto">
          <a:xfrm flipV="1">
            <a:off x="4500563" y="3921322"/>
            <a:ext cx="1583605" cy="84931"/>
            <a:chOff x="2835" y="2432"/>
            <a:chExt cx="2177" cy="0"/>
          </a:xfrm>
        </p:grpSpPr>
        <p:sp>
          <p:nvSpPr>
            <p:cNvPr id="67" name="Line 36"/>
            <p:cNvSpPr>
              <a:spLocks noChangeShapeType="1"/>
            </p:cNvSpPr>
            <p:nvPr/>
          </p:nvSpPr>
          <p:spPr bwMode="auto">
            <a:xfrm>
              <a:off x="2835" y="2432"/>
              <a:ext cx="9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68" name="Line 37"/>
            <p:cNvSpPr>
              <a:spLocks noChangeShapeType="1"/>
            </p:cNvSpPr>
            <p:nvPr/>
          </p:nvSpPr>
          <p:spPr bwMode="auto">
            <a:xfrm>
              <a:off x="3742" y="2432"/>
              <a:ext cx="127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xmlns="" val="29283470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5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5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5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5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5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5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5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5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5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5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5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5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53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53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5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5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320" grpId="0"/>
      <p:bldP spid="353322" grpId="0" animBg="1"/>
      <p:bldP spid="353323" grpId="0" animBg="1"/>
      <p:bldP spid="353324" grpId="0" animBg="1"/>
      <p:bldP spid="353325" grpId="0" animBg="1"/>
      <p:bldP spid="353326" grpId="0" animBg="1"/>
      <p:bldP spid="353331" grpId="0" animBg="1"/>
      <p:bldP spid="353332" grpId="0"/>
      <p:bldP spid="353332" grpId="1"/>
      <p:bldP spid="353332" grpId="2"/>
      <p:bldP spid="353345" grpId="0" animBg="1"/>
      <p:bldP spid="3533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286" name="Group 6"/>
          <p:cNvGrpSpPr>
            <a:grpSpLocks/>
          </p:cNvGrpSpPr>
          <p:nvPr/>
        </p:nvGrpSpPr>
        <p:grpSpPr bwMode="auto">
          <a:xfrm>
            <a:off x="1258888" y="1052513"/>
            <a:ext cx="7489825" cy="2879725"/>
            <a:chOff x="657" y="1389"/>
            <a:chExt cx="4718" cy="1814"/>
          </a:xfrm>
        </p:grpSpPr>
        <p:sp>
          <p:nvSpPr>
            <p:cNvPr id="353287" name="Line 7"/>
            <p:cNvSpPr>
              <a:spLocks noChangeShapeType="1"/>
            </p:cNvSpPr>
            <p:nvPr/>
          </p:nvSpPr>
          <p:spPr bwMode="auto">
            <a:xfrm>
              <a:off x="2699" y="1389"/>
              <a:ext cx="0" cy="1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288" name="Line 8"/>
            <p:cNvSpPr>
              <a:spLocks noChangeShapeType="1"/>
            </p:cNvSpPr>
            <p:nvPr/>
          </p:nvSpPr>
          <p:spPr bwMode="auto">
            <a:xfrm>
              <a:off x="657" y="2341"/>
              <a:ext cx="47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289" name="Line 9"/>
            <p:cNvSpPr>
              <a:spLocks noChangeShapeType="1"/>
            </p:cNvSpPr>
            <p:nvPr/>
          </p:nvSpPr>
          <p:spPr bwMode="auto">
            <a:xfrm>
              <a:off x="2018" y="229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290" name="Line 10"/>
            <p:cNvSpPr>
              <a:spLocks noChangeShapeType="1"/>
            </p:cNvSpPr>
            <p:nvPr/>
          </p:nvSpPr>
          <p:spPr bwMode="auto">
            <a:xfrm>
              <a:off x="3379" y="229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291" name="Line 11"/>
            <p:cNvSpPr>
              <a:spLocks noChangeShapeType="1"/>
            </p:cNvSpPr>
            <p:nvPr/>
          </p:nvSpPr>
          <p:spPr bwMode="auto">
            <a:xfrm>
              <a:off x="1338" y="229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292" name="Line 12"/>
            <p:cNvSpPr>
              <a:spLocks noChangeShapeType="1"/>
            </p:cNvSpPr>
            <p:nvPr/>
          </p:nvSpPr>
          <p:spPr bwMode="auto">
            <a:xfrm>
              <a:off x="4059" y="229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53293" name="Text Box 13"/>
          <p:cNvSpPr txBox="1">
            <a:spLocks noChangeArrowheads="1"/>
          </p:cNvSpPr>
          <p:nvPr/>
        </p:nvSpPr>
        <p:spPr bwMode="auto">
          <a:xfrm>
            <a:off x="3275013" y="2708275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nl-BE" altLang="nl-BE" sz="16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endParaRPr lang="nl-NL" altLang="nl-BE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3294" name="Text Box 14"/>
          <p:cNvSpPr txBox="1">
            <a:spLocks noChangeArrowheads="1"/>
          </p:cNvSpPr>
          <p:nvPr/>
        </p:nvSpPr>
        <p:spPr bwMode="auto">
          <a:xfrm>
            <a:off x="4498975" y="3644900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endParaRPr lang="nl-NL" altLang="nl-BE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3295" name="Text Box 15"/>
          <p:cNvSpPr txBox="1">
            <a:spLocks noChangeArrowheads="1"/>
          </p:cNvSpPr>
          <p:nvPr/>
        </p:nvSpPr>
        <p:spPr bwMode="auto">
          <a:xfrm>
            <a:off x="2051050" y="2708275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2 F</a:t>
            </a:r>
            <a:r>
              <a:rPr lang="nl-BE" altLang="nl-BE" sz="16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endParaRPr lang="nl-NL" altLang="nl-BE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3296" name="Text Box 16"/>
          <p:cNvSpPr txBox="1">
            <a:spLocks noChangeArrowheads="1"/>
          </p:cNvSpPr>
          <p:nvPr/>
        </p:nvSpPr>
        <p:spPr bwMode="auto">
          <a:xfrm>
            <a:off x="6515100" y="2708275"/>
            <a:ext cx="57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2 F</a:t>
            </a:r>
            <a:r>
              <a:rPr lang="nl-BE" altLang="nl-BE" sz="16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lang="nl-NL" altLang="nl-BE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 flipV="1">
            <a:off x="2771775" y="1987550"/>
            <a:ext cx="0" cy="5762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53298" name="Text Box 18"/>
          <p:cNvSpPr txBox="1">
            <a:spLocks noChangeArrowheads="1"/>
          </p:cNvSpPr>
          <p:nvPr/>
        </p:nvSpPr>
        <p:spPr bwMode="auto">
          <a:xfrm>
            <a:off x="2555875" y="2636838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endParaRPr lang="nl-NL" altLang="nl-BE" sz="160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53299" name="Group 19"/>
          <p:cNvGrpSpPr>
            <a:grpSpLocks/>
          </p:cNvGrpSpPr>
          <p:nvPr/>
        </p:nvGrpSpPr>
        <p:grpSpPr bwMode="auto">
          <a:xfrm flipV="1">
            <a:off x="2771775" y="1916832"/>
            <a:ext cx="1728788" cy="73025"/>
            <a:chOff x="1066" y="1842"/>
            <a:chExt cx="1769" cy="0"/>
          </a:xfrm>
        </p:grpSpPr>
        <p:sp>
          <p:nvSpPr>
            <p:cNvPr id="353300" name="Line 20"/>
            <p:cNvSpPr>
              <a:spLocks noChangeShapeType="1"/>
            </p:cNvSpPr>
            <p:nvPr/>
          </p:nvSpPr>
          <p:spPr bwMode="auto">
            <a:xfrm>
              <a:off x="1066" y="1842"/>
              <a:ext cx="99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301" name="Line 21"/>
            <p:cNvSpPr>
              <a:spLocks noChangeShapeType="1"/>
            </p:cNvSpPr>
            <p:nvPr/>
          </p:nvSpPr>
          <p:spPr bwMode="auto">
            <a:xfrm>
              <a:off x="2064" y="1842"/>
              <a:ext cx="77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53302" name="Group 22"/>
          <p:cNvGrpSpPr>
            <a:grpSpLocks/>
          </p:cNvGrpSpPr>
          <p:nvPr/>
        </p:nvGrpSpPr>
        <p:grpSpPr bwMode="auto">
          <a:xfrm>
            <a:off x="4500563" y="1987550"/>
            <a:ext cx="3167062" cy="1585913"/>
            <a:chOff x="2835" y="1842"/>
            <a:chExt cx="1995" cy="999"/>
          </a:xfrm>
        </p:grpSpPr>
        <p:sp>
          <p:nvSpPr>
            <p:cNvPr id="353303" name="Line 23"/>
            <p:cNvSpPr>
              <a:spLocks noChangeShapeType="1"/>
            </p:cNvSpPr>
            <p:nvPr/>
          </p:nvSpPr>
          <p:spPr bwMode="auto">
            <a:xfrm>
              <a:off x="2835" y="1842"/>
              <a:ext cx="952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304" name="Line 24"/>
            <p:cNvSpPr>
              <a:spLocks noChangeShapeType="1"/>
            </p:cNvSpPr>
            <p:nvPr/>
          </p:nvSpPr>
          <p:spPr bwMode="auto">
            <a:xfrm>
              <a:off x="3696" y="2296"/>
              <a:ext cx="1134" cy="5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53305" name="Group 25"/>
          <p:cNvGrpSpPr>
            <a:grpSpLocks/>
          </p:cNvGrpSpPr>
          <p:nvPr/>
        </p:nvGrpSpPr>
        <p:grpSpPr bwMode="auto">
          <a:xfrm>
            <a:off x="2771775" y="1987550"/>
            <a:ext cx="1728788" cy="1441450"/>
            <a:chOff x="1066" y="1842"/>
            <a:chExt cx="1769" cy="590"/>
          </a:xfrm>
        </p:grpSpPr>
        <p:sp>
          <p:nvSpPr>
            <p:cNvPr id="353306" name="Line 26"/>
            <p:cNvSpPr>
              <a:spLocks noChangeShapeType="1"/>
            </p:cNvSpPr>
            <p:nvPr/>
          </p:nvSpPr>
          <p:spPr bwMode="auto">
            <a:xfrm>
              <a:off x="1066" y="1842"/>
              <a:ext cx="1769" cy="59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307" name="Line 27"/>
            <p:cNvSpPr>
              <a:spLocks noChangeShapeType="1"/>
            </p:cNvSpPr>
            <p:nvPr/>
          </p:nvSpPr>
          <p:spPr bwMode="auto">
            <a:xfrm>
              <a:off x="1066" y="1842"/>
              <a:ext cx="816" cy="27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53308" name="Group 28"/>
          <p:cNvGrpSpPr>
            <a:grpSpLocks/>
          </p:cNvGrpSpPr>
          <p:nvPr/>
        </p:nvGrpSpPr>
        <p:grpSpPr bwMode="auto">
          <a:xfrm>
            <a:off x="2771775" y="1987550"/>
            <a:ext cx="1728788" cy="576263"/>
            <a:chOff x="1111" y="1842"/>
            <a:chExt cx="1724" cy="318"/>
          </a:xfrm>
        </p:grpSpPr>
        <p:sp>
          <p:nvSpPr>
            <p:cNvPr id="353309" name="Line 29"/>
            <p:cNvSpPr>
              <a:spLocks noChangeShapeType="1"/>
            </p:cNvSpPr>
            <p:nvPr/>
          </p:nvSpPr>
          <p:spPr bwMode="auto">
            <a:xfrm>
              <a:off x="1111" y="1842"/>
              <a:ext cx="1451" cy="27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310" name="Line 30"/>
            <p:cNvSpPr>
              <a:spLocks noChangeShapeType="1"/>
            </p:cNvSpPr>
            <p:nvPr/>
          </p:nvSpPr>
          <p:spPr bwMode="auto">
            <a:xfrm>
              <a:off x="2562" y="2115"/>
              <a:ext cx="273" cy="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53311" name="Line 31"/>
          <p:cNvSpPr>
            <a:spLocks noChangeShapeType="1"/>
          </p:cNvSpPr>
          <p:nvPr/>
        </p:nvSpPr>
        <p:spPr bwMode="auto">
          <a:xfrm>
            <a:off x="7380288" y="2563813"/>
            <a:ext cx="0" cy="86518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grpSp>
        <p:nvGrpSpPr>
          <p:cNvPr id="353312" name="Group 32"/>
          <p:cNvGrpSpPr>
            <a:grpSpLocks/>
          </p:cNvGrpSpPr>
          <p:nvPr/>
        </p:nvGrpSpPr>
        <p:grpSpPr bwMode="auto">
          <a:xfrm>
            <a:off x="4500563" y="2563813"/>
            <a:ext cx="3527425" cy="1079500"/>
            <a:chOff x="2835" y="2205"/>
            <a:chExt cx="1905" cy="454"/>
          </a:xfrm>
        </p:grpSpPr>
        <p:sp>
          <p:nvSpPr>
            <p:cNvPr id="353313" name="Line 33"/>
            <p:cNvSpPr>
              <a:spLocks noChangeShapeType="1"/>
            </p:cNvSpPr>
            <p:nvPr/>
          </p:nvSpPr>
          <p:spPr bwMode="auto">
            <a:xfrm>
              <a:off x="2835" y="2205"/>
              <a:ext cx="1905" cy="45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314" name="Line 34"/>
            <p:cNvSpPr>
              <a:spLocks noChangeShapeType="1"/>
            </p:cNvSpPr>
            <p:nvPr/>
          </p:nvSpPr>
          <p:spPr bwMode="auto">
            <a:xfrm>
              <a:off x="2835" y="2205"/>
              <a:ext cx="771" cy="18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53315" name="Group 35"/>
          <p:cNvGrpSpPr>
            <a:grpSpLocks/>
          </p:cNvGrpSpPr>
          <p:nvPr/>
        </p:nvGrpSpPr>
        <p:grpSpPr bwMode="auto">
          <a:xfrm flipV="1">
            <a:off x="4500563" y="3356992"/>
            <a:ext cx="3382962" cy="71438"/>
            <a:chOff x="2835" y="2432"/>
            <a:chExt cx="2177" cy="0"/>
          </a:xfrm>
        </p:grpSpPr>
        <p:sp>
          <p:nvSpPr>
            <p:cNvPr id="353316" name="Line 36"/>
            <p:cNvSpPr>
              <a:spLocks noChangeShapeType="1"/>
            </p:cNvSpPr>
            <p:nvPr/>
          </p:nvSpPr>
          <p:spPr bwMode="auto">
            <a:xfrm>
              <a:off x="2835" y="2432"/>
              <a:ext cx="9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317" name="Line 37"/>
            <p:cNvSpPr>
              <a:spLocks noChangeShapeType="1"/>
            </p:cNvSpPr>
            <p:nvPr/>
          </p:nvSpPr>
          <p:spPr bwMode="auto">
            <a:xfrm>
              <a:off x="3742" y="2432"/>
              <a:ext cx="127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53318" name="Text Box 38"/>
          <p:cNvSpPr txBox="1">
            <a:spLocks noChangeArrowheads="1"/>
          </p:cNvSpPr>
          <p:nvPr/>
        </p:nvSpPr>
        <p:spPr bwMode="auto">
          <a:xfrm>
            <a:off x="5434013" y="273208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nl-BE" altLang="nl-BE" sz="16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lang="nl-NL" altLang="nl-BE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3319" name="Text Box 39"/>
          <p:cNvSpPr txBox="1">
            <a:spLocks noChangeArrowheads="1"/>
          </p:cNvSpPr>
          <p:nvPr/>
        </p:nvSpPr>
        <p:spPr bwMode="auto">
          <a:xfrm>
            <a:off x="900113" y="1508274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>
                <a:solidFill>
                  <a:schemeClr val="tx1">
                    <a:lumMod val="95000"/>
                    <a:lumOff val="5000"/>
                  </a:schemeClr>
                </a:solidFill>
              </a:rPr>
              <a:t>Bolle lens</a:t>
            </a:r>
            <a:endParaRPr lang="nl-NL" altLang="nl-BE" sz="16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3320" name="Text Box 40"/>
          <p:cNvSpPr txBox="1">
            <a:spLocks noChangeArrowheads="1"/>
          </p:cNvSpPr>
          <p:nvPr/>
        </p:nvSpPr>
        <p:spPr bwMode="auto">
          <a:xfrm>
            <a:off x="971550" y="4244975"/>
            <a:ext cx="1439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>
                <a:solidFill>
                  <a:schemeClr val="tx1">
                    <a:lumMod val="95000"/>
                    <a:lumOff val="5000"/>
                  </a:schemeClr>
                </a:solidFill>
              </a:rPr>
              <a:t>Bollere lens</a:t>
            </a:r>
            <a:endParaRPr lang="nl-NL" altLang="nl-BE" sz="16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3322" name="Line 42"/>
          <p:cNvSpPr>
            <a:spLocks noChangeShapeType="1"/>
          </p:cNvSpPr>
          <p:nvPr/>
        </p:nvSpPr>
        <p:spPr bwMode="auto">
          <a:xfrm>
            <a:off x="4500563" y="4005263"/>
            <a:ext cx="0" cy="287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53323" name="Line 43"/>
          <p:cNvSpPr>
            <a:spLocks noChangeShapeType="1"/>
          </p:cNvSpPr>
          <p:nvPr/>
        </p:nvSpPr>
        <p:spPr bwMode="auto">
          <a:xfrm>
            <a:off x="1258888" y="5516563"/>
            <a:ext cx="748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53324" name="Line 44"/>
          <p:cNvSpPr>
            <a:spLocks noChangeShapeType="1"/>
          </p:cNvSpPr>
          <p:nvPr/>
        </p:nvSpPr>
        <p:spPr bwMode="auto">
          <a:xfrm>
            <a:off x="3419475" y="544671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53325" name="Line 45"/>
          <p:cNvSpPr>
            <a:spLocks noChangeShapeType="1"/>
          </p:cNvSpPr>
          <p:nvPr/>
        </p:nvSpPr>
        <p:spPr bwMode="auto">
          <a:xfrm>
            <a:off x="5580063" y="544671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53326" name="Line 46"/>
          <p:cNvSpPr>
            <a:spLocks noChangeShapeType="1"/>
          </p:cNvSpPr>
          <p:nvPr/>
        </p:nvSpPr>
        <p:spPr bwMode="auto">
          <a:xfrm>
            <a:off x="3995738" y="54451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53327" name="Line 47"/>
          <p:cNvSpPr>
            <a:spLocks noChangeShapeType="1"/>
          </p:cNvSpPr>
          <p:nvPr/>
        </p:nvSpPr>
        <p:spPr bwMode="auto">
          <a:xfrm>
            <a:off x="5003800" y="54451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53331" name="Line 51"/>
          <p:cNvSpPr>
            <a:spLocks noChangeShapeType="1"/>
          </p:cNvSpPr>
          <p:nvPr/>
        </p:nvSpPr>
        <p:spPr bwMode="auto">
          <a:xfrm flipV="1">
            <a:off x="2771775" y="4940300"/>
            <a:ext cx="0" cy="5762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53332" name="Text Box 52"/>
          <p:cNvSpPr txBox="1">
            <a:spLocks noChangeArrowheads="1"/>
          </p:cNvSpPr>
          <p:nvPr/>
        </p:nvSpPr>
        <p:spPr bwMode="auto">
          <a:xfrm>
            <a:off x="4859338" y="568483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nl-BE" altLang="nl-BE" sz="16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lang="nl-NL" altLang="nl-BE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53333" name="Group 53"/>
          <p:cNvGrpSpPr>
            <a:grpSpLocks/>
          </p:cNvGrpSpPr>
          <p:nvPr/>
        </p:nvGrpSpPr>
        <p:grpSpPr bwMode="auto">
          <a:xfrm flipV="1">
            <a:off x="2771775" y="4869160"/>
            <a:ext cx="1728788" cy="73025"/>
            <a:chOff x="1066" y="1842"/>
            <a:chExt cx="1769" cy="0"/>
          </a:xfrm>
        </p:grpSpPr>
        <p:sp>
          <p:nvSpPr>
            <p:cNvPr id="353334" name="Line 54"/>
            <p:cNvSpPr>
              <a:spLocks noChangeShapeType="1"/>
            </p:cNvSpPr>
            <p:nvPr/>
          </p:nvSpPr>
          <p:spPr bwMode="auto">
            <a:xfrm>
              <a:off x="1066" y="1842"/>
              <a:ext cx="99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335" name="Line 55"/>
            <p:cNvSpPr>
              <a:spLocks noChangeShapeType="1"/>
            </p:cNvSpPr>
            <p:nvPr/>
          </p:nvSpPr>
          <p:spPr bwMode="auto">
            <a:xfrm>
              <a:off x="2064" y="1842"/>
              <a:ext cx="77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53336" name="Group 56"/>
          <p:cNvGrpSpPr>
            <a:grpSpLocks/>
          </p:cNvGrpSpPr>
          <p:nvPr/>
        </p:nvGrpSpPr>
        <p:grpSpPr bwMode="auto">
          <a:xfrm>
            <a:off x="4500563" y="4938713"/>
            <a:ext cx="1223962" cy="1370012"/>
            <a:chOff x="2835" y="1842"/>
            <a:chExt cx="1995" cy="999"/>
          </a:xfrm>
        </p:grpSpPr>
        <p:sp>
          <p:nvSpPr>
            <p:cNvPr id="353337" name="Line 57"/>
            <p:cNvSpPr>
              <a:spLocks noChangeShapeType="1"/>
            </p:cNvSpPr>
            <p:nvPr/>
          </p:nvSpPr>
          <p:spPr bwMode="auto">
            <a:xfrm>
              <a:off x="2835" y="1842"/>
              <a:ext cx="952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338" name="Line 58"/>
            <p:cNvSpPr>
              <a:spLocks noChangeShapeType="1"/>
            </p:cNvSpPr>
            <p:nvPr/>
          </p:nvSpPr>
          <p:spPr bwMode="auto">
            <a:xfrm>
              <a:off x="3696" y="2296"/>
              <a:ext cx="1134" cy="5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53339" name="Group 59"/>
          <p:cNvGrpSpPr>
            <a:grpSpLocks/>
          </p:cNvGrpSpPr>
          <p:nvPr/>
        </p:nvGrpSpPr>
        <p:grpSpPr bwMode="auto">
          <a:xfrm>
            <a:off x="2771775" y="4941888"/>
            <a:ext cx="1728788" cy="576262"/>
            <a:chOff x="1111" y="1842"/>
            <a:chExt cx="1724" cy="318"/>
          </a:xfrm>
        </p:grpSpPr>
        <p:sp>
          <p:nvSpPr>
            <p:cNvPr id="353340" name="Line 60"/>
            <p:cNvSpPr>
              <a:spLocks noChangeShapeType="1"/>
            </p:cNvSpPr>
            <p:nvPr/>
          </p:nvSpPr>
          <p:spPr bwMode="auto">
            <a:xfrm>
              <a:off x="1111" y="1842"/>
              <a:ext cx="1451" cy="27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341" name="Line 61"/>
            <p:cNvSpPr>
              <a:spLocks noChangeShapeType="1"/>
            </p:cNvSpPr>
            <p:nvPr/>
          </p:nvSpPr>
          <p:spPr bwMode="auto">
            <a:xfrm>
              <a:off x="2562" y="2115"/>
              <a:ext cx="273" cy="4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53342" name="Group 62"/>
          <p:cNvGrpSpPr>
            <a:grpSpLocks/>
          </p:cNvGrpSpPr>
          <p:nvPr/>
        </p:nvGrpSpPr>
        <p:grpSpPr bwMode="auto">
          <a:xfrm>
            <a:off x="4500563" y="5516563"/>
            <a:ext cx="3527425" cy="1079500"/>
            <a:chOff x="2835" y="2205"/>
            <a:chExt cx="1905" cy="454"/>
          </a:xfrm>
        </p:grpSpPr>
        <p:sp>
          <p:nvSpPr>
            <p:cNvPr id="353343" name="Line 63"/>
            <p:cNvSpPr>
              <a:spLocks noChangeShapeType="1"/>
            </p:cNvSpPr>
            <p:nvPr/>
          </p:nvSpPr>
          <p:spPr bwMode="auto">
            <a:xfrm>
              <a:off x="2835" y="2205"/>
              <a:ext cx="1905" cy="45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53344" name="Line 64"/>
            <p:cNvSpPr>
              <a:spLocks noChangeShapeType="1"/>
            </p:cNvSpPr>
            <p:nvPr/>
          </p:nvSpPr>
          <p:spPr bwMode="auto">
            <a:xfrm>
              <a:off x="2835" y="2205"/>
              <a:ext cx="771" cy="18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53345" name="Line 65"/>
          <p:cNvSpPr>
            <a:spLocks noChangeShapeType="1"/>
          </p:cNvSpPr>
          <p:nvPr/>
        </p:nvSpPr>
        <p:spPr bwMode="auto">
          <a:xfrm flipH="1">
            <a:off x="5148263" y="5516563"/>
            <a:ext cx="0" cy="21748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53347" name="Text Box 67"/>
          <p:cNvSpPr txBox="1">
            <a:spLocks noChangeArrowheads="1"/>
          </p:cNvSpPr>
          <p:nvPr/>
        </p:nvSpPr>
        <p:spPr bwMode="auto">
          <a:xfrm>
            <a:off x="5376662" y="4716433"/>
            <a:ext cx="33720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Lichtstralen breken sterker  </a:t>
            </a:r>
            <a:endParaRPr lang="nl-BE" altLang="nl-BE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nl-BE" altLang="nl-B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 </a:t>
            </a:r>
            <a:r>
              <a:rPr lang="nl-BE" altLang="nl-BE" sz="1600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kleinere brandpuntsafstand</a:t>
            </a:r>
            <a:endParaRPr lang="nl-NL" altLang="nl-BE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Titel 1"/>
          <p:cNvSpPr txBox="1">
            <a:spLocks/>
          </p:cNvSpPr>
          <p:nvPr/>
        </p:nvSpPr>
        <p:spPr>
          <a:xfrm>
            <a:off x="323528" y="188640"/>
            <a:ext cx="84969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dirty="0" smtClean="0">
                <a:solidFill>
                  <a:schemeClr val="bg1"/>
                </a:solidFill>
              </a:rPr>
              <a:t>3.5.1 Hoe wordt het beeld scherp gesteld als de voorwerpsafstand verandert?</a:t>
            </a:r>
          </a:p>
        </p:txBody>
      </p:sp>
      <p:grpSp>
        <p:nvGrpSpPr>
          <p:cNvPr id="63" name="Group 25"/>
          <p:cNvGrpSpPr>
            <a:grpSpLocks/>
          </p:cNvGrpSpPr>
          <p:nvPr/>
        </p:nvGrpSpPr>
        <p:grpSpPr bwMode="auto">
          <a:xfrm>
            <a:off x="2771775" y="4964113"/>
            <a:ext cx="1727200" cy="720725"/>
            <a:chOff x="1066" y="1842"/>
            <a:chExt cx="1769" cy="590"/>
          </a:xfrm>
        </p:grpSpPr>
        <p:sp>
          <p:nvSpPr>
            <p:cNvPr id="64" name="Line 26"/>
            <p:cNvSpPr>
              <a:spLocks noChangeShapeType="1"/>
            </p:cNvSpPr>
            <p:nvPr/>
          </p:nvSpPr>
          <p:spPr bwMode="auto">
            <a:xfrm>
              <a:off x="1066" y="1842"/>
              <a:ext cx="1769" cy="59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1066" y="1842"/>
              <a:ext cx="816" cy="27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66" name="Group 35"/>
          <p:cNvGrpSpPr>
            <a:grpSpLocks/>
          </p:cNvGrpSpPr>
          <p:nvPr/>
        </p:nvGrpSpPr>
        <p:grpSpPr bwMode="auto">
          <a:xfrm flipV="1">
            <a:off x="4513263" y="5625306"/>
            <a:ext cx="1354137" cy="108744"/>
            <a:chOff x="2835" y="2432"/>
            <a:chExt cx="2177" cy="0"/>
          </a:xfrm>
        </p:grpSpPr>
        <p:sp>
          <p:nvSpPr>
            <p:cNvPr id="67" name="Line 36"/>
            <p:cNvSpPr>
              <a:spLocks noChangeShapeType="1"/>
            </p:cNvSpPr>
            <p:nvPr/>
          </p:nvSpPr>
          <p:spPr bwMode="auto">
            <a:xfrm>
              <a:off x="2835" y="2432"/>
              <a:ext cx="9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68" name="Line 37"/>
            <p:cNvSpPr>
              <a:spLocks noChangeShapeType="1"/>
            </p:cNvSpPr>
            <p:nvPr/>
          </p:nvSpPr>
          <p:spPr bwMode="auto">
            <a:xfrm>
              <a:off x="3742" y="2432"/>
              <a:ext cx="127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xmlns="" val="29283470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303071" y="1772816"/>
            <a:ext cx="8892480" cy="482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nl-BE" sz="2000" b="1" noProof="0" dirty="0" smtClean="0"/>
              <a:t>Oefening:</a:t>
            </a:r>
          </a:p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nl-BE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nl-BE" sz="2000" b="1" noProof="0" dirty="0" smtClean="0"/>
          </a:p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nl-BE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nl-BE" sz="2000" b="1" noProof="0" dirty="0" smtClean="0"/>
          </a:p>
          <a:p>
            <a:pPr marL="93663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nl-BE" sz="2000" noProof="0" dirty="0" smtClean="0"/>
              <a:t>Pupilopening: </a:t>
            </a:r>
            <a:r>
              <a:rPr lang="nl-BE" sz="2000" b="1" noProof="0" dirty="0" smtClean="0"/>
              <a:t>klein			</a:t>
            </a:r>
            <a:r>
              <a:rPr lang="nl-BE" sz="2000" dirty="0"/>
              <a:t>Pupilopening</a:t>
            </a:r>
            <a:r>
              <a:rPr lang="nl-BE" sz="2000" dirty="0" smtClean="0"/>
              <a:t>:  </a:t>
            </a:r>
            <a:r>
              <a:rPr lang="nl-BE" sz="2000" b="1" dirty="0" smtClean="0"/>
              <a:t>groot</a:t>
            </a:r>
            <a:endParaRPr lang="nl-BE" sz="2000" dirty="0"/>
          </a:p>
          <a:p>
            <a:pPr marL="93663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kumimoji="0" lang="nl-BE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Lichtsterkte: </a:t>
            </a:r>
            <a:r>
              <a:rPr kumimoji="0" lang="nl-BE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groot/veel licht		</a:t>
            </a:r>
            <a:r>
              <a:rPr lang="nl-BE" sz="2000" dirty="0" smtClean="0"/>
              <a:t>Lichtsterkte: </a:t>
            </a:r>
            <a:r>
              <a:rPr lang="nl-BE" sz="2000" b="1" dirty="0" smtClean="0"/>
              <a:t>zwak/weinig licht</a:t>
            </a:r>
            <a:endParaRPr lang="nl-BE" sz="2000" dirty="0"/>
          </a:p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nl-BE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359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46" t="53792" r="53302" b="31728"/>
          <a:stretch>
            <a:fillRect/>
          </a:stretch>
        </p:blipFill>
        <p:spPr bwMode="auto">
          <a:xfrm>
            <a:off x="539552" y="2348011"/>
            <a:ext cx="3160712" cy="2141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59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8" t="54274" r="13974" b="31728"/>
          <a:stretch>
            <a:fillRect/>
          </a:stretch>
        </p:blipFill>
        <p:spPr bwMode="auto">
          <a:xfrm>
            <a:off x="4824028" y="2318207"/>
            <a:ext cx="3240360" cy="2171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323528" y="1124744"/>
            <a:ext cx="583264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3.1.1 beschermende delen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29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hthoek 14"/>
          <p:cNvSpPr/>
          <p:nvPr/>
        </p:nvSpPr>
        <p:spPr>
          <a:xfrm>
            <a:off x="2195736" y="4520292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21" name="Rechthoek 14"/>
          <p:cNvSpPr/>
          <p:nvPr/>
        </p:nvSpPr>
        <p:spPr>
          <a:xfrm>
            <a:off x="1979712" y="5085184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22" name="Rechthoek 14"/>
          <p:cNvSpPr/>
          <p:nvPr/>
        </p:nvSpPr>
        <p:spPr>
          <a:xfrm>
            <a:off x="6660232" y="4537768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23" name="Rechthoek 14"/>
          <p:cNvSpPr/>
          <p:nvPr/>
        </p:nvSpPr>
        <p:spPr>
          <a:xfrm>
            <a:off x="6444208" y="5078572"/>
            <a:ext cx="23762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xmlns="" val="3722428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180975" y="1845146"/>
            <a:ext cx="4319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b="1">
                <a:solidFill>
                  <a:schemeClr val="tx1">
                    <a:lumMod val="95000"/>
                    <a:lumOff val="5000"/>
                  </a:schemeClr>
                </a:solidFill>
              </a:rPr>
              <a:t>scherpstellen bij een fototoestel</a:t>
            </a:r>
            <a:endParaRPr lang="nl-NL" altLang="nl-BE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323850" y="2654771"/>
            <a:ext cx="41036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Afstand lens – film wordt </a:t>
            </a:r>
            <a:r>
              <a:rPr lang="nl-BE" altLang="nl-BE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aangepast.</a:t>
            </a:r>
            <a:endParaRPr lang="nl-BE" altLang="nl-BE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nl-BE" altLang="nl-BE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 lens verschuift bij het </a:t>
            </a:r>
            <a:r>
              <a:rPr lang="nl-BE" altLang="nl-BE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scherpstellen:</a:t>
            </a:r>
          </a:p>
          <a:p>
            <a:r>
              <a:rPr lang="nl-BE" altLang="nl-BE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In- en uitzoemen.</a:t>
            </a:r>
            <a:endParaRPr lang="nl-NL" altLang="nl-BE" sz="1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5431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1" t="52238" r="32126" b="31728"/>
          <a:stretch>
            <a:fillRect/>
          </a:stretch>
        </p:blipFill>
        <p:spPr bwMode="auto">
          <a:xfrm>
            <a:off x="395288" y="3500908"/>
            <a:ext cx="3889375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4313" name="Text Box 9"/>
          <p:cNvSpPr txBox="1">
            <a:spLocks noChangeArrowheads="1"/>
          </p:cNvSpPr>
          <p:nvPr/>
        </p:nvSpPr>
        <p:spPr bwMode="auto">
          <a:xfrm>
            <a:off x="4716463" y="1845146"/>
            <a:ext cx="43195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scherpstellen bij oog</a:t>
            </a:r>
            <a:endParaRPr lang="nl-NL" alt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4314" name="Text Box 10"/>
          <p:cNvSpPr txBox="1">
            <a:spLocks noChangeArrowheads="1"/>
          </p:cNvSpPr>
          <p:nvPr/>
        </p:nvSpPr>
        <p:spPr bwMode="auto">
          <a:xfrm>
            <a:off x="4789488" y="2637308"/>
            <a:ext cx="41036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Lens wordt boller of platter bij het </a:t>
            </a:r>
            <a:r>
              <a:rPr lang="nl-BE" altLang="nl-BE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scherpstellen.</a:t>
            </a:r>
            <a:endParaRPr lang="nl-NL" altLang="nl-BE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4315" name="Line 11"/>
          <p:cNvSpPr>
            <a:spLocks noChangeShapeType="1"/>
          </p:cNvSpPr>
          <p:nvPr/>
        </p:nvSpPr>
        <p:spPr bwMode="auto">
          <a:xfrm>
            <a:off x="4427538" y="1845146"/>
            <a:ext cx="73025" cy="4248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54316" name="Line 12"/>
          <p:cNvSpPr>
            <a:spLocks noChangeShapeType="1"/>
          </p:cNvSpPr>
          <p:nvPr/>
        </p:nvSpPr>
        <p:spPr bwMode="auto">
          <a:xfrm>
            <a:off x="250825" y="2421408"/>
            <a:ext cx="8281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pic>
        <p:nvPicPr>
          <p:cNvPr id="35431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08" t="74686" r="32126" b="8212"/>
          <a:stretch>
            <a:fillRect/>
          </a:stretch>
        </p:blipFill>
        <p:spPr bwMode="auto">
          <a:xfrm>
            <a:off x="4859338" y="3500908"/>
            <a:ext cx="4033837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323528" y="764704"/>
            <a:ext cx="84969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dirty="0" smtClean="0">
                <a:solidFill>
                  <a:schemeClr val="bg1"/>
                </a:solidFill>
              </a:rPr>
              <a:t>3.5.1 Hoe wordt het beeld scherp gesteld als de voorwerpsafstand verandert?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23528" y="188639"/>
            <a:ext cx="8496944" cy="5040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    pg. 43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6669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1" grpId="0"/>
      <p:bldP spid="3543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496" y="1484784"/>
            <a:ext cx="3743895" cy="3167063"/>
            <a:chOff x="35496" y="1484784"/>
            <a:chExt cx="3743895" cy="3167063"/>
          </a:xfrm>
        </p:grpSpPr>
        <p:pic>
          <p:nvPicPr>
            <p:cNvPr id="35533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958" t="19011" r="56328" b="60588"/>
            <a:stretch>
              <a:fillRect/>
            </a:stretch>
          </p:blipFill>
          <p:spPr bwMode="auto">
            <a:xfrm>
              <a:off x="958404" y="1484784"/>
              <a:ext cx="2820987" cy="3167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5336" name="Text Box 8"/>
            <p:cNvSpPr txBox="1">
              <a:spLocks noChangeArrowheads="1"/>
            </p:cNvSpPr>
            <p:nvPr/>
          </p:nvSpPr>
          <p:spPr bwMode="auto">
            <a:xfrm>
              <a:off x="35496" y="3645372"/>
              <a:ext cx="267276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nl-BE" altLang="nl-BE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voorste  </a:t>
              </a:r>
              <a:r>
                <a:rPr lang="nl-BE" altLang="nl-BE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oogkamer</a:t>
              </a:r>
              <a:endParaRPr lang="nl-NL" altLang="nl-BE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5337" name="Text Box 9"/>
            <p:cNvSpPr txBox="1">
              <a:spLocks noChangeArrowheads="1"/>
            </p:cNvSpPr>
            <p:nvPr/>
          </p:nvSpPr>
          <p:spPr bwMode="auto">
            <a:xfrm>
              <a:off x="243048" y="2780184"/>
              <a:ext cx="2261394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nl-BE" altLang="nl-BE" sz="1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lensbandjes</a:t>
              </a:r>
              <a:endParaRPr lang="nl-NL" altLang="nl-BE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5338" name="Text Box 10"/>
            <p:cNvSpPr txBox="1">
              <a:spLocks noChangeArrowheads="1"/>
            </p:cNvSpPr>
            <p:nvPr/>
          </p:nvSpPr>
          <p:spPr bwMode="auto">
            <a:xfrm>
              <a:off x="243048" y="2205509"/>
              <a:ext cx="2261394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nl-BE" altLang="nl-BE" sz="1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ooglens</a:t>
              </a:r>
              <a:endParaRPr lang="nl-NL" altLang="nl-BE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5339" name="Text Box 11"/>
            <p:cNvSpPr txBox="1">
              <a:spLocks noChangeArrowheads="1"/>
            </p:cNvSpPr>
            <p:nvPr/>
          </p:nvSpPr>
          <p:spPr bwMode="auto">
            <a:xfrm>
              <a:off x="243048" y="1580034"/>
              <a:ext cx="226139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nl-BE" altLang="nl-BE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accommodatiespier</a:t>
              </a:r>
              <a:endParaRPr lang="nl-NL" altLang="nl-BE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35534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22" t="18034" r="24564" b="60588"/>
          <a:stretch>
            <a:fillRect/>
          </a:stretch>
        </p:blipFill>
        <p:spPr bwMode="auto">
          <a:xfrm>
            <a:off x="5075486" y="1484784"/>
            <a:ext cx="2693987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5341" name="Text Box 13"/>
          <p:cNvSpPr txBox="1">
            <a:spLocks noChangeArrowheads="1"/>
          </p:cNvSpPr>
          <p:nvPr/>
        </p:nvSpPr>
        <p:spPr bwMode="auto">
          <a:xfrm>
            <a:off x="6868380" y="1989609"/>
            <a:ext cx="2384709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hoornvlies</a:t>
            </a:r>
            <a:endParaRPr lang="nl-NL" altLang="nl-BE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5342" name="Text Box 14"/>
          <p:cNvSpPr txBox="1">
            <a:spLocks noChangeArrowheads="1"/>
          </p:cNvSpPr>
          <p:nvPr/>
        </p:nvSpPr>
        <p:spPr bwMode="auto">
          <a:xfrm>
            <a:off x="6868380" y="2300759"/>
            <a:ext cx="2384709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>
                <a:solidFill>
                  <a:schemeClr val="tx1">
                    <a:lumMod val="95000"/>
                    <a:lumOff val="5000"/>
                  </a:schemeClr>
                </a:solidFill>
              </a:rPr>
              <a:t>iris</a:t>
            </a:r>
            <a:endParaRPr lang="nl-NL" altLang="nl-BE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5343" name="Text Box 15"/>
          <p:cNvSpPr txBox="1">
            <a:spLocks noChangeArrowheads="1"/>
          </p:cNvSpPr>
          <p:nvPr/>
        </p:nvSpPr>
        <p:spPr bwMode="auto">
          <a:xfrm>
            <a:off x="6939818" y="2803997"/>
            <a:ext cx="238471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>
                <a:solidFill>
                  <a:schemeClr val="tx1">
                    <a:lumMod val="95000"/>
                    <a:lumOff val="5000"/>
                  </a:schemeClr>
                </a:solidFill>
              </a:rPr>
              <a:t>pupil</a:t>
            </a:r>
            <a:endParaRPr lang="nl-NL" altLang="nl-BE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251520" y="5157192"/>
            <a:ext cx="41044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Accommodatiespier </a:t>
            </a:r>
            <a:r>
              <a:rPr lang="nl-BE" altLang="nl-BE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is samengetrokken</a:t>
            </a:r>
            <a:endParaRPr lang="nl-NL" altLang="nl-BE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5346" name="Text Box 18"/>
          <p:cNvSpPr txBox="1">
            <a:spLocks noChangeArrowheads="1"/>
          </p:cNvSpPr>
          <p:nvPr/>
        </p:nvSpPr>
        <p:spPr bwMode="auto">
          <a:xfrm>
            <a:off x="755650" y="5788025"/>
            <a:ext cx="34559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Lensbandjes ontspannen</a:t>
            </a:r>
            <a:endParaRPr lang="nl-NL" altLang="nl-BE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5347" name="Text Box 19"/>
          <p:cNvSpPr txBox="1">
            <a:spLocks noChangeArrowheads="1"/>
          </p:cNvSpPr>
          <p:nvPr/>
        </p:nvSpPr>
        <p:spPr bwMode="auto">
          <a:xfrm>
            <a:off x="1403350" y="6308725"/>
            <a:ext cx="34559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Lens is sterk </a:t>
            </a:r>
            <a:r>
              <a:rPr lang="nl-BE" altLang="nl-BE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gekromd : boller</a:t>
            </a:r>
            <a:endParaRPr lang="nl-NL" altLang="nl-BE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5349" name="Line 21"/>
          <p:cNvSpPr>
            <a:spLocks noChangeShapeType="1"/>
          </p:cNvSpPr>
          <p:nvPr/>
        </p:nvSpPr>
        <p:spPr bwMode="auto">
          <a:xfrm>
            <a:off x="2339975" y="55165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55350" name="Line 22"/>
          <p:cNvSpPr>
            <a:spLocks noChangeShapeType="1"/>
          </p:cNvSpPr>
          <p:nvPr/>
        </p:nvSpPr>
        <p:spPr bwMode="auto">
          <a:xfrm>
            <a:off x="2339975" y="60928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55352" name="Text Box 24"/>
          <p:cNvSpPr txBox="1">
            <a:spLocks noChangeArrowheads="1"/>
          </p:cNvSpPr>
          <p:nvPr/>
        </p:nvSpPr>
        <p:spPr bwMode="auto">
          <a:xfrm>
            <a:off x="4717156" y="5284788"/>
            <a:ext cx="38872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Accommodatiespier </a:t>
            </a:r>
            <a:r>
              <a:rPr lang="nl-BE" altLang="nl-BE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is ontspannen</a:t>
            </a:r>
            <a:endParaRPr lang="nl-NL" altLang="nl-BE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5353" name="Text Box 25"/>
          <p:cNvSpPr txBox="1">
            <a:spLocks noChangeArrowheads="1"/>
          </p:cNvSpPr>
          <p:nvPr/>
        </p:nvSpPr>
        <p:spPr bwMode="auto">
          <a:xfrm>
            <a:off x="4717157" y="5788025"/>
            <a:ext cx="4103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BE" altLang="nl-BE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Lensbandjes </a:t>
            </a:r>
            <a:r>
              <a:rPr lang="nl-BE" altLang="nl-BE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worden </a:t>
            </a:r>
            <a:r>
              <a:rPr lang="nl-BE" altLang="nl-BE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aangespannen</a:t>
            </a:r>
            <a:endParaRPr lang="nl-NL" altLang="nl-BE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5354" name="Text Box 26"/>
          <p:cNvSpPr txBox="1">
            <a:spLocks noChangeArrowheads="1"/>
          </p:cNvSpPr>
          <p:nvPr/>
        </p:nvSpPr>
        <p:spPr bwMode="auto">
          <a:xfrm>
            <a:off x="5364857" y="6308725"/>
            <a:ext cx="34559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Lens wordt afgeplat</a:t>
            </a:r>
            <a:endParaRPr lang="nl-NL" altLang="nl-BE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5356" name="Line 28"/>
          <p:cNvSpPr>
            <a:spLocks noChangeShapeType="1"/>
          </p:cNvSpPr>
          <p:nvPr/>
        </p:nvSpPr>
        <p:spPr bwMode="auto">
          <a:xfrm>
            <a:off x="6301482" y="55165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55357" name="Line 29"/>
          <p:cNvSpPr>
            <a:spLocks noChangeShapeType="1"/>
          </p:cNvSpPr>
          <p:nvPr/>
        </p:nvSpPr>
        <p:spPr bwMode="auto">
          <a:xfrm>
            <a:off x="6301482" y="60928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323528" y="764704"/>
            <a:ext cx="84969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dirty="0" smtClean="0">
                <a:solidFill>
                  <a:schemeClr val="bg1"/>
                </a:solidFill>
              </a:rPr>
              <a:t>3.5.1 Hoe wordt het beeld scherp gesteld als de voorwerpsafstand verandert?</a:t>
            </a:r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323528" y="188639"/>
            <a:ext cx="8496944" cy="5040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    pg. 44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6804248" y="1652563"/>
            <a:ext cx="2384709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vaatvlies</a:t>
            </a:r>
            <a:endParaRPr lang="nl-NL" altLang="nl-BE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1403251" y="4653136"/>
            <a:ext cx="216058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nl-BE" altLang="nl-BE" sz="16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Voorwerp dichtbij</a:t>
            </a:r>
            <a:endParaRPr lang="nl-NL" altLang="nl-BE" sz="16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5507757" y="4653136"/>
            <a:ext cx="216058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nl-BE" altLang="nl-BE" sz="16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Voorwerp veraf</a:t>
            </a:r>
            <a:endParaRPr lang="nl-NL" altLang="nl-BE" sz="16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6313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45" grpId="0"/>
      <p:bldP spid="355346" grpId="0"/>
      <p:bldP spid="355347" grpId="0"/>
      <p:bldP spid="355349" grpId="0" animBg="1"/>
      <p:bldP spid="355350" grpId="0" animBg="1"/>
      <p:bldP spid="355352" grpId="0"/>
      <p:bldP spid="355353" grpId="0"/>
      <p:bldP spid="355354" grpId="0"/>
      <p:bldP spid="355356" grpId="0" animBg="1"/>
      <p:bldP spid="35535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60" name="Picture 8" descr="oog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46" t="25568" r="12909" b="59624"/>
          <a:stretch>
            <a:fillRect/>
          </a:stretch>
        </p:blipFill>
        <p:spPr bwMode="auto">
          <a:xfrm>
            <a:off x="179388" y="1844576"/>
            <a:ext cx="4176712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6361" name="Picture 9" descr="oog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90" t="6721" r="11969" b="74432"/>
          <a:stretch>
            <a:fillRect/>
          </a:stretch>
        </p:blipFill>
        <p:spPr bwMode="auto">
          <a:xfrm>
            <a:off x="4500563" y="1798538"/>
            <a:ext cx="4535487" cy="23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6397" name="Line 45"/>
          <p:cNvSpPr>
            <a:spLocks noChangeShapeType="1"/>
          </p:cNvSpPr>
          <p:nvPr/>
        </p:nvSpPr>
        <p:spPr bwMode="auto">
          <a:xfrm>
            <a:off x="250825" y="4508500"/>
            <a:ext cx="8208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398" name="Line 46"/>
          <p:cNvSpPr>
            <a:spLocks noChangeShapeType="1"/>
          </p:cNvSpPr>
          <p:nvPr/>
        </p:nvSpPr>
        <p:spPr bwMode="auto">
          <a:xfrm>
            <a:off x="2843213" y="4076700"/>
            <a:ext cx="0" cy="2376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399" name="Text Box 47"/>
          <p:cNvSpPr txBox="1">
            <a:spLocks noChangeArrowheads="1"/>
          </p:cNvSpPr>
          <p:nvPr/>
        </p:nvSpPr>
        <p:spPr bwMode="auto">
          <a:xfrm>
            <a:off x="250825" y="4508500"/>
            <a:ext cx="2233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Vorm lens</a:t>
            </a:r>
            <a:endParaRPr lang="nl-NL" altLang="nl-BE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00" name="Text Box 48"/>
          <p:cNvSpPr txBox="1">
            <a:spLocks noChangeArrowheads="1"/>
          </p:cNvSpPr>
          <p:nvPr/>
        </p:nvSpPr>
        <p:spPr bwMode="auto">
          <a:xfrm>
            <a:off x="250825" y="5037138"/>
            <a:ext cx="2233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>
                <a:solidFill>
                  <a:schemeClr val="tx1">
                    <a:lumMod val="95000"/>
                    <a:lumOff val="5000"/>
                  </a:schemeClr>
                </a:solidFill>
              </a:rPr>
              <a:t>lensbandjes</a:t>
            </a:r>
            <a:endParaRPr lang="nl-NL" altLang="nl-BE" sz="16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01" name="Text Box 49"/>
          <p:cNvSpPr txBox="1">
            <a:spLocks noChangeArrowheads="1"/>
          </p:cNvSpPr>
          <p:nvPr/>
        </p:nvSpPr>
        <p:spPr bwMode="auto">
          <a:xfrm>
            <a:off x="250825" y="5395913"/>
            <a:ext cx="2520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>
                <a:solidFill>
                  <a:schemeClr val="tx1">
                    <a:lumMod val="95000"/>
                    <a:lumOff val="5000"/>
                  </a:schemeClr>
                </a:solidFill>
              </a:rPr>
              <a:t>Diameter straallichaam</a:t>
            </a:r>
            <a:endParaRPr lang="nl-NL" altLang="nl-BE" sz="16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02" name="Line 50"/>
          <p:cNvSpPr>
            <a:spLocks noChangeShapeType="1"/>
          </p:cNvSpPr>
          <p:nvPr/>
        </p:nvSpPr>
        <p:spPr bwMode="auto">
          <a:xfrm>
            <a:off x="250825" y="4941888"/>
            <a:ext cx="8208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03" name="Line 51"/>
          <p:cNvSpPr>
            <a:spLocks noChangeShapeType="1"/>
          </p:cNvSpPr>
          <p:nvPr/>
        </p:nvSpPr>
        <p:spPr bwMode="auto">
          <a:xfrm>
            <a:off x="250825" y="5373688"/>
            <a:ext cx="8208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04" name="Line 52"/>
          <p:cNvSpPr>
            <a:spLocks noChangeShapeType="1"/>
          </p:cNvSpPr>
          <p:nvPr/>
        </p:nvSpPr>
        <p:spPr bwMode="auto">
          <a:xfrm>
            <a:off x="250825" y="5805488"/>
            <a:ext cx="8208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05" name="Line 53"/>
          <p:cNvSpPr>
            <a:spLocks noChangeShapeType="1"/>
          </p:cNvSpPr>
          <p:nvPr/>
        </p:nvSpPr>
        <p:spPr bwMode="auto">
          <a:xfrm>
            <a:off x="250825" y="6165850"/>
            <a:ext cx="8208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06" name="Text Box 54"/>
          <p:cNvSpPr txBox="1">
            <a:spLocks noChangeArrowheads="1"/>
          </p:cNvSpPr>
          <p:nvPr/>
        </p:nvSpPr>
        <p:spPr bwMode="auto">
          <a:xfrm>
            <a:off x="250825" y="5829300"/>
            <a:ext cx="2520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>
                <a:solidFill>
                  <a:schemeClr val="tx1">
                    <a:lumMod val="95000"/>
                    <a:lumOff val="5000"/>
                  </a:schemeClr>
                </a:solidFill>
              </a:rPr>
              <a:t>accomodatiespier</a:t>
            </a:r>
            <a:endParaRPr lang="nl-NL" altLang="nl-BE" sz="16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07" name="Text Box 55"/>
          <p:cNvSpPr txBox="1">
            <a:spLocks noChangeArrowheads="1"/>
          </p:cNvSpPr>
          <p:nvPr/>
        </p:nvSpPr>
        <p:spPr bwMode="auto">
          <a:xfrm>
            <a:off x="250825" y="6188075"/>
            <a:ext cx="2520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>
                <a:solidFill>
                  <a:schemeClr val="tx1">
                    <a:lumMod val="95000"/>
                    <a:lumOff val="5000"/>
                  </a:schemeClr>
                </a:solidFill>
              </a:rPr>
              <a:t>brandpuntsafstand</a:t>
            </a:r>
            <a:endParaRPr lang="nl-NL" altLang="nl-BE" sz="16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08" name="Text Box 56"/>
          <p:cNvSpPr txBox="1">
            <a:spLocks noChangeArrowheads="1"/>
          </p:cNvSpPr>
          <p:nvPr/>
        </p:nvSpPr>
        <p:spPr bwMode="auto">
          <a:xfrm>
            <a:off x="2916238" y="4076700"/>
            <a:ext cx="2376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>
                <a:solidFill>
                  <a:schemeClr val="tx1">
                    <a:lumMod val="95000"/>
                    <a:lumOff val="5000"/>
                  </a:schemeClr>
                </a:solidFill>
              </a:rPr>
              <a:t>voorwerp dichtbij</a:t>
            </a:r>
            <a:endParaRPr lang="nl-NL" altLang="nl-BE" sz="16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09" name="Text Box 57"/>
          <p:cNvSpPr txBox="1">
            <a:spLocks noChangeArrowheads="1"/>
          </p:cNvSpPr>
          <p:nvPr/>
        </p:nvSpPr>
        <p:spPr bwMode="auto">
          <a:xfrm>
            <a:off x="5867400" y="4076700"/>
            <a:ext cx="2376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b="1">
                <a:solidFill>
                  <a:schemeClr val="tx1">
                    <a:lumMod val="95000"/>
                    <a:lumOff val="5000"/>
                  </a:schemeClr>
                </a:solidFill>
              </a:rPr>
              <a:t>voorwerp veraf</a:t>
            </a:r>
            <a:endParaRPr lang="nl-NL" altLang="nl-BE" sz="16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10" name="Line 58"/>
          <p:cNvSpPr>
            <a:spLocks noChangeShapeType="1"/>
          </p:cNvSpPr>
          <p:nvPr/>
        </p:nvSpPr>
        <p:spPr bwMode="auto">
          <a:xfrm>
            <a:off x="5508625" y="4076700"/>
            <a:ext cx="0" cy="2376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11" name="Text Box 59"/>
          <p:cNvSpPr txBox="1">
            <a:spLocks noChangeArrowheads="1"/>
          </p:cNvSpPr>
          <p:nvPr/>
        </p:nvSpPr>
        <p:spPr bwMode="auto">
          <a:xfrm>
            <a:off x="2916238" y="4581525"/>
            <a:ext cx="2519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i="1">
                <a:solidFill>
                  <a:schemeClr val="tx1">
                    <a:lumMod val="95000"/>
                    <a:lumOff val="5000"/>
                  </a:schemeClr>
                </a:solidFill>
              </a:rPr>
              <a:t>gekromd</a:t>
            </a:r>
            <a:endParaRPr lang="nl-NL" altLang="nl-BE" sz="1600" i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12" name="Text Box 60"/>
          <p:cNvSpPr txBox="1">
            <a:spLocks noChangeArrowheads="1"/>
          </p:cNvSpPr>
          <p:nvPr/>
        </p:nvSpPr>
        <p:spPr bwMode="auto">
          <a:xfrm>
            <a:off x="5581650" y="4581525"/>
            <a:ext cx="2519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i="1">
                <a:solidFill>
                  <a:schemeClr val="tx1">
                    <a:lumMod val="95000"/>
                    <a:lumOff val="5000"/>
                  </a:schemeClr>
                </a:solidFill>
              </a:rPr>
              <a:t>afgeplat</a:t>
            </a:r>
            <a:endParaRPr lang="nl-NL" altLang="nl-BE" sz="1600" i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13" name="Text Box 61"/>
          <p:cNvSpPr txBox="1">
            <a:spLocks noChangeArrowheads="1"/>
          </p:cNvSpPr>
          <p:nvPr/>
        </p:nvSpPr>
        <p:spPr bwMode="auto">
          <a:xfrm>
            <a:off x="2916238" y="4964113"/>
            <a:ext cx="2519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i="1">
                <a:solidFill>
                  <a:schemeClr val="tx1">
                    <a:lumMod val="95000"/>
                    <a:lumOff val="5000"/>
                  </a:schemeClr>
                </a:solidFill>
              </a:rPr>
              <a:t>ontspannen</a:t>
            </a:r>
            <a:endParaRPr lang="nl-NL" altLang="nl-BE" sz="1600" i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14" name="Text Box 62"/>
          <p:cNvSpPr txBox="1">
            <a:spLocks noChangeArrowheads="1"/>
          </p:cNvSpPr>
          <p:nvPr/>
        </p:nvSpPr>
        <p:spPr bwMode="auto">
          <a:xfrm>
            <a:off x="5581650" y="4964113"/>
            <a:ext cx="2519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i="1">
                <a:solidFill>
                  <a:schemeClr val="tx1">
                    <a:lumMod val="95000"/>
                    <a:lumOff val="5000"/>
                  </a:schemeClr>
                </a:solidFill>
              </a:rPr>
              <a:t>opgespannen</a:t>
            </a:r>
            <a:endParaRPr lang="nl-NL" altLang="nl-BE" sz="1600" i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15" name="Text Box 63"/>
          <p:cNvSpPr txBox="1">
            <a:spLocks noChangeArrowheads="1"/>
          </p:cNvSpPr>
          <p:nvPr/>
        </p:nvSpPr>
        <p:spPr bwMode="auto">
          <a:xfrm>
            <a:off x="2916238" y="5397500"/>
            <a:ext cx="2519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i="1">
                <a:solidFill>
                  <a:schemeClr val="tx1">
                    <a:lumMod val="95000"/>
                    <a:lumOff val="5000"/>
                  </a:schemeClr>
                </a:solidFill>
              </a:rPr>
              <a:t>klein</a:t>
            </a:r>
            <a:endParaRPr lang="nl-NL" altLang="nl-BE" sz="1600" i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16" name="Text Box 64"/>
          <p:cNvSpPr txBox="1">
            <a:spLocks noChangeArrowheads="1"/>
          </p:cNvSpPr>
          <p:nvPr/>
        </p:nvSpPr>
        <p:spPr bwMode="auto">
          <a:xfrm>
            <a:off x="5581650" y="5397500"/>
            <a:ext cx="2519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i="1">
                <a:solidFill>
                  <a:schemeClr val="tx1">
                    <a:lumMod val="95000"/>
                    <a:lumOff val="5000"/>
                  </a:schemeClr>
                </a:solidFill>
              </a:rPr>
              <a:t>groot</a:t>
            </a:r>
            <a:endParaRPr lang="nl-NL" altLang="nl-BE" sz="1600" i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17" name="Text Box 65"/>
          <p:cNvSpPr txBox="1">
            <a:spLocks noChangeArrowheads="1"/>
          </p:cNvSpPr>
          <p:nvPr/>
        </p:nvSpPr>
        <p:spPr bwMode="auto">
          <a:xfrm>
            <a:off x="2916238" y="5756275"/>
            <a:ext cx="2519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i="1">
                <a:solidFill>
                  <a:schemeClr val="tx1">
                    <a:lumMod val="95000"/>
                    <a:lumOff val="5000"/>
                  </a:schemeClr>
                </a:solidFill>
              </a:rPr>
              <a:t>samengetrokken</a:t>
            </a:r>
            <a:endParaRPr lang="nl-NL" altLang="nl-BE" sz="1600" i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18" name="Text Box 66"/>
          <p:cNvSpPr txBox="1">
            <a:spLocks noChangeArrowheads="1"/>
          </p:cNvSpPr>
          <p:nvPr/>
        </p:nvSpPr>
        <p:spPr bwMode="auto">
          <a:xfrm>
            <a:off x="5581650" y="5756275"/>
            <a:ext cx="2519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i="1">
                <a:solidFill>
                  <a:schemeClr val="tx1">
                    <a:lumMod val="95000"/>
                    <a:lumOff val="5000"/>
                  </a:schemeClr>
                </a:solidFill>
              </a:rPr>
              <a:t>ontspannen</a:t>
            </a:r>
            <a:endParaRPr lang="nl-NL" altLang="nl-BE" sz="1600" i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19" name="Text Box 67"/>
          <p:cNvSpPr txBox="1">
            <a:spLocks noChangeArrowheads="1"/>
          </p:cNvSpPr>
          <p:nvPr/>
        </p:nvSpPr>
        <p:spPr bwMode="auto">
          <a:xfrm>
            <a:off x="2916238" y="6188075"/>
            <a:ext cx="2519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i="1">
                <a:solidFill>
                  <a:schemeClr val="tx1">
                    <a:lumMod val="95000"/>
                    <a:lumOff val="5000"/>
                  </a:schemeClr>
                </a:solidFill>
              </a:rPr>
              <a:t>klein</a:t>
            </a:r>
            <a:endParaRPr lang="nl-NL" altLang="nl-BE" sz="1600" i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6420" name="Text Box 68"/>
          <p:cNvSpPr txBox="1">
            <a:spLocks noChangeArrowheads="1"/>
          </p:cNvSpPr>
          <p:nvPr/>
        </p:nvSpPr>
        <p:spPr bwMode="auto">
          <a:xfrm>
            <a:off x="5581650" y="6188075"/>
            <a:ext cx="2519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i="1">
                <a:solidFill>
                  <a:schemeClr val="tx1">
                    <a:lumMod val="95000"/>
                    <a:lumOff val="5000"/>
                  </a:schemeClr>
                </a:solidFill>
              </a:rPr>
              <a:t>groter</a:t>
            </a:r>
            <a:endParaRPr lang="nl-NL" altLang="nl-BE" sz="1600" i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1258888" y="1628775"/>
            <a:ext cx="216058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nl-BE" altLang="nl-BE" sz="16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Voorwerp dichtbij</a:t>
            </a:r>
            <a:endParaRPr lang="nl-NL" altLang="nl-BE" sz="16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5147370" y="1628775"/>
            <a:ext cx="216058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nl-BE" altLang="nl-BE" sz="1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Voorwerp veraf</a:t>
            </a:r>
            <a:endParaRPr lang="nl-NL" altLang="nl-BE" sz="1600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323528" y="764704"/>
            <a:ext cx="84969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dirty="0" smtClean="0">
                <a:solidFill>
                  <a:schemeClr val="bg1"/>
                </a:solidFill>
              </a:rPr>
              <a:t>3.5.1 Hoe wordt het beeld scherp gesteld als de voorwerpsafstand verandert?</a:t>
            </a:r>
          </a:p>
        </p:txBody>
      </p:sp>
      <p:sp>
        <p:nvSpPr>
          <p:cNvPr id="35" name="Titel 1"/>
          <p:cNvSpPr txBox="1">
            <a:spLocks/>
          </p:cNvSpPr>
          <p:nvPr/>
        </p:nvSpPr>
        <p:spPr>
          <a:xfrm>
            <a:off x="323528" y="188639"/>
            <a:ext cx="8496944" cy="5040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                                pg. 44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4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411" grpId="0"/>
      <p:bldP spid="356412" grpId="0"/>
      <p:bldP spid="356413" grpId="0"/>
      <p:bldP spid="356414" grpId="0"/>
      <p:bldP spid="356415" grpId="0"/>
      <p:bldP spid="356416" grpId="0"/>
      <p:bldP spid="356417" grpId="0"/>
      <p:bldP spid="356418" grpId="0"/>
      <p:bldP spid="356419" grpId="0"/>
      <p:bldP spid="3564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764704"/>
            <a:ext cx="84969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dirty="0" smtClean="0">
                <a:solidFill>
                  <a:schemeClr val="bg1"/>
                </a:solidFill>
              </a:rPr>
              <a:t>3.5.1 Hoe wordt het beeld scherp gesteld als de voorwerpsafstand verandert?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88639"/>
            <a:ext cx="8496944" cy="5040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                                pg. 45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</p:spTree>
    <p:controls>
      <p:control spid="9224" name="ShockwaveFlash1" r:id="rId2" imgW="7992591" imgH="4608305"/>
    </p:controls>
    <p:extLst>
      <p:ext uri="{BB962C8B-B14F-4D97-AF65-F5344CB8AC3E}">
        <p14:creationId xmlns:p14="http://schemas.microsoft.com/office/powerpoint/2010/main" xmlns="" val="25643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21" name="Picture 5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05"/>
          <a:stretch>
            <a:fillRect/>
          </a:stretch>
        </p:blipFill>
        <p:spPr bwMode="auto">
          <a:xfrm>
            <a:off x="755650" y="1124744"/>
            <a:ext cx="6911975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7622" name="Line 6"/>
          <p:cNvSpPr>
            <a:spLocks noChangeShapeType="1"/>
          </p:cNvSpPr>
          <p:nvPr/>
        </p:nvSpPr>
        <p:spPr bwMode="auto">
          <a:xfrm flipV="1">
            <a:off x="1476375" y="2277269"/>
            <a:ext cx="0" cy="358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3311376" y="2708920"/>
            <a:ext cx="540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b="1" dirty="0"/>
              <a:t>F</a:t>
            </a:r>
            <a:r>
              <a:rPr lang="nl-BE" altLang="nl-BE" b="1" baseline="-25000" dirty="0"/>
              <a:t>1</a:t>
            </a:r>
            <a:endParaRPr lang="nl-NL" altLang="nl-BE" b="1" dirty="0"/>
          </a:p>
        </p:txBody>
      </p:sp>
      <p:sp>
        <p:nvSpPr>
          <p:cNvPr id="367624" name="Text Box 8"/>
          <p:cNvSpPr txBox="1">
            <a:spLocks noChangeArrowheads="1"/>
          </p:cNvSpPr>
          <p:nvPr/>
        </p:nvSpPr>
        <p:spPr bwMode="auto">
          <a:xfrm>
            <a:off x="4787900" y="2350294"/>
            <a:ext cx="3603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/>
              <a:t>O</a:t>
            </a:r>
            <a:endParaRPr lang="nl-NL" altLang="nl-BE"/>
          </a:p>
        </p:txBody>
      </p:sp>
      <p:sp>
        <p:nvSpPr>
          <p:cNvPr id="367625" name="Text Box 9"/>
          <p:cNvSpPr txBox="1">
            <a:spLocks noChangeArrowheads="1"/>
          </p:cNvSpPr>
          <p:nvPr/>
        </p:nvSpPr>
        <p:spPr bwMode="auto">
          <a:xfrm>
            <a:off x="5940425" y="2276872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b="1" dirty="0"/>
              <a:t>F</a:t>
            </a:r>
            <a:r>
              <a:rPr lang="nl-BE" altLang="nl-BE" b="1" baseline="-25000" dirty="0"/>
              <a:t>2</a:t>
            </a:r>
            <a:endParaRPr lang="nl-NL" altLang="nl-BE" b="1" dirty="0"/>
          </a:p>
        </p:txBody>
      </p:sp>
      <p:grpSp>
        <p:nvGrpSpPr>
          <p:cNvPr id="367631" name="Group 15"/>
          <p:cNvGrpSpPr>
            <a:grpSpLocks/>
          </p:cNvGrpSpPr>
          <p:nvPr/>
        </p:nvGrpSpPr>
        <p:grpSpPr bwMode="auto">
          <a:xfrm>
            <a:off x="1476375" y="2277269"/>
            <a:ext cx="3455988" cy="0"/>
            <a:chOff x="930" y="1298"/>
            <a:chExt cx="2177" cy="0"/>
          </a:xfrm>
        </p:grpSpPr>
        <p:sp>
          <p:nvSpPr>
            <p:cNvPr id="367626" name="Line 10"/>
            <p:cNvSpPr>
              <a:spLocks noChangeShapeType="1"/>
            </p:cNvSpPr>
            <p:nvPr/>
          </p:nvSpPr>
          <p:spPr bwMode="auto">
            <a:xfrm>
              <a:off x="930" y="1298"/>
              <a:ext cx="154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67627" name="Line 11"/>
            <p:cNvSpPr>
              <a:spLocks noChangeShapeType="1"/>
            </p:cNvSpPr>
            <p:nvPr/>
          </p:nvSpPr>
          <p:spPr bwMode="auto">
            <a:xfrm>
              <a:off x="2426" y="1298"/>
              <a:ext cx="68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67630" name="Group 14"/>
          <p:cNvGrpSpPr>
            <a:grpSpLocks/>
          </p:cNvGrpSpPr>
          <p:nvPr/>
        </p:nvGrpSpPr>
        <p:grpSpPr bwMode="auto">
          <a:xfrm>
            <a:off x="4932363" y="2277269"/>
            <a:ext cx="1871662" cy="647700"/>
            <a:chOff x="3107" y="1298"/>
            <a:chExt cx="1179" cy="408"/>
          </a:xfrm>
        </p:grpSpPr>
        <p:sp>
          <p:nvSpPr>
            <p:cNvPr id="367628" name="Line 12"/>
            <p:cNvSpPr>
              <a:spLocks noChangeShapeType="1"/>
            </p:cNvSpPr>
            <p:nvPr/>
          </p:nvSpPr>
          <p:spPr bwMode="auto">
            <a:xfrm>
              <a:off x="3107" y="1298"/>
              <a:ext cx="1179" cy="4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67629" name="Line 13"/>
            <p:cNvSpPr>
              <a:spLocks noChangeShapeType="1"/>
            </p:cNvSpPr>
            <p:nvPr/>
          </p:nvSpPr>
          <p:spPr bwMode="auto">
            <a:xfrm>
              <a:off x="3152" y="1298"/>
              <a:ext cx="454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67634" name="Group 18"/>
          <p:cNvGrpSpPr>
            <a:grpSpLocks/>
          </p:cNvGrpSpPr>
          <p:nvPr/>
        </p:nvGrpSpPr>
        <p:grpSpPr bwMode="auto">
          <a:xfrm>
            <a:off x="1476375" y="2277269"/>
            <a:ext cx="3527425" cy="647700"/>
            <a:chOff x="930" y="1298"/>
            <a:chExt cx="2222" cy="408"/>
          </a:xfrm>
        </p:grpSpPr>
        <p:sp>
          <p:nvSpPr>
            <p:cNvPr id="367632" name="Line 16"/>
            <p:cNvSpPr>
              <a:spLocks noChangeShapeType="1"/>
            </p:cNvSpPr>
            <p:nvPr/>
          </p:nvSpPr>
          <p:spPr bwMode="auto">
            <a:xfrm>
              <a:off x="930" y="1298"/>
              <a:ext cx="2222" cy="4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67633" name="Line 17"/>
            <p:cNvSpPr>
              <a:spLocks noChangeShapeType="1"/>
            </p:cNvSpPr>
            <p:nvPr/>
          </p:nvSpPr>
          <p:spPr bwMode="auto">
            <a:xfrm>
              <a:off x="975" y="1298"/>
              <a:ext cx="907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67635" name="Group 19"/>
          <p:cNvGrpSpPr>
            <a:grpSpLocks/>
          </p:cNvGrpSpPr>
          <p:nvPr/>
        </p:nvGrpSpPr>
        <p:grpSpPr bwMode="auto">
          <a:xfrm flipV="1">
            <a:off x="5003800" y="2852936"/>
            <a:ext cx="1800225" cy="73025"/>
            <a:chOff x="930" y="1298"/>
            <a:chExt cx="2177" cy="0"/>
          </a:xfrm>
        </p:grpSpPr>
        <p:sp>
          <p:nvSpPr>
            <p:cNvPr id="367636" name="Line 20"/>
            <p:cNvSpPr>
              <a:spLocks noChangeShapeType="1"/>
            </p:cNvSpPr>
            <p:nvPr/>
          </p:nvSpPr>
          <p:spPr bwMode="auto">
            <a:xfrm>
              <a:off x="930" y="1298"/>
              <a:ext cx="154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67637" name="Line 21"/>
            <p:cNvSpPr>
              <a:spLocks noChangeShapeType="1"/>
            </p:cNvSpPr>
            <p:nvPr/>
          </p:nvSpPr>
          <p:spPr bwMode="auto">
            <a:xfrm>
              <a:off x="2426" y="1298"/>
              <a:ext cx="68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67638" name="Freeform 22"/>
          <p:cNvSpPr>
            <a:spLocks/>
          </p:cNvSpPr>
          <p:nvPr/>
        </p:nvSpPr>
        <p:spPr bwMode="auto">
          <a:xfrm>
            <a:off x="6819900" y="2636912"/>
            <a:ext cx="57150" cy="369332"/>
          </a:xfrm>
          <a:custGeom>
            <a:avLst/>
            <a:gdLst>
              <a:gd name="T0" fmla="*/ 36 w 36"/>
              <a:gd name="T1" fmla="*/ 0 h 136"/>
              <a:gd name="T2" fmla="*/ 0 w 36"/>
              <a:gd name="T3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" h="136">
                <a:moveTo>
                  <a:pt x="36" y="0"/>
                </a:moveTo>
                <a:cubicBezTo>
                  <a:pt x="22" y="56"/>
                  <a:pt x="8" y="113"/>
                  <a:pt x="0" y="136"/>
                </a:cubicBezTo>
              </a:path>
            </a:pathLst>
          </a:custGeom>
          <a:noFill/>
          <a:ln w="38100" cap="flat" cmpd="sng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67639" name="Text Box 23"/>
          <p:cNvSpPr txBox="1">
            <a:spLocks noChangeArrowheads="1"/>
          </p:cNvSpPr>
          <p:nvPr/>
        </p:nvSpPr>
        <p:spPr bwMode="auto">
          <a:xfrm>
            <a:off x="539552" y="1629072"/>
            <a:ext cx="1944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Normaal oog</a:t>
            </a:r>
            <a:endParaRPr lang="nl-NL" altLang="nl-BE" sz="2000" b="1"/>
          </a:p>
        </p:txBody>
      </p:sp>
      <p:pic>
        <p:nvPicPr>
          <p:cNvPr id="367640" name="Picture 24"/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" r="29340" b="8298"/>
          <a:stretch>
            <a:fillRect/>
          </a:stretch>
        </p:blipFill>
        <p:spPr bwMode="auto">
          <a:xfrm>
            <a:off x="755650" y="4004469"/>
            <a:ext cx="655320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7641" name="Line 25"/>
          <p:cNvSpPr>
            <a:spLocks noChangeShapeType="1"/>
          </p:cNvSpPr>
          <p:nvPr/>
        </p:nvSpPr>
        <p:spPr bwMode="auto">
          <a:xfrm flipV="1">
            <a:off x="1476375" y="5087144"/>
            <a:ext cx="0" cy="358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grpSp>
        <p:nvGrpSpPr>
          <p:cNvPr id="367642" name="Group 26"/>
          <p:cNvGrpSpPr>
            <a:grpSpLocks/>
          </p:cNvGrpSpPr>
          <p:nvPr/>
        </p:nvGrpSpPr>
        <p:grpSpPr bwMode="auto">
          <a:xfrm flipV="1">
            <a:off x="1476375" y="5013176"/>
            <a:ext cx="3382963" cy="71438"/>
            <a:chOff x="930" y="1298"/>
            <a:chExt cx="2177" cy="0"/>
          </a:xfrm>
        </p:grpSpPr>
        <p:sp>
          <p:nvSpPr>
            <p:cNvPr id="367643" name="Line 27"/>
            <p:cNvSpPr>
              <a:spLocks noChangeShapeType="1"/>
            </p:cNvSpPr>
            <p:nvPr/>
          </p:nvSpPr>
          <p:spPr bwMode="auto">
            <a:xfrm>
              <a:off x="930" y="1298"/>
              <a:ext cx="154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67644" name="Line 28"/>
            <p:cNvSpPr>
              <a:spLocks noChangeShapeType="1"/>
            </p:cNvSpPr>
            <p:nvPr/>
          </p:nvSpPr>
          <p:spPr bwMode="auto">
            <a:xfrm>
              <a:off x="2426" y="1298"/>
              <a:ext cx="68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67646" name="Group 30"/>
          <p:cNvGrpSpPr>
            <a:grpSpLocks/>
          </p:cNvGrpSpPr>
          <p:nvPr/>
        </p:nvGrpSpPr>
        <p:grpSpPr bwMode="auto">
          <a:xfrm>
            <a:off x="4860925" y="5085557"/>
            <a:ext cx="1871663" cy="647700"/>
            <a:chOff x="3107" y="1298"/>
            <a:chExt cx="1179" cy="408"/>
          </a:xfrm>
        </p:grpSpPr>
        <p:sp>
          <p:nvSpPr>
            <p:cNvPr id="367647" name="Line 31"/>
            <p:cNvSpPr>
              <a:spLocks noChangeShapeType="1"/>
            </p:cNvSpPr>
            <p:nvPr/>
          </p:nvSpPr>
          <p:spPr bwMode="auto">
            <a:xfrm>
              <a:off x="3107" y="1298"/>
              <a:ext cx="1179" cy="4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67648" name="Line 32"/>
            <p:cNvSpPr>
              <a:spLocks noChangeShapeType="1"/>
            </p:cNvSpPr>
            <p:nvPr/>
          </p:nvSpPr>
          <p:spPr bwMode="auto">
            <a:xfrm>
              <a:off x="3152" y="1298"/>
              <a:ext cx="454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67649" name="Group 33"/>
          <p:cNvGrpSpPr>
            <a:grpSpLocks/>
          </p:cNvGrpSpPr>
          <p:nvPr/>
        </p:nvGrpSpPr>
        <p:grpSpPr bwMode="auto">
          <a:xfrm>
            <a:off x="1476375" y="5085557"/>
            <a:ext cx="3382963" cy="647700"/>
            <a:chOff x="930" y="1298"/>
            <a:chExt cx="2222" cy="408"/>
          </a:xfrm>
        </p:grpSpPr>
        <p:sp>
          <p:nvSpPr>
            <p:cNvPr id="367650" name="Line 34"/>
            <p:cNvSpPr>
              <a:spLocks noChangeShapeType="1"/>
            </p:cNvSpPr>
            <p:nvPr/>
          </p:nvSpPr>
          <p:spPr bwMode="auto">
            <a:xfrm>
              <a:off x="930" y="1298"/>
              <a:ext cx="2222" cy="4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67651" name="Line 35"/>
            <p:cNvSpPr>
              <a:spLocks noChangeShapeType="1"/>
            </p:cNvSpPr>
            <p:nvPr/>
          </p:nvSpPr>
          <p:spPr bwMode="auto">
            <a:xfrm>
              <a:off x="975" y="1298"/>
              <a:ext cx="907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67653" name="Group 37"/>
          <p:cNvGrpSpPr>
            <a:grpSpLocks/>
          </p:cNvGrpSpPr>
          <p:nvPr/>
        </p:nvGrpSpPr>
        <p:grpSpPr bwMode="auto">
          <a:xfrm flipV="1">
            <a:off x="4859338" y="5661247"/>
            <a:ext cx="1908968" cy="73025"/>
            <a:chOff x="930" y="1298"/>
            <a:chExt cx="2177" cy="0"/>
          </a:xfrm>
        </p:grpSpPr>
        <p:sp>
          <p:nvSpPr>
            <p:cNvPr id="367654" name="Line 38"/>
            <p:cNvSpPr>
              <a:spLocks noChangeShapeType="1"/>
            </p:cNvSpPr>
            <p:nvPr/>
          </p:nvSpPr>
          <p:spPr bwMode="auto">
            <a:xfrm>
              <a:off x="930" y="1298"/>
              <a:ext cx="154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67655" name="Line 39"/>
            <p:cNvSpPr>
              <a:spLocks noChangeShapeType="1"/>
            </p:cNvSpPr>
            <p:nvPr/>
          </p:nvSpPr>
          <p:spPr bwMode="auto">
            <a:xfrm>
              <a:off x="2426" y="1298"/>
              <a:ext cx="68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67656" name="Freeform 40"/>
          <p:cNvSpPr>
            <a:spLocks/>
          </p:cNvSpPr>
          <p:nvPr/>
        </p:nvSpPr>
        <p:spPr bwMode="auto">
          <a:xfrm>
            <a:off x="6732588" y="5445919"/>
            <a:ext cx="71437" cy="369332"/>
          </a:xfrm>
          <a:custGeom>
            <a:avLst/>
            <a:gdLst>
              <a:gd name="T0" fmla="*/ 45 w 45"/>
              <a:gd name="T1" fmla="*/ 0 h 181"/>
              <a:gd name="T2" fmla="*/ 0 w 45"/>
              <a:gd name="T3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" h="181">
                <a:moveTo>
                  <a:pt x="45" y="0"/>
                </a:moveTo>
                <a:cubicBezTo>
                  <a:pt x="26" y="75"/>
                  <a:pt x="7" y="151"/>
                  <a:pt x="0" y="181"/>
                </a:cubicBezTo>
              </a:path>
            </a:pathLst>
          </a:custGeom>
          <a:noFill/>
          <a:ln w="38100" cap="flat" cmpd="sng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67657" name="Text Box 41"/>
          <p:cNvSpPr txBox="1">
            <a:spLocks noChangeArrowheads="1"/>
          </p:cNvSpPr>
          <p:nvPr/>
        </p:nvSpPr>
        <p:spPr bwMode="auto">
          <a:xfrm>
            <a:off x="539552" y="4532610"/>
            <a:ext cx="1944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bijziend oog</a:t>
            </a:r>
            <a:endParaRPr lang="nl-NL" altLang="nl-BE" sz="2000" b="1" dirty="0"/>
          </a:p>
        </p:txBody>
      </p:sp>
      <p:sp>
        <p:nvSpPr>
          <p:cNvPr id="367659" name="Text Box 43"/>
          <p:cNvSpPr txBox="1">
            <a:spLocks noChangeArrowheads="1"/>
          </p:cNvSpPr>
          <p:nvPr/>
        </p:nvSpPr>
        <p:spPr bwMode="auto">
          <a:xfrm>
            <a:off x="3238797" y="5445919"/>
            <a:ext cx="4691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b="1"/>
              <a:t>F</a:t>
            </a:r>
            <a:r>
              <a:rPr lang="nl-BE" altLang="nl-BE" b="1" baseline="-25000"/>
              <a:t>1</a:t>
            </a:r>
            <a:endParaRPr lang="nl-NL" altLang="nl-BE" b="1"/>
          </a:p>
        </p:txBody>
      </p:sp>
      <p:sp>
        <p:nvSpPr>
          <p:cNvPr id="367660" name="Text Box 44"/>
          <p:cNvSpPr txBox="1">
            <a:spLocks noChangeArrowheads="1"/>
          </p:cNvSpPr>
          <p:nvPr/>
        </p:nvSpPr>
        <p:spPr bwMode="auto">
          <a:xfrm>
            <a:off x="4716463" y="5158582"/>
            <a:ext cx="3603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dirty="0"/>
              <a:t>O</a:t>
            </a:r>
            <a:endParaRPr lang="nl-NL" altLang="nl-BE" dirty="0"/>
          </a:p>
        </p:txBody>
      </p:sp>
      <p:sp>
        <p:nvSpPr>
          <p:cNvPr id="367661" name="Text Box 45"/>
          <p:cNvSpPr txBox="1">
            <a:spLocks noChangeArrowheads="1"/>
          </p:cNvSpPr>
          <p:nvPr/>
        </p:nvSpPr>
        <p:spPr bwMode="auto">
          <a:xfrm>
            <a:off x="5868988" y="5085557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b="1"/>
              <a:t>F</a:t>
            </a:r>
            <a:r>
              <a:rPr lang="nl-BE" altLang="nl-BE" b="1" baseline="-25000"/>
              <a:t>2</a:t>
            </a:r>
            <a:endParaRPr lang="nl-NL" altLang="nl-BE" b="1"/>
          </a:p>
        </p:txBody>
      </p:sp>
      <p:sp>
        <p:nvSpPr>
          <p:cNvPr id="42" name="Titel 1"/>
          <p:cNvSpPr txBox="1">
            <a:spLocks/>
          </p:cNvSpPr>
          <p:nvPr/>
        </p:nvSpPr>
        <p:spPr>
          <a:xfrm>
            <a:off x="323528" y="764704"/>
            <a:ext cx="84969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dirty="0" smtClean="0">
                <a:solidFill>
                  <a:schemeClr val="bg1"/>
                </a:solidFill>
              </a:rPr>
              <a:t>3.6 Optische toestellen: bril</a:t>
            </a:r>
          </a:p>
        </p:txBody>
      </p:sp>
      <p:sp>
        <p:nvSpPr>
          <p:cNvPr id="43" name="Titel 1"/>
          <p:cNvSpPr txBox="1">
            <a:spLocks/>
          </p:cNvSpPr>
          <p:nvPr/>
        </p:nvSpPr>
        <p:spPr>
          <a:xfrm>
            <a:off x="323528" y="188639"/>
            <a:ext cx="8496944" cy="5040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                                pg. 45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932040" y="1628800"/>
            <a:ext cx="35719" cy="208796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824313" y="4365104"/>
            <a:ext cx="35719" cy="208796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56588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38" grpId="0" animBg="1"/>
      <p:bldP spid="36765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5" name="Picture 5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05"/>
          <a:stretch>
            <a:fillRect/>
          </a:stretch>
        </p:blipFill>
        <p:spPr bwMode="auto">
          <a:xfrm>
            <a:off x="755650" y="1124198"/>
            <a:ext cx="6911975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646" name="Line 6"/>
          <p:cNvSpPr>
            <a:spLocks noChangeShapeType="1"/>
          </p:cNvSpPr>
          <p:nvPr/>
        </p:nvSpPr>
        <p:spPr bwMode="auto">
          <a:xfrm flipV="1">
            <a:off x="1476375" y="2348185"/>
            <a:ext cx="0" cy="358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3348038" y="2924448"/>
            <a:ext cx="360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nl-BE" altLang="nl-BE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endParaRPr lang="nl-NL" altLang="nl-B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5940425" y="2924448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nl-BE" altLang="nl-BE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lang="nl-NL" altLang="nl-B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68650" name="Group 10"/>
          <p:cNvGrpSpPr>
            <a:grpSpLocks/>
          </p:cNvGrpSpPr>
          <p:nvPr/>
        </p:nvGrpSpPr>
        <p:grpSpPr bwMode="auto">
          <a:xfrm>
            <a:off x="1476375" y="2348185"/>
            <a:ext cx="3455988" cy="0"/>
            <a:chOff x="930" y="1298"/>
            <a:chExt cx="2177" cy="0"/>
          </a:xfrm>
        </p:grpSpPr>
        <p:sp>
          <p:nvSpPr>
            <p:cNvPr id="368651" name="Line 11"/>
            <p:cNvSpPr>
              <a:spLocks noChangeShapeType="1"/>
            </p:cNvSpPr>
            <p:nvPr/>
          </p:nvSpPr>
          <p:spPr bwMode="auto">
            <a:xfrm>
              <a:off x="930" y="1298"/>
              <a:ext cx="154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68652" name="Line 12"/>
            <p:cNvSpPr>
              <a:spLocks noChangeShapeType="1"/>
            </p:cNvSpPr>
            <p:nvPr/>
          </p:nvSpPr>
          <p:spPr bwMode="auto">
            <a:xfrm>
              <a:off x="2426" y="1298"/>
              <a:ext cx="68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68653" name="Group 13"/>
          <p:cNvGrpSpPr>
            <a:grpSpLocks/>
          </p:cNvGrpSpPr>
          <p:nvPr/>
        </p:nvGrpSpPr>
        <p:grpSpPr bwMode="auto">
          <a:xfrm>
            <a:off x="4932363" y="2348185"/>
            <a:ext cx="1871662" cy="647700"/>
            <a:chOff x="3107" y="1298"/>
            <a:chExt cx="1179" cy="408"/>
          </a:xfrm>
        </p:grpSpPr>
        <p:sp>
          <p:nvSpPr>
            <p:cNvPr id="368654" name="Line 14"/>
            <p:cNvSpPr>
              <a:spLocks noChangeShapeType="1"/>
            </p:cNvSpPr>
            <p:nvPr/>
          </p:nvSpPr>
          <p:spPr bwMode="auto">
            <a:xfrm>
              <a:off x="3107" y="1298"/>
              <a:ext cx="1179" cy="4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68655" name="Line 15"/>
            <p:cNvSpPr>
              <a:spLocks noChangeShapeType="1"/>
            </p:cNvSpPr>
            <p:nvPr/>
          </p:nvSpPr>
          <p:spPr bwMode="auto">
            <a:xfrm>
              <a:off x="3152" y="1298"/>
              <a:ext cx="454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68656" name="Group 16"/>
          <p:cNvGrpSpPr>
            <a:grpSpLocks/>
          </p:cNvGrpSpPr>
          <p:nvPr/>
        </p:nvGrpSpPr>
        <p:grpSpPr bwMode="auto">
          <a:xfrm>
            <a:off x="1476375" y="2348880"/>
            <a:ext cx="3527425" cy="647700"/>
            <a:chOff x="930" y="1298"/>
            <a:chExt cx="2222" cy="408"/>
          </a:xfrm>
        </p:grpSpPr>
        <p:sp>
          <p:nvSpPr>
            <p:cNvPr id="368657" name="Line 17"/>
            <p:cNvSpPr>
              <a:spLocks noChangeShapeType="1"/>
            </p:cNvSpPr>
            <p:nvPr/>
          </p:nvSpPr>
          <p:spPr bwMode="auto">
            <a:xfrm>
              <a:off x="930" y="1298"/>
              <a:ext cx="2222" cy="4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68658" name="Line 18"/>
            <p:cNvSpPr>
              <a:spLocks noChangeShapeType="1"/>
            </p:cNvSpPr>
            <p:nvPr/>
          </p:nvSpPr>
          <p:spPr bwMode="auto">
            <a:xfrm>
              <a:off x="975" y="1298"/>
              <a:ext cx="907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68659" name="Group 19"/>
          <p:cNvGrpSpPr>
            <a:grpSpLocks/>
          </p:cNvGrpSpPr>
          <p:nvPr/>
        </p:nvGrpSpPr>
        <p:grpSpPr bwMode="auto">
          <a:xfrm flipV="1">
            <a:off x="5003800" y="2924944"/>
            <a:ext cx="1800225" cy="73025"/>
            <a:chOff x="930" y="1298"/>
            <a:chExt cx="2177" cy="0"/>
          </a:xfrm>
        </p:grpSpPr>
        <p:sp>
          <p:nvSpPr>
            <p:cNvPr id="368660" name="Line 20"/>
            <p:cNvSpPr>
              <a:spLocks noChangeShapeType="1"/>
            </p:cNvSpPr>
            <p:nvPr/>
          </p:nvSpPr>
          <p:spPr bwMode="auto">
            <a:xfrm>
              <a:off x="930" y="1298"/>
              <a:ext cx="154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68661" name="Line 21"/>
            <p:cNvSpPr>
              <a:spLocks noChangeShapeType="1"/>
            </p:cNvSpPr>
            <p:nvPr/>
          </p:nvSpPr>
          <p:spPr bwMode="auto">
            <a:xfrm>
              <a:off x="2426" y="1298"/>
              <a:ext cx="68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68662" name="Freeform 22"/>
          <p:cNvSpPr>
            <a:spLocks/>
          </p:cNvSpPr>
          <p:nvPr/>
        </p:nvSpPr>
        <p:spPr bwMode="auto">
          <a:xfrm>
            <a:off x="6755854" y="2643778"/>
            <a:ext cx="144016" cy="368300"/>
          </a:xfrm>
          <a:custGeom>
            <a:avLst/>
            <a:gdLst>
              <a:gd name="T0" fmla="*/ 36 w 36"/>
              <a:gd name="T1" fmla="*/ 0 h 136"/>
              <a:gd name="T2" fmla="*/ 0 w 36"/>
              <a:gd name="T3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" h="136">
                <a:moveTo>
                  <a:pt x="36" y="0"/>
                </a:moveTo>
                <a:cubicBezTo>
                  <a:pt x="22" y="56"/>
                  <a:pt x="8" y="113"/>
                  <a:pt x="0" y="136"/>
                </a:cubicBezTo>
              </a:path>
            </a:pathLst>
          </a:custGeom>
          <a:noFill/>
          <a:ln w="38100" cap="flat" cmpd="sng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nl-BE"/>
          </a:p>
        </p:txBody>
      </p:sp>
      <p:sp>
        <p:nvSpPr>
          <p:cNvPr id="368663" name="Text Box 23"/>
          <p:cNvSpPr txBox="1">
            <a:spLocks noChangeArrowheads="1"/>
          </p:cNvSpPr>
          <p:nvPr/>
        </p:nvSpPr>
        <p:spPr bwMode="auto">
          <a:xfrm>
            <a:off x="395536" y="1701229"/>
            <a:ext cx="20889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normaal oog</a:t>
            </a:r>
            <a:endParaRPr lang="nl-NL" altLang="nl-BE" sz="2000" b="1" dirty="0"/>
          </a:p>
        </p:txBody>
      </p:sp>
      <p:pic>
        <p:nvPicPr>
          <p:cNvPr id="368664" name="Picture 24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056" b="16652"/>
          <a:stretch>
            <a:fillRect/>
          </a:stretch>
        </p:blipFill>
        <p:spPr bwMode="auto">
          <a:xfrm>
            <a:off x="755650" y="4148410"/>
            <a:ext cx="691197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665" name="Text Box 25"/>
          <p:cNvSpPr txBox="1">
            <a:spLocks noChangeArrowheads="1"/>
          </p:cNvSpPr>
          <p:nvPr/>
        </p:nvSpPr>
        <p:spPr bwMode="auto">
          <a:xfrm>
            <a:off x="395536" y="4676204"/>
            <a:ext cx="20889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verziend oog</a:t>
            </a:r>
            <a:endParaRPr lang="nl-NL" altLang="nl-BE" sz="2000" b="1"/>
          </a:p>
        </p:txBody>
      </p:sp>
      <p:sp>
        <p:nvSpPr>
          <p:cNvPr id="368666" name="Line 26"/>
          <p:cNvSpPr>
            <a:spLocks noChangeShapeType="1"/>
          </p:cNvSpPr>
          <p:nvPr/>
        </p:nvSpPr>
        <p:spPr bwMode="auto">
          <a:xfrm flipV="1">
            <a:off x="1547813" y="5158060"/>
            <a:ext cx="0" cy="358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grpSp>
        <p:nvGrpSpPr>
          <p:cNvPr id="368667" name="Group 27"/>
          <p:cNvGrpSpPr>
            <a:grpSpLocks/>
          </p:cNvGrpSpPr>
          <p:nvPr/>
        </p:nvGrpSpPr>
        <p:grpSpPr bwMode="auto">
          <a:xfrm>
            <a:off x="1547813" y="5156473"/>
            <a:ext cx="3455987" cy="0"/>
            <a:chOff x="930" y="1298"/>
            <a:chExt cx="2177" cy="0"/>
          </a:xfrm>
        </p:grpSpPr>
        <p:sp>
          <p:nvSpPr>
            <p:cNvPr id="368668" name="Line 28"/>
            <p:cNvSpPr>
              <a:spLocks noChangeShapeType="1"/>
            </p:cNvSpPr>
            <p:nvPr/>
          </p:nvSpPr>
          <p:spPr bwMode="auto">
            <a:xfrm>
              <a:off x="930" y="1298"/>
              <a:ext cx="154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68669" name="Line 29"/>
            <p:cNvSpPr>
              <a:spLocks noChangeShapeType="1"/>
            </p:cNvSpPr>
            <p:nvPr/>
          </p:nvSpPr>
          <p:spPr bwMode="auto">
            <a:xfrm>
              <a:off x="2426" y="1298"/>
              <a:ext cx="68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68670" name="Group 30"/>
          <p:cNvGrpSpPr>
            <a:grpSpLocks/>
          </p:cNvGrpSpPr>
          <p:nvPr/>
        </p:nvGrpSpPr>
        <p:grpSpPr bwMode="auto">
          <a:xfrm>
            <a:off x="1547813" y="5156473"/>
            <a:ext cx="3455987" cy="647700"/>
            <a:chOff x="930" y="1298"/>
            <a:chExt cx="2222" cy="408"/>
          </a:xfrm>
        </p:grpSpPr>
        <p:sp>
          <p:nvSpPr>
            <p:cNvPr id="368671" name="Line 31"/>
            <p:cNvSpPr>
              <a:spLocks noChangeShapeType="1"/>
            </p:cNvSpPr>
            <p:nvPr/>
          </p:nvSpPr>
          <p:spPr bwMode="auto">
            <a:xfrm>
              <a:off x="930" y="1298"/>
              <a:ext cx="2222" cy="4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68672" name="Line 32"/>
            <p:cNvSpPr>
              <a:spLocks noChangeShapeType="1"/>
            </p:cNvSpPr>
            <p:nvPr/>
          </p:nvSpPr>
          <p:spPr bwMode="auto">
            <a:xfrm>
              <a:off x="975" y="1298"/>
              <a:ext cx="907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68673" name="Group 33"/>
          <p:cNvGrpSpPr>
            <a:grpSpLocks/>
          </p:cNvGrpSpPr>
          <p:nvPr/>
        </p:nvGrpSpPr>
        <p:grpSpPr bwMode="auto">
          <a:xfrm>
            <a:off x="5003800" y="5156473"/>
            <a:ext cx="2089150" cy="720725"/>
            <a:chOff x="3107" y="1298"/>
            <a:chExt cx="1179" cy="408"/>
          </a:xfrm>
        </p:grpSpPr>
        <p:sp>
          <p:nvSpPr>
            <p:cNvPr id="368674" name="Line 34"/>
            <p:cNvSpPr>
              <a:spLocks noChangeShapeType="1"/>
            </p:cNvSpPr>
            <p:nvPr/>
          </p:nvSpPr>
          <p:spPr bwMode="auto">
            <a:xfrm>
              <a:off x="3107" y="1298"/>
              <a:ext cx="1179" cy="4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68675" name="Line 35"/>
            <p:cNvSpPr>
              <a:spLocks noChangeShapeType="1"/>
            </p:cNvSpPr>
            <p:nvPr/>
          </p:nvSpPr>
          <p:spPr bwMode="auto">
            <a:xfrm>
              <a:off x="3152" y="1298"/>
              <a:ext cx="454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grpSp>
        <p:nvGrpSpPr>
          <p:cNvPr id="368676" name="Group 36"/>
          <p:cNvGrpSpPr>
            <a:grpSpLocks/>
          </p:cNvGrpSpPr>
          <p:nvPr/>
        </p:nvGrpSpPr>
        <p:grpSpPr bwMode="auto">
          <a:xfrm flipV="1">
            <a:off x="5003800" y="5733256"/>
            <a:ext cx="2016125" cy="73025"/>
            <a:chOff x="930" y="1298"/>
            <a:chExt cx="2177" cy="0"/>
          </a:xfrm>
        </p:grpSpPr>
        <p:sp>
          <p:nvSpPr>
            <p:cNvPr id="368677" name="Line 37"/>
            <p:cNvSpPr>
              <a:spLocks noChangeShapeType="1"/>
            </p:cNvSpPr>
            <p:nvPr/>
          </p:nvSpPr>
          <p:spPr bwMode="auto">
            <a:xfrm>
              <a:off x="930" y="1298"/>
              <a:ext cx="154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368678" name="Line 38"/>
            <p:cNvSpPr>
              <a:spLocks noChangeShapeType="1"/>
            </p:cNvSpPr>
            <p:nvPr/>
          </p:nvSpPr>
          <p:spPr bwMode="auto">
            <a:xfrm>
              <a:off x="2426" y="1298"/>
              <a:ext cx="68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</p:grpSp>
      <p:sp>
        <p:nvSpPr>
          <p:cNvPr id="368679" name="Line 39"/>
          <p:cNvSpPr>
            <a:spLocks noChangeShapeType="1"/>
          </p:cNvSpPr>
          <p:nvPr/>
        </p:nvSpPr>
        <p:spPr bwMode="auto">
          <a:xfrm>
            <a:off x="6877050" y="5516835"/>
            <a:ext cx="0" cy="28733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3528" y="764704"/>
            <a:ext cx="84969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dirty="0" smtClean="0">
                <a:solidFill>
                  <a:schemeClr val="bg1"/>
                </a:solidFill>
              </a:rPr>
              <a:t>3.6 Optische toestellen: bril</a:t>
            </a:r>
          </a:p>
        </p:txBody>
      </p:sp>
      <p:sp>
        <p:nvSpPr>
          <p:cNvPr id="39" name="Titel 1"/>
          <p:cNvSpPr txBox="1">
            <a:spLocks/>
          </p:cNvSpPr>
          <p:nvPr/>
        </p:nvSpPr>
        <p:spPr>
          <a:xfrm>
            <a:off x="323528" y="188639"/>
            <a:ext cx="8496944" cy="5040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                                pg. 46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932040" y="1700808"/>
            <a:ext cx="35719" cy="208796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932040" y="4365104"/>
            <a:ext cx="35719" cy="208796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4859710" y="5219908"/>
            <a:ext cx="3603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dirty="0"/>
              <a:t>O</a:t>
            </a:r>
            <a:endParaRPr lang="nl-NL" altLang="nl-BE" dirty="0"/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4859710" y="2348880"/>
            <a:ext cx="3603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dirty="0"/>
              <a:t>O</a:t>
            </a:r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xmlns="" val="32911403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2" grpId="0" animBg="1"/>
      <p:bldP spid="36867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691" name="Group 2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811941621"/>
              </p:ext>
            </p:extLst>
          </p:nvPr>
        </p:nvGraphicFramePr>
        <p:xfrm>
          <a:off x="684213" y="1380703"/>
          <a:ext cx="7570787" cy="5000625"/>
        </p:xfrm>
        <a:graphic>
          <a:graphicData uri="http://schemas.openxmlformats.org/drawingml/2006/table">
            <a:tbl>
              <a:tblPr/>
              <a:tblGrid>
                <a:gridCol w="3786187"/>
                <a:gridCol w="3784600"/>
              </a:tblGrid>
              <a:tr h="1000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Bijziendheid</a:t>
                      </a:r>
                      <a:endParaRPr kumimoji="0" lang="nl-NL" altLang="nl-B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verziendheid</a:t>
                      </a:r>
                      <a:endParaRPr kumimoji="0" lang="nl-NL" altLang="nl-B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692" name="Text Box 28"/>
          <p:cNvSpPr txBox="1">
            <a:spLocks noChangeArrowheads="1"/>
          </p:cNvSpPr>
          <p:nvPr/>
        </p:nvSpPr>
        <p:spPr bwMode="auto">
          <a:xfrm>
            <a:off x="755650" y="2604666"/>
            <a:ext cx="36718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dirty="0"/>
              <a:t>Personen die alleen voorwerpen van </a:t>
            </a:r>
            <a:r>
              <a:rPr lang="nl-BE" altLang="nl-BE" sz="1600" b="1" dirty="0">
                <a:solidFill>
                  <a:srgbClr val="FF6600"/>
                </a:solidFill>
              </a:rPr>
              <a:t>dichtbij scherp</a:t>
            </a:r>
            <a:r>
              <a:rPr lang="nl-BE" altLang="nl-BE" sz="1600" b="1" dirty="0"/>
              <a:t> </a:t>
            </a:r>
            <a:r>
              <a:rPr lang="nl-BE" altLang="nl-BE" sz="1600" dirty="0"/>
              <a:t>kunnen zien</a:t>
            </a:r>
            <a:endParaRPr lang="nl-NL" altLang="nl-BE" sz="1600" dirty="0"/>
          </a:p>
        </p:txBody>
      </p:sp>
      <p:sp>
        <p:nvSpPr>
          <p:cNvPr id="369693" name="Text Box 29"/>
          <p:cNvSpPr txBox="1">
            <a:spLocks noChangeArrowheads="1"/>
          </p:cNvSpPr>
          <p:nvPr/>
        </p:nvSpPr>
        <p:spPr bwMode="auto">
          <a:xfrm>
            <a:off x="4500563" y="2599903"/>
            <a:ext cx="3671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dirty="0"/>
              <a:t>Personen die alleen </a:t>
            </a:r>
            <a:r>
              <a:rPr lang="nl-BE" altLang="nl-BE" sz="1600" b="1" dirty="0">
                <a:solidFill>
                  <a:srgbClr val="FF6600"/>
                </a:solidFill>
              </a:rPr>
              <a:t>verafgelegen</a:t>
            </a:r>
            <a:r>
              <a:rPr lang="nl-BE" altLang="nl-BE" sz="1600" dirty="0">
                <a:solidFill>
                  <a:srgbClr val="FF6600"/>
                </a:solidFill>
              </a:rPr>
              <a:t> </a:t>
            </a:r>
            <a:r>
              <a:rPr lang="nl-BE" altLang="nl-BE" sz="1600" dirty="0"/>
              <a:t>voorwerpen </a:t>
            </a:r>
            <a:r>
              <a:rPr lang="nl-BE" altLang="nl-BE" sz="1600" b="1" dirty="0">
                <a:solidFill>
                  <a:srgbClr val="FF6600"/>
                </a:solidFill>
              </a:rPr>
              <a:t>scherp</a:t>
            </a:r>
            <a:r>
              <a:rPr lang="nl-BE" altLang="nl-BE" sz="1600" dirty="0"/>
              <a:t> kunnen zien</a:t>
            </a:r>
            <a:endParaRPr lang="nl-NL" altLang="nl-BE" sz="1600" dirty="0"/>
          </a:p>
        </p:txBody>
      </p:sp>
      <p:sp>
        <p:nvSpPr>
          <p:cNvPr id="369694" name="Text Box 30"/>
          <p:cNvSpPr txBox="1">
            <a:spLocks noChangeArrowheads="1"/>
          </p:cNvSpPr>
          <p:nvPr/>
        </p:nvSpPr>
        <p:spPr bwMode="auto">
          <a:xfrm>
            <a:off x="755650" y="3579480"/>
            <a:ext cx="3671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b="1" dirty="0" smtClean="0"/>
              <a:t>beeld</a:t>
            </a:r>
            <a:r>
              <a:rPr lang="nl-BE" altLang="nl-BE" sz="1600" dirty="0" smtClean="0"/>
              <a:t> ligt </a:t>
            </a:r>
            <a:r>
              <a:rPr lang="nl-BE" altLang="nl-BE" sz="1600" b="1" dirty="0">
                <a:solidFill>
                  <a:srgbClr val="FF6600"/>
                </a:solidFill>
              </a:rPr>
              <a:t>voor</a:t>
            </a:r>
            <a:r>
              <a:rPr lang="nl-BE" altLang="nl-BE" sz="1600" dirty="0" smtClean="0"/>
              <a:t> het </a:t>
            </a:r>
            <a:r>
              <a:rPr lang="nl-BE" altLang="nl-BE" sz="1600" b="1" dirty="0">
                <a:solidFill>
                  <a:srgbClr val="FF6600"/>
                </a:solidFill>
              </a:rPr>
              <a:t>netvlies</a:t>
            </a:r>
            <a:endParaRPr lang="nl-NL" altLang="nl-BE" sz="1600" b="1" dirty="0">
              <a:solidFill>
                <a:srgbClr val="FF6600"/>
              </a:solidFill>
            </a:endParaRPr>
          </a:p>
        </p:txBody>
      </p:sp>
      <p:sp>
        <p:nvSpPr>
          <p:cNvPr id="369695" name="Text Box 31"/>
          <p:cNvSpPr txBox="1">
            <a:spLocks noChangeArrowheads="1"/>
          </p:cNvSpPr>
          <p:nvPr/>
        </p:nvSpPr>
        <p:spPr bwMode="auto">
          <a:xfrm>
            <a:off x="4429125" y="3612728"/>
            <a:ext cx="36718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b="1" dirty="0"/>
              <a:t>b</a:t>
            </a:r>
            <a:r>
              <a:rPr lang="nl-BE" altLang="nl-BE" sz="1600" b="1" dirty="0" smtClean="0"/>
              <a:t>eeld</a:t>
            </a:r>
            <a:r>
              <a:rPr lang="nl-BE" altLang="nl-BE" sz="1600" b="1" dirty="0" smtClean="0">
                <a:solidFill>
                  <a:srgbClr val="00CC00"/>
                </a:solidFill>
              </a:rPr>
              <a:t> </a:t>
            </a:r>
            <a:r>
              <a:rPr lang="nl-BE" altLang="nl-BE" sz="1600" dirty="0"/>
              <a:t>ligt </a:t>
            </a:r>
            <a:r>
              <a:rPr lang="nl-BE" altLang="nl-BE" sz="1600" b="1" dirty="0">
                <a:solidFill>
                  <a:srgbClr val="FF6600"/>
                </a:solidFill>
              </a:rPr>
              <a:t>achter </a:t>
            </a:r>
            <a:r>
              <a:rPr lang="nl-BE" altLang="nl-BE" sz="1600" dirty="0"/>
              <a:t>het </a:t>
            </a:r>
            <a:r>
              <a:rPr lang="nl-BE" altLang="nl-BE" sz="1600" b="1" dirty="0">
                <a:solidFill>
                  <a:srgbClr val="FF6600"/>
                </a:solidFill>
              </a:rPr>
              <a:t>netvlies</a:t>
            </a:r>
            <a:endParaRPr lang="nl-NL" altLang="nl-BE" sz="1600" b="1" dirty="0">
              <a:solidFill>
                <a:srgbClr val="FF6600"/>
              </a:solidFill>
            </a:endParaRPr>
          </a:p>
        </p:txBody>
      </p:sp>
      <p:sp>
        <p:nvSpPr>
          <p:cNvPr id="369696" name="Text Box 32"/>
          <p:cNvSpPr txBox="1">
            <a:spLocks noChangeArrowheads="1"/>
          </p:cNvSpPr>
          <p:nvPr/>
        </p:nvSpPr>
        <p:spPr bwMode="auto">
          <a:xfrm>
            <a:off x="755650" y="4500141"/>
            <a:ext cx="1223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b="1" dirty="0"/>
              <a:t>oorzaak</a:t>
            </a:r>
            <a:endParaRPr lang="nl-NL" altLang="nl-BE" sz="1600" b="1" dirty="0"/>
          </a:p>
        </p:txBody>
      </p:sp>
      <p:sp>
        <p:nvSpPr>
          <p:cNvPr id="369697" name="Text Box 33"/>
          <p:cNvSpPr txBox="1">
            <a:spLocks noChangeArrowheads="1"/>
          </p:cNvSpPr>
          <p:nvPr/>
        </p:nvSpPr>
        <p:spPr bwMode="auto">
          <a:xfrm>
            <a:off x="1835150" y="4493791"/>
            <a:ext cx="2374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BE" altLang="nl-BE" sz="1600" dirty="0"/>
              <a:t> oog is te </a:t>
            </a:r>
            <a:r>
              <a:rPr lang="nl-BE" altLang="nl-BE" sz="1600" b="1" dirty="0">
                <a:solidFill>
                  <a:srgbClr val="FF6600"/>
                </a:solidFill>
              </a:rPr>
              <a:t>lang</a:t>
            </a:r>
          </a:p>
          <a:p>
            <a:pPr>
              <a:buFontTx/>
              <a:buChar char="•"/>
            </a:pPr>
            <a:r>
              <a:rPr lang="nl-BE" altLang="nl-BE" sz="1600" dirty="0"/>
              <a:t> lens is te </a:t>
            </a:r>
            <a:r>
              <a:rPr lang="nl-BE" altLang="nl-BE" sz="1600" b="1" dirty="0" smtClean="0">
                <a:solidFill>
                  <a:srgbClr val="FF6600"/>
                </a:solidFill>
              </a:rPr>
              <a:t>bol</a:t>
            </a:r>
          </a:p>
          <a:p>
            <a:r>
              <a:rPr lang="nl-BE" altLang="nl-BE" sz="1600" b="1" dirty="0">
                <a:solidFill>
                  <a:srgbClr val="FF6600"/>
                </a:solidFill>
              </a:rPr>
              <a:t> </a:t>
            </a:r>
            <a:r>
              <a:rPr lang="nl-BE" altLang="nl-BE" sz="1600" b="1" dirty="0" smtClean="0">
                <a:solidFill>
                  <a:srgbClr val="FF6600"/>
                </a:solidFill>
              </a:rPr>
              <a:t>-&gt; sterkte breking</a:t>
            </a:r>
            <a:endParaRPr lang="nl-NL" altLang="nl-BE" sz="1600" b="1" dirty="0">
              <a:solidFill>
                <a:srgbClr val="FF6600"/>
              </a:solidFill>
            </a:endParaRPr>
          </a:p>
        </p:txBody>
      </p:sp>
      <p:sp>
        <p:nvSpPr>
          <p:cNvPr id="369698" name="Text Box 34"/>
          <p:cNvSpPr txBox="1">
            <a:spLocks noChangeArrowheads="1"/>
          </p:cNvSpPr>
          <p:nvPr/>
        </p:nvSpPr>
        <p:spPr bwMode="auto">
          <a:xfrm>
            <a:off x="4572000" y="4500141"/>
            <a:ext cx="1223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b="1" dirty="0"/>
              <a:t>oorzaak</a:t>
            </a:r>
            <a:endParaRPr lang="nl-NL" altLang="nl-BE" sz="1600" b="1" dirty="0"/>
          </a:p>
        </p:txBody>
      </p:sp>
      <p:sp>
        <p:nvSpPr>
          <p:cNvPr id="369699" name="Text Box 35"/>
          <p:cNvSpPr txBox="1">
            <a:spLocks noChangeArrowheads="1"/>
          </p:cNvSpPr>
          <p:nvPr/>
        </p:nvSpPr>
        <p:spPr bwMode="auto">
          <a:xfrm>
            <a:off x="5653088" y="4493791"/>
            <a:ext cx="2374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BE" altLang="nl-BE" sz="1600" dirty="0"/>
              <a:t> oog is te </a:t>
            </a:r>
            <a:r>
              <a:rPr lang="nl-BE" altLang="nl-BE" sz="1600" b="1" dirty="0">
                <a:solidFill>
                  <a:srgbClr val="FF6600"/>
                </a:solidFill>
              </a:rPr>
              <a:t>kort</a:t>
            </a:r>
          </a:p>
          <a:p>
            <a:pPr>
              <a:buFontTx/>
              <a:buChar char="•"/>
            </a:pPr>
            <a:r>
              <a:rPr lang="nl-BE" altLang="nl-BE" sz="1600" dirty="0"/>
              <a:t> lens is te </a:t>
            </a:r>
            <a:r>
              <a:rPr lang="nl-BE" altLang="nl-BE" sz="1600" b="1" dirty="0" smtClean="0">
                <a:solidFill>
                  <a:srgbClr val="FF6600"/>
                </a:solidFill>
              </a:rPr>
              <a:t>afgeplat</a:t>
            </a:r>
          </a:p>
          <a:p>
            <a:r>
              <a:rPr lang="nl-BE" altLang="nl-BE" sz="1600" b="1" dirty="0">
                <a:solidFill>
                  <a:srgbClr val="FF6600"/>
                </a:solidFill>
              </a:rPr>
              <a:t> </a:t>
            </a:r>
            <a:r>
              <a:rPr lang="nl-BE" altLang="nl-BE" sz="1600" b="1" dirty="0" smtClean="0">
                <a:solidFill>
                  <a:srgbClr val="FF6600"/>
                </a:solidFill>
              </a:rPr>
              <a:t>-&gt; zwakke breking</a:t>
            </a:r>
            <a:endParaRPr lang="nl-NL" altLang="nl-BE" sz="1600" b="1" dirty="0">
              <a:solidFill>
                <a:srgbClr val="FF6600"/>
              </a:solidFill>
            </a:endParaRPr>
          </a:p>
        </p:txBody>
      </p:sp>
      <p:sp>
        <p:nvSpPr>
          <p:cNvPr id="369700" name="Text Box 36"/>
          <p:cNvSpPr txBox="1">
            <a:spLocks noChangeArrowheads="1"/>
          </p:cNvSpPr>
          <p:nvPr/>
        </p:nvSpPr>
        <p:spPr bwMode="auto">
          <a:xfrm>
            <a:off x="755650" y="5652666"/>
            <a:ext cx="1223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b="1" dirty="0"/>
              <a:t>oplossing</a:t>
            </a:r>
            <a:endParaRPr lang="nl-NL" altLang="nl-BE" sz="1600" b="1" dirty="0"/>
          </a:p>
        </p:txBody>
      </p:sp>
      <p:sp>
        <p:nvSpPr>
          <p:cNvPr id="369701" name="Text Box 37"/>
          <p:cNvSpPr txBox="1">
            <a:spLocks noChangeArrowheads="1"/>
          </p:cNvSpPr>
          <p:nvPr/>
        </p:nvSpPr>
        <p:spPr bwMode="auto">
          <a:xfrm>
            <a:off x="1835150" y="5652666"/>
            <a:ext cx="237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dirty="0"/>
              <a:t>bril met </a:t>
            </a:r>
            <a:r>
              <a:rPr lang="nl-BE" altLang="nl-BE" sz="1600" b="1" dirty="0">
                <a:solidFill>
                  <a:srgbClr val="FF6600"/>
                </a:solidFill>
              </a:rPr>
              <a:t>holle</a:t>
            </a:r>
            <a:r>
              <a:rPr lang="nl-BE" altLang="nl-BE" sz="1600" dirty="0"/>
              <a:t> lenzen</a:t>
            </a:r>
            <a:endParaRPr lang="nl-NL" altLang="nl-BE" sz="1600" dirty="0">
              <a:solidFill>
                <a:srgbClr val="FF6600"/>
              </a:solidFill>
            </a:endParaRPr>
          </a:p>
        </p:txBody>
      </p:sp>
      <p:sp>
        <p:nvSpPr>
          <p:cNvPr id="369702" name="Text Box 38"/>
          <p:cNvSpPr txBox="1">
            <a:spLocks noChangeArrowheads="1"/>
          </p:cNvSpPr>
          <p:nvPr/>
        </p:nvSpPr>
        <p:spPr bwMode="auto">
          <a:xfrm>
            <a:off x="4573588" y="5652666"/>
            <a:ext cx="1223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1600" b="1" dirty="0"/>
              <a:t>oplossing</a:t>
            </a:r>
            <a:endParaRPr lang="nl-NL" altLang="nl-BE" sz="1600" b="1" dirty="0"/>
          </a:p>
        </p:txBody>
      </p:sp>
      <p:sp>
        <p:nvSpPr>
          <p:cNvPr id="369703" name="Text Box 39"/>
          <p:cNvSpPr txBox="1">
            <a:spLocks noChangeArrowheads="1"/>
          </p:cNvSpPr>
          <p:nvPr/>
        </p:nvSpPr>
        <p:spPr bwMode="auto">
          <a:xfrm>
            <a:off x="5653088" y="5652666"/>
            <a:ext cx="237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dirty="0"/>
              <a:t>bril met </a:t>
            </a:r>
            <a:r>
              <a:rPr lang="nl-BE" altLang="nl-BE" sz="1600" b="1" dirty="0">
                <a:solidFill>
                  <a:srgbClr val="FF6600"/>
                </a:solidFill>
              </a:rPr>
              <a:t>bolle</a:t>
            </a:r>
            <a:r>
              <a:rPr lang="nl-BE" altLang="nl-BE" sz="1600" dirty="0"/>
              <a:t> lenzen</a:t>
            </a:r>
            <a:endParaRPr lang="nl-NL" altLang="nl-BE" sz="1600" dirty="0">
              <a:solidFill>
                <a:srgbClr val="FF6600"/>
              </a:solidFill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323528" y="764704"/>
            <a:ext cx="84969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dirty="0" smtClean="0">
                <a:solidFill>
                  <a:schemeClr val="bg1"/>
                </a:solidFill>
              </a:rPr>
              <a:t>3.6 Optische toestellen: bril</a:t>
            </a: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323528" y="188639"/>
            <a:ext cx="8496944" cy="5040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                                pg. 46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35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9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9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9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9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9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9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9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9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92" grpId="0"/>
      <p:bldP spid="369693" grpId="0"/>
      <p:bldP spid="369694" grpId="0"/>
      <p:bldP spid="369695" grpId="0"/>
      <p:bldP spid="369696" grpId="0"/>
      <p:bldP spid="369697" grpId="0"/>
      <p:bldP spid="369698" grpId="0"/>
      <p:bldP spid="369699" grpId="0"/>
      <p:bldP spid="369700" grpId="0"/>
      <p:bldP spid="369701" grpId="0"/>
      <p:bldP spid="369702" grpId="0"/>
      <p:bldP spid="36970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7" name="Picture 5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94" t="27655" r="15488" b="30659"/>
          <a:stretch>
            <a:fillRect/>
          </a:stretch>
        </p:blipFill>
        <p:spPr bwMode="auto">
          <a:xfrm>
            <a:off x="468313" y="1052785"/>
            <a:ext cx="7056437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1719" name="Text Box 7"/>
          <p:cNvSpPr txBox="1">
            <a:spLocks noChangeArrowheads="1"/>
          </p:cNvSpPr>
          <p:nvPr/>
        </p:nvSpPr>
        <p:spPr bwMode="auto">
          <a:xfrm>
            <a:off x="2196257" y="2669941"/>
            <a:ext cx="23760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normaal oog</a:t>
            </a:r>
            <a:endParaRPr lang="nl-NL" altLang="nl-BE" sz="2000" b="1"/>
          </a:p>
        </p:txBody>
      </p:sp>
      <p:sp>
        <p:nvSpPr>
          <p:cNvPr id="371720" name="Text Box 8"/>
          <p:cNvSpPr txBox="1">
            <a:spLocks noChangeArrowheads="1"/>
          </p:cNvSpPr>
          <p:nvPr/>
        </p:nvSpPr>
        <p:spPr bwMode="auto">
          <a:xfrm>
            <a:off x="2196258" y="4565416"/>
            <a:ext cx="26271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verziendheid</a:t>
            </a:r>
            <a:endParaRPr lang="nl-NL" altLang="nl-BE" sz="2000" b="1"/>
          </a:p>
        </p:txBody>
      </p:sp>
      <p:sp>
        <p:nvSpPr>
          <p:cNvPr id="371721" name="Text Box 9"/>
          <p:cNvSpPr txBox="1">
            <a:spLocks noChangeArrowheads="1"/>
          </p:cNvSpPr>
          <p:nvPr/>
        </p:nvSpPr>
        <p:spPr bwMode="auto">
          <a:xfrm>
            <a:off x="5725271" y="4541604"/>
            <a:ext cx="26271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bijziendheid</a:t>
            </a:r>
            <a:endParaRPr lang="nl-NL" altLang="nl-BE" sz="2000" b="1"/>
          </a:p>
        </p:txBody>
      </p:sp>
      <p:sp>
        <p:nvSpPr>
          <p:cNvPr id="371722" name="Text Box 10"/>
          <p:cNvSpPr txBox="1">
            <a:spLocks noChangeArrowheads="1"/>
          </p:cNvSpPr>
          <p:nvPr/>
        </p:nvSpPr>
        <p:spPr bwMode="auto">
          <a:xfrm>
            <a:off x="5220072" y="1516399"/>
            <a:ext cx="26299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scherp beeld</a:t>
            </a:r>
            <a:endParaRPr lang="nl-NL" altLang="nl-BE" sz="2000" b="1"/>
          </a:p>
        </p:txBody>
      </p:sp>
      <p:sp>
        <p:nvSpPr>
          <p:cNvPr id="371723" name="Text Box 11"/>
          <p:cNvSpPr txBox="1">
            <a:spLocks noChangeArrowheads="1"/>
          </p:cNvSpPr>
          <p:nvPr/>
        </p:nvSpPr>
        <p:spPr bwMode="auto">
          <a:xfrm>
            <a:off x="5220073" y="1876762"/>
            <a:ext cx="3005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onscherp beeld</a:t>
            </a:r>
            <a:endParaRPr lang="nl-NL" altLang="nl-BE" sz="2000" b="1" dirty="0"/>
          </a:p>
        </p:txBody>
      </p:sp>
      <p:sp>
        <p:nvSpPr>
          <p:cNvPr id="371724" name="Text Box 12"/>
          <p:cNvSpPr txBox="1">
            <a:spLocks noChangeArrowheads="1"/>
          </p:cNvSpPr>
          <p:nvPr/>
        </p:nvSpPr>
        <p:spPr bwMode="auto">
          <a:xfrm>
            <a:off x="1259632" y="6413266"/>
            <a:ext cx="22546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bolle lens</a:t>
            </a:r>
            <a:endParaRPr lang="nl-NL" altLang="nl-BE" sz="2000" b="1"/>
          </a:p>
        </p:txBody>
      </p:sp>
      <p:sp>
        <p:nvSpPr>
          <p:cNvPr id="371725" name="Text Box 13"/>
          <p:cNvSpPr txBox="1">
            <a:spLocks noChangeArrowheads="1"/>
          </p:cNvSpPr>
          <p:nvPr/>
        </p:nvSpPr>
        <p:spPr bwMode="auto">
          <a:xfrm>
            <a:off x="5075982" y="6413266"/>
            <a:ext cx="22546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holle lens</a:t>
            </a:r>
            <a:endParaRPr lang="nl-NL" altLang="nl-BE" sz="2000" b="1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323528" y="764704"/>
            <a:ext cx="84969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dirty="0" smtClean="0">
                <a:solidFill>
                  <a:schemeClr val="bg1"/>
                </a:solidFill>
              </a:rPr>
              <a:t>3.6 Optische toestellen: bril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23528" y="188639"/>
            <a:ext cx="8496944" cy="5040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b="1" dirty="0" smtClean="0">
                <a:solidFill>
                  <a:schemeClr val="bg1"/>
                </a:solidFill>
              </a:rPr>
              <a:t>3. Beeldvorming en oog                                           pg. 46</a:t>
            </a:r>
            <a:endParaRPr kumimoji="0" lang="nl-BE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0574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7" name="Picture 5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46" t="18034" r="47252" b="62726"/>
          <a:stretch>
            <a:fillRect/>
          </a:stretch>
        </p:blipFill>
        <p:spPr bwMode="auto">
          <a:xfrm>
            <a:off x="323850" y="1988840"/>
            <a:ext cx="3671888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6838" name="Picture 6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772" t="18034" r="9438" b="62726"/>
          <a:stretch>
            <a:fillRect/>
          </a:stretch>
        </p:blipFill>
        <p:spPr bwMode="auto">
          <a:xfrm>
            <a:off x="4356100" y="1988840"/>
            <a:ext cx="3529013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6839" name="Text Box 7"/>
          <p:cNvSpPr txBox="1">
            <a:spLocks noChangeArrowheads="1"/>
          </p:cNvSpPr>
          <p:nvPr/>
        </p:nvSpPr>
        <p:spPr bwMode="auto">
          <a:xfrm>
            <a:off x="2122761" y="4774481"/>
            <a:ext cx="50415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dirty="0"/>
              <a:t>De ontbrekende </a:t>
            </a:r>
            <a:r>
              <a:rPr lang="nl-BE" altLang="nl-BE" sz="2000" dirty="0" smtClean="0"/>
              <a:t>dingen </a:t>
            </a:r>
            <a:r>
              <a:rPr lang="nl-BE" altLang="nl-BE" sz="2000" dirty="0"/>
              <a:t>zie je </a:t>
            </a:r>
            <a:r>
              <a:rPr lang="nl-BE" altLang="nl-BE" sz="2000" dirty="0" smtClean="0"/>
              <a:t>toch.</a:t>
            </a:r>
            <a:endParaRPr lang="nl-NL" altLang="nl-BE" sz="2000" dirty="0"/>
          </a:p>
        </p:txBody>
      </p:sp>
      <p:sp>
        <p:nvSpPr>
          <p:cNvPr id="376841" name="Text Box 9"/>
          <p:cNvSpPr txBox="1">
            <a:spLocks noChangeArrowheads="1"/>
          </p:cNvSpPr>
          <p:nvPr/>
        </p:nvSpPr>
        <p:spPr bwMode="auto">
          <a:xfrm>
            <a:off x="2700338" y="1580852"/>
            <a:ext cx="3311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altLang="nl-BE" sz="2000" b="1" dirty="0"/>
              <a:t>Wat stel je vast?</a:t>
            </a:r>
            <a:endParaRPr lang="nl-NL" altLang="nl-BE" sz="2000" b="1" dirty="0"/>
          </a:p>
        </p:txBody>
      </p:sp>
      <p:sp>
        <p:nvSpPr>
          <p:cNvPr id="376842" name="Text Box 10"/>
          <p:cNvSpPr txBox="1">
            <a:spLocks noChangeArrowheads="1"/>
          </p:cNvSpPr>
          <p:nvPr/>
        </p:nvSpPr>
        <p:spPr bwMode="auto">
          <a:xfrm>
            <a:off x="323528" y="5549170"/>
            <a:ext cx="63546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Hoe kan je dat verklaren?</a:t>
            </a:r>
            <a:endParaRPr lang="nl-NL" altLang="nl-BE" sz="2000" b="1" dirty="0"/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251520" y="5909210"/>
            <a:ext cx="89298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dirty="0"/>
              <a:t>Je hersenen vullen het beeld verder aan.  We zien met onze </a:t>
            </a:r>
            <a:r>
              <a:rPr lang="nl-BE" altLang="nl-BE" sz="2000" dirty="0" smtClean="0"/>
              <a:t>hersenen</a:t>
            </a:r>
            <a:r>
              <a:rPr lang="nl-BE" altLang="nl-BE" sz="2400" dirty="0" smtClean="0"/>
              <a:t>.</a:t>
            </a:r>
            <a:endParaRPr lang="nl-NL" altLang="nl-BE" sz="20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23528" y="764704"/>
            <a:ext cx="84969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dirty="0" smtClean="0">
                <a:solidFill>
                  <a:schemeClr val="bg1"/>
                </a:solidFill>
              </a:rPr>
              <a:t>3.8 Zien en hersenactiviteit, optisch bedrog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323528" y="188639"/>
            <a:ext cx="8496944" cy="5040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b="1" dirty="0" smtClean="0">
                <a:solidFill>
                  <a:schemeClr val="bg1"/>
                </a:solidFill>
              </a:rPr>
              <a:t>3. Beeldvorming en oog                                           pg. 47</a:t>
            </a:r>
            <a:endParaRPr kumimoji="0" lang="nl-BE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522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9" grpId="0"/>
      <p:bldP spid="37684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2627314" y="1484784"/>
            <a:ext cx="23050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Wat zie je?</a:t>
            </a:r>
            <a:endParaRPr lang="nl-NL" altLang="nl-BE" sz="2000" b="1" dirty="0"/>
          </a:p>
        </p:txBody>
      </p:sp>
      <p:pic>
        <p:nvPicPr>
          <p:cNvPr id="377862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91" t="50974" r="52972" b="30499"/>
          <a:stretch>
            <a:fillRect/>
          </a:stretch>
        </p:blipFill>
        <p:spPr bwMode="auto">
          <a:xfrm>
            <a:off x="539392" y="1456000"/>
            <a:ext cx="1943815" cy="208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7863" name="Picture 7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74" t="50974" r="15105" b="30499"/>
          <a:stretch>
            <a:fillRect/>
          </a:stretch>
        </p:blipFill>
        <p:spPr bwMode="auto">
          <a:xfrm>
            <a:off x="395288" y="3820651"/>
            <a:ext cx="2232025" cy="26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4355976" y="1484784"/>
            <a:ext cx="22321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nl-BE" altLang="nl-BE" sz="2000" dirty="0"/>
              <a:t> beker</a:t>
            </a:r>
          </a:p>
          <a:p>
            <a:pPr>
              <a:buFontTx/>
              <a:buChar char="•"/>
            </a:pPr>
            <a:r>
              <a:rPr lang="nl-BE" altLang="nl-BE" sz="2000" dirty="0"/>
              <a:t> 2 gezichten</a:t>
            </a:r>
            <a:endParaRPr lang="nl-NL" altLang="nl-BE" sz="2000" dirty="0"/>
          </a:p>
        </p:txBody>
      </p:sp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2627314" y="2299172"/>
            <a:ext cx="23050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Hoe komt dit?</a:t>
            </a:r>
            <a:endParaRPr lang="nl-NL" altLang="nl-BE" sz="2000" b="1" dirty="0"/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4572001" y="2276947"/>
            <a:ext cx="41036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dirty="0"/>
              <a:t>De hersenen kiezen een achtergrond  (wit of zwart</a:t>
            </a:r>
            <a:r>
              <a:rPr lang="nl-BE" altLang="nl-BE" sz="2000" dirty="0" smtClean="0"/>
              <a:t>).</a:t>
            </a:r>
            <a:endParaRPr lang="nl-NL" altLang="nl-BE" sz="2000" dirty="0"/>
          </a:p>
        </p:txBody>
      </p:sp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2627314" y="3019897"/>
            <a:ext cx="23050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/>
              <a:t>Verklaring</a:t>
            </a:r>
            <a:endParaRPr lang="nl-NL" altLang="nl-BE" sz="2000" b="1"/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4355977" y="3062759"/>
            <a:ext cx="43197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dirty="0"/>
              <a:t>Onze hersenen </a:t>
            </a:r>
            <a:r>
              <a:rPr lang="nl-BE" altLang="nl-BE" sz="2000" dirty="0" smtClean="0"/>
              <a:t>worden </a:t>
            </a:r>
            <a:r>
              <a:rPr lang="nl-BE" altLang="nl-BE" sz="2000" dirty="0"/>
              <a:t>beïnvloed door voorgaande beelden of ervaringen</a:t>
            </a:r>
            <a:endParaRPr lang="nl-NL" altLang="nl-BE" sz="2000" dirty="0"/>
          </a:p>
        </p:txBody>
      </p:sp>
      <p:sp>
        <p:nvSpPr>
          <p:cNvPr id="377869" name="Text Box 13"/>
          <p:cNvSpPr txBox="1">
            <a:spLocks noChangeArrowheads="1"/>
          </p:cNvSpPr>
          <p:nvPr/>
        </p:nvSpPr>
        <p:spPr bwMode="auto">
          <a:xfrm>
            <a:off x="2627314" y="4453409"/>
            <a:ext cx="45370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Hoeveel staven tel je bovenaan?</a:t>
            </a:r>
            <a:endParaRPr lang="nl-NL" altLang="nl-BE" sz="2000" b="1" dirty="0"/>
          </a:p>
        </p:txBody>
      </p:sp>
      <p:sp>
        <p:nvSpPr>
          <p:cNvPr id="377871" name="Text Box 15"/>
          <p:cNvSpPr txBox="1">
            <a:spLocks noChangeArrowheads="1"/>
          </p:cNvSpPr>
          <p:nvPr/>
        </p:nvSpPr>
        <p:spPr bwMode="auto">
          <a:xfrm>
            <a:off x="2627314" y="4964584"/>
            <a:ext cx="46809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Hoeveel staven tel </a:t>
            </a:r>
            <a:r>
              <a:rPr lang="nl-BE" altLang="nl-BE" sz="2000" b="1" dirty="0" smtClean="0"/>
              <a:t>je onderaan</a:t>
            </a:r>
            <a:r>
              <a:rPr lang="nl-BE" altLang="nl-BE" sz="2000" b="1" dirty="0"/>
              <a:t>?</a:t>
            </a:r>
            <a:endParaRPr lang="nl-NL" altLang="nl-BE" sz="2000" b="1" dirty="0"/>
          </a:p>
        </p:txBody>
      </p:sp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6804025" y="4435947"/>
            <a:ext cx="720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/>
              <a:t>3</a:t>
            </a:r>
            <a:endParaRPr lang="nl-NL" altLang="nl-BE" sz="2000"/>
          </a:p>
        </p:txBody>
      </p:sp>
      <p:sp>
        <p:nvSpPr>
          <p:cNvPr id="377873" name="Text Box 17"/>
          <p:cNvSpPr txBox="1">
            <a:spLocks noChangeArrowheads="1"/>
          </p:cNvSpPr>
          <p:nvPr/>
        </p:nvSpPr>
        <p:spPr bwMode="auto">
          <a:xfrm>
            <a:off x="6804025" y="4964584"/>
            <a:ext cx="720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2000"/>
              <a:t>2</a:t>
            </a:r>
            <a:endParaRPr lang="nl-NL" altLang="nl-BE" sz="200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23528" y="764704"/>
            <a:ext cx="84969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dirty="0" smtClean="0">
                <a:solidFill>
                  <a:schemeClr val="bg1"/>
                </a:solidFill>
              </a:rPr>
              <a:t>3.8 Zien en hersenactiviteit, optisch bedrog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323528" y="188639"/>
            <a:ext cx="8496944" cy="5040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b="1" dirty="0" smtClean="0">
                <a:solidFill>
                  <a:schemeClr val="bg1"/>
                </a:solidFill>
              </a:rPr>
              <a:t>3. Beeldvorming en oog                                      pg. 47-48</a:t>
            </a:r>
            <a:endParaRPr kumimoji="0" lang="nl-BE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1124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4" grpId="0"/>
      <p:bldP spid="377866" grpId="0"/>
      <p:bldP spid="377868" grpId="0"/>
      <p:bldP spid="377872" grpId="0"/>
      <p:bldP spid="3778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1124744"/>
            <a:ext cx="331236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LEUK OM TE WETEN!!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29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Action Button: Movie 5">
            <a:hlinkClick r:id="rId2" highlightClick="1"/>
          </p:cNvPr>
          <p:cNvSpPr/>
          <p:nvPr/>
        </p:nvSpPr>
        <p:spPr>
          <a:xfrm>
            <a:off x="539552" y="2492896"/>
            <a:ext cx="3816424" cy="223224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ction Button: Movie 6">
            <a:hlinkClick r:id="rId3" highlightClick="1"/>
          </p:cNvPr>
          <p:cNvSpPr/>
          <p:nvPr/>
        </p:nvSpPr>
        <p:spPr>
          <a:xfrm>
            <a:off x="4572000" y="2492896"/>
            <a:ext cx="3816424" cy="223224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931925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5" name="Picture 5"/>
          <p:cNvPicPr>
            <a:picLocks noChangeAspect="1" noChangeArrowheads="1"/>
          </p:cNvPicPr>
          <p:nvPr/>
        </p:nvPicPr>
        <p:blipFill>
          <a:blip r:embed="rId2" cstate="print">
            <a:lum contras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04" t="6369" r="15294" b="73634"/>
          <a:stretch>
            <a:fillRect/>
          </a:stretch>
        </p:blipFill>
        <p:spPr bwMode="auto">
          <a:xfrm>
            <a:off x="5219700" y="1218629"/>
            <a:ext cx="2743200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886" name="Picture 6"/>
          <p:cNvPicPr>
            <a:picLocks noChangeAspect="1" noChangeArrowheads="1"/>
          </p:cNvPicPr>
          <p:nvPr/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2" t="6384" r="53613" b="73634"/>
          <a:stretch>
            <a:fillRect/>
          </a:stretch>
        </p:blipFill>
        <p:spPr bwMode="auto">
          <a:xfrm>
            <a:off x="683568" y="1224006"/>
            <a:ext cx="2531120" cy="196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8887" name="Text Box 7"/>
          <p:cNvSpPr txBox="1">
            <a:spLocks noChangeArrowheads="1"/>
          </p:cNvSpPr>
          <p:nvPr/>
        </p:nvSpPr>
        <p:spPr bwMode="auto">
          <a:xfrm>
            <a:off x="179388" y="3308226"/>
            <a:ext cx="4176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Welke figuur is het grootst?</a:t>
            </a:r>
            <a:endParaRPr lang="nl-NL" altLang="nl-BE" sz="2000" b="1" dirty="0"/>
          </a:p>
        </p:txBody>
      </p:sp>
      <p:sp>
        <p:nvSpPr>
          <p:cNvPr id="378889" name="Text Box 9"/>
          <p:cNvSpPr txBox="1">
            <a:spLocks noChangeArrowheads="1"/>
          </p:cNvSpPr>
          <p:nvPr/>
        </p:nvSpPr>
        <p:spPr bwMode="auto">
          <a:xfrm>
            <a:off x="2195513" y="2856755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nl-NL" altLang="nl-BE" sz="16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890" name="Text Box 10"/>
          <p:cNvSpPr txBox="1">
            <a:spLocks noChangeArrowheads="1"/>
          </p:cNvSpPr>
          <p:nvPr/>
        </p:nvSpPr>
        <p:spPr bwMode="auto">
          <a:xfrm>
            <a:off x="2555875" y="2783730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nl-NL" altLang="nl-BE" sz="16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891" name="Text Box 11"/>
          <p:cNvSpPr txBox="1">
            <a:spLocks noChangeArrowheads="1"/>
          </p:cNvSpPr>
          <p:nvPr/>
        </p:nvSpPr>
        <p:spPr bwMode="auto">
          <a:xfrm>
            <a:off x="179388" y="3645023"/>
            <a:ext cx="38885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dirty="0"/>
              <a:t>Het lijkt figuur 3 maar ze zijn allen even groot.</a:t>
            </a:r>
            <a:endParaRPr lang="nl-NL" altLang="nl-BE" sz="2000" dirty="0"/>
          </a:p>
        </p:txBody>
      </p:sp>
      <p:sp>
        <p:nvSpPr>
          <p:cNvPr id="378892" name="Text Box 12"/>
          <p:cNvSpPr txBox="1">
            <a:spLocks noChangeArrowheads="1"/>
          </p:cNvSpPr>
          <p:nvPr/>
        </p:nvSpPr>
        <p:spPr bwMode="auto">
          <a:xfrm>
            <a:off x="4644008" y="3316922"/>
            <a:ext cx="4176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Zijn de twee lijnen recht?</a:t>
            </a:r>
            <a:endParaRPr lang="nl-NL" altLang="nl-BE" sz="2000" b="1" dirty="0"/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4644008" y="3645024"/>
            <a:ext cx="63078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dirty="0"/>
              <a:t>Ze zijn recht maar lijken </a:t>
            </a:r>
            <a:r>
              <a:rPr lang="nl-BE" altLang="nl-BE" sz="2000" dirty="0" smtClean="0"/>
              <a:t>gebogen.</a:t>
            </a:r>
            <a:endParaRPr lang="nl-NL" altLang="nl-BE" sz="2000" dirty="0"/>
          </a:p>
        </p:txBody>
      </p:sp>
      <p:sp>
        <p:nvSpPr>
          <p:cNvPr id="378894" name="Text Box 14"/>
          <p:cNvSpPr txBox="1">
            <a:spLocks noChangeArrowheads="1"/>
          </p:cNvSpPr>
          <p:nvPr/>
        </p:nvSpPr>
        <p:spPr bwMode="auto">
          <a:xfrm>
            <a:off x="179512" y="4581128"/>
            <a:ext cx="4176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nl-BE" sz="2000" b="1" dirty="0"/>
              <a:t>Hoe te verklaren?</a:t>
            </a:r>
            <a:endParaRPr lang="nl-NL" altLang="nl-BE" sz="2000" b="1" dirty="0"/>
          </a:p>
        </p:txBody>
      </p:sp>
      <p:sp>
        <p:nvSpPr>
          <p:cNvPr id="378895" name="Text Box 15"/>
          <p:cNvSpPr txBox="1">
            <a:spLocks noChangeArrowheads="1"/>
          </p:cNvSpPr>
          <p:nvPr/>
        </p:nvSpPr>
        <p:spPr bwMode="auto">
          <a:xfrm>
            <a:off x="179512" y="4941168"/>
            <a:ext cx="107605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nl-BE" altLang="nl-BE" dirty="0"/>
              <a:t> Door de perspectieflijnen zien we figuur 3 verder naar achter.  </a:t>
            </a:r>
            <a:r>
              <a:rPr lang="nl-BE" altLang="nl-BE" dirty="0" smtClean="0"/>
              <a:t/>
            </a:r>
            <a:br>
              <a:rPr lang="nl-BE" altLang="nl-BE" dirty="0" smtClean="0"/>
            </a:br>
            <a:r>
              <a:rPr lang="nl-BE" altLang="nl-BE" dirty="0" smtClean="0"/>
              <a:t>   We </a:t>
            </a:r>
            <a:r>
              <a:rPr lang="nl-BE" altLang="nl-BE" dirty="0"/>
              <a:t>weten dat iets dat even groot is maar zich verderaf bevindt groter </a:t>
            </a:r>
            <a:r>
              <a:rPr lang="nl-BE" altLang="nl-BE" dirty="0" smtClean="0"/>
              <a:t/>
            </a:r>
            <a:br>
              <a:rPr lang="nl-BE" altLang="nl-BE" dirty="0" smtClean="0"/>
            </a:br>
            <a:r>
              <a:rPr lang="nl-BE" altLang="nl-BE" dirty="0" smtClean="0"/>
              <a:t>   moet </a:t>
            </a:r>
            <a:r>
              <a:rPr lang="nl-BE" altLang="nl-BE" dirty="0"/>
              <a:t>zijn dan een voorwerp </a:t>
            </a:r>
            <a:r>
              <a:rPr lang="nl-BE" altLang="nl-BE" dirty="0" smtClean="0"/>
              <a:t>dichtbij.</a:t>
            </a:r>
            <a:br>
              <a:rPr lang="nl-BE" altLang="nl-BE" dirty="0" smtClean="0"/>
            </a:br>
            <a:endParaRPr lang="nl-BE" altLang="nl-BE" dirty="0"/>
          </a:p>
          <a:p>
            <a:pPr>
              <a:buFontTx/>
              <a:buChar char="•"/>
            </a:pPr>
            <a:r>
              <a:rPr lang="nl-BE" altLang="nl-BE" dirty="0"/>
              <a:t> De twee rechte lijnen lijken gebogen omdat we beïnvloed worden </a:t>
            </a:r>
            <a:r>
              <a:rPr lang="nl-BE" altLang="nl-BE" dirty="0" smtClean="0"/>
              <a:t/>
            </a:r>
            <a:br>
              <a:rPr lang="nl-BE" altLang="nl-BE" dirty="0" smtClean="0"/>
            </a:br>
            <a:r>
              <a:rPr lang="nl-BE" altLang="nl-BE" dirty="0" smtClean="0"/>
              <a:t>   door </a:t>
            </a:r>
            <a:r>
              <a:rPr lang="nl-BE" altLang="nl-BE" dirty="0"/>
              <a:t>de lijnen die errond getekend zijn.</a:t>
            </a:r>
            <a:endParaRPr lang="nl-NL" altLang="nl-BE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23528" y="764704"/>
            <a:ext cx="84969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dirty="0" smtClean="0">
                <a:solidFill>
                  <a:schemeClr val="bg1"/>
                </a:solidFill>
              </a:rPr>
              <a:t>3.8 Zien en hersenactiviteit, optisch bedrog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23528" y="188639"/>
            <a:ext cx="8496944" cy="5040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b="1" dirty="0" smtClean="0">
                <a:solidFill>
                  <a:schemeClr val="bg1"/>
                </a:solidFill>
              </a:rPr>
              <a:t>3. Beeldvorming en oog                                            pg. 48</a:t>
            </a:r>
            <a:endParaRPr kumimoji="0" lang="nl-BE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763688" y="3092450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altLang="nl-BE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nl-NL" altLang="nl-BE" sz="16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Afgeronde rechthoek 9"/>
          <p:cNvSpPr/>
          <p:nvPr/>
        </p:nvSpPr>
        <p:spPr>
          <a:xfrm>
            <a:off x="179512" y="4437112"/>
            <a:ext cx="8641083" cy="22677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lvl="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nl-BE" dirty="0" smtClean="0">
                <a:solidFill>
                  <a:schemeClr val="tx1"/>
                </a:solidFill>
              </a:rPr>
              <a:t>Het eigenlijke zien gebeurt in de </a:t>
            </a:r>
            <a:r>
              <a:rPr lang="nl-BE" b="1" dirty="0" smtClean="0">
                <a:solidFill>
                  <a:schemeClr val="tx1"/>
                </a:solidFill>
              </a:rPr>
              <a:t>hersenen.</a:t>
            </a:r>
            <a:endParaRPr lang="nl-BE" dirty="0" smtClean="0">
              <a:solidFill>
                <a:schemeClr val="tx1"/>
              </a:solidFill>
            </a:endParaRPr>
          </a:p>
          <a:p>
            <a:pPr marL="93663" lvl="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nl-BE" dirty="0" smtClean="0">
                <a:solidFill>
                  <a:schemeClr val="tx1"/>
                </a:solidFill>
              </a:rPr>
              <a:t>-&gt; De hersenen </a:t>
            </a:r>
            <a:r>
              <a:rPr lang="nl-BE" b="1" dirty="0" smtClean="0">
                <a:solidFill>
                  <a:schemeClr val="tx1"/>
                </a:solidFill>
              </a:rPr>
              <a:t>draaien</a:t>
            </a:r>
            <a:r>
              <a:rPr lang="nl-BE" dirty="0" smtClean="0">
                <a:solidFill>
                  <a:schemeClr val="tx1"/>
                </a:solidFill>
              </a:rPr>
              <a:t> het beeld </a:t>
            </a:r>
            <a:r>
              <a:rPr lang="nl-BE" b="1" dirty="0" smtClean="0">
                <a:solidFill>
                  <a:schemeClr val="tx1"/>
                </a:solidFill>
              </a:rPr>
              <a:t>om</a:t>
            </a:r>
            <a:r>
              <a:rPr lang="nl-BE" dirty="0" smtClean="0">
                <a:solidFill>
                  <a:schemeClr val="tx1"/>
                </a:solidFill>
              </a:rPr>
              <a:t> (we zien de dingen niet op hun   </a:t>
            </a:r>
            <a:br>
              <a:rPr lang="nl-BE" dirty="0" smtClean="0">
                <a:solidFill>
                  <a:schemeClr val="tx1"/>
                </a:solidFill>
              </a:rPr>
            </a:br>
            <a:r>
              <a:rPr lang="nl-BE" dirty="0" smtClean="0">
                <a:solidFill>
                  <a:schemeClr val="tx1"/>
                </a:solidFill>
              </a:rPr>
              <a:t>     kop staan.)</a:t>
            </a:r>
          </a:p>
          <a:p>
            <a:pPr marL="93663" lvl="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nl-BE" dirty="0" smtClean="0">
                <a:solidFill>
                  <a:schemeClr val="tx1"/>
                </a:solidFill>
              </a:rPr>
              <a:t>-&gt; De beelden van beide ogen worden </a:t>
            </a:r>
            <a:r>
              <a:rPr lang="nl-BE" b="1" dirty="0" smtClean="0">
                <a:solidFill>
                  <a:schemeClr val="tx1"/>
                </a:solidFill>
              </a:rPr>
              <a:t>samengevoegd</a:t>
            </a:r>
            <a:r>
              <a:rPr lang="nl-BE" dirty="0" smtClean="0">
                <a:solidFill>
                  <a:schemeClr val="tx1"/>
                </a:solidFill>
              </a:rPr>
              <a:t> tot </a:t>
            </a:r>
            <a:r>
              <a:rPr lang="nl-BE" b="1" dirty="0" smtClean="0">
                <a:solidFill>
                  <a:schemeClr val="tx1"/>
                </a:solidFill>
              </a:rPr>
              <a:t>één beeld.</a:t>
            </a:r>
            <a:endParaRPr lang="nl-BE" dirty="0" smtClean="0">
              <a:solidFill>
                <a:schemeClr val="tx1"/>
              </a:solidFill>
            </a:endParaRPr>
          </a:p>
          <a:p>
            <a:pPr marL="93663" lvl="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nl-BE" dirty="0" smtClean="0">
                <a:solidFill>
                  <a:schemeClr val="tx1"/>
                </a:solidFill>
              </a:rPr>
              <a:t>-&gt; De hersenen ‘</a:t>
            </a:r>
            <a:r>
              <a:rPr lang="nl-BE" b="1" dirty="0" smtClean="0">
                <a:solidFill>
                  <a:schemeClr val="tx1"/>
                </a:solidFill>
              </a:rPr>
              <a:t>verbeteren’</a:t>
            </a:r>
            <a:r>
              <a:rPr lang="nl-BE" dirty="0" smtClean="0">
                <a:solidFill>
                  <a:schemeClr val="tx1"/>
                </a:solidFill>
              </a:rPr>
              <a:t> het beeld.</a:t>
            </a:r>
          </a:p>
        </p:txBody>
      </p:sp>
    </p:spTree>
    <p:extLst>
      <p:ext uri="{BB962C8B-B14F-4D97-AF65-F5344CB8AC3E}">
        <p14:creationId xmlns:p14="http://schemas.microsoft.com/office/powerpoint/2010/main" xmlns="" val="19435046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7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1" grpId="0"/>
      <p:bldP spid="378893" grpId="0"/>
      <p:bldP spid="37889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1"/>
          <p:cNvSpPr txBox="1">
            <a:spLocks/>
          </p:cNvSpPr>
          <p:nvPr/>
        </p:nvSpPr>
        <p:spPr>
          <a:xfrm>
            <a:off x="323528" y="980728"/>
            <a:ext cx="583264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3.1.2 Inwendige bouw</a:t>
            </a:r>
          </a:p>
        </p:txBody>
      </p:sp>
      <p:sp>
        <p:nvSpPr>
          <p:cNvPr id="41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30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01" t="17377" r="29722" b="37500"/>
          <a:stretch/>
        </p:blipFill>
        <p:spPr bwMode="auto">
          <a:xfrm>
            <a:off x="1475656" y="1772815"/>
            <a:ext cx="5616624" cy="464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1916832"/>
            <a:ext cx="223224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11. Harde oogvlies</a:t>
            </a:r>
            <a:endParaRPr lang="nl-BE" sz="1600" dirty="0"/>
          </a:p>
        </p:txBody>
      </p:sp>
      <p:sp>
        <p:nvSpPr>
          <p:cNvPr id="81" name="Rectangle 80"/>
          <p:cNvSpPr/>
          <p:nvPr/>
        </p:nvSpPr>
        <p:spPr>
          <a:xfrm>
            <a:off x="1589406" y="3879193"/>
            <a:ext cx="1542434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7. Hoornvlies</a:t>
            </a:r>
            <a:endParaRPr lang="nl-BE" sz="1600" dirty="0"/>
          </a:p>
        </p:txBody>
      </p:sp>
      <p:sp>
        <p:nvSpPr>
          <p:cNvPr id="82" name="Rectangle 81"/>
          <p:cNvSpPr/>
          <p:nvPr/>
        </p:nvSpPr>
        <p:spPr>
          <a:xfrm>
            <a:off x="4067944" y="6093296"/>
            <a:ext cx="187220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1. Oogspier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xmlns="" val="8498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31" t="16667" r="29722" b="38095"/>
          <a:stretch/>
        </p:blipFill>
        <p:spPr bwMode="auto">
          <a:xfrm>
            <a:off x="1011908" y="1772816"/>
            <a:ext cx="5720331" cy="424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23528" y="980728"/>
            <a:ext cx="583264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3.1.2 Inwendige bouw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30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9852" y="1916832"/>
            <a:ext cx="212423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11. Harde oogvlies</a:t>
            </a:r>
            <a:endParaRPr lang="nl-BE" sz="1600" dirty="0"/>
          </a:p>
        </p:txBody>
      </p:sp>
      <p:sp>
        <p:nvSpPr>
          <p:cNvPr id="7" name="Rectangle 6"/>
          <p:cNvSpPr/>
          <p:nvPr/>
        </p:nvSpPr>
        <p:spPr>
          <a:xfrm>
            <a:off x="4139952" y="5589092"/>
            <a:ext cx="187220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12. Vaatvlies</a:t>
            </a:r>
            <a:endParaRPr lang="nl-BE" sz="1600" dirty="0"/>
          </a:p>
        </p:txBody>
      </p:sp>
      <p:sp>
        <p:nvSpPr>
          <p:cNvPr id="8" name="Rectangle 7"/>
          <p:cNvSpPr/>
          <p:nvPr/>
        </p:nvSpPr>
        <p:spPr>
          <a:xfrm>
            <a:off x="1259632" y="3680954"/>
            <a:ext cx="187220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3. Iris</a:t>
            </a:r>
            <a:endParaRPr lang="nl-BE" sz="1600" dirty="0"/>
          </a:p>
        </p:txBody>
      </p:sp>
      <p:cxnSp>
        <p:nvCxnSpPr>
          <p:cNvPr id="9" name="Straight Connector 8"/>
          <p:cNvCxnSpPr>
            <a:stCxn id="8" idx="3"/>
          </p:cNvCxnSpPr>
          <p:nvPr/>
        </p:nvCxnSpPr>
        <p:spPr>
          <a:xfrm flipV="1">
            <a:off x="3131840" y="3680954"/>
            <a:ext cx="648072" cy="216024"/>
          </a:xfrm>
          <a:prstGeom prst="line">
            <a:avLst/>
          </a:prstGeom>
          <a:ln>
            <a:solidFill>
              <a:srgbClr val="0EB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59632" y="4265402"/>
            <a:ext cx="187220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5. Pupil</a:t>
            </a:r>
            <a:endParaRPr lang="nl-BE" sz="16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131840" y="4113002"/>
            <a:ext cx="612068" cy="368424"/>
          </a:xfrm>
          <a:prstGeom prst="line">
            <a:avLst/>
          </a:prstGeom>
          <a:ln>
            <a:solidFill>
              <a:srgbClr val="0EB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56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980728"/>
            <a:ext cx="583264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3.1.2 Inwendige bouw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30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1880" y="1916832"/>
            <a:ext cx="187220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Harde oogvlies</a:t>
            </a:r>
            <a:endParaRPr lang="nl-BE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80" t="21348" r="53792" b="35119"/>
          <a:stretch/>
        </p:blipFill>
        <p:spPr bwMode="auto">
          <a:xfrm>
            <a:off x="2339752" y="1700808"/>
            <a:ext cx="4911758" cy="460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39952" y="5805264"/>
            <a:ext cx="187220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12. Vaatvlies</a:t>
            </a:r>
            <a:endParaRPr lang="nl-BE" sz="1600" dirty="0"/>
          </a:p>
        </p:txBody>
      </p:sp>
      <p:sp>
        <p:nvSpPr>
          <p:cNvPr id="9" name="Rectangle 8"/>
          <p:cNvSpPr/>
          <p:nvPr/>
        </p:nvSpPr>
        <p:spPr>
          <a:xfrm>
            <a:off x="3059832" y="1772816"/>
            <a:ext cx="2168624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11. Harde oogvlies</a:t>
            </a:r>
            <a:endParaRPr lang="nl-BE" sz="1600" dirty="0"/>
          </a:p>
        </p:txBody>
      </p:sp>
      <p:sp>
        <p:nvSpPr>
          <p:cNvPr id="10" name="Rectangle 9"/>
          <p:cNvSpPr/>
          <p:nvPr/>
        </p:nvSpPr>
        <p:spPr>
          <a:xfrm>
            <a:off x="5292080" y="1772816"/>
            <a:ext cx="187220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14. Netvlies</a:t>
            </a:r>
            <a:endParaRPr lang="nl-BE" sz="1600" dirty="0"/>
          </a:p>
        </p:txBody>
      </p:sp>
      <p:sp>
        <p:nvSpPr>
          <p:cNvPr id="11" name="Rectangle 10"/>
          <p:cNvSpPr/>
          <p:nvPr/>
        </p:nvSpPr>
        <p:spPr>
          <a:xfrm>
            <a:off x="7020272" y="3595181"/>
            <a:ext cx="187220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13. Gele vlek</a:t>
            </a:r>
            <a:endParaRPr lang="nl-BE" sz="16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696236" y="3830887"/>
            <a:ext cx="324036" cy="216024"/>
          </a:xfrm>
          <a:prstGeom prst="line">
            <a:avLst/>
          </a:prstGeom>
          <a:ln>
            <a:solidFill>
              <a:srgbClr val="0EB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054521" y="5013176"/>
            <a:ext cx="187220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16. Blinde vlek</a:t>
            </a:r>
            <a:endParaRPr lang="nl-BE" sz="1600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6588224" y="4725144"/>
            <a:ext cx="497160" cy="504056"/>
          </a:xfrm>
          <a:prstGeom prst="line">
            <a:avLst/>
          </a:prstGeom>
          <a:ln>
            <a:solidFill>
              <a:srgbClr val="0EB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69714" y="4725144"/>
            <a:ext cx="389148" cy="36004"/>
          </a:xfrm>
          <a:prstGeom prst="line">
            <a:avLst/>
          </a:prstGeom>
          <a:ln>
            <a:solidFill>
              <a:srgbClr val="0EB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227846" y="4509120"/>
            <a:ext cx="1664634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15. Oogzenuw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xmlns="" val="35169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41" t="22619" r="53371" b="35516"/>
          <a:stretch/>
        </p:blipFill>
        <p:spPr bwMode="auto">
          <a:xfrm>
            <a:off x="2123728" y="1654627"/>
            <a:ext cx="5301952" cy="447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23528" y="980728"/>
            <a:ext cx="583264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3.1.2 Inwendige bouw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Beeldvorming en oog           pg. 30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712" y="1772816"/>
            <a:ext cx="260067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10. Glasachtig lichaam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xmlns="" val="4508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mogen">
  <a:themeElements>
    <a:clrScheme name="Vermoge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mogen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1845</TotalTime>
  <Words>2065</Words>
  <Application>Microsoft Office PowerPoint</Application>
  <PresentationFormat>Diavoorstelling (4:3)</PresentationFormat>
  <Paragraphs>520</Paragraphs>
  <Slides>50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1" baseType="lpstr">
      <vt:lpstr>Vermogen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Dia 45</vt:lpstr>
      <vt:lpstr>Dia 46</vt:lpstr>
      <vt:lpstr>Dia 47</vt:lpstr>
      <vt:lpstr>Dia 48</vt:lpstr>
      <vt:lpstr>Dia 49</vt:lpstr>
      <vt:lpstr>Dia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Chemische reacties</dc:title>
  <dc:creator>Ellis</dc:creator>
  <cp:lastModifiedBy>Ellis</cp:lastModifiedBy>
  <cp:revision>191</cp:revision>
  <dcterms:created xsi:type="dcterms:W3CDTF">2014-04-06T11:35:10Z</dcterms:created>
  <dcterms:modified xsi:type="dcterms:W3CDTF">2014-12-02T22:08:07Z</dcterms:modified>
</cp:coreProperties>
</file>