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1" r:id="rId2"/>
    <p:sldId id="312" r:id="rId3"/>
    <p:sldId id="310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31" r:id="rId17"/>
    <p:sldId id="332" r:id="rId18"/>
    <p:sldId id="333" r:id="rId19"/>
    <p:sldId id="334" r:id="rId20"/>
    <p:sldId id="335" r:id="rId21"/>
    <p:sldId id="341" r:id="rId22"/>
    <p:sldId id="342" r:id="rId23"/>
    <p:sldId id="337" r:id="rId24"/>
    <p:sldId id="338" r:id="rId25"/>
    <p:sldId id="344" r:id="rId26"/>
    <p:sldId id="343" r:id="rId27"/>
    <p:sldId id="345" r:id="rId28"/>
    <p:sldId id="346" r:id="rId29"/>
    <p:sldId id="347" r:id="rId30"/>
    <p:sldId id="349" r:id="rId31"/>
    <p:sldId id="348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20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0"/>
  </p:normalViewPr>
  <p:slideViewPr>
    <p:cSldViewPr>
      <p:cViewPr>
        <p:scale>
          <a:sx n="66" d="100"/>
          <a:sy n="66" d="100"/>
        </p:scale>
        <p:origin x="-16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8E14-E6B4-4661-BA5A-702E0A20FCAF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E465-75D7-426E-ACDF-20F63B5CBEB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63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27</a:t>
            </a:fld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31</a:t>
            </a:fld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33</a:t>
            </a:fld>
            <a:endParaRPr lang="nl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34</a:t>
            </a:fld>
            <a:endParaRPr lang="nl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35</a:t>
            </a:fld>
            <a:endParaRPr lang="nl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36</a:t>
            </a:fld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37</a:t>
            </a:fld>
            <a:endParaRPr lang="nl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38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youtube.com/watch?v=CvQBUccxBr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astrofotografie-almere.nl/maanweb/Maan/ma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227709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tatic3.nieuws.vtm.be/sites/nieuws.vtm.be/files/styles/vmmaplayer_big/public/videocms/image/2013/02/37a72060588cd188341f09c8c6baeea0.jpg?itok=ZJVjcPO6"/>
          <p:cNvPicPr>
            <a:picLocks noChangeAspect="1" noChangeArrowheads="1"/>
          </p:cNvPicPr>
          <p:nvPr/>
        </p:nvPicPr>
        <p:blipFill>
          <a:blip r:embed="rId4" cstate="print"/>
          <a:srcRect l="13302" r="15755"/>
          <a:stretch>
            <a:fillRect/>
          </a:stretch>
        </p:blipFill>
        <p:spPr bwMode="auto">
          <a:xfrm>
            <a:off x="611560" y="4437112"/>
            <a:ext cx="2340291" cy="18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ak5.picdn.net/shutterstock/videos/356131/preview/stock-footage-real-light-bulb-shining-and-turning-off-black-background-hd.jpg"/>
          <p:cNvPicPr>
            <a:picLocks noChangeAspect="1" noChangeArrowheads="1"/>
          </p:cNvPicPr>
          <p:nvPr/>
        </p:nvPicPr>
        <p:blipFill>
          <a:blip r:embed="rId5" cstate="print"/>
          <a:srcRect l="15120" r="24401"/>
          <a:stretch>
            <a:fillRect/>
          </a:stretch>
        </p:blipFill>
        <p:spPr bwMode="auto">
          <a:xfrm>
            <a:off x="6876256" y="1268760"/>
            <a:ext cx="208114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blogimages.seniorennet.be/themafotos_45/616035-1064537cb0065c60590b92bba037ac27.jpg"/>
          <p:cNvPicPr>
            <a:picLocks noChangeAspect="1" noChangeArrowheads="1"/>
          </p:cNvPicPr>
          <p:nvPr/>
        </p:nvPicPr>
        <p:blipFill>
          <a:blip r:embed="rId6" cstate="print"/>
          <a:srcRect l="24424" b="12464"/>
          <a:stretch>
            <a:fillRect/>
          </a:stretch>
        </p:blipFill>
        <p:spPr bwMode="auto">
          <a:xfrm>
            <a:off x="6588224" y="4653136"/>
            <a:ext cx="221193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ikea.com/PIAimages/0156308_PE314447_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988840"/>
            <a:ext cx="1800000" cy="1800000"/>
          </a:xfrm>
          <a:prstGeom prst="rect">
            <a:avLst/>
          </a:prstGeom>
          <a:noFill/>
        </p:spPr>
      </p:pic>
      <p:pic>
        <p:nvPicPr>
          <p:cNvPr id="1040" name="Picture 16" descr="http://www.dullcon.nl/assets/components/foundation4/images/site/Deuren/DullCon%20glazen%20figuurglas%20de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268761"/>
            <a:ext cx="216505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gintonicshop.be/media/catalog/product/cache/5/image/800x800/9df78eab33525d08d6e5fb8d27136e95/c/h/chef_sommelier_lima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490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pg. 15-16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9604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soorten lichtbundels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291264" cy="4608512"/>
          </a:xfrm>
        </p:spPr>
        <p:txBody>
          <a:bodyPr>
            <a:normAutofit lnSpcReduction="10000"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Lichtbundel = verzameling lichtstralen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dirty="0" smtClean="0"/>
              <a:t>1 lichtstraal: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Experiment:</a:t>
            </a:r>
            <a:r>
              <a:rPr lang="nl-BE" sz="2000" dirty="0" smtClean="0"/>
              <a:t> Welke soorten lichtbundels zijn er?</a:t>
            </a:r>
            <a:br>
              <a:rPr lang="nl-BE" sz="2000" dirty="0" smtClean="0"/>
            </a:br>
            <a:r>
              <a:rPr lang="nl-BE" sz="2000" dirty="0" smtClean="0"/>
              <a:t>                      Hoe gedragen lichtbundels zich?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Met een zaklamp schijnen tegen de muur.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Met vergrootglas licht projecteren op een blad papier.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Laserstralen in een discotheek.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endParaRPr lang="nl-BE" sz="2000" dirty="0" smtClean="0"/>
          </a:p>
        </p:txBody>
      </p:sp>
      <p:grpSp>
        <p:nvGrpSpPr>
          <p:cNvPr id="17" name="Groep 16"/>
          <p:cNvGrpSpPr/>
          <p:nvPr/>
        </p:nvGrpSpPr>
        <p:grpSpPr>
          <a:xfrm>
            <a:off x="2195736" y="2636912"/>
            <a:ext cx="6192688" cy="0"/>
            <a:chOff x="2195736" y="2636912"/>
            <a:chExt cx="6192688" cy="0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996952"/>
            <a:ext cx="1584176" cy="15841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9604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soorten lichtbundels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23528" y="1916832"/>
            <a:ext cx="8424936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Divergerende lichtbundels</a:t>
            </a:r>
            <a:r>
              <a:rPr lang="nl-BE" sz="2000" dirty="0" smtClean="0">
                <a:solidFill>
                  <a:schemeClr val="tx1"/>
                </a:solidFill>
              </a:rPr>
              <a:t> zijn lichtbundels waarvan alle stralen </a:t>
            </a:r>
            <a:r>
              <a:rPr lang="nl-BE" sz="2000" b="1" dirty="0" smtClean="0">
                <a:solidFill>
                  <a:schemeClr val="tx1"/>
                </a:solidFill>
              </a:rPr>
              <a:t>uit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elkaar</a:t>
            </a:r>
            <a:r>
              <a:rPr lang="nl-BE" sz="2000" dirty="0" smtClean="0">
                <a:solidFill>
                  <a:schemeClr val="tx1"/>
                </a:solidFill>
              </a:rPr>
              <a:t> lopen.</a:t>
            </a:r>
            <a:endParaRPr lang="nl-BE" b="1" dirty="0"/>
          </a:p>
        </p:txBody>
      </p:sp>
      <p:grpSp>
        <p:nvGrpSpPr>
          <p:cNvPr id="12" name="Groep 11"/>
          <p:cNvGrpSpPr/>
          <p:nvPr/>
        </p:nvGrpSpPr>
        <p:grpSpPr>
          <a:xfrm>
            <a:off x="323528" y="4581128"/>
            <a:ext cx="3528392" cy="288032"/>
            <a:chOff x="2195736" y="2636912"/>
            <a:chExt cx="6192688" cy="0"/>
          </a:xfrm>
        </p:grpSpPr>
        <p:cxnSp>
          <p:nvCxnSpPr>
            <p:cNvPr id="13" name="Rechte verbindingslijn met pijl 12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/>
          <p:cNvGrpSpPr/>
          <p:nvPr/>
        </p:nvGrpSpPr>
        <p:grpSpPr>
          <a:xfrm rot="994417">
            <a:off x="219305" y="5078376"/>
            <a:ext cx="3528392" cy="288032"/>
            <a:chOff x="2195736" y="2636912"/>
            <a:chExt cx="6192688" cy="0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 rot="20236810">
            <a:off x="242257" y="3883179"/>
            <a:ext cx="3528392" cy="288032"/>
            <a:chOff x="2195736" y="2636912"/>
            <a:chExt cx="6192688" cy="0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/>
          <p:cNvGrpSpPr/>
          <p:nvPr/>
        </p:nvGrpSpPr>
        <p:grpSpPr>
          <a:xfrm rot="20795320">
            <a:off x="308822" y="4175867"/>
            <a:ext cx="3528392" cy="288032"/>
            <a:chOff x="2195736" y="2636912"/>
            <a:chExt cx="6192688" cy="0"/>
          </a:xfrm>
        </p:grpSpPr>
        <p:cxnSp>
          <p:nvCxnSpPr>
            <p:cNvPr id="24" name="Rechte verbindingslijn met pijl 23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/>
          <p:cNvGrpSpPr/>
          <p:nvPr/>
        </p:nvGrpSpPr>
        <p:grpSpPr>
          <a:xfrm rot="1563384">
            <a:off x="63463" y="5341424"/>
            <a:ext cx="3528392" cy="288032"/>
            <a:chOff x="2195736" y="2636912"/>
            <a:chExt cx="6192688" cy="0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r="23262"/>
          <a:stretch>
            <a:fillRect/>
          </a:stretch>
        </p:blipFill>
        <p:spPr bwMode="auto">
          <a:xfrm>
            <a:off x="4096494" y="3501008"/>
            <a:ext cx="4867994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9604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soorten lichtbundels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23528" y="1844824"/>
            <a:ext cx="8424936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Convergerende lichtbundels</a:t>
            </a:r>
            <a:r>
              <a:rPr lang="nl-BE" sz="2000" dirty="0" smtClean="0">
                <a:solidFill>
                  <a:schemeClr val="tx1"/>
                </a:solidFill>
              </a:rPr>
              <a:t> zijn lichtbundels waarvan alle stralen </a:t>
            </a:r>
            <a:r>
              <a:rPr lang="nl-BE" sz="2000" b="1" dirty="0" smtClean="0">
                <a:solidFill>
                  <a:schemeClr val="tx1"/>
                </a:solidFill>
              </a:rPr>
              <a:t>naar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elkaar</a:t>
            </a:r>
            <a:r>
              <a:rPr lang="nl-BE" sz="2000" dirty="0" smtClean="0">
                <a:solidFill>
                  <a:schemeClr val="tx1"/>
                </a:solidFill>
              </a:rPr>
              <a:t> toe lopen.</a:t>
            </a:r>
            <a:endParaRPr lang="nl-BE" b="1" dirty="0"/>
          </a:p>
        </p:txBody>
      </p:sp>
      <p:grpSp>
        <p:nvGrpSpPr>
          <p:cNvPr id="2" name="Groep 11"/>
          <p:cNvGrpSpPr/>
          <p:nvPr/>
        </p:nvGrpSpPr>
        <p:grpSpPr>
          <a:xfrm>
            <a:off x="323528" y="4581128"/>
            <a:ext cx="3528392" cy="288032"/>
            <a:chOff x="2195736" y="2636912"/>
            <a:chExt cx="6192688" cy="0"/>
          </a:xfrm>
        </p:grpSpPr>
        <p:cxnSp>
          <p:nvCxnSpPr>
            <p:cNvPr id="13" name="Rechte verbindingslijn met pijl 12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16"/>
          <p:cNvGrpSpPr/>
          <p:nvPr/>
        </p:nvGrpSpPr>
        <p:grpSpPr>
          <a:xfrm rot="994417">
            <a:off x="363321" y="4070264"/>
            <a:ext cx="3528392" cy="288032"/>
            <a:chOff x="2195736" y="2636912"/>
            <a:chExt cx="6192688" cy="0"/>
          </a:xfrm>
        </p:grpSpPr>
        <p:cxnSp>
          <p:nvCxnSpPr>
            <p:cNvPr id="18" name="Rechte verbindingslijn met pijl 17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25"/>
          <p:cNvGrpSpPr/>
          <p:nvPr/>
        </p:nvGrpSpPr>
        <p:grpSpPr>
          <a:xfrm rot="1563384">
            <a:off x="486762" y="3806194"/>
            <a:ext cx="3528391" cy="1"/>
            <a:chOff x="2195736" y="2636912"/>
            <a:chExt cx="6192688" cy="1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2195736" y="2636913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/>
          <p:cNvGrpSpPr/>
          <p:nvPr/>
        </p:nvGrpSpPr>
        <p:grpSpPr>
          <a:xfrm rot="20236810">
            <a:off x="530289" y="5251331"/>
            <a:ext cx="3528392" cy="288032"/>
            <a:chOff x="2195736" y="2636912"/>
            <a:chExt cx="6192688" cy="0"/>
          </a:xfrm>
        </p:grpSpPr>
        <p:cxnSp>
          <p:nvCxnSpPr>
            <p:cNvPr id="26" name="Rechte verbindingslijn met pijl 25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ep 29"/>
          <p:cNvGrpSpPr/>
          <p:nvPr/>
        </p:nvGrpSpPr>
        <p:grpSpPr>
          <a:xfrm rot="20795320">
            <a:off x="410242" y="4986389"/>
            <a:ext cx="3528392" cy="288032"/>
            <a:chOff x="2195736" y="2636912"/>
            <a:chExt cx="6192688" cy="0"/>
          </a:xfrm>
        </p:grpSpPr>
        <p:cxnSp>
          <p:nvCxnSpPr>
            <p:cNvPr id="31" name="Rechte verbindingslijn met pijl 30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274" name="Picture 2" descr="http://upload.wikimedia.org/wikipedia/commons/8/82/Large_convex_lens.jpg"/>
          <p:cNvPicPr>
            <a:picLocks noChangeAspect="1" noChangeArrowheads="1"/>
          </p:cNvPicPr>
          <p:nvPr/>
        </p:nvPicPr>
        <p:blipFill>
          <a:blip r:embed="rId3" cstate="print"/>
          <a:srcRect r="33625"/>
          <a:stretch>
            <a:fillRect/>
          </a:stretch>
        </p:blipFill>
        <p:spPr bwMode="auto">
          <a:xfrm>
            <a:off x="5148064" y="3068960"/>
            <a:ext cx="3204393" cy="31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Ovaal 32"/>
          <p:cNvSpPr/>
          <p:nvPr/>
        </p:nvSpPr>
        <p:spPr>
          <a:xfrm>
            <a:off x="6732240" y="4149080"/>
            <a:ext cx="1440160" cy="1584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9604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soorten lichtbundels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23528" y="1916832"/>
            <a:ext cx="8424936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Evenwijdige lichtbundels</a:t>
            </a:r>
            <a:r>
              <a:rPr lang="nl-BE" sz="2000" dirty="0" smtClean="0">
                <a:solidFill>
                  <a:schemeClr val="tx1"/>
                </a:solidFill>
              </a:rPr>
              <a:t> zijn lichtbundels waarvan alle stralen </a:t>
            </a:r>
            <a:r>
              <a:rPr lang="nl-BE" sz="2000" b="1" dirty="0" smtClean="0">
                <a:solidFill>
                  <a:schemeClr val="tx1"/>
                </a:solidFill>
              </a:rPr>
              <a:t>evenwijdig</a:t>
            </a:r>
            <a:r>
              <a:rPr lang="nl-BE" sz="2000" dirty="0" smtClean="0">
                <a:solidFill>
                  <a:schemeClr val="tx1"/>
                </a:solidFill>
              </a:rPr>
              <a:t> lopen.</a:t>
            </a:r>
            <a:endParaRPr lang="nl-BE" b="1" dirty="0"/>
          </a:p>
        </p:txBody>
      </p:sp>
      <p:grpSp>
        <p:nvGrpSpPr>
          <p:cNvPr id="2" name="Groep 11"/>
          <p:cNvGrpSpPr/>
          <p:nvPr/>
        </p:nvGrpSpPr>
        <p:grpSpPr>
          <a:xfrm>
            <a:off x="323528" y="4581128"/>
            <a:ext cx="3528392" cy="288032"/>
            <a:chOff x="2195736" y="2636912"/>
            <a:chExt cx="6192688" cy="0"/>
          </a:xfrm>
        </p:grpSpPr>
        <p:cxnSp>
          <p:nvCxnSpPr>
            <p:cNvPr id="13" name="Rechte verbindingslijn met pijl 12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11"/>
          <p:cNvGrpSpPr/>
          <p:nvPr/>
        </p:nvGrpSpPr>
        <p:grpSpPr>
          <a:xfrm>
            <a:off x="323528" y="4869160"/>
            <a:ext cx="3528392" cy="288032"/>
            <a:chOff x="2195736" y="2636912"/>
            <a:chExt cx="6192688" cy="0"/>
          </a:xfrm>
        </p:grpSpPr>
        <p:cxnSp>
          <p:nvCxnSpPr>
            <p:cNvPr id="26" name="Rechte verbindingslijn met pijl 25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ep 11"/>
          <p:cNvGrpSpPr/>
          <p:nvPr/>
        </p:nvGrpSpPr>
        <p:grpSpPr>
          <a:xfrm>
            <a:off x="323528" y="4005064"/>
            <a:ext cx="3528392" cy="288032"/>
            <a:chOff x="2195736" y="2636912"/>
            <a:chExt cx="6192688" cy="0"/>
          </a:xfrm>
        </p:grpSpPr>
        <p:cxnSp>
          <p:nvCxnSpPr>
            <p:cNvPr id="31" name="Rechte verbindingslijn met pijl 30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ep 11"/>
          <p:cNvGrpSpPr/>
          <p:nvPr/>
        </p:nvGrpSpPr>
        <p:grpSpPr>
          <a:xfrm>
            <a:off x="323528" y="4293096"/>
            <a:ext cx="3528392" cy="288032"/>
            <a:chOff x="2195736" y="2636912"/>
            <a:chExt cx="6192688" cy="0"/>
          </a:xfrm>
        </p:grpSpPr>
        <p:cxnSp>
          <p:nvCxnSpPr>
            <p:cNvPr id="34" name="Rechte verbindingslijn met pijl 33"/>
            <p:cNvCxnSpPr/>
            <p:nvPr/>
          </p:nvCxnSpPr>
          <p:spPr>
            <a:xfrm>
              <a:off x="2195736" y="2636912"/>
              <a:ext cx="331236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5436096" y="2636912"/>
              <a:ext cx="29523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322" name="Picture 2" descr="http://i.testfreaks.com/blog/wp-content/uploads/2009/03/windowslivewriterwickedlasersspyderiigxgreenlaser-dcb5dscf5638-2.jpg"/>
          <p:cNvPicPr>
            <a:picLocks noChangeAspect="1" noChangeArrowheads="1"/>
          </p:cNvPicPr>
          <p:nvPr/>
        </p:nvPicPr>
        <p:blipFill>
          <a:blip r:embed="rId3" cstate="print"/>
          <a:srcRect b="16186"/>
          <a:stretch>
            <a:fillRect/>
          </a:stretch>
        </p:blipFill>
        <p:spPr bwMode="auto">
          <a:xfrm flipH="1">
            <a:off x="4355976" y="3284984"/>
            <a:ext cx="43530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17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32048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2.4.1 Wat is een schaduw?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Experiment:</a:t>
            </a:r>
            <a:r>
              <a:rPr lang="nl-BE" sz="2000" dirty="0" smtClean="0"/>
              <a:t> Hoe ontstaat een schaduw?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Waarneming: Op het scherm ontstaat een schaduwbeeld. Op de plaats waar geen licht invalt, ontstaat de schaduw.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pic>
        <p:nvPicPr>
          <p:cNvPr id="16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96752"/>
            <a:ext cx="1584176" cy="1584178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323528" y="4941168"/>
            <a:ext cx="8424936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Schaduw</a:t>
            </a:r>
            <a:r>
              <a:rPr lang="nl-BE" sz="2000" dirty="0" smtClean="0">
                <a:solidFill>
                  <a:schemeClr val="tx1"/>
                </a:solidFill>
              </a:rPr>
              <a:t> ontstaat wanneer er licht valt op een </a:t>
            </a:r>
            <a:r>
              <a:rPr lang="nl-BE" sz="2000" b="1" dirty="0" smtClean="0">
                <a:solidFill>
                  <a:schemeClr val="tx1"/>
                </a:solidFill>
              </a:rPr>
              <a:t>ondoorschijnend </a:t>
            </a:r>
            <a:r>
              <a:rPr lang="nl-BE" sz="2000" dirty="0" smtClean="0">
                <a:solidFill>
                  <a:schemeClr val="tx1"/>
                </a:solidFill>
              </a:rPr>
              <a:t>lichaam. </a:t>
            </a:r>
            <a:r>
              <a:rPr lang="nl-BE" sz="2000" b="1" dirty="0" smtClean="0">
                <a:solidFill>
                  <a:schemeClr val="tx1"/>
                </a:solidFill>
              </a:rPr>
              <a:t>Achter</a:t>
            </a:r>
            <a:r>
              <a:rPr lang="nl-BE" sz="2000" dirty="0" smtClean="0">
                <a:solidFill>
                  <a:schemeClr val="tx1"/>
                </a:solidFill>
              </a:rPr>
              <a:t> het lichaam ontstaat dan een schaduw. Schaduwvorming is een gevolg van </a:t>
            </a:r>
            <a:r>
              <a:rPr lang="nl-BE" sz="2000" b="1" dirty="0" smtClean="0">
                <a:solidFill>
                  <a:schemeClr val="tx1"/>
                </a:solidFill>
              </a:rPr>
              <a:t>rechtlijnige voortplanting </a:t>
            </a:r>
            <a:r>
              <a:rPr lang="nl-BE" sz="2000" dirty="0" smtClean="0">
                <a:solidFill>
                  <a:schemeClr val="tx1"/>
                </a:solidFill>
              </a:rPr>
              <a:t>van licht.</a:t>
            </a:r>
            <a:endParaRPr lang="nl-BE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6300192" y="5013176"/>
            <a:ext cx="223224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4932040" y="5877272"/>
            <a:ext cx="331236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5122" name="Picture 2" descr="C:\Users\Ellis\Documents\Scan00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231" t="48950" r="11011" b="34250"/>
          <a:stretch>
            <a:fillRect/>
          </a:stretch>
        </p:blipFill>
        <p:spPr bwMode="auto">
          <a:xfrm rot="-60000">
            <a:off x="1130484" y="2251512"/>
            <a:ext cx="5361090" cy="1750560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2123728" y="4077072"/>
            <a:ext cx="640871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4" name="Afgeronde rechthoek 13"/>
          <p:cNvSpPr/>
          <p:nvPr/>
        </p:nvSpPr>
        <p:spPr>
          <a:xfrm>
            <a:off x="395536" y="4509120"/>
            <a:ext cx="640871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18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2.4.2 Welke soorten schaduw zijn er?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892480" cy="4824536"/>
          </a:xfrm>
        </p:spPr>
        <p:txBody>
          <a:bodyPr>
            <a:normAutofit fontScale="92500" lnSpcReduction="10000"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Experiment: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Hoe verkrijgen we verschillende soorten schaduwen?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Waarneming: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dirty="0" smtClean="0"/>
              <a:t>Bij een </a:t>
            </a:r>
            <a:r>
              <a:rPr lang="nl-BE" sz="2000" b="1" dirty="0" smtClean="0"/>
              <a:t>puntvormige</a:t>
            </a:r>
            <a:r>
              <a:rPr lang="nl-BE" sz="2000" dirty="0" smtClean="0"/>
              <a:t> lichtbron zien we een </a:t>
            </a:r>
            <a:r>
              <a:rPr lang="nl-BE" sz="2000" b="1" dirty="0" smtClean="0"/>
              <a:t>donkere, scherpe schaduw</a:t>
            </a: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dirty="0" smtClean="0"/>
              <a:t>Bij een </a:t>
            </a:r>
            <a:r>
              <a:rPr lang="nl-BE" sz="2000" b="1" dirty="0" smtClean="0"/>
              <a:t>niet-puntvormige</a:t>
            </a:r>
            <a:r>
              <a:rPr lang="nl-BE" sz="2000" dirty="0" smtClean="0"/>
              <a:t> lichtbron zien we een </a:t>
            </a:r>
            <a:r>
              <a:rPr lang="nl-BE" sz="2000" b="1" dirty="0" smtClean="0"/>
              <a:t>schaduw met vage rand</a:t>
            </a: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pic>
        <p:nvPicPr>
          <p:cNvPr id="16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584176" cy="1584178"/>
          </a:xfrm>
          <a:prstGeom prst="rect">
            <a:avLst/>
          </a:prstGeom>
          <a:noFill/>
        </p:spPr>
      </p:pic>
      <p:pic>
        <p:nvPicPr>
          <p:cNvPr id="7" name="Picture 2" descr="C:\Users\Ellis\Documents\Scan0011.jpg"/>
          <p:cNvPicPr>
            <a:picLocks noChangeAspect="1" noChangeArrowheads="1"/>
          </p:cNvPicPr>
          <p:nvPr/>
        </p:nvPicPr>
        <p:blipFill>
          <a:blip r:embed="rId4" cstate="print"/>
          <a:srcRect t="42507" r="41336" b="38450"/>
          <a:stretch>
            <a:fillRect/>
          </a:stretch>
        </p:blipFill>
        <p:spPr bwMode="auto">
          <a:xfrm rot="10800000">
            <a:off x="323528" y="3573016"/>
            <a:ext cx="4032448" cy="1800200"/>
          </a:xfrm>
          <a:prstGeom prst="rect">
            <a:avLst/>
          </a:prstGeom>
          <a:noFill/>
        </p:spPr>
      </p:pic>
      <p:pic>
        <p:nvPicPr>
          <p:cNvPr id="8" name="Picture 2" descr="C:\Users\Ellis\Documents\Scan0011.jpg"/>
          <p:cNvPicPr>
            <a:picLocks noChangeAspect="1" noChangeArrowheads="1"/>
          </p:cNvPicPr>
          <p:nvPr/>
        </p:nvPicPr>
        <p:blipFill>
          <a:blip r:embed="rId4" cstate="print"/>
          <a:srcRect t="24800" r="41336" b="57493"/>
          <a:stretch>
            <a:fillRect/>
          </a:stretch>
        </p:blipFill>
        <p:spPr bwMode="auto">
          <a:xfrm rot="10800000">
            <a:off x="4427983" y="3573016"/>
            <a:ext cx="4336707" cy="1800200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5364088" y="5517232"/>
            <a:ext cx="3384376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5859760" y="6021288"/>
            <a:ext cx="296071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19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2.4.2 Welke soorten schaduw zijn er?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Verklaring: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1) kernschaduw</a:t>
            </a: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Bij een </a:t>
            </a:r>
            <a:r>
              <a:rPr lang="nl-BE" sz="2000" b="1" dirty="0" smtClean="0"/>
              <a:t>puntvormige</a:t>
            </a:r>
            <a:r>
              <a:rPr lang="nl-BE" sz="2000" dirty="0" smtClean="0"/>
              <a:t> lichtbron vertrekt een divergerende lichtbundel.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Dat licht plant zich </a:t>
            </a:r>
            <a:r>
              <a:rPr lang="nl-BE" sz="2000" b="1" dirty="0" smtClean="0"/>
              <a:t>rechtlijnig</a:t>
            </a:r>
            <a:r>
              <a:rPr lang="nl-BE" sz="2000" dirty="0" smtClean="0"/>
              <a:t> voort. Daardoor kan achter het </a:t>
            </a:r>
            <a:r>
              <a:rPr lang="nl-BE" sz="2000" b="1" dirty="0" smtClean="0"/>
              <a:t>ondoorschijnend</a:t>
            </a:r>
            <a:r>
              <a:rPr lang="nl-BE" sz="2000" dirty="0" smtClean="0"/>
              <a:t> lichaam geen licht komen. Er ontstaat dus een </a:t>
            </a:r>
            <a:r>
              <a:rPr lang="nl-BE" sz="2000" b="1" dirty="0" smtClean="0"/>
              <a:t>kernschaduw.</a:t>
            </a: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10" name="Afgeronde rechthoek 9"/>
          <p:cNvSpPr/>
          <p:nvPr/>
        </p:nvSpPr>
        <p:spPr>
          <a:xfrm>
            <a:off x="2699792" y="5301208"/>
            <a:ext cx="1296144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395536" y="5661248"/>
            <a:ext cx="208823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323528" y="6021288"/>
            <a:ext cx="208823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1026" name="Picture 2" descr="C:\Users\Ellis\Documents\Scan0001.jpg"/>
          <p:cNvPicPr>
            <a:picLocks noChangeAspect="1" noChangeArrowheads="1"/>
          </p:cNvPicPr>
          <p:nvPr/>
        </p:nvPicPr>
        <p:blipFill>
          <a:blip r:embed="rId3" cstate="print"/>
          <a:srcRect l="38448" t="75199" r="19675" b="11151"/>
          <a:stretch>
            <a:fillRect/>
          </a:stretch>
        </p:blipFill>
        <p:spPr bwMode="auto">
          <a:xfrm rot="10800000">
            <a:off x="683567" y="2780928"/>
            <a:ext cx="4248472" cy="1904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19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2.4.2 Welke soorten schaduw zijn er?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892480" cy="4824536"/>
          </a:xfrm>
        </p:spPr>
        <p:txBody>
          <a:bodyPr>
            <a:normAutofit fontScale="92500" lnSpcReduction="20000"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Verklaring: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smtClean="0"/>
              <a:t>1) bijschaduw</a:t>
            </a: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Een </a:t>
            </a:r>
            <a:r>
              <a:rPr lang="nl-BE" sz="2000" b="1" dirty="0" smtClean="0"/>
              <a:t>niet-puntvormige</a:t>
            </a:r>
            <a:r>
              <a:rPr lang="nl-BE" sz="2000" dirty="0" smtClean="0"/>
              <a:t> lichtbron is een verzameling van puntvormige lichtbronnen. Een </a:t>
            </a:r>
            <a:r>
              <a:rPr lang="nl-BE" sz="2000" b="1" dirty="0" smtClean="0"/>
              <a:t>deel</a:t>
            </a:r>
            <a:r>
              <a:rPr lang="nl-BE" sz="2000" dirty="0" smtClean="0"/>
              <a:t> van het licht kan niet helemaal door het voorwerp worden afgeschermd. 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Hier ontstaat de </a:t>
            </a:r>
            <a:r>
              <a:rPr lang="nl-BE" sz="2000" b="1" dirty="0" smtClean="0"/>
              <a:t>bijschaduw. </a:t>
            </a:r>
            <a:r>
              <a:rPr lang="nl-BE" sz="2000" dirty="0" smtClean="0"/>
              <a:t>Waar alle schaduwen samenkomen, vinden we de </a:t>
            </a:r>
            <a:r>
              <a:rPr lang="nl-BE" sz="2000" b="1" dirty="0" smtClean="0"/>
              <a:t>kernschaduw. </a:t>
            </a:r>
            <a:r>
              <a:rPr lang="nl-BE" sz="2000" dirty="0" smtClean="0"/>
              <a:t>Waar het schaduwbeeld vaag is, vinden we de </a:t>
            </a:r>
            <a:r>
              <a:rPr lang="nl-BE" sz="2000" b="1" dirty="0" smtClean="0"/>
              <a:t>bijschaduw.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2339752" y="5589240"/>
            <a:ext cx="151216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1187624" y="5877272"/>
            <a:ext cx="1728192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3" name="Afgeronde rechthoek 12"/>
          <p:cNvSpPr/>
          <p:nvPr/>
        </p:nvSpPr>
        <p:spPr>
          <a:xfrm>
            <a:off x="323528" y="6165304"/>
            <a:ext cx="151216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11" name="Picture 2" descr="C:\Users\Ellis\Documents\Scan0001.jpg"/>
          <p:cNvPicPr>
            <a:picLocks noChangeAspect="1" noChangeArrowheads="1"/>
          </p:cNvPicPr>
          <p:nvPr/>
        </p:nvPicPr>
        <p:blipFill>
          <a:blip r:embed="rId3" cstate="print"/>
          <a:srcRect l="38448" t="48950" r="19675" b="38450"/>
          <a:stretch>
            <a:fillRect/>
          </a:stretch>
        </p:blipFill>
        <p:spPr bwMode="auto">
          <a:xfrm rot="10800000">
            <a:off x="899591" y="2564904"/>
            <a:ext cx="417646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19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251520" y="1556792"/>
            <a:ext cx="8712968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dirty="0" smtClean="0">
                <a:solidFill>
                  <a:schemeClr val="tx1"/>
                </a:solidFill>
              </a:rPr>
              <a:t>Een </a:t>
            </a:r>
            <a:r>
              <a:rPr lang="nl-BE" sz="2000" b="1" dirty="0" smtClean="0">
                <a:solidFill>
                  <a:schemeClr val="tx1"/>
                </a:solidFill>
              </a:rPr>
              <a:t>kernschaduw</a:t>
            </a:r>
            <a:r>
              <a:rPr lang="nl-BE" sz="2000" dirty="0" smtClean="0">
                <a:solidFill>
                  <a:schemeClr val="tx1"/>
                </a:solidFill>
              </a:rPr>
              <a:t> is het gebied waar </a:t>
            </a:r>
            <a:r>
              <a:rPr lang="nl-BE" sz="2000" b="1" dirty="0" smtClean="0">
                <a:solidFill>
                  <a:schemeClr val="tx1"/>
                </a:solidFill>
              </a:rPr>
              <a:t>geen</a:t>
            </a:r>
            <a:r>
              <a:rPr lang="nl-BE" sz="2000" dirty="0" smtClean="0">
                <a:solidFill>
                  <a:schemeClr val="tx1"/>
                </a:solidFill>
              </a:rPr>
              <a:t> licht komt.</a:t>
            </a:r>
          </a:p>
          <a:p>
            <a:endParaRPr lang="nl-BE" sz="2000" dirty="0" smtClean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Een </a:t>
            </a:r>
            <a:r>
              <a:rPr lang="nl-BE" sz="2000" b="1" dirty="0" smtClean="0">
                <a:solidFill>
                  <a:schemeClr val="tx1"/>
                </a:solidFill>
              </a:rPr>
              <a:t>bijschaduw</a:t>
            </a:r>
            <a:r>
              <a:rPr lang="nl-BE" sz="2000" dirty="0" smtClean="0">
                <a:solidFill>
                  <a:schemeClr val="tx1"/>
                </a:solidFill>
              </a:rPr>
              <a:t> is het gebied waar </a:t>
            </a:r>
            <a:r>
              <a:rPr lang="nl-BE" sz="2000" b="1" dirty="0" smtClean="0">
                <a:solidFill>
                  <a:schemeClr val="tx1"/>
                </a:solidFill>
              </a:rPr>
              <a:t> een deel van het </a:t>
            </a:r>
            <a:r>
              <a:rPr lang="nl-BE" sz="2000" dirty="0" smtClean="0">
                <a:solidFill>
                  <a:schemeClr val="tx1"/>
                </a:solidFill>
              </a:rPr>
              <a:t>licht komt.</a:t>
            </a:r>
          </a:p>
          <a:p>
            <a:endParaRPr lang="nl-BE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Een </a:t>
            </a:r>
            <a:r>
              <a:rPr lang="nl-BE" sz="2000" b="1" dirty="0" smtClean="0">
                <a:solidFill>
                  <a:schemeClr val="tx1"/>
                </a:solidFill>
              </a:rPr>
              <a:t>puntvormige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lichtbron</a:t>
            </a:r>
            <a:r>
              <a:rPr lang="nl-BE" sz="2000" dirty="0" smtClean="0">
                <a:solidFill>
                  <a:schemeClr val="tx1"/>
                </a:solidFill>
              </a:rPr>
              <a:t> vormt met een </a:t>
            </a:r>
            <a:r>
              <a:rPr lang="nl-BE" sz="2000" b="1" dirty="0" smtClean="0">
                <a:solidFill>
                  <a:schemeClr val="tx1"/>
                </a:solidFill>
              </a:rPr>
              <a:t>ondoorschijnend</a:t>
            </a:r>
            <a:r>
              <a:rPr lang="nl-BE" sz="2000" dirty="0" smtClean="0">
                <a:solidFill>
                  <a:schemeClr val="tx1"/>
                </a:solidFill>
              </a:rPr>
              <a:t> voorwerp een scherp schaduwbeeld. Hierachter ontstaat een </a:t>
            </a:r>
            <a:r>
              <a:rPr lang="nl-BE" sz="2000" b="1" dirty="0" smtClean="0">
                <a:solidFill>
                  <a:schemeClr val="tx1"/>
                </a:solidFill>
              </a:rPr>
              <a:t>kernschaduw.</a:t>
            </a:r>
          </a:p>
          <a:p>
            <a:endParaRPr lang="nl-BE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Een </a:t>
            </a:r>
            <a:r>
              <a:rPr lang="nl-BE" sz="2000" b="1" dirty="0" smtClean="0">
                <a:solidFill>
                  <a:schemeClr val="tx1"/>
                </a:solidFill>
              </a:rPr>
              <a:t>niet-puntvormige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lichtbron</a:t>
            </a:r>
            <a:r>
              <a:rPr lang="nl-BE" sz="2000" dirty="0" smtClean="0">
                <a:solidFill>
                  <a:schemeClr val="tx1"/>
                </a:solidFill>
              </a:rPr>
              <a:t> vormt met een </a:t>
            </a:r>
            <a:r>
              <a:rPr lang="nl-BE" sz="2000" b="1" dirty="0" smtClean="0">
                <a:solidFill>
                  <a:schemeClr val="tx1"/>
                </a:solidFill>
              </a:rPr>
              <a:t>ondoorschijnend</a:t>
            </a:r>
            <a:r>
              <a:rPr lang="nl-BE" sz="2000" dirty="0" smtClean="0">
                <a:solidFill>
                  <a:schemeClr val="tx1"/>
                </a:solidFill>
              </a:rPr>
              <a:t> voorwerp een onscherp schaduwbeeld.</a:t>
            </a:r>
          </a:p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Er ontstaat een </a:t>
            </a:r>
            <a:r>
              <a:rPr lang="nl-BE" sz="2000" b="1" dirty="0" smtClean="0">
                <a:solidFill>
                  <a:schemeClr val="tx1"/>
                </a:solidFill>
              </a:rPr>
              <a:t>kernschaduw </a:t>
            </a:r>
            <a:r>
              <a:rPr lang="nl-BE" sz="2000" dirty="0" smtClean="0">
                <a:solidFill>
                  <a:schemeClr val="tx1"/>
                </a:solidFill>
              </a:rPr>
              <a:t> en een </a:t>
            </a:r>
            <a:r>
              <a:rPr lang="nl-BE" sz="2000" b="1" dirty="0" smtClean="0">
                <a:solidFill>
                  <a:schemeClr val="tx1"/>
                </a:solidFill>
              </a:rPr>
              <a:t>bijschaduw.</a:t>
            </a:r>
            <a:endParaRPr lang="nl-BE" dirty="0"/>
          </a:p>
        </p:txBody>
      </p:sp>
      <p:sp>
        <p:nvSpPr>
          <p:cNvPr id="12" name="Afgeronde rechthoek 11"/>
          <p:cNvSpPr/>
          <p:nvPr/>
        </p:nvSpPr>
        <p:spPr>
          <a:xfrm>
            <a:off x="5148064" y="1700808"/>
            <a:ext cx="64807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4" name="Afgeronde rechthoek 13"/>
          <p:cNvSpPr/>
          <p:nvPr/>
        </p:nvSpPr>
        <p:spPr>
          <a:xfrm>
            <a:off x="5004048" y="2276872"/>
            <a:ext cx="216024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5" name="Afgeronde rechthoek 14"/>
          <p:cNvSpPr/>
          <p:nvPr/>
        </p:nvSpPr>
        <p:spPr>
          <a:xfrm>
            <a:off x="5724128" y="2996952"/>
            <a:ext cx="216024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6" name="Afgeronde rechthoek 15"/>
          <p:cNvSpPr/>
          <p:nvPr/>
        </p:nvSpPr>
        <p:spPr>
          <a:xfrm>
            <a:off x="395536" y="3933056"/>
            <a:ext cx="216024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7" name="Afgeronde rechthoek 16"/>
          <p:cNvSpPr/>
          <p:nvPr/>
        </p:nvSpPr>
        <p:spPr>
          <a:xfrm>
            <a:off x="2411760" y="5661248"/>
            <a:ext cx="187220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8" name="Afgeronde rechthoek 17"/>
          <p:cNvSpPr/>
          <p:nvPr/>
        </p:nvSpPr>
        <p:spPr>
          <a:xfrm>
            <a:off x="5220072" y="5661248"/>
            <a:ext cx="1872208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83264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2.5.1 Wat is lichtbreking?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Experiment: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1) We plaatsen een vergrootglas op een tekst.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dirty="0" smtClean="0"/>
              <a:t>2) We plaatsen een munt in een tas en vullen vervolgens de tas met   </a:t>
            </a:r>
            <a:br>
              <a:rPr lang="nl-BE" sz="2000" dirty="0" smtClean="0"/>
            </a:br>
            <a:r>
              <a:rPr lang="nl-BE" sz="2000" dirty="0" smtClean="0"/>
              <a:t>    water.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Waarneming: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We zien de tekst niet op de juiste plaats. Een deel van de tekst zien we groter.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De munt wordt plots zichtbaar als je het water in de tas giet.</a:t>
            </a:r>
          </a:p>
        </p:txBody>
      </p:sp>
      <p:pic>
        <p:nvPicPr>
          <p:cNvPr id="11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24744"/>
            <a:ext cx="1584176" cy="1584178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827584" y="5013176"/>
            <a:ext cx="799288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4" name="Afgeronde rechthoek 13"/>
          <p:cNvSpPr/>
          <p:nvPr/>
        </p:nvSpPr>
        <p:spPr>
          <a:xfrm>
            <a:off x="827584" y="5805264"/>
            <a:ext cx="7632848" cy="5844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5" name="Afgeronde rechthoek 14"/>
          <p:cNvSpPr/>
          <p:nvPr/>
        </p:nvSpPr>
        <p:spPr>
          <a:xfrm>
            <a:off x="215516" y="4373488"/>
            <a:ext cx="8712968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Breking</a:t>
            </a:r>
            <a:r>
              <a:rPr lang="nl-BE" sz="2000" dirty="0" smtClean="0">
                <a:solidFill>
                  <a:schemeClr val="tx1"/>
                </a:solidFill>
              </a:rPr>
              <a:t> ontstaat als licht overgaat van de ene naar een andere </a:t>
            </a:r>
            <a:r>
              <a:rPr lang="nl-BE" sz="2000" b="1" dirty="0" smtClean="0">
                <a:solidFill>
                  <a:schemeClr val="tx1"/>
                </a:solidFill>
              </a:rPr>
              <a:t>middenstof</a:t>
            </a:r>
            <a:r>
              <a:rPr lang="nl-BE" sz="2000" dirty="0" smtClean="0">
                <a:solidFill>
                  <a:schemeClr val="tx1"/>
                </a:solidFill>
              </a:rPr>
              <a:t>. Licht gaat niet altijd rechtdoor.</a:t>
            </a:r>
            <a:endParaRPr lang="nl-B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395536" y="1196752"/>
          <a:ext cx="8280920" cy="505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Donkere lichamen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Lichtbronnen 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http://www.astrofotografie-almere.nl/maanweb/Maan/ma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2061070" cy="162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tatic3.nieuws.vtm.be/sites/nieuws.vtm.be/files/styles/vmmaplayer_big/public/videocms/image/2013/02/37a72060588cd188341f09c8c6baeea0.jpg?itok=ZJVjcPO6"/>
          <p:cNvPicPr>
            <a:picLocks noChangeAspect="1" noChangeArrowheads="1"/>
          </p:cNvPicPr>
          <p:nvPr/>
        </p:nvPicPr>
        <p:blipFill>
          <a:blip r:embed="rId4" cstate="print"/>
          <a:srcRect l="13302" r="15755"/>
          <a:stretch>
            <a:fillRect/>
          </a:stretch>
        </p:blipFill>
        <p:spPr bwMode="auto">
          <a:xfrm>
            <a:off x="6516216" y="2852936"/>
            <a:ext cx="19960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ak5.picdn.net/shutterstock/videos/356131/preview/stock-footage-real-light-bulb-shining-and-turning-off-black-background-hd.jpg"/>
          <p:cNvPicPr>
            <a:picLocks noChangeAspect="1" noChangeArrowheads="1"/>
          </p:cNvPicPr>
          <p:nvPr/>
        </p:nvPicPr>
        <p:blipFill>
          <a:blip r:embed="rId5" cstate="print"/>
          <a:srcRect l="15120" r="24401"/>
          <a:stretch>
            <a:fillRect/>
          </a:stretch>
        </p:blipFill>
        <p:spPr bwMode="auto">
          <a:xfrm>
            <a:off x="4644008" y="1916832"/>
            <a:ext cx="18499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blogimages.seniorennet.be/themafotos_45/616035-1064537cb0065c60590b92bba037ac27.jpg"/>
          <p:cNvPicPr>
            <a:picLocks noChangeAspect="1" noChangeArrowheads="1"/>
          </p:cNvPicPr>
          <p:nvPr/>
        </p:nvPicPr>
        <p:blipFill>
          <a:blip r:embed="rId6" cstate="print"/>
          <a:srcRect l="24424" b="12464"/>
          <a:stretch>
            <a:fillRect/>
          </a:stretch>
        </p:blipFill>
        <p:spPr bwMode="auto">
          <a:xfrm>
            <a:off x="4644008" y="4293096"/>
            <a:ext cx="221193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ikea.com/PIAimages/0156308_PE314447_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1800000" cy="1800000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1259632" y="1340768"/>
            <a:ext cx="230425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5652120" y="1340768"/>
            <a:ext cx="230425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13" name="Picture 16" descr="http://www.dullcon.nl/assets/components/foundation4/images/site/Deuren/DullCon%20glazen%20figuurglas%20de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772816"/>
            <a:ext cx="1579909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gintonicshop.be/media/catalog/product/cache/5/image/800x800/9df78eab33525d08d6e5fb8d27136e95/c/h/chef_sommelier_lima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43711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8843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Belangrijke begrippen!!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Het licht gaat steeds door </a:t>
            </a:r>
            <a:r>
              <a:rPr lang="nl-BE" sz="2000" b="1" dirty="0" smtClean="0"/>
              <a:t>een middenstof</a:t>
            </a:r>
            <a:r>
              <a:rPr lang="nl-BE" sz="2000" dirty="0" smtClean="0"/>
              <a:t>. </a:t>
            </a:r>
            <a:br>
              <a:rPr lang="nl-BE" sz="2000" dirty="0" smtClean="0"/>
            </a:br>
            <a:r>
              <a:rPr lang="nl-BE" sz="2000" dirty="0" smtClean="0"/>
              <a:t>Vb.: water, glas, lucht, …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endParaRPr lang="nl-BE" sz="2000" dirty="0" smtClean="0"/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b="1" dirty="0" smtClean="0"/>
              <a:t>Lucht</a:t>
            </a:r>
            <a:r>
              <a:rPr lang="nl-BE" sz="2000" dirty="0" smtClean="0"/>
              <a:t> is een </a:t>
            </a:r>
            <a:r>
              <a:rPr lang="nl-BE" sz="2000" b="1" dirty="0" smtClean="0"/>
              <a:t>ijle</a:t>
            </a:r>
            <a:r>
              <a:rPr lang="nl-BE" sz="2000" dirty="0" smtClean="0"/>
              <a:t> middenstof. </a:t>
            </a:r>
            <a:r>
              <a:rPr lang="nl-BE" sz="2000" b="1" dirty="0" smtClean="0"/>
              <a:t>Water </a:t>
            </a:r>
            <a:r>
              <a:rPr lang="nl-BE" sz="2000" dirty="0" smtClean="0"/>
              <a:t>en </a:t>
            </a:r>
            <a:r>
              <a:rPr lang="nl-BE" sz="2000" b="1" dirty="0" smtClean="0"/>
              <a:t>glas</a:t>
            </a:r>
            <a:r>
              <a:rPr lang="nl-BE" sz="2000" dirty="0" smtClean="0"/>
              <a:t> zijn een </a:t>
            </a:r>
            <a:r>
              <a:rPr lang="nl-BE" sz="2000" b="1" dirty="0" smtClean="0"/>
              <a:t>dichte</a:t>
            </a:r>
            <a:r>
              <a:rPr lang="nl-BE" sz="2000" dirty="0" smtClean="0"/>
              <a:t> middenstof.</a:t>
            </a:r>
          </a:p>
          <a:p>
            <a:pPr marL="550863" indent="-457200">
              <a:lnSpc>
                <a:spcPct val="150000"/>
              </a:lnSpc>
              <a:buAutoNum type="arabicParenR"/>
            </a:pPr>
            <a:endParaRPr lang="nl-BE" sz="2000" dirty="0" smtClean="0"/>
          </a:p>
          <a:p>
            <a:pPr marL="550863" indent="-457200">
              <a:lnSpc>
                <a:spcPct val="150000"/>
              </a:lnSpc>
              <a:buAutoNum type="arabicParenR"/>
            </a:pPr>
            <a:r>
              <a:rPr lang="nl-BE" sz="2000" dirty="0" smtClean="0"/>
              <a:t>Wanneer licht van </a:t>
            </a:r>
            <a:r>
              <a:rPr lang="nl-BE" sz="2000" b="1" dirty="0" smtClean="0"/>
              <a:t>richting</a:t>
            </a:r>
            <a:r>
              <a:rPr lang="nl-BE" sz="2000" dirty="0" smtClean="0"/>
              <a:t> verandert, spreken we van </a:t>
            </a:r>
            <a:r>
              <a:rPr lang="nl-BE" sz="2000" b="1" dirty="0" smtClean="0"/>
              <a:t>breking</a:t>
            </a:r>
            <a:r>
              <a:rPr lang="nl-BE" sz="2000" dirty="0" smtClean="0"/>
              <a:t>. </a:t>
            </a:r>
            <a:br>
              <a:rPr lang="nl-BE" sz="2000" dirty="0" smtClean="0"/>
            </a:br>
            <a:r>
              <a:rPr lang="nl-BE" sz="2000" dirty="0" smtClean="0"/>
              <a:t>Dit gebeurt op het </a:t>
            </a:r>
            <a:r>
              <a:rPr lang="nl-BE" sz="2000" b="1" dirty="0" smtClean="0"/>
              <a:t>grensvlak.</a:t>
            </a:r>
            <a:endParaRPr lang="nl-BE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8843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Belangrijke begrippen!!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691680" y="3861048"/>
            <a:ext cx="5184576" cy="14401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8" name="Rechte verbindingslijn 7"/>
          <p:cNvCxnSpPr/>
          <p:nvPr/>
        </p:nvCxnSpPr>
        <p:spPr>
          <a:xfrm rot="5400000" flipH="1" flipV="1">
            <a:off x="971600" y="4581128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5400000" flipH="1" flipV="1">
            <a:off x="6156176" y="4581128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691680" y="5301208"/>
            <a:ext cx="5192960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763688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glas</a:t>
            </a:r>
            <a:endParaRPr lang="nl-BE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2" name="Rechte verbindingslijn 11"/>
          <p:cNvCxnSpPr>
            <a:endCxn id="7" idx="2"/>
          </p:cNvCxnSpPr>
          <p:nvPr/>
        </p:nvCxnSpPr>
        <p:spPr>
          <a:xfrm rot="5400000">
            <a:off x="2807804" y="3825044"/>
            <a:ext cx="29523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95936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63688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lucht</a:t>
            </a:r>
            <a:endParaRPr lang="nl-BE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2915816" y="2924944"/>
            <a:ext cx="1366564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0"/>
          </p:cNvCxnSpPr>
          <p:nvPr/>
        </p:nvCxnSpPr>
        <p:spPr>
          <a:xfrm rot="16200000" flipH="1">
            <a:off x="3923928" y="4221088"/>
            <a:ext cx="1440160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Boog 16"/>
          <p:cNvSpPr/>
          <p:nvPr/>
        </p:nvSpPr>
        <p:spPr>
          <a:xfrm rot="17436029">
            <a:off x="3839502" y="3401612"/>
            <a:ext cx="648072" cy="576064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Boog 17"/>
          <p:cNvSpPr/>
          <p:nvPr/>
        </p:nvSpPr>
        <p:spPr>
          <a:xfrm rot="6173714">
            <a:off x="4073016" y="4052358"/>
            <a:ext cx="565920" cy="609147"/>
          </a:xfrm>
          <a:prstGeom prst="arc">
            <a:avLst>
              <a:gd name="adj1" fmla="val 16706132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hthoek 20"/>
              <p:cNvSpPr/>
              <p:nvPr/>
            </p:nvSpPr>
            <p:spPr>
              <a:xfrm>
                <a:off x="4302634" y="4604731"/>
                <a:ext cx="413382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BE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nl-BE" sz="20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1" name="Rechthoe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34" y="4604731"/>
                <a:ext cx="413382" cy="40844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955" r="-191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hoek 21"/>
          <p:cNvSpPr/>
          <p:nvPr/>
        </p:nvSpPr>
        <p:spPr>
          <a:xfrm>
            <a:off x="3910274" y="3028890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Î</a:t>
            </a:r>
            <a:endParaRPr lang="nl-B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4283968" y="3532946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</a:t>
            </a:r>
            <a:endParaRPr lang="nl-BE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2987824" y="2708920"/>
            <a:ext cx="24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</a:t>
            </a:r>
            <a:endParaRPr lang="nl-BE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4860032" y="465313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</a:t>
            </a:r>
            <a:endParaRPr lang="nl-BE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21" grpId="0" animBg="1"/>
      <p:bldP spid="22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5205" r="21053" b="8772"/>
          <a:stretch>
            <a:fillRect/>
          </a:stretch>
        </p:blipFill>
        <p:spPr bwMode="auto">
          <a:xfrm>
            <a:off x="539552" y="908720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4" y="1124744"/>
            <a:ext cx="1440158" cy="1440160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 fontScale="92500" lnSpcReduction="10000"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A) Experiment: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Hoe liggen de invallende straal, de normaal </a:t>
            </a:r>
            <a:br>
              <a:rPr lang="nl-BE" sz="2000" dirty="0" smtClean="0"/>
            </a:br>
            <a:r>
              <a:rPr lang="nl-BE" sz="2000" dirty="0" smtClean="0"/>
              <a:t>en de gebroken straal t.o.v. elkaar?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Waarneming:</a:t>
            </a:r>
          </a:p>
          <a:p>
            <a:pPr marL="550863" indent="-457200">
              <a:lnSpc>
                <a:spcPct val="150000"/>
              </a:lnSpc>
              <a:buNone/>
            </a:pPr>
            <a:r>
              <a:rPr lang="nl-BE" sz="2000" dirty="0" smtClean="0"/>
              <a:t>De invallende straal, de normaal en de gebroken straal liggen </a:t>
            </a:r>
            <a:r>
              <a:rPr lang="nl-BE" sz="2000" b="1" dirty="0" smtClean="0"/>
              <a:t>in één</a:t>
            </a:r>
          </a:p>
          <a:p>
            <a:pPr marL="550863" indent="-457200">
              <a:lnSpc>
                <a:spcPct val="150000"/>
              </a:lnSpc>
              <a:buNone/>
            </a:pPr>
            <a:r>
              <a:rPr lang="nl-BE" sz="2000" b="1" dirty="0" smtClean="0"/>
              <a:t>vlak.</a:t>
            </a:r>
            <a:endParaRPr lang="nl-BE" sz="2000" dirty="0" smtClean="0"/>
          </a:p>
        </p:txBody>
      </p:sp>
      <p:pic>
        <p:nvPicPr>
          <p:cNvPr id="7170" name="Picture 2" descr="http://upload.wikimedia.org/wikipedia/commons/1/13/F%C3%A9nyt%C3%B6r%C3%A9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20888"/>
            <a:ext cx="3312368" cy="264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fgeronde rechthoek 7"/>
          <p:cNvSpPr/>
          <p:nvPr/>
        </p:nvSpPr>
        <p:spPr>
          <a:xfrm>
            <a:off x="7740352" y="5733256"/>
            <a:ext cx="108012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323528" y="6245696"/>
            <a:ext cx="108012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215516" y="5157192"/>
            <a:ext cx="8712968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Bij lichtbreking liggen de invallende straal, de gebroken straal en de normaal in </a:t>
            </a:r>
            <a:r>
              <a:rPr lang="nl-BE" sz="2000" b="1" dirty="0" smtClean="0">
                <a:solidFill>
                  <a:schemeClr val="tx1"/>
                </a:solidFill>
              </a:rPr>
              <a:t>één vlak.</a:t>
            </a: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4" y="1124744"/>
            <a:ext cx="1440158" cy="1440160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B) Experiment: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Geldt bij lichtbreking het omkeerbaarheidsprincipe?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Proefopstelling: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4" y="1124744"/>
            <a:ext cx="1440158" cy="1440160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B) Experiment: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Geldt bij lichtbreking het </a:t>
            </a:r>
            <a:r>
              <a:rPr lang="nl-BE" sz="2000" dirty="0" err="1" smtClean="0"/>
              <a:t>omkeerbaarheidsprincipe</a:t>
            </a:r>
            <a:r>
              <a:rPr lang="nl-BE" sz="2000" dirty="0" smtClean="0"/>
              <a:t>?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Waarneming: </a:t>
            </a:r>
            <a:r>
              <a:rPr lang="nl-BE" sz="2000" dirty="0" smtClean="0"/>
              <a:t>Lucht naar glas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			- </a:t>
            </a:r>
            <a:r>
              <a:rPr lang="nl-BE" sz="2000" dirty="0" smtClean="0"/>
              <a:t>De invallende straal breekt </a:t>
            </a:r>
            <a:r>
              <a:rPr lang="nl-BE" sz="2000" b="1" dirty="0" smtClean="0"/>
              <a:t>naar </a:t>
            </a:r>
            <a:r>
              <a:rPr lang="nl-BE" sz="2000" dirty="0" smtClean="0"/>
              <a:t>de normaal </a:t>
            </a: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			   toe.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/>
              <a:t>	</a:t>
            </a:r>
            <a:r>
              <a:rPr lang="nl-BE" sz="2000" b="1" dirty="0" smtClean="0"/>
              <a:t>		- </a:t>
            </a:r>
            <a:r>
              <a:rPr lang="nl-BE" sz="2000" dirty="0" smtClean="0"/>
              <a:t>De invalshoek is </a:t>
            </a:r>
            <a:r>
              <a:rPr lang="nl-BE" sz="2000" b="1" dirty="0" smtClean="0"/>
              <a:t>groter </a:t>
            </a:r>
            <a:r>
              <a:rPr lang="nl-BE" sz="2000" dirty="0" smtClean="0"/>
              <a:t>dan de brekingshoek</a:t>
            </a:r>
            <a:r>
              <a:rPr lang="nl-BE" sz="2000" b="1" dirty="0" smtClean="0"/>
              <a:t>.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/>
              <a:t>	</a:t>
            </a:r>
            <a:r>
              <a:rPr lang="nl-BE" sz="2000" b="1" dirty="0" smtClean="0"/>
              <a:t>		- </a:t>
            </a:r>
            <a:r>
              <a:rPr lang="nl-BE" sz="2000" dirty="0" smtClean="0"/>
              <a:t>Hier is een overgang van een </a:t>
            </a:r>
            <a:r>
              <a:rPr lang="nl-BE" sz="2000" b="1" dirty="0" smtClean="0"/>
              <a:t>ijle </a:t>
            </a:r>
            <a:r>
              <a:rPr lang="nl-BE" sz="2000" dirty="0" smtClean="0"/>
              <a:t>middenstof 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/>
              <a:t>	</a:t>
            </a:r>
            <a:r>
              <a:rPr lang="nl-BE" sz="2000" b="1" dirty="0" smtClean="0"/>
              <a:t>		   </a:t>
            </a:r>
            <a:r>
              <a:rPr lang="nl-BE" sz="2000" dirty="0" smtClean="0"/>
              <a:t>naar een </a:t>
            </a:r>
            <a:r>
              <a:rPr lang="nl-BE" sz="2000" b="1" dirty="0" smtClean="0"/>
              <a:t>dichte </a:t>
            </a:r>
            <a:r>
              <a:rPr lang="nl-BE" sz="2000" dirty="0" smtClean="0"/>
              <a:t>middenstof</a:t>
            </a:r>
            <a:r>
              <a:rPr lang="nl-BE" sz="2000" b="1" dirty="0" smtClean="0"/>
              <a:t>.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443453"/>
                  </p:ext>
                </p:extLst>
              </p:nvPr>
            </p:nvGraphicFramePr>
            <p:xfrm>
              <a:off x="467544" y="3717033"/>
              <a:ext cx="2304256" cy="2448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403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Î (°)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BE" b="1" i="1" smtClean="0"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nl-BE" dirty="0" smtClean="0"/>
                            <a:t> (°)</a:t>
                          </a:r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10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723443453"/>
                  </p:ext>
                </p:extLst>
              </p:nvPr>
            </p:nvGraphicFramePr>
            <p:xfrm>
              <a:off x="467544" y="3717033"/>
              <a:ext cx="2304256" cy="2448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403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Î (°)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529" t="-7576" b="-521212"/>
                          </a:stretch>
                        </a:blipFill>
                      </a:tcPr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10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Afgeronde rechthoek 6"/>
          <p:cNvSpPr/>
          <p:nvPr/>
        </p:nvSpPr>
        <p:spPr>
          <a:xfrm>
            <a:off x="6624230" y="4077072"/>
            <a:ext cx="61206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3293859" y="4585253"/>
            <a:ext cx="61206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5220072" y="5085184"/>
            <a:ext cx="82809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6930262" y="5589240"/>
            <a:ext cx="450051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3" name="Afgeronde rechthoek 12"/>
          <p:cNvSpPr/>
          <p:nvPr/>
        </p:nvSpPr>
        <p:spPr>
          <a:xfrm>
            <a:off x="4499992" y="6165304"/>
            <a:ext cx="79208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14806316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4" y="1124744"/>
            <a:ext cx="1440158" cy="1440160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B) Experiment: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Geldt bij lichtbreking het </a:t>
            </a:r>
            <a:r>
              <a:rPr lang="nl-BE" sz="2000" dirty="0" err="1" smtClean="0"/>
              <a:t>omkeerbaarheidsprincipe</a:t>
            </a:r>
            <a:r>
              <a:rPr lang="nl-BE" sz="2000" dirty="0" smtClean="0"/>
              <a:t>?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Waarneming: </a:t>
            </a:r>
            <a:r>
              <a:rPr lang="nl-BE" sz="2000" dirty="0" smtClean="0"/>
              <a:t>Glas naar lucht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			- </a:t>
            </a:r>
            <a:r>
              <a:rPr lang="nl-BE" sz="2000" dirty="0" smtClean="0"/>
              <a:t>De invallende straal breekt </a:t>
            </a:r>
            <a:r>
              <a:rPr lang="nl-BE" sz="2000" b="1" dirty="0" smtClean="0"/>
              <a:t>van </a:t>
            </a:r>
            <a:r>
              <a:rPr lang="nl-BE" sz="2000" dirty="0" smtClean="0"/>
              <a:t>de normaal </a:t>
            </a: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			   weg.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/>
              <a:t>	</a:t>
            </a:r>
            <a:r>
              <a:rPr lang="nl-BE" sz="2000" b="1" dirty="0" smtClean="0"/>
              <a:t>		- </a:t>
            </a:r>
            <a:r>
              <a:rPr lang="nl-BE" sz="2000" dirty="0" smtClean="0"/>
              <a:t>De invalshoek is </a:t>
            </a:r>
            <a:r>
              <a:rPr lang="nl-BE" sz="2000" b="1" dirty="0" smtClean="0"/>
              <a:t>kleiner </a:t>
            </a:r>
            <a:r>
              <a:rPr lang="nl-BE" sz="2000" dirty="0" smtClean="0"/>
              <a:t>dan de brekingshoek</a:t>
            </a:r>
            <a:r>
              <a:rPr lang="nl-BE" sz="2000" b="1" dirty="0" smtClean="0"/>
              <a:t>.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/>
              <a:t>	</a:t>
            </a:r>
            <a:r>
              <a:rPr lang="nl-BE" sz="2000" b="1" dirty="0" smtClean="0"/>
              <a:t>		- </a:t>
            </a:r>
            <a:r>
              <a:rPr lang="nl-BE" sz="2000" dirty="0" smtClean="0"/>
              <a:t>Hier is een overgang van een </a:t>
            </a:r>
            <a:r>
              <a:rPr lang="nl-BE" sz="2000" b="1" dirty="0" smtClean="0"/>
              <a:t>dichte 				  </a:t>
            </a:r>
            <a:r>
              <a:rPr lang="nl-BE" sz="2000" dirty="0" smtClean="0"/>
              <a:t>middenstof naar een </a:t>
            </a:r>
            <a:r>
              <a:rPr lang="nl-BE" sz="2000" b="1" dirty="0" smtClean="0"/>
              <a:t>ijle </a:t>
            </a:r>
            <a:r>
              <a:rPr lang="nl-BE" sz="2000" dirty="0" smtClean="0"/>
              <a:t>middenstof</a:t>
            </a:r>
            <a:r>
              <a:rPr lang="nl-BE" sz="2000" b="1" dirty="0" smtClean="0"/>
              <a:t>.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39972"/>
                  </p:ext>
                </p:extLst>
              </p:nvPr>
            </p:nvGraphicFramePr>
            <p:xfrm>
              <a:off x="467544" y="3717033"/>
              <a:ext cx="2304256" cy="2448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403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Î (°)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BE" b="1" i="1" smtClean="0"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a14:m>
                          <a:r>
                            <a:rPr lang="nl-BE" dirty="0" smtClean="0"/>
                            <a:t> (°)</a:t>
                          </a:r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6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280839972"/>
                  </p:ext>
                </p:extLst>
              </p:nvPr>
            </p:nvGraphicFramePr>
            <p:xfrm>
              <a:off x="467544" y="3717033"/>
              <a:ext cx="2304256" cy="2448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403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dirty="0" smtClean="0"/>
                            <a:t>Î (°)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529" t="-7576" b="-521212"/>
                          </a:stretch>
                        </a:blipFill>
                      </a:tcPr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0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6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  <a:tr h="408979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Afgeronde rechthoek 13"/>
          <p:cNvSpPr/>
          <p:nvPr/>
        </p:nvSpPr>
        <p:spPr>
          <a:xfrm>
            <a:off x="6588224" y="4149080"/>
            <a:ext cx="50405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5" name="Afgeronde rechthoek 14"/>
          <p:cNvSpPr/>
          <p:nvPr/>
        </p:nvSpPr>
        <p:spPr>
          <a:xfrm>
            <a:off x="3095836" y="4549249"/>
            <a:ext cx="90010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6" name="Afgeronde rechthoek 15"/>
          <p:cNvSpPr/>
          <p:nvPr/>
        </p:nvSpPr>
        <p:spPr>
          <a:xfrm>
            <a:off x="5220072" y="5085184"/>
            <a:ext cx="9361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7" name="Afgeronde rechthoek 16"/>
          <p:cNvSpPr/>
          <p:nvPr/>
        </p:nvSpPr>
        <p:spPr>
          <a:xfrm>
            <a:off x="6948264" y="5589240"/>
            <a:ext cx="86409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8" name="Afgeronde rechthoek 17"/>
          <p:cNvSpPr/>
          <p:nvPr/>
        </p:nvSpPr>
        <p:spPr>
          <a:xfrm>
            <a:off x="5868144" y="6093296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21450236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988840"/>
            <a:ext cx="8712968" cy="36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De lichtstraal die </a:t>
            </a:r>
            <a:r>
              <a:rPr lang="nl-BE" sz="2000" b="1" dirty="0" smtClean="0">
                <a:solidFill>
                  <a:schemeClr val="tx1"/>
                </a:solidFill>
              </a:rPr>
              <a:t>loodrecht</a:t>
            </a:r>
            <a:r>
              <a:rPr lang="nl-BE" sz="2000" dirty="0" smtClean="0">
                <a:solidFill>
                  <a:schemeClr val="tx1"/>
                </a:solidFill>
              </a:rPr>
              <a:t> invalt op het grensvlak wordt </a:t>
            </a:r>
            <a:r>
              <a:rPr lang="nl-BE" sz="2000" b="1" dirty="0" smtClean="0">
                <a:solidFill>
                  <a:schemeClr val="tx1"/>
                </a:solidFill>
              </a:rPr>
              <a:t>niet</a:t>
            </a:r>
            <a:r>
              <a:rPr lang="nl-BE" sz="2000" dirty="0" smtClean="0">
                <a:solidFill>
                  <a:schemeClr val="tx1"/>
                </a:solidFill>
              </a:rPr>
              <a:t> gebroken. </a:t>
            </a:r>
          </a:p>
          <a:p>
            <a:pPr>
              <a:lnSpc>
                <a:spcPct val="150000"/>
              </a:lnSpc>
            </a:pPr>
            <a:endParaRPr lang="nl-BE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Bij lichtbreking geldt het </a:t>
            </a:r>
            <a:r>
              <a:rPr lang="nl-BE" sz="2000" b="1" dirty="0" smtClean="0">
                <a:solidFill>
                  <a:schemeClr val="tx1"/>
                </a:solidFill>
              </a:rPr>
              <a:t>omkeerbaarheidsprincipe</a:t>
            </a:r>
            <a:r>
              <a:rPr lang="nl-BE" sz="2000" dirty="0" smtClean="0">
                <a:solidFill>
                  <a:schemeClr val="tx1"/>
                </a:solidFill>
              </a:rPr>
              <a:t>. D.w.z. als we een nieuwe invallende straal laten samenvallen met de gebroken straal, dan valt de nieuwe gebroken straal samen met de eerste invallende straal.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7604720" y="3653408"/>
            <a:ext cx="1215752" cy="351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9" name="Afgeronde rechthoek 18"/>
          <p:cNvSpPr/>
          <p:nvPr/>
        </p:nvSpPr>
        <p:spPr>
          <a:xfrm>
            <a:off x="323528" y="4134814"/>
            <a:ext cx="8352928" cy="13104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17100130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Afgeronde rechthoek 11"/>
              <p:cNvSpPr/>
              <p:nvPr/>
            </p:nvSpPr>
            <p:spPr>
              <a:xfrm>
                <a:off x="215516" y="1988840"/>
                <a:ext cx="8712968" cy="36004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nl-BE" sz="2000" dirty="0" smtClean="0">
                    <a:solidFill>
                      <a:schemeClr val="tx1"/>
                    </a:solidFill>
                  </a:rPr>
                  <a:t>Van optisch ijl naar optisch dicht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(bv. Lucht naar glas)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breekt de invallende straal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naar de normaal toe.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De invalshoek is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groter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dan de brekingshoek. Î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nl-BE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nl-BE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BE" sz="2000" dirty="0">
                    <a:solidFill>
                      <a:schemeClr val="tx1"/>
                    </a:solidFill>
                  </a:rPr>
                  <a:t>Van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optisch dicht naar </a:t>
                </a:r>
                <a:r>
                  <a:rPr lang="nl-BE" sz="2000" dirty="0">
                    <a:solidFill>
                      <a:schemeClr val="tx1"/>
                    </a:solidFill>
                  </a:rPr>
                  <a:t>optisch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ijl </a:t>
                </a:r>
                <a:r>
                  <a:rPr lang="nl-BE" sz="2000" b="1" dirty="0">
                    <a:solidFill>
                      <a:schemeClr val="tx1"/>
                    </a:solidFill>
                  </a:rPr>
                  <a:t>(bv.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Glas naar lucht)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breekt </a:t>
                </a:r>
                <a:r>
                  <a:rPr lang="nl-BE" sz="2000" dirty="0">
                    <a:solidFill>
                      <a:schemeClr val="tx1"/>
                    </a:solidFill>
                  </a:rPr>
                  <a:t>de invallende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straal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van de </a:t>
                </a:r>
                <a:r>
                  <a:rPr lang="nl-BE" sz="2000" b="1" dirty="0">
                    <a:solidFill>
                      <a:schemeClr val="tx1"/>
                    </a:solidFill>
                  </a:rPr>
                  <a:t>normaal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weg.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>
                    <a:solidFill>
                      <a:schemeClr val="tx1"/>
                    </a:solidFill>
                  </a:rPr>
                  <a:t>De invalshoek is </a:t>
                </a:r>
                <a:r>
                  <a:rPr lang="nl-BE" sz="2000" b="1" dirty="0" smtClean="0">
                    <a:solidFill>
                      <a:schemeClr val="tx1"/>
                    </a:solidFill>
                  </a:rPr>
                  <a:t>kleiner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dan </a:t>
                </a:r>
                <a:r>
                  <a:rPr lang="nl-BE" sz="2000" dirty="0">
                    <a:solidFill>
                      <a:schemeClr val="tx1"/>
                    </a:solidFill>
                  </a:rPr>
                  <a:t>de brekingshoek. Î 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B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nl-BE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Afgeronde rechthoe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988840"/>
                <a:ext cx="8712968" cy="3600400"/>
              </a:xfrm>
              <a:prstGeom prst="round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fgeronde rechthoek 12"/>
          <p:cNvSpPr/>
          <p:nvPr/>
        </p:nvSpPr>
        <p:spPr>
          <a:xfrm>
            <a:off x="5084440" y="2276872"/>
            <a:ext cx="1935832" cy="351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8" name="Afgeronde rechthoek 7"/>
          <p:cNvSpPr/>
          <p:nvPr/>
        </p:nvSpPr>
        <p:spPr>
          <a:xfrm>
            <a:off x="5084304" y="4149080"/>
            <a:ext cx="1935967" cy="351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21678508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03920" y="1844824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50000"/>
              </a:lnSpc>
              <a:buFont typeface="Wingdings 2"/>
              <a:buNone/>
            </a:pPr>
            <a:r>
              <a:rPr lang="nl-BE" sz="2000" b="1" dirty="0" smtClean="0"/>
              <a:t>Oefeningen: </a:t>
            </a:r>
            <a:r>
              <a:rPr lang="nl-BE" sz="2000" dirty="0" smtClean="0"/>
              <a:t>Teken telkens de overeenkomstige gebroken straal.</a:t>
            </a: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86644" y="3284984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 rot="4852991">
            <a:off x="2091919" y="2700520"/>
            <a:ext cx="595313" cy="501650"/>
            <a:chOff x="2503" y="1303"/>
            <a:chExt cx="1530" cy="1033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1086644" y="3284984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886844" y="2924944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Water</a:t>
            </a:r>
            <a:endParaRPr kumimoji="0" lang="nl-B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220072" y="5301208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 rot="11327095">
            <a:off x="6407015" y="5343726"/>
            <a:ext cx="595313" cy="501650"/>
            <a:chOff x="2503" y="1303"/>
            <a:chExt cx="1530" cy="1033"/>
          </a:xfrm>
        </p:grpSpPr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7" name="AutoShape 6"/>
          <p:cNvCxnSpPr>
            <a:cxnSpLocks noChangeShapeType="1"/>
          </p:cNvCxnSpPr>
          <p:nvPr/>
        </p:nvCxnSpPr>
        <p:spPr bwMode="auto">
          <a:xfrm>
            <a:off x="5220072" y="5301208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20272" y="5013176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Water</a:t>
            </a:r>
            <a:endParaRPr kumimoji="0" lang="nl-B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187624" y="5094511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102868" y="5382543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Glas</a:t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</a:p>
        </p:txBody>
      </p:sp>
      <p:cxnSp>
        <p:nvCxnSpPr>
          <p:cNvPr id="33" name="AutoShape 6"/>
          <p:cNvCxnSpPr>
            <a:cxnSpLocks noChangeShapeType="1"/>
          </p:cNvCxnSpPr>
          <p:nvPr/>
        </p:nvCxnSpPr>
        <p:spPr bwMode="auto">
          <a:xfrm>
            <a:off x="1259632" y="5742583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34" name="Group 3"/>
          <p:cNvGrpSpPr>
            <a:grpSpLocks/>
          </p:cNvGrpSpPr>
          <p:nvPr/>
        </p:nvGrpSpPr>
        <p:grpSpPr bwMode="auto">
          <a:xfrm rot="1231529">
            <a:off x="1832737" y="5152490"/>
            <a:ext cx="595313" cy="501650"/>
            <a:chOff x="2503" y="1303"/>
            <a:chExt cx="1530" cy="1033"/>
          </a:xfrm>
        </p:grpSpPr>
        <p:cxnSp>
          <p:nvCxnSpPr>
            <p:cNvPr id="35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220072" y="2780928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135316" y="3068960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BE" b="1" dirty="0" smtClean="0">
                <a:latin typeface="Calibri" pitchFamily="34" charset="0"/>
                <a:cs typeface="Arial" pitchFamily="34" charset="0"/>
              </a:rPr>
              <a:t>Glas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</a:p>
        </p:txBody>
      </p:sp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5292080" y="3429000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40" name="Group 3"/>
          <p:cNvGrpSpPr>
            <a:grpSpLocks/>
          </p:cNvGrpSpPr>
          <p:nvPr/>
        </p:nvGrpSpPr>
        <p:grpSpPr bwMode="auto">
          <a:xfrm rot="15943748">
            <a:off x="5770775" y="3493684"/>
            <a:ext cx="595313" cy="501650"/>
            <a:chOff x="2503" y="1303"/>
            <a:chExt cx="1530" cy="1033"/>
          </a:xfrm>
        </p:grpSpPr>
        <p:cxnSp>
          <p:nvCxnSpPr>
            <p:cNvPr id="41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3" name="Rechthoek 42"/>
          <p:cNvSpPr/>
          <p:nvPr/>
        </p:nvSpPr>
        <p:spPr>
          <a:xfrm>
            <a:off x="539552" y="234888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hthoek 43"/>
          <p:cNvSpPr/>
          <p:nvPr/>
        </p:nvSpPr>
        <p:spPr>
          <a:xfrm>
            <a:off x="4427984" y="234888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/>
          <p:cNvSpPr/>
          <p:nvPr/>
        </p:nvSpPr>
        <p:spPr>
          <a:xfrm>
            <a:off x="539552" y="450912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hthoek 45"/>
          <p:cNvSpPr/>
          <p:nvPr/>
        </p:nvSpPr>
        <p:spPr>
          <a:xfrm>
            <a:off x="4427984" y="450912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2195736" y="2492896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3"/>
          <p:cNvGrpSpPr>
            <a:grpSpLocks/>
          </p:cNvGrpSpPr>
          <p:nvPr/>
        </p:nvGrpSpPr>
        <p:grpSpPr bwMode="auto">
          <a:xfrm rot="3698643">
            <a:off x="1824010" y="3386041"/>
            <a:ext cx="595313" cy="501650"/>
            <a:chOff x="2503" y="1303"/>
            <a:chExt cx="1530" cy="1033"/>
          </a:xfrm>
        </p:grpSpPr>
        <p:cxnSp>
          <p:nvCxnSpPr>
            <p:cNvPr id="50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52" name="Tekstvak 51"/>
          <p:cNvSpPr txBox="1"/>
          <p:nvPr/>
        </p:nvSpPr>
        <p:spPr>
          <a:xfrm>
            <a:off x="2123728" y="234888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2483768" y="2617167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1835696" y="3769295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  <p:cxnSp>
        <p:nvCxnSpPr>
          <p:cNvPr id="55" name="Rechte verbindingslijn 54"/>
          <p:cNvCxnSpPr/>
          <p:nvPr/>
        </p:nvCxnSpPr>
        <p:spPr>
          <a:xfrm>
            <a:off x="6300192" y="2564904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6228184" y="242088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grpSp>
        <p:nvGrpSpPr>
          <p:cNvPr id="57" name="Group 3"/>
          <p:cNvGrpSpPr>
            <a:grpSpLocks/>
          </p:cNvGrpSpPr>
          <p:nvPr/>
        </p:nvGrpSpPr>
        <p:grpSpPr bwMode="auto">
          <a:xfrm rot="14624277">
            <a:off x="6071145" y="2836013"/>
            <a:ext cx="595313" cy="501650"/>
            <a:chOff x="2503" y="1303"/>
            <a:chExt cx="1530" cy="1033"/>
          </a:xfrm>
        </p:grpSpPr>
        <p:cxnSp>
          <p:nvCxnSpPr>
            <p:cNvPr id="58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60" name="Tekstvak 59"/>
          <p:cNvSpPr txBox="1"/>
          <p:nvPr/>
        </p:nvSpPr>
        <p:spPr>
          <a:xfrm>
            <a:off x="5868144" y="3861048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6444208" y="2780928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  <p:cxnSp>
        <p:nvCxnSpPr>
          <p:cNvPr id="62" name="Rechte verbindingslijn 61"/>
          <p:cNvCxnSpPr/>
          <p:nvPr/>
        </p:nvCxnSpPr>
        <p:spPr>
          <a:xfrm>
            <a:off x="2334114" y="4797152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vak 62"/>
          <p:cNvSpPr txBox="1"/>
          <p:nvPr/>
        </p:nvSpPr>
        <p:spPr>
          <a:xfrm>
            <a:off x="2262106" y="46531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grpSp>
        <p:nvGrpSpPr>
          <p:cNvPr id="64" name="Group 3"/>
          <p:cNvGrpSpPr>
            <a:grpSpLocks/>
          </p:cNvGrpSpPr>
          <p:nvPr/>
        </p:nvGrpSpPr>
        <p:grpSpPr bwMode="auto">
          <a:xfrm rot="202237">
            <a:off x="2281977" y="5750323"/>
            <a:ext cx="595313" cy="501650"/>
            <a:chOff x="2503" y="1303"/>
            <a:chExt cx="1530" cy="1033"/>
          </a:xfrm>
        </p:grpSpPr>
        <p:cxnSp>
          <p:nvCxnSpPr>
            <p:cNvPr id="65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67" name="Tekstvak 66"/>
          <p:cNvSpPr txBox="1"/>
          <p:nvPr/>
        </p:nvSpPr>
        <p:spPr>
          <a:xfrm>
            <a:off x="2771800" y="6001543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1967788" y="4993431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cxnSp>
        <p:nvCxnSpPr>
          <p:cNvPr id="69" name="Rechte verbindingslijn 68"/>
          <p:cNvCxnSpPr/>
          <p:nvPr/>
        </p:nvCxnSpPr>
        <p:spPr>
          <a:xfrm>
            <a:off x="6444208" y="4653136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vak 69"/>
          <p:cNvSpPr txBox="1"/>
          <p:nvPr/>
        </p:nvSpPr>
        <p:spPr>
          <a:xfrm>
            <a:off x="6372200" y="45091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 rot="10164755">
            <a:off x="5796136" y="4847572"/>
            <a:ext cx="595313" cy="501650"/>
            <a:chOff x="2503" y="1303"/>
            <a:chExt cx="1530" cy="1033"/>
          </a:xfrm>
        </p:grpSpPr>
        <p:cxnSp>
          <p:nvCxnSpPr>
            <p:cNvPr id="72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74" name="Tekstvak 73"/>
          <p:cNvSpPr txBox="1"/>
          <p:nvPr/>
        </p:nvSpPr>
        <p:spPr>
          <a:xfrm>
            <a:off x="6732240" y="5713511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724128" y="4653136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50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60" grpId="0"/>
      <p:bldP spid="61" grpId="0"/>
      <p:bldP spid="63" grpId="0"/>
      <p:bldP spid="67" grpId="0"/>
      <p:bldP spid="68" grpId="0"/>
      <p:bldP spid="70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2.1.1 Donkere lichamen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3140968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                     Experiment: </a:t>
            </a:r>
            <a:r>
              <a:rPr lang="nl-BE" sz="2000" dirty="0" smtClean="0"/>
              <a:t>Welke soorten donkere lichamen zijn er?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4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400" b="1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</a:t>
            </a:r>
            <a:r>
              <a:rPr lang="nl-BE" sz="2000" dirty="0" smtClean="0"/>
              <a:t>:</a:t>
            </a:r>
          </a:p>
          <a:p>
            <a:pPr marL="93663" indent="0">
              <a:buFontTx/>
              <a:buChar char="-"/>
            </a:pPr>
            <a:r>
              <a:rPr lang="nl-BE" sz="2000" dirty="0" smtClean="0"/>
              <a:t>Glas: het licht wordt </a:t>
            </a:r>
            <a:r>
              <a:rPr lang="nl-BE" sz="2000" b="1" dirty="0" smtClean="0"/>
              <a:t>doorgelaten.</a:t>
            </a:r>
            <a:endParaRPr lang="nl-BE" sz="2000" dirty="0" smtClean="0"/>
          </a:p>
          <a:p>
            <a:pPr marL="93663" indent="0">
              <a:buFontTx/>
              <a:buChar char="-"/>
            </a:pPr>
            <a:r>
              <a:rPr lang="nl-BE" sz="2000" dirty="0" smtClean="0"/>
              <a:t>Mat glas: het licht wordt </a:t>
            </a:r>
            <a:r>
              <a:rPr lang="nl-BE" sz="2000" b="1" dirty="0" smtClean="0"/>
              <a:t>gedeeltelijk doorgelaten.</a:t>
            </a:r>
            <a:endParaRPr lang="nl-BE" sz="2000" dirty="0" smtClean="0"/>
          </a:p>
          <a:p>
            <a:pPr marL="93663" indent="0">
              <a:buFontTx/>
              <a:buChar char="-"/>
            </a:pPr>
            <a:r>
              <a:rPr lang="nl-BE" sz="2000" dirty="0" smtClean="0"/>
              <a:t>Metaal: het licht wordt </a:t>
            </a:r>
            <a:r>
              <a:rPr lang="nl-BE" sz="2000" b="1" dirty="0" smtClean="0"/>
              <a:t>geabsorbeerd.</a:t>
            </a:r>
            <a:endParaRPr lang="nl-BE" sz="2000" dirty="0" smtClean="0"/>
          </a:p>
          <a:p>
            <a:pPr marL="93663" indent="0">
              <a:buFontTx/>
              <a:buChar char="-"/>
            </a:pPr>
            <a:r>
              <a:rPr lang="nl-BE" sz="2000" dirty="0" smtClean="0"/>
              <a:t>Spiegel: het licht wordt </a:t>
            </a:r>
            <a:r>
              <a:rPr lang="nl-BE" sz="2000" b="1" dirty="0" smtClean="0"/>
              <a:t>weerkaatst.</a:t>
            </a:r>
            <a:endParaRPr lang="nl-BE" sz="2000" dirty="0" smtClean="0"/>
          </a:p>
        </p:txBody>
      </p:sp>
      <p:sp>
        <p:nvSpPr>
          <p:cNvPr id="14" name="Afgeronde rechthoek 13"/>
          <p:cNvSpPr/>
          <p:nvPr/>
        </p:nvSpPr>
        <p:spPr>
          <a:xfrm>
            <a:off x="323528" y="1916832"/>
            <a:ext cx="85689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Donkere lichamen </a:t>
            </a:r>
            <a:r>
              <a:rPr lang="nl-BE" sz="2000" dirty="0" smtClean="0">
                <a:solidFill>
                  <a:schemeClr val="tx1"/>
                </a:solidFill>
              </a:rPr>
              <a:t>zijn voorwerpen die zichtbaar worden als er licht op valt en zelf </a:t>
            </a:r>
            <a:r>
              <a:rPr lang="nl-BE" sz="2000" b="1" dirty="0" smtClean="0">
                <a:solidFill>
                  <a:schemeClr val="tx1"/>
                </a:solidFill>
              </a:rPr>
              <a:t>geen</a:t>
            </a:r>
            <a:r>
              <a:rPr lang="nl-BE" sz="2000" dirty="0" smtClean="0">
                <a:solidFill>
                  <a:schemeClr val="tx1"/>
                </a:solidFill>
              </a:rPr>
              <a:t> licht produceren.</a:t>
            </a:r>
            <a:endParaRPr lang="nl-BE" b="1" dirty="0"/>
          </a:p>
        </p:txBody>
      </p:sp>
      <p:pic>
        <p:nvPicPr>
          <p:cNvPr id="3074" name="Picture 2" descr="C:\Users\Ellis\Documents\Scan0008.jpg"/>
          <p:cNvPicPr>
            <a:picLocks noChangeAspect="1" noChangeArrowheads="1"/>
          </p:cNvPicPr>
          <p:nvPr/>
        </p:nvPicPr>
        <p:blipFill>
          <a:blip r:embed="rId3" cstate="print"/>
          <a:srcRect l="45668" t="60500" r="9567" b="19550"/>
          <a:stretch>
            <a:fillRect/>
          </a:stretch>
        </p:blipFill>
        <p:spPr bwMode="auto">
          <a:xfrm>
            <a:off x="5868144" y="3645024"/>
            <a:ext cx="2952328" cy="180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 bwMode="auto">
          <a:xfrm>
            <a:off x="323528" y="3068960"/>
            <a:ext cx="1440158" cy="1296144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2987824" y="5085184"/>
            <a:ext cx="180020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3491880" y="5517232"/>
            <a:ext cx="316835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3347864" y="5877272"/>
            <a:ext cx="316835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3347864" y="6237312"/>
            <a:ext cx="316835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03920" y="1844824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50000"/>
              </a:lnSpc>
              <a:buFont typeface="Wingdings 2"/>
              <a:buNone/>
            </a:pPr>
            <a:r>
              <a:rPr lang="nl-BE" sz="2000" b="1" dirty="0" smtClean="0"/>
              <a:t>Oefeningen: </a:t>
            </a:r>
            <a:r>
              <a:rPr lang="nl-BE" sz="2000" dirty="0" smtClean="0"/>
              <a:t>Teken telkens de overeenkomstige gebroken straal.</a:t>
            </a: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86644" y="3645024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992451">
            <a:off x="1874500" y="3004952"/>
            <a:ext cx="595313" cy="501650"/>
            <a:chOff x="2503" y="1303"/>
            <a:chExt cx="1530" cy="1033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1086644" y="3645024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886844" y="3284984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Water</a:t>
            </a:r>
            <a:endParaRPr kumimoji="0" lang="nl-B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539552" y="270892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hthoek 43"/>
          <p:cNvSpPr/>
          <p:nvPr/>
        </p:nvSpPr>
        <p:spPr>
          <a:xfrm>
            <a:off x="4427984" y="2708920"/>
            <a:ext cx="388843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2195736" y="2852936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 rot="3008159">
            <a:off x="1874806" y="3783442"/>
            <a:ext cx="595313" cy="501650"/>
            <a:chOff x="2503" y="1303"/>
            <a:chExt cx="1530" cy="1033"/>
          </a:xfrm>
        </p:grpSpPr>
        <p:cxnSp>
          <p:nvCxnSpPr>
            <p:cNvPr id="50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52" name="Tekstvak 51"/>
          <p:cNvSpPr txBox="1"/>
          <p:nvPr/>
        </p:nvSpPr>
        <p:spPr>
          <a:xfrm>
            <a:off x="2123728" y="27089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2123728" y="3121223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1979712" y="4201343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107" name="Rectangle 2"/>
          <p:cNvSpPr>
            <a:spLocks noChangeArrowheads="1"/>
          </p:cNvSpPr>
          <p:nvPr/>
        </p:nvSpPr>
        <p:spPr bwMode="auto">
          <a:xfrm>
            <a:off x="5004048" y="3717032"/>
            <a:ext cx="2520280" cy="64807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108" name="Group 3"/>
          <p:cNvGrpSpPr>
            <a:grpSpLocks/>
          </p:cNvGrpSpPr>
          <p:nvPr/>
        </p:nvGrpSpPr>
        <p:grpSpPr bwMode="auto">
          <a:xfrm rot="401662">
            <a:off x="5535313" y="3173957"/>
            <a:ext cx="595313" cy="501650"/>
            <a:chOff x="2503" y="1303"/>
            <a:chExt cx="1530" cy="1033"/>
          </a:xfrm>
        </p:grpSpPr>
        <p:cxnSp>
          <p:nvCxnSpPr>
            <p:cNvPr id="109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0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11" name="AutoShape 6"/>
          <p:cNvCxnSpPr>
            <a:cxnSpLocks noChangeShapeType="1"/>
          </p:cNvCxnSpPr>
          <p:nvPr/>
        </p:nvCxnSpPr>
        <p:spPr bwMode="auto">
          <a:xfrm>
            <a:off x="5004048" y="3717032"/>
            <a:ext cx="244827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804248" y="3356992"/>
            <a:ext cx="11811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Lucht</a:t>
            </a:r>
            <a:b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Glas</a:t>
            </a:r>
            <a:endParaRPr kumimoji="0" lang="nl-B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Rechte verbindingslijn 112"/>
          <p:cNvCxnSpPr/>
          <p:nvPr/>
        </p:nvCxnSpPr>
        <p:spPr>
          <a:xfrm>
            <a:off x="6084168" y="2924944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3"/>
          <p:cNvGrpSpPr>
            <a:grpSpLocks/>
          </p:cNvGrpSpPr>
          <p:nvPr/>
        </p:nvGrpSpPr>
        <p:grpSpPr bwMode="auto">
          <a:xfrm rot="1690852">
            <a:off x="5951313" y="3827869"/>
            <a:ext cx="595313" cy="501650"/>
            <a:chOff x="2503" y="1303"/>
            <a:chExt cx="1530" cy="1033"/>
          </a:xfrm>
        </p:grpSpPr>
        <p:cxnSp>
          <p:nvCxnSpPr>
            <p:cNvPr id="115" name="AutoShape 4"/>
            <p:cNvCxnSpPr>
              <a:cxnSpLocks noChangeShapeType="1"/>
            </p:cNvCxnSpPr>
            <p:nvPr/>
          </p:nvCxnSpPr>
          <p:spPr bwMode="auto">
            <a:xfrm>
              <a:off x="2503" y="1303"/>
              <a:ext cx="840" cy="54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16" name="AutoShape 5"/>
            <p:cNvCxnSpPr>
              <a:cxnSpLocks noChangeShapeType="1"/>
            </p:cNvCxnSpPr>
            <p:nvPr/>
          </p:nvCxnSpPr>
          <p:spPr bwMode="auto">
            <a:xfrm>
              <a:off x="3330" y="1838"/>
              <a:ext cx="703" cy="498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117" name="Tekstvak 116"/>
          <p:cNvSpPr txBox="1"/>
          <p:nvPr/>
        </p:nvSpPr>
        <p:spPr>
          <a:xfrm>
            <a:off x="6041132" y="27809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n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118" name="Tekstvak 117"/>
          <p:cNvSpPr txBox="1"/>
          <p:nvPr/>
        </p:nvSpPr>
        <p:spPr>
          <a:xfrm>
            <a:off x="5424172" y="3068960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i</a:t>
            </a:r>
            <a:endParaRPr lang="nl-BE" sz="1400" b="1" dirty="0">
              <a:solidFill>
                <a:srgbClr val="00B050"/>
              </a:solidFill>
            </a:endParaRPr>
          </a:p>
        </p:txBody>
      </p:sp>
      <p:sp>
        <p:nvSpPr>
          <p:cNvPr id="119" name="Tekstvak 118"/>
          <p:cNvSpPr txBox="1"/>
          <p:nvPr/>
        </p:nvSpPr>
        <p:spPr>
          <a:xfrm>
            <a:off x="6372200" y="4149080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>
                <a:solidFill>
                  <a:srgbClr val="00B050"/>
                </a:solidFill>
              </a:rPr>
              <a:t>r</a:t>
            </a:r>
            <a:endParaRPr lang="nl-BE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50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117" grpId="0"/>
      <p:bldP spid="118" grpId="0"/>
      <p:bldP spid="1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2.5.2 Welke wetten gelden er bij breking?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03920" y="1844824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50000"/>
              </a:lnSpc>
              <a:buFont typeface="Wingdings 2"/>
              <a:buNone/>
            </a:pPr>
            <a:r>
              <a:rPr lang="nl-BE" sz="2000" dirty="0" smtClean="0"/>
              <a:t>Formuleer de 3 brekingswetten:</a:t>
            </a:r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dirty="0"/>
          </a:p>
          <a:p>
            <a:pPr marL="436563" indent="-342900">
              <a:lnSpc>
                <a:spcPct val="150000"/>
              </a:lnSpc>
              <a:buFont typeface="Wingdings 2"/>
              <a:buAutoNum type="arabicParenR"/>
            </a:pPr>
            <a:r>
              <a:rPr lang="nl-BE" sz="1800" b="1" dirty="0" smtClean="0"/>
              <a:t>De invallende straal, de normaal en de gebroken straal liggen in 1 vlak.</a:t>
            </a:r>
          </a:p>
          <a:p>
            <a:pPr marL="436563" indent="-342900">
              <a:lnSpc>
                <a:spcPct val="150000"/>
              </a:lnSpc>
              <a:buFont typeface="Wingdings 2"/>
              <a:buAutoNum type="arabicParenR"/>
            </a:pPr>
            <a:r>
              <a:rPr lang="nl-BE" sz="1800" b="1" dirty="0" smtClean="0"/>
              <a:t>Bij lichtbreking geld het omkeerbaarheidsprincipe.</a:t>
            </a:r>
          </a:p>
          <a:p>
            <a:pPr marL="436563" indent="-342900">
              <a:lnSpc>
                <a:spcPct val="150000"/>
              </a:lnSpc>
              <a:buFont typeface="Wingdings 2"/>
              <a:buAutoNum type="arabicParenR"/>
            </a:pPr>
            <a:r>
              <a:rPr lang="nl-BE" sz="1800" b="1" dirty="0" smtClean="0"/>
              <a:t>Van optisch ijl naar optisch dicht breekt de invallende straal naar de normaal toe. De invalshoek is groter dan de brekingshoek.</a:t>
            </a:r>
            <a:br>
              <a:rPr lang="nl-BE" sz="1800" b="1" dirty="0" smtClean="0"/>
            </a:br>
            <a:r>
              <a:rPr lang="nl-BE" sz="1800" b="1" dirty="0" smtClean="0"/>
              <a:t/>
            </a:r>
            <a:br>
              <a:rPr lang="nl-BE" sz="1800" b="1" dirty="0" smtClean="0"/>
            </a:br>
            <a:r>
              <a:rPr lang="nl-BE" sz="1800" b="1" dirty="0" smtClean="0"/>
              <a:t>Van optisch dicht naar optisch ijl breekt de invallende straal van de normaal weg. De invalshoek is kleiner dan de brekingshoek.</a:t>
            </a:r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Font typeface="Wingdings 2"/>
              <a:buNone/>
            </a:pPr>
            <a:endParaRPr lang="nl-BE" sz="2000" b="1" dirty="0" smtClean="0"/>
          </a:p>
        </p:txBody>
      </p:sp>
      <p:sp>
        <p:nvSpPr>
          <p:cNvPr id="6" name="Rechthoek 5"/>
          <p:cNvSpPr/>
          <p:nvPr/>
        </p:nvSpPr>
        <p:spPr>
          <a:xfrm>
            <a:off x="899592" y="2996952"/>
            <a:ext cx="806489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2.5.3 Wat is totale terugkaatsing?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pic>
        <p:nvPicPr>
          <p:cNvPr id="7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714" y="1277144"/>
            <a:ext cx="1440158" cy="1440160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Experiment: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We laten een lichtstraal schuin invallen op de cilinder zodat de lichtstraal van </a:t>
            </a:r>
            <a:r>
              <a:rPr lang="nl-BE" sz="2000" b="1" dirty="0" smtClean="0"/>
              <a:t>glas </a:t>
            </a:r>
            <a:r>
              <a:rPr lang="nl-BE" sz="2000" dirty="0" smtClean="0"/>
              <a:t> naar </a:t>
            </a:r>
            <a:r>
              <a:rPr lang="nl-BE" sz="2000" b="1" dirty="0" smtClean="0"/>
              <a:t>lucht </a:t>
            </a:r>
            <a:r>
              <a:rPr lang="nl-BE" sz="2000" dirty="0" smtClean="0"/>
              <a:t>gaat.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laten de 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invalshoek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steeds </a:t>
            </a:r>
            <a:r>
              <a:rPr kumimoji="0" lang="nl-B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groter </a:t>
            </a:r>
            <a:r>
              <a:rPr kumimoji="0" lang="nl-BE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worden.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merk je? 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Op een bepaald moment, bij een bepaalde invalshoek, is er geen breking meer maar terugkaatsing.</a:t>
            </a: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11560" y="5013176"/>
            <a:ext cx="835292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2.5.3 Wat is totale terugkaatsing?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892480" cy="4824536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pic>
        <p:nvPicPr>
          <p:cNvPr id="7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714" y="1277144"/>
            <a:ext cx="1440158" cy="1440160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Waarneming:</a:t>
            </a: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nl-BE" sz="2000" dirty="0" smtClean="0"/>
              <a:t>Wanneer de invalshoek niet te groot is, treedt er </a:t>
            </a:r>
            <a:r>
              <a:rPr lang="nl-BE" sz="2000" b="1" dirty="0" smtClean="0"/>
              <a:t>breking</a:t>
            </a:r>
            <a:r>
              <a:rPr lang="nl-BE" sz="2000" dirty="0" smtClean="0"/>
              <a:t> op.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nl-BE" sz="2000" dirty="0" smtClean="0"/>
              <a:t>Wanneer de brekingshoek 90° is, noemen we de invalshoek de </a:t>
            </a:r>
            <a:r>
              <a:rPr lang="nl-BE" sz="2000" b="1" dirty="0" smtClean="0"/>
              <a:t>grenshoek.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nl-BE" sz="2000" dirty="0" smtClean="0"/>
              <a:t>Na een bepaalde grootte van de invalshoek is er </a:t>
            </a:r>
            <a:r>
              <a:rPr lang="nl-BE" sz="2000" b="1" dirty="0" smtClean="0"/>
              <a:t>totale terugkaatsing.</a:t>
            </a:r>
            <a:endParaRPr lang="nl-BE" sz="2000" dirty="0" smtClean="0"/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588224" y="270892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0" name="Rechthoek 9"/>
          <p:cNvSpPr/>
          <p:nvPr/>
        </p:nvSpPr>
        <p:spPr>
          <a:xfrm>
            <a:off x="6732240" y="422108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2" name="Rechthoek 11"/>
          <p:cNvSpPr/>
          <p:nvPr/>
        </p:nvSpPr>
        <p:spPr>
          <a:xfrm>
            <a:off x="467544" y="4725144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2.5.3 Wat is totale terugkaatsing?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Afgeronde rechthoek 13"/>
              <p:cNvSpPr/>
              <p:nvPr/>
            </p:nvSpPr>
            <p:spPr>
              <a:xfrm>
                <a:off x="215516" y="1988840"/>
                <a:ext cx="8712968" cy="43204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nl-BE" sz="2000" b="1" dirty="0" smtClean="0">
                    <a:solidFill>
                      <a:schemeClr val="tx1"/>
                    </a:solidFill>
                  </a:rPr>
                  <a:t>Totale terugkaatsing:</a:t>
                </a:r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Overgang van de ene middenstof naar de andere middenstof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 geen breking tot gevolg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Alle lichtstralen worden teruggekaatst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endParaRPr lang="nl-BE" sz="2000" dirty="0" smtClean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Bij overgang van </a:t>
                </a:r>
                <a:r>
                  <a:rPr lang="nl-BE" sz="2000" b="1" dirty="0" smtClean="0">
                    <a:solidFill>
                      <a:schemeClr val="tx1"/>
                    </a:solidFill>
                    <a:sym typeface="Wingdings" pitchFamily="2" charset="2"/>
                  </a:rPr>
                  <a:t>optisch dicht</a:t>
                </a: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 naar </a:t>
                </a:r>
                <a:r>
                  <a:rPr lang="nl-BE" sz="2000" b="1" dirty="0" smtClean="0">
                    <a:solidFill>
                      <a:schemeClr val="tx1"/>
                    </a:solidFill>
                    <a:sym typeface="Wingdings" pitchFamily="2" charset="2"/>
                  </a:rPr>
                  <a:t>optisch ijl</a:t>
                </a:r>
                <a:endParaRPr lang="nl-BE" sz="2000" dirty="0" smtClean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Bij een invalshoek </a:t>
                </a:r>
                <a:r>
                  <a:rPr lang="nl-BE" sz="2000" b="1" dirty="0" smtClean="0">
                    <a:solidFill>
                      <a:schemeClr val="tx1"/>
                    </a:solidFill>
                    <a:sym typeface="Wingdings" pitchFamily="2" charset="2"/>
                  </a:rPr>
                  <a:t>groter</a:t>
                </a: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 dan de </a:t>
                </a:r>
                <a:r>
                  <a:rPr lang="nl-BE" sz="2000" b="1" dirty="0" smtClean="0">
                    <a:solidFill>
                      <a:schemeClr val="tx1"/>
                    </a:solidFill>
                    <a:sym typeface="Wingdings" pitchFamily="2" charset="2"/>
                  </a:rPr>
                  <a:t>grenshoek.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endParaRPr lang="nl-BE" sz="2000" b="1" dirty="0" smtClean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nl-BE" sz="2000" b="1" dirty="0" smtClean="0">
                    <a:solidFill>
                      <a:schemeClr val="tx1"/>
                    </a:solidFill>
                    <a:sym typeface="Wingdings" pitchFamily="2" charset="2"/>
                  </a:rPr>
                  <a:t>Grenshoek</a:t>
                </a:r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000" b="1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nl-BE" sz="2000" b="1" i="0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𝐆</m:t>
                        </m:r>
                      </m:e>
                    </m:acc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 = invalshoek waarbij brekingshoek = 90°</a:t>
                </a:r>
              </a:p>
            </p:txBody>
          </p:sp>
        </mc:Choice>
        <mc:Fallback>
          <p:sp>
            <p:nvSpPr>
              <p:cNvPr id="14" name="Afgeronde rechthoe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988840"/>
                <a:ext cx="8712968" cy="4320480"/>
              </a:xfrm>
              <a:prstGeom prst="round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2.5.4 Toepassingen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Ellis\Documents\Scan0002.jpg"/>
          <p:cNvPicPr>
            <a:picLocks noChangeAspect="1" noChangeArrowheads="1"/>
          </p:cNvPicPr>
          <p:nvPr/>
        </p:nvPicPr>
        <p:blipFill>
          <a:blip r:embed="rId3" cstate="print"/>
          <a:srcRect l="45583" t="26900" r="11809" b="46850"/>
          <a:stretch>
            <a:fillRect/>
          </a:stretch>
        </p:blipFill>
        <p:spPr bwMode="auto">
          <a:xfrm rot="10800000">
            <a:off x="1763688" y="1916831"/>
            <a:ext cx="5472608" cy="4636879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 flipH="1">
            <a:off x="3779912" y="2276872"/>
            <a:ext cx="1800200" cy="23042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292080" y="2132856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n</a:t>
            </a:r>
            <a:endParaRPr lang="nl-BE" sz="1400" b="1" dirty="0"/>
          </a:p>
        </p:txBody>
      </p:sp>
      <p:sp>
        <p:nvSpPr>
          <p:cNvPr id="10" name="Boog 9"/>
          <p:cNvSpPr/>
          <p:nvPr/>
        </p:nvSpPr>
        <p:spPr>
          <a:xfrm>
            <a:off x="4355976" y="3501008"/>
            <a:ext cx="576064" cy="5040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4788024" y="3284984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I</a:t>
            </a:r>
            <a:endParaRPr lang="nl-BE" sz="1400" b="1" dirty="0"/>
          </a:p>
        </p:txBody>
      </p:sp>
      <p:sp>
        <p:nvSpPr>
          <p:cNvPr id="13" name="Boog 12"/>
          <p:cNvSpPr/>
          <p:nvPr/>
        </p:nvSpPr>
        <p:spPr>
          <a:xfrm rot="9993540">
            <a:off x="3974620" y="3633064"/>
            <a:ext cx="576064" cy="504056"/>
          </a:xfrm>
          <a:prstGeom prst="arc">
            <a:avLst>
              <a:gd name="adj1" fmla="val 1809745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3851090" y="3985319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R</a:t>
            </a:r>
            <a:endParaRPr lang="nl-BE" sz="1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5580112" y="3697287"/>
            <a:ext cx="2279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i</a:t>
            </a:r>
            <a:endParaRPr lang="nl-BE" sz="1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3851920" y="3645024"/>
            <a:ext cx="2423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r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/>
      <p:bldP spid="13" grpId="0" animBg="1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2.5.4 Toepassingen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Ellis\Documents\Scan0002.jpg"/>
          <p:cNvPicPr>
            <a:picLocks noChangeAspect="1" noChangeArrowheads="1"/>
          </p:cNvPicPr>
          <p:nvPr/>
        </p:nvPicPr>
        <p:blipFill>
          <a:blip r:embed="rId3" cstate="print"/>
          <a:srcRect l="42780" r="12455" b="75200"/>
          <a:stretch>
            <a:fillRect/>
          </a:stretch>
        </p:blipFill>
        <p:spPr bwMode="auto">
          <a:xfrm rot="10800000">
            <a:off x="1907704" y="2060848"/>
            <a:ext cx="5040560" cy="3840534"/>
          </a:xfrm>
          <a:prstGeom prst="rect">
            <a:avLst/>
          </a:prstGeom>
          <a:noFill/>
        </p:spPr>
      </p:pic>
      <p:cxnSp>
        <p:nvCxnSpPr>
          <p:cNvPr id="14" name="Rechte verbindingslijn 13"/>
          <p:cNvCxnSpPr/>
          <p:nvPr/>
        </p:nvCxnSpPr>
        <p:spPr>
          <a:xfrm>
            <a:off x="5364088" y="2286745"/>
            <a:ext cx="0" cy="36625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358450" y="225712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n</a:t>
            </a:r>
            <a:endParaRPr lang="nl-BE" sz="14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5508104" y="5085184"/>
            <a:ext cx="2279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i</a:t>
            </a:r>
            <a:endParaRPr lang="nl-BE" sz="1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4427984" y="3573016"/>
            <a:ext cx="24237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r</a:t>
            </a:r>
            <a:endParaRPr lang="nl-BE" sz="1400" b="1" dirty="0"/>
          </a:p>
        </p:txBody>
      </p:sp>
      <p:sp>
        <p:nvSpPr>
          <p:cNvPr id="23" name="Boog 22"/>
          <p:cNvSpPr/>
          <p:nvPr/>
        </p:nvSpPr>
        <p:spPr>
          <a:xfrm rot="6715967">
            <a:off x="5201404" y="4762430"/>
            <a:ext cx="576064" cy="504056"/>
          </a:xfrm>
          <a:prstGeom prst="arc">
            <a:avLst>
              <a:gd name="adj1" fmla="val 1972809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kstvak 23"/>
          <p:cNvSpPr txBox="1"/>
          <p:nvPr/>
        </p:nvSpPr>
        <p:spPr>
          <a:xfrm>
            <a:off x="5364088" y="5301208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I</a:t>
            </a:r>
            <a:endParaRPr lang="nl-BE" sz="1400" b="1" dirty="0"/>
          </a:p>
        </p:txBody>
      </p:sp>
      <p:sp>
        <p:nvSpPr>
          <p:cNvPr id="25" name="Boog 24"/>
          <p:cNvSpPr/>
          <p:nvPr/>
        </p:nvSpPr>
        <p:spPr>
          <a:xfrm rot="17410711">
            <a:off x="4979922" y="4182333"/>
            <a:ext cx="576064" cy="5040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kstvak 25"/>
          <p:cNvSpPr txBox="1"/>
          <p:nvPr/>
        </p:nvSpPr>
        <p:spPr>
          <a:xfrm>
            <a:off x="4932040" y="3933056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R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2.5.4 Toepassingen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Hoe komt het dat we de vis hoger zien dan waar hij werkelijk is?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We zien het voorwerp altijd in het verlengde van de straal die invalt op het netvlies. Deze lichtstraal werd gebroken.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We zien de vis hoger in het water dan in werkelijkheid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= schijnbare verhoging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67544" y="2708920"/>
            <a:ext cx="842493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16" name="Picture 2" descr="C:\Users\Ellis\Documents\Scan0002.jpg"/>
          <p:cNvPicPr>
            <a:picLocks noChangeAspect="1" noChangeArrowheads="1"/>
          </p:cNvPicPr>
          <p:nvPr/>
        </p:nvPicPr>
        <p:blipFill>
          <a:blip r:embed="rId3" cstate="print"/>
          <a:srcRect l="42780" r="12455" b="75200"/>
          <a:stretch>
            <a:fillRect/>
          </a:stretch>
        </p:blipFill>
        <p:spPr bwMode="auto">
          <a:xfrm rot="10800000">
            <a:off x="1907704" y="4653136"/>
            <a:ext cx="2376264" cy="1810537"/>
          </a:xfrm>
          <a:prstGeom prst="rect">
            <a:avLst/>
          </a:prstGeom>
          <a:noFill/>
        </p:spPr>
      </p:pic>
      <p:pic>
        <p:nvPicPr>
          <p:cNvPr id="17" name="Picture 2" descr="C:\Users\Ellis\Documents\Scan0002.jpg"/>
          <p:cNvPicPr>
            <a:picLocks noChangeAspect="1" noChangeArrowheads="1"/>
          </p:cNvPicPr>
          <p:nvPr/>
        </p:nvPicPr>
        <p:blipFill>
          <a:blip r:embed="rId3" cstate="print"/>
          <a:srcRect l="45583" t="26900" r="11809" b="46850"/>
          <a:stretch>
            <a:fillRect/>
          </a:stretch>
        </p:blipFill>
        <p:spPr bwMode="auto">
          <a:xfrm rot="10800000">
            <a:off x="4993172" y="4653135"/>
            <a:ext cx="2243124" cy="1900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2.5.4 Toepassingen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Ellis\Documents\Scan0023.jpg"/>
          <p:cNvPicPr>
            <a:picLocks noChangeAspect="1" noChangeArrowheads="1"/>
          </p:cNvPicPr>
          <p:nvPr/>
        </p:nvPicPr>
        <p:blipFill>
          <a:blip r:embed="rId3" cstate="print"/>
          <a:srcRect l="42780" t="53150" r="19675" b="25850"/>
          <a:stretch>
            <a:fillRect/>
          </a:stretch>
        </p:blipFill>
        <p:spPr bwMode="auto">
          <a:xfrm rot="10800000">
            <a:off x="1187624" y="1855902"/>
            <a:ext cx="5832648" cy="44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944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91680" y="3861048"/>
            <a:ext cx="5184576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0" name="Rechte verbindingslijn 9"/>
          <p:cNvCxnSpPr/>
          <p:nvPr/>
        </p:nvCxnSpPr>
        <p:spPr>
          <a:xfrm rot="5400000" flipH="1" flipV="1">
            <a:off x="539552" y="4149080"/>
            <a:ext cx="2304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rot="5400000" flipH="1" flipV="1">
            <a:off x="5724128" y="4149080"/>
            <a:ext cx="2304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1691680" y="5301208"/>
            <a:ext cx="5192960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al 19"/>
          <p:cNvSpPr/>
          <p:nvPr/>
        </p:nvSpPr>
        <p:spPr>
          <a:xfrm>
            <a:off x="2339752" y="5085184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2051720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V</a:t>
            </a:r>
            <a:endParaRPr lang="nl-BE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 flipV="1">
            <a:off x="2339752" y="3861048"/>
            <a:ext cx="1368152" cy="12852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stCxn id="20" idx="7"/>
          </p:cNvCxnSpPr>
          <p:nvPr/>
        </p:nvCxnSpPr>
        <p:spPr>
          <a:xfrm rot="5400000" flipH="1" flipV="1">
            <a:off x="2613555" y="3648708"/>
            <a:ext cx="1242048" cy="16667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339752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1</a:t>
            </a:r>
            <a:endParaRPr lang="nl-BE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203848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2</a:t>
            </a:r>
            <a:endParaRPr lang="nl-BE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cxnSp>
        <p:nvCxnSpPr>
          <p:cNvPr id="29" name="Rechte verbindingslijn met pijl 28"/>
          <p:cNvCxnSpPr/>
          <p:nvPr/>
        </p:nvCxnSpPr>
        <p:spPr>
          <a:xfrm flipV="1">
            <a:off x="3635896" y="2564904"/>
            <a:ext cx="1800200" cy="13573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V="1">
            <a:off x="3995936" y="2996952"/>
            <a:ext cx="2016224" cy="9336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rot="5400000">
            <a:off x="2627784" y="3789040"/>
            <a:ext cx="21602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3347864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</a:t>
            </a:r>
          </a:p>
        </p:txBody>
      </p:sp>
      <p:cxnSp>
        <p:nvCxnSpPr>
          <p:cNvPr id="37" name="Rechte verbindingslijn 36"/>
          <p:cNvCxnSpPr/>
          <p:nvPr/>
        </p:nvCxnSpPr>
        <p:spPr>
          <a:xfrm rot="5400000">
            <a:off x="2987824" y="3933056"/>
            <a:ext cx="21602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211960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</a:t>
            </a:r>
          </a:p>
        </p:txBody>
      </p:sp>
      <p:cxnSp>
        <p:nvCxnSpPr>
          <p:cNvPr id="40" name="Rechte verbindingslijn 39"/>
          <p:cNvCxnSpPr/>
          <p:nvPr/>
        </p:nvCxnSpPr>
        <p:spPr>
          <a:xfrm>
            <a:off x="6084168" y="242088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V="1">
            <a:off x="6156176" y="2420888"/>
            <a:ext cx="51244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al 43"/>
          <p:cNvSpPr/>
          <p:nvPr/>
        </p:nvSpPr>
        <p:spPr>
          <a:xfrm>
            <a:off x="6156176" y="2420888"/>
            <a:ext cx="144016" cy="28803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7" name="Rechte verbindingslijn 46"/>
          <p:cNvCxnSpPr/>
          <p:nvPr/>
        </p:nvCxnSpPr>
        <p:spPr>
          <a:xfrm flipV="1">
            <a:off x="2915816" y="3933056"/>
            <a:ext cx="720078" cy="5040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 flipV="1">
            <a:off x="2915816" y="3933056"/>
            <a:ext cx="1080120" cy="5040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al 53"/>
          <p:cNvSpPr/>
          <p:nvPr/>
        </p:nvSpPr>
        <p:spPr>
          <a:xfrm>
            <a:off x="2915816" y="4365104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Tekstvak 54"/>
          <p:cNvSpPr txBox="1"/>
          <p:nvPr/>
        </p:nvSpPr>
        <p:spPr>
          <a:xfrm>
            <a:off x="2555776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148064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2’</a:t>
            </a:r>
            <a:endParaRPr lang="nl-BE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4644008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1’</a:t>
            </a:r>
            <a:endParaRPr lang="nl-BE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899592" y="558924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smtClean="0">
                <a:latin typeface="+mj-lt"/>
              </a:rPr>
              <a:t>Schijnbare verhoging van een voorwerp in een vloeistof </a:t>
            </a:r>
            <a:endParaRPr lang="nl-BE" sz="2000" b="1" dirty="0">
              <a:latin typeface="+mj-lt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611560" y="3284984"/>
            <a:ext cx="1008112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latin typeface="Arial Rounded MT Bold" pitchFamily="34" charset="0"/>
              </a:rPr>
              <a:t>lucht</a:t>
            </a:r>
            <a:endParaRPr lang="nl-BE" sz="2000" dirty="0">
              <a:latin typeface="Arial Rounded MT Bold" pitchFamily="34" charset="0"/>
            </a:endParaRPr>
          </a:p>
        </p:txBody>
      </p:sp>
      <p:sp>
        <p:nvSpPr>
          <p:cNvPr id="32" name="Afgeronde rechthoek 31"/>
          <p:cNvSpPr/>
          <p:nvPr/>
        </p:nvSpPr>
        <p:spPr>
          <a:xfrm>
            <a:off x="611560" y="3933056"/>
            <a:ext cx="1008112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latin typeface="Arial Rounded MT Bold" pitchFamily="34" charset="0"/>
              </a:rPr>
              <a:t>water</a:t>
            </a:r>
            <a:endParaRPr lang="nl-BE" sz="2000" dirty="0">
              <a:latin typeface="Arial Rounded MT Bold" pitchFamily="34" charset="0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 pg. 27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2.5.4 Toepassingen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  <p:bldP spid="36" grpId="1"/>
      <p:bldP spid="38" grpId="0"/>
      <p:bldP spid="38" grpId="1"/>
      <p:bldP spid="54" grpId="0" animBg="1"/>
      <p:bldP spid="55" grpId="0"/>
      <p:bldP spid="56" grpId="0"/>
      <p:bldP spid="57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2.1.1 Donkere lichamen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3140968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Voorbeelden:</a:t>
            </a:r>
            <a:endParaRPr lang="nl-BE" sz="2000" dirty="0" smtClean="0"/>
          </a:p>
        </p:txBody>
      </p:sp>
      <p:sp>
        <p:nvSpPr>
          <p:cNvPr id="14" name="Afgeronde rechthoek 13"/>
          <p:cNvSpPr/>
          <p:nvPr/>
        </p:nvSpPr>
        <p:spPr>
          <a:xfrm>
            <a:off x="323528" y="1916832"/>
            <a:ext cx="85689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Voorwerpen die </a:t>
            </a:r>
            <a:r>
              <a:rPr lang="nl-BE" sz="2000" b="1" dirty="0" smtClean="0">
                <a:solidFill>
                  <a:schemeClr val="tx1"/>
                </a:solidFill>
              </a:rPr>
              <a:t>alle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licht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doorlaten</a:t>
            </a:r>
            <a:r>
              <a:rPr lang="nl-BE" sz="2000" dirty="0" smtClean="0">
                <a:solidFill>
                  <a:schemeClr val="tx1"/>
                </a:solidFill>
              </a:rPr>
              <a:t>, noemen we </a:t>
            </a:r>
            <a:r>
              <a:rPr lang="nl-BE" sz="2000" b="1" dirty="0" smtClean="0">
                <a:solidFill>
                  <a:schemeClr val="tx1"/>
                </a:solidFill>
              </a:rPr>
              <a:t>doorzichtige lichamen.</a:t>
            </a:r>
            <a:endParaRPr lang="nl-BE" dirty="0"/>
          </a:p>
        </p:txBody>
      </p:sp>
      <p:pic>
        <p:nvPicPr>
          <p:cNvPr id="41986" name="Picture 2" descr="http://gintonicshop.be/media/catalog/product/cache/5/image/800x800/9df78eab33525d08d6e5fb8d27136e95/c/h/chef_sommelier_li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1368152" cy="1368152"/>
          </a:xfrm>
          <a:prstGeom prst="rect">
            <a:avLst/>
          </a:prstGeom>
          <a:noFill/>
        </p:spPr>
      </p:pic>
      <p:pic>
        <p:nvPicPr>
          <p:cNvPr id="41988" name="Picture 4" descr="http://www.vanderveenglas.nl/images/wat%20is%20glas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112071" cy="202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://www.lichtkoepelverkoop.nl/images/glasraa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18930" y="3770302"/>
            <a:ext cx="2755404" cy="192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://www.hiwtc.com/photo/products/15/12/99/129990.jpg"/>
          <p:cNvPicPr>
            <a:picLocks noChangeAspect="1" noChangeArrowheads="1"/>
          </p:cNvPicPr>
          <p:nvPr/>
        </p:nvPicPr>
        <p:blipFill>
          <a:blip r:embed="rId6" cstate="print"/>
          <a:srcRect t="24164" r="20422" b="5070"/>
          <a:stretch>
            <a:fillRect/>
          </a:stretch>
        </p:blipFill>
        <p:spPr bwMode="auto">
          <a:xfrm>
            <a:off x="3779912" y="4725144"/>
            <a:ext cx="265551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hthoek 10"/>
          <p:cNvSpPr/>
          <p:nvPr/>
        </p:nvSpPr>
        <p:spPr>
          <a:xfrm>
            <a:off x="251520" y="3140968"/>
            <a:ext cx="849694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Regelmatige terugkaatsing</a:t>
            </a:r>
            <a:r>
              <a:rPr lang="nl-BE" sz="2000" dirty="0" smtClean="0"/>
              <a:t>: 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alle lichtstralen worden in </a:t>
            </a:r>
            <a:r>
              <a:rPr lang="nl-BE" sz="2000" b="1" dirty="0" smtClean="0"/>
              <a:t>één richting</a:t>
            </a:r>
            <a:r>
              <a:rPr lang="nl-BE" sz="2000" dirty="0" smtClean="0"/>
              <a:t> teruggekaatst.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2.6.1 Regelmatige en diffuse terugkaatsing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4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3" t="26003" r="65183" b="55498"/>
          <a:stretch/>
        </p:blipFill>
        <p:spPr bwMode="auto">
          <a:xfrm>
            <a:off x="5076056" y="3212048"/>
            <a:ext cx="3744416" cy="266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13" t="37353" r="50503" b="46450"/>
          <a:stretch/>
        </p:blipFill>
        <p:spPr bwMode="auto">
          <a:xfrm>
            <a:off x="421614" y="3740724"/>
            <a:ext cx="4428546" cy="2136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167966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Diffuse terugkaatsing</a:t>
            </a:r>
            <a:r>
              <a:rPr lang="nl-BE" sz="2000" dirty="0" smtClean="0"/>
              <a:t>: 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/>
              <a:t>alle lichtstralen worden in </a:t>
            </a:r>
            <a:r>
              <a:rPr lang="nl-BE" sz="2000" b="1" dirty="0" smtClean="0"/>
              <a:t>verschillende richtingen</a:t>
            </a:r>
            <a:r>
              <a:rPr lang="nl-BE" sz="2000" dirty="0" smtClean="0"/>
              <a:t> teruggekaatst.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000" b="1" dirty="0" smtClean="0">
                <a:sym typeface="Wingdings" pitchFamily="2" charset="2"/>
              </a:rPr>
              <a:t>verstrooiing</a:t>
            </a:r>
            <a:endParaRPr lang="nl-BE" sz="2000" dirty="0" smtClean="0"/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2.6.1 Regelmatige en diffuse terugkaatsing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3" t="61869" r="64195" b="18877"/>
          <a:stretch/>
        </p:blipFill>
        <p:spPr bwMode="auto">
          <a:xfrm>
            <a:off x="4851720" y="3700807"/>
            <a:ext cx="3824735" cy="2248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10" t="35424" r="27331" b="47758"/>
          <a:stretch/>
        </p:blipFill>
        <p:spPr bwMode="auto">
          <a:xfrm>
            <a:off x="519507" y="3821458"/>
            <a:ext cx="4052493" cy="1911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22480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Toepassingen:</a:t>
            </a:r>
            <a:endParaRPr lang="nl-BE" sz="2000" dirty="0" smtClean="0"/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345638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2.6.2 soorten spiegels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20" y="2774059"/>
            <a:ext cx="2558488" cy="2628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9/Spiegel.jpg/220px-Spieg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19361"/>
            <a:ext cx="2635560" cy="197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1/17/Car-SideMirror.jpg/220px-Car-SideMir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892" y="3093547"/>
            <a:ext cx="2815580" cy="203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9454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l-BE" sz="2000" b="1" dirty="0" smtClean="0"/>
              <a:t>Twee</a:t>
            </a:r>
            <a:r>
              <a:rPr lang="nl-BE" sz="2000" dirty="0" smtClean="0"/>
              <a:t> soorten: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367240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2.6.2 soorten spiegels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4" t="46315" r="65854" b="42945"/>
          <a:stretch/>
        </p:blipFill>
        <p:spPr bwMode="auto">
          <a:xfrm>
            <a:off x="361474" y="3195949"/>
            <a:ext cx="3312368" cy="202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44"/>
          <a:stretch/>
        </p:blipFill>
        <p:spPr bwMode="auto">
          <a:xfrm>
            <a:off x="5408607" y="4487180"/>
            <a:ext cx="3087380" cy="1721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095"/>
          <a:stretch/>
        </p:blipFill>
        <p:spPr bwMode="auto">
          <a:xfrm>
            <a:off x="5408607" y="2132856"/>
            <a:ext cx="2896786" cy="1885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7" t="31536" r="80228"/>
          <a:stretch/>
        </p:blipFill>
        <p:spPr bwMode="auto">
          <a:xfrm rot="18180000">
            <a:off x="7306802" y="2712986"/>
            <a:ext cx="953086" cy="1167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792491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Enkele begrippen en symbolen:</a:t>
            </a: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439248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2.6.3 terugkaatsingswetten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5" t="51318" r="24939" b="20413"/>
          <a:stretch/>
        </p:blipFill>
        <p:spPr bwMode="auto">
          <a:xfrm>
            <a:off x="323528" y="2544444"/>
            <a:ext cx="5224784" cy="2684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34" t="58711" r="19560" b="10846"/>
          <a:stretch/>
        </p:blipFill>
        <p:spPr bwMode="auto">
          <a:xfrm>
            <a:off x="5508306" y="2683509"/>
            <a:ext cx="3635693" cy="2545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514977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4464496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2.6.3 terugkaatsingswetten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fgeronde rechthoek 13"/>
          <p:cNvSpPr/>
          <p:nvPr/>
        </p:nvSpPr>
        <p:spPr>
          <a:xfrm>
            <a:off x="215516" y="1988840"/>
            <a:ext cx="8712968" cy="2952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Bij </a:t>
            </a:r>
            <a:r>
              <a:rPr lang="nl-BE" sz="2000" b="1" dirty="0" smtClean="0">
                <a:solidFill>
                  <a:schemeClr val="tx1"/>
                </a:solidFill>
                <a:sym typeface="Wingdings" pitchFamily="2" charset="2"/>
              </a:rPr>
              <a:t>terugkaatsing</a:t>
            </a: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 gelden volgened wetten:</a:t>
            </a: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 de invallende straal, de teruggekaatste straal en de 	    	     normaal liggen in </a:t>
            </a:r>
            <a:r>
              <a:rPr lang="nl-BE" sz="2000" b="1" dirty="0" smtClean="0">
                <a:solidFill>
                  <a:schemeClr val="tx1"/>
                </a:solidFill>
                <a:sym typeface="Wingdings" pitchFamily="2" charset="2"/>
              </a:rPr>
              <a:t>één vlak</a:t>
            </a: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 de invalshoek is </a:t>
            </a:r>
            <a:r>
              <a:rPr lang="nl-BE" sz="2000" b="1" dirty="0" smtClean="0">
                <a:solidFill>
                  <a:schemeClr val="tx1"/>
                </a:solidFill>
                <a:sym typeface="Wingdings" pitchFamily="2" charset="2"/>
              </a:rPr>
              <a:t>gelijk</a:t>
            </a: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 aan de terugkaatsingshoek</a:t>
            </a:r>
          </a:p>
          <a:p>
            <a:pPr>
              <a:lnSpc>
                <a:spcPct val="150000"/>
              </a:lnSpc>
            </a:pPr>
            <a:r>
              <a:rPr lang="nl-BE" sz="200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 de stralengang is </a:t>
            </a:r>
            <a:r>
              <a:rPr lang="nl-BE" sz="2000" b="1" dirty="0" smtClean="0">
                <a:solidFill>
                  <a:schemeClr val="tx1"/>
                </a:solidFill>
                <a:sym typeface="Wingdings" pitchFamily="2" charset="2"/>
              </a:rPr>
              <a:t>omkeerbaar</a:t>
            </a:r>
            <a:endParaRPr lang="nl-BE" sz="20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5679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Hoe komt het dat je in een aangedampte spiegel geen beeld </a:t>
            </a:r>
            <a:b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kunt waarnemen?</a:t>
            </a: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28803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2.6.4 oefeningen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bin.ilsemedia.nl/m/m1ayp53w9ol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10780"/>
            <a:ext cx="3534707" cy="2827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841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28803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2.6.4 oefeningen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26586" y="1813956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A) Teken de normaal op de spiegel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dirty="0"/>
              <a:t> </a:t>
            </a:r>
            <a:r>
              <a:rPr lang="nl-BE" sz="2000" dirty="0" smtClean="0"/>
              <a:t>   B) Meet de invalshoek / terugkaatsingshoek</a:t>
            </a:r>
          </a:p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nl-BE" sz="2000" dirty="0" smtClean="0"/>
              <a:t>    C) Teken de ontbrekende lichtstraal</a:t>
            </a: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954" y="3499351"/>
            <a:ext cx="3589655" cy="302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6281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inhoud 2"/>
          <p:cNvSpPr txBox="1">
            <a:spLocks/>
          </p:cNvSpPr>
          <p:nvPr/>
        </p:nvSpPr>
        <p:spPr>
          <a:xfrm>
            <a:off x="403920" y="2069232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2.6 terugkaatsing van het licht: EXTRA  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23528" y="1191890"/>
            <a:ext cx="28803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2.6.4 oefeningen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26586" y="1813956"/>
            <a:ext cx="8892480" cy="482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nl-BE" sz="2000" dirty="0" smtClean="0"/>
              <a:t>In de figuur hiernaast staan twee lichtstralen getekend. De ene lichtstraal ontstaat uit de andere doordat deze op een spiegel valt. </a:t>
            </a:r>
          </a:p>
          <a:p>
            <a:pPr marL="550863" marR="0" lvl="0" indent="-45720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lphaUcParenR"/>
              <a:tabLst/>
              <a:defRPr/>
            </a:pP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Teken deze spiegel</a:t>
            </a:r>
          </a:p>
          <a:p>
            <a:pPr marL="550863" marR="0" lvl="0" indent="-45720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lphaUcParenR"/>
              <a:tabLst/>
              <a:defRPr/>
            </a:pPr>
            <a:r>
              <a:rPr lang="nl-BE" sz="2000" baseline="0" dirty="0" smtClean="0"/>
              <a:t>Bepaal de invalshoek</a:t>
            </a: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14" t="14647" r="31264" b="54009"/>
          <a:stretch/>
        </p:blipFill>
        <p:spPr bwMode="auto">
          <a:xfrm>
            <a:off x="4705436" y="3481754"/>
            <a:ext cx="3200400" cy="2449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21973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2.1.1 Donkere lichamen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3140968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Voorbeelden:</a:t>
            </a:r>
            <a:endParaRPr lang="nl-BE" sz="2000" dirty="0" smtClean="0"/>
          </a:p>
        </p:txBody>
      </p:sp>
      <p:sp>
        <p:nvSpPr>
          <p:cNvPr id="14" name="Afgeronde rechthoek 13"/>
          <p:cNvSpPr/>
          <p:nvPr/>
        </p:nvSpPr>
        <p:spPr>
          <a:xfrm>
            <a:off x="323528" y="1916832"/>
            <a:ext cx="85689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Voorwerpen die </a:t>
            </a:r>
            <a:r>
              <a:rPr lang="nl-BE" sz="2000" b="1" dirty="0" smtClean="0">
                <a:solidFill>
                  <a:schemeClr val="tx1"/>
                </a:solidFill>
              </a:rPr>
              <a:t>een deel van het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licht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doorlaten</a:t>
            </a:r>
            <a:r>
              <a:rPr lang="nl-BE" sz="2000" dirty="0" smtClean="0">
                <a:solidFill>
                  <a:schemeClr val="tx1"/>
                </a:solidFill>
              </a:rPr>
              <a:t>, noemen we </a:t>
            </a:r>
            <a:r>
              <a:rPr lang="nl-BE" sz="2000" b="1" dirty="0" smtClean="0">
                <a:solidFill>
                  <a:schemeClr val="tx1"/>
                </a:solidFill>
              </a:rPr>
              <a:t>doorschijnende lichamen.</a:t>
            </a:r>
            <a:endParaRPr lang="nl-BE" dirty="0"/>
          </a:p>
        </p:txBody>
      </p:sp>
      <p:pic>
        <p:nvPicPr>
          <p:cNvPr id="39938" name="Picture 2" descr="http://www.douchedeur-opmaat.be/images/productimage_cache/5249_Glazen-douchewand-van-8mm-mat-g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2082180" cy="2082181"/>
          </a:xfrm>
          <a:prstGeom prst="rect">
            <a:avLst/>
          </a:prstGeom>
          <a:noFill/>
        </p:spPr>
      </p:pic>
      <p:sp>
        <p:nvSpPr>
          <p:cNvPr id="7" name="PIJL-OMLAAG 6"/>
          <p:cNvSpPr/>
          <p:nvPr/>
        </p:nvSpPr>
        <p:spPr>
          <a:xfrm rot="18900000" flipH="1">
            <a:off x="817789" y="3563219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9940" name="Picture 4" descr="http://users.skynet.be/fb192071/kerk/glasraamrustalt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81128"/>
            <a:ext cx="1937091" cy="1815108"/>
          </a:xfrm>
          <a:prstGeom prst="rect">
            <a:avLst/>
          </a:prstGeom>
          <a:noFill/>
        </p:spPr>
      </p:pic>
      <p:pic>
        <p:nvPicPr>
          <p:cNvPr id="39942" name="Picture 6" descr="http://www.connectionstravelstore.be/content/files/images/ProductImages/large/000802_1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89040"/>
            <a:ext cx="2863039" cy="1231107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51520" y="3140968"/>
            <a:ext cx="849694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2.1.1 Donkere lichamen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3140968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Voorbeelden:</a:t>
            </a:r>
            <a:endParaRPr lang="nl-BE" sz="2000" dirty="0" smtClean="0"/>
          </a:p>
        </p:txBody>
      </p:sp>
      <p:sp>
        <p:nvSpPr>
          <p:cNvPr id="14" name="Afgeronde rechthoek 13"/>
          <p:cNvSpPr/>
          <p:nvPr/>
        </p:nvSpPr>
        <p:spPr>
          <a:xfrm>
            <a:off x="323528" y="1916832"/>
            <a:ext cx="85689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Voorwerpen die </a:t>
            </a:r>
            <a:r>
              <a:rPr lang="nl-BE" sz="2000" b="1" dirty="0" smtClean="0">
                <a:solidFill>
                  <a:schemeClr val="tx1"/>
                </a:solidFill>
              </a:rPr>
              <a:t>geen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licht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chemeClr val="tx1"/>
                </a:solidFill>
              </a:rPr>
              <a:t>doorlaten</a:t>
            </a:r>
            <a:r>
              <a:rPr lang="nl-BE" sz="2000" dirty="0" smtClean="0">
                <a:solidFill>
                  <a:schemeClr val="tx1"/>
                </a:solidFill>
              </a:rPr>
              <a:t>, noemen we </a:t>
            </a:r>
            <a:r>
              <a:rPr lang="nl-BE" sz="2000" b="1" dirty="0" smtClean="0">
                <a:solidFill>
                  <a:schemeClr val="tx1"/>
                </a:solidFill>
              </a:rPr>
              <a:t>ondoorschijnende lichamen.</a:t>
            </a:r>
            <a:endParaRPr lang="nl-BE" dirty="0"/>
          </a:p>
        </p:txBody>
      </p:sp>
      <p:pic>
        <p:nvPicPr>
          <p:cNvPr id="37890" name="Picture 2" descr="http://www.vaburama.be/foto/deu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1616883" cy="2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tiffanies.be/TIFFANIES/_images/10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09120"/>
            <a:ext cx="2808312" cy="1862017"/>
          </a:xfrm>
          <a:prstGeom prst="rect">
            <a:avLst/>
          </a:prstGeom>
          <a:noFill/>
        </p:spPr>
      </p:pic>
      <p:pic>
        <p:nvPicPr>
          <p:cNvPr id="37894" name="Picture 6" descr="http://www.teakpoint.be/sites/default/files/carusso-2-zit-zetel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12976"/>
            <a:ext cx="33483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hoek 8"/>
          <p:cNvSpPr/>
          <p:nvPr/>
        </p:nvSpPr>
        <p:spPr>
          <a:xfrm>
            <a:off x="251520" y="3140968"/>
            <a:ext cx="849694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2.1.2 lichtbronnen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23528" y="1916832"/>
            <a:ext cx="856895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Lichtbronnen </a:t>
            </a:r>
            <a:r>
              <a:rPr lang="nl-BE" sz="2000" dirty="0" smtClean="0">
                <a:solidFill>
                  <a:schemeClr val="tx1"/>
                </a:solidFill>
              </a:rPr>
              <a:t>zijn voorwerpen die </a:t>
            </a:r>
            <a:r>
              <a:rPr lang="nl-BE" sz="2000" b="1" dirty="0" smtClean="0">
                <a:solidFill>
                  <a:schemeClr val="tx1"/>
                </a:solidFill>
              </a:rPr>
              <a:t>zelf</a:t>
            </a:r>
            <a:r>
              <a:rPr lang="nl-BE" sz="2000" dirty="0" smtClean="0">
                <a:solidFill>
                  <a:schemeClr val="tx1"/>
                </a:solidFill>
              </a:rPr>
              <a:t> licht uitzenden.</a:t>
            </a:r>
            <a:endParaRPr lang="nl-BE" b="1" dirty="0"/>
          </a:p>
        </p:txBody>
      </p:sp>
      <p:pic>
        <p:nvPicPr>
          <p:cNvPr id="11" name="Picture 6" descr="http://static3.nieuws.vtm.be/sites/nieuws.vtm.be/files/styles/vmmaplayer_big/public/videocms/image/2013/02/37a72060588cd188341f09c8c6baeea0.jpg?itok=ZJVjcPO6"/>
          <p:cNvPicPr>
            <a:picLocks noChangeAspect="1" noChangeArrowheads="1"/>
          </p:cNvPicPr>
          <p:nvPr/>
        </p:nvPicPr>
        <p:blipFill>
          <a:blip r:embed="rId3" cstate="print"/>
          <a:srcRect l="13302" r="15755"/>
          <a:stretch>
            <a:fillRect/>
          </a:stretch>
        </p:blipFill>
        <p:spPr bwMode="auto">
          <a:xfrm>
            <a:off x="3707904" y="2852936"/>
            <a:ext cx="22682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ak5.picdn.net/shutterstock/videos/356131/preview/stock-footage-real-light-bulb-shining-and-turning-off-black-background-hd.jpg"/>
          <p:cNvPicPr>
            <a:picLocks noChangeAspect="1" noChangeArrowheads="1"/>
          </p:cNvPicPr>
          <p:nvPr/>
        </p:nvPicPr>
        <p:blipFill>
          <a:blip r:embed="rId4" cstate="print"/>
          <a:srcRect l="15120" r="24401"/>
          <a:stretch>
            <a:fillRect/>
          </a:stretch>
        </p:blipFill>
        <p:spPr bwMode="auto">
          <a:xfrm>
            <a:off x="251520" y="2996952"/>
            <a:ext cx="2137936" cy="199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cdns2.freepik.com/vrije-photo/koele-computerscherm-in-psd_280-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883390" cy="2160240"/>
          </a:xfrm>
          <a:prstGeom prst="rect">
            <a:avLst/>
          </a:prstGeom>
          <a:noFill/>
        </p:spPr>
      </p:pic>
      <p:pic>
        <p:nvPicPr>
          <p:cNvPr id="44036" name="Picture 4" descr="http://www.kennislink.nl/upload/182778_962_1195756269327-bliksem_m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581128"/>
            <a:ext cx="314325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395536" y="1196752"/>
          <a:ext cx="8280920" cy="341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Natuurlijke lichtbronnen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Kunstmatige lichtbronnen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Afgeronde rechthoek 14"/>
          <p:cNvSpPr/>
          <p:nvPr/>
        </p:nvSpPr>
        <p:spPr>
          <a:xfrm>
            <a:off x="971600" y="1340768"/>
            <a:ext cx="2880320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6" name="Afgeronde rechthoek 15"/>
          <p:cNvSpPr/>
          <p:nvPr/>
        </p:nvSpPr>
        <p:spPr>
          <a:xfrm>
            <a:off x="5076056" y="1340768"/>
            <a:ext cx="309634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pic>
        <p:nvPicPr>
          <p:cNvPr id="17" name="Picture 6" descr="http://static3.nieuws.vtm.be/sites/nieuws.vtm.be/files/styles/vmmaplayer_big/public/videocms/image/2013/02/37a72060588cd188341f09c8c6baeea0.jpg?itok=ZJVjcPO6"/>
          <p:cNvPicPr>
            <a:picLocks noChangeAspect="1" noChangeArrowheads="1"/>
          </p:cNvPicPr>
          <p:nvPr/>
        </p:nvPicPr>
        <p:blipFill>
          <a:blip r:embed="rId3" cstate="print"/>
          <a:srcRect l="13302" r="15755"/>
          <a:stretch>
            <a:fillRect/>
          </a:stretch>
        </p:blipFill>
        <p:spPr bwMode="auto">
          <a:xfrm>
            <a:off x="539552" y="1844824"/>
            <a:ext cx="190530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ak5.picdn.net/shutterstock/videos/356131/preview/stock-footage-real-light-bulb-shining-and-turning-off-black-background-hd.jpg"/>
          <p:cNvPicPr>
            <a:picLocks noChangeAspect="1" noChangeArrowheads="1"/>
          </p:cNvPicPr>
          <p:nvPr/>
        </p:nvPicPr>
        <p:blipFill>
          <a:blip r:embed="rId4" cstate="print"/>
          <a:srcRect l="15120" r="24401"/>
          <a:stretch>
            <a:fillRect/>
          </a:stretch>
        </p:blipFill>
        <p:spPr bwMode="auto">
          <a:xfrm>
            <a:off x="6876256" y="1772816"/>
            <a:ext cx="169574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cdns2.freepik.com/vrije-photo/koele-computerscherm-in-psd_280-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16622"/>
            <a:ext cx="2088232" cy="1564506"/>
          </a:xfrm>
          <a:prstGeom prst="rect">
            <a:avLst/>
          </a:prstGeom>
          <a:noFill/>
        </p:spPr>
      </p:pic>
      <p:sp>
        <p:nvSpPr>
          <p:cNvPr id="21" name="Afgeronde rechthoek 20"/>
          <p:cNvSpPr/>
          <p:nvPr/>
        </p:nvSpPr>
        <p:spPr>
          <a:xfrm>
            <a:off x="323528" y="4725144"/>
            <a:ext cx="8424936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tx1"/>
                </a:solidFill>
              </a:rPr>
              <a:t>Natuurlijke lichtbronnen</a:t>
            </a:r>
            <a:r>
              <a:rPr lang="nl-BE" sz="2000" dirty="0" smtClean="0">
                <a:solidFill>
                  <a:schemeClr val="tx1"/>
                </a:solidFill>
              </a:rPr>
              <a:t> zijn lichtbronnen die uit </a:t>
            </a:r>
            <a:r>
              <a:rPr lang="nl-BE" sz="2000" b="1" dirty="0" smtClean="0">
                <a:solidFill>
                  <a:schemeClr val="tx1"/>
                </a:solidFill>
              </a:rPr>
              <a:t>zichzelf</a:t>
            </a:r>
            <a:r>
              <a:rPr lang="nl-BE" sz="2000" dirty="0" smtClean="0">
                <a:solidFill>
                  <a:schemeClr val="tx1"/>
                </a:solidFill>
              </a:rPr>
              <a:t> licht uitzenden. </a:t>
            </a:r>
            <a:r>
              <a:rPr lang="nl-BE" sz="2000" b="1" dirty="0" smtClean="0">
                <a:solidFill>
                  <a:schemeClr val="tx1"/>
                </a:solidFill>
              </a:rPr>
              <a:t>Kunstmatige lichtbronnen</a:t>
            </a:r>
            <a:r>
              <a:rPr lang="nl-BE" sz="2000" dirty="0" smtClean="0">
                <a:solidFill>
                  <a:schemeClr val="tx1"/>
                </a:solidFill>
              </a:rPr>
              <a:t> zijn lichtbronnen die </a:t>
            </a:r>
            <a:r>
              <a:rPr lang="nl-BE" sz="2000" b="1" dirty="0" smtClean="0">
                <a:solidFill>
                  <a:schemeClr val="tx1"/>
                </a:solidFill>
              </a:rPr>
              <a:t>niet</a:t>
            </a:r>
            <a:r>
              <a:rPr lang="nl-BE" sz="2000" dirty="0" smtClean="0">
                <a:solidFill>
                  <a:schemeClr val="tx1"/>
                </a:solidFill>
              </a:rPr>
              <a:t> uit zichzelf, maar door </a:t>
            </a:r>
            <a:r>
              <a:rPr lang="nl-BE" sz="2000" b="1" dirty="0" smtClean="0">
                <a:solidFill>
                  <a:schemeClr val="tx1"/>
                </a:solidFill>
              </a:rPr>
              <a:t>tussenkomst</a:t>
            </a:r>
            <a:r>
              <a:rPr lang="nl-BE" sz="2000" dirty="0" smtClean="0">
                <a:solidFill>
                  <a:schemeClr val="tx1"/>
                </a:solidFill>
              </a:rPr>
              <a:t> van de </a:t>
            </a:r>
            <a:r>
              <a:rPr lang="nl-BE" sz="2000" b="1" dirty="0" smtClean="0">
                <a:solidFill>
                  <a:schemeClr val="tx1"/>
                </a:solidFill>
              </a:rPr>
              <a:t>mens</a:t>
            </a:r>
            <a:r>
              <a:rPr lang="nl-BE" sz="2000" dirty="0" smtClean="0">
                <a:solidFill>
                  <a:schemeClr val="tx1"/>
                </a:solidFill>
              </a:rPr>
              <a:t> licht uitzenden.</a:t>
            </a:r>
            <a:endParaRPr lang="nl-BE" b="1" dirty="0"/>
          </a:p>
        </p:txBody>
      </p:sp>
      <p:pic>
        <p:nvPicPr>
          <p:cNvPr id="22" name="Picture 4" descr="http://www.kennislink.nl/upload/182778_962_1195756269327-bliksem_m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140968"/>
            <a:ext cx="2135138" cy="142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Licht en zien                           pg. 15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6552728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rechtlijnige voortplanting van het licht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291264" cy="417646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Experiment: </a:t>
            </a:r>
            <a:r>
              <a:rPr lang="nl-BE" sz="2000" dirty="0" smtClean="0"/>
              <a:t>Onder welke voorwaarden kun je een </a:t>
            </a:r>
            <a:br>
              <a:rPr lang="nl-BE" sz="2000" dirty="0" smtClean="0"/>
            </a:br>
            <a:r>
              <a:rPr lang="nl-BE" sz="2000" dirty="0" smtClean="0"/>
              <a:t>                      kaarsvlam door een soepele slang zien?</a:t>
            </a:r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endParaRPr lang="nl-BE" sz="2000" b="1" dirty="0" smtClean="0"/>
          </a:p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Waarneming</a:t>
            </a:r>
            <a:r>
              <a:rPr lang="nl-BE" sz="2000" dirty="0" smtClean="0"/>
              <a:t>:</a:t>
            </a:r>
          </a:p>
          <a:p>
            <a:pPr marL="93663" indent="0">
              <a:lnSpc>
                <a:spcPct val="150000"/>
              </a:lnSpc>
              <a:buNone/>
            </a:pPr>
            <a:r>
              <a:rPr lang="nl-BE" sz="2000" dirty="0" smtClean="0"/>
              <a:t>De kaars is enkel te zien als </a:t>
            </a:r>
            <a:r>
              <a:rPr lang="nl-BE" sz="2000" b="1" dirty="0" smtClean="0"/>
              <a:t>de darm volledig gestrekt is en </a:t>
            </a:r>
            <a:r>
              <a:rPr lang="nl-BE" sz="2000" b="1" dirty="0" err="1" smtClean="0"/>
              <a:t>oog-darm-kaars</a:t>
            </a:r>
            <a:r>
              <a:rPr lang="nl-BE" sz="2000" b="1" dirty="0" smtClean="0"/>
              <a:t> op één rechte liggen.</a:t>
            </a:r>
            <a:endParaRPr lang="nl-BE" sz="2000" dirty="0" smtClean="0"/>
          </a:p>
        </p:txBody>
      </p:sp>
      <p:pic>
        <p:nvPicPr>
          <p:cNvPr id="10" name="Picture 2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24744"/>
            <a:ext cx="1584176" cy="1584178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323528" y="5589240"/>
            <a:ext cx="856895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Het licht plant zich </a:t>
            </a:r>
            <a:r>
              <a:rPr lang="nl-BE" sz="2000" b="1" dirty="0" smtClean="0">
                <a:solidFill>
                  <a:schemeClr val="tx1"/>
                </a:solidFill>
              </a:rPr>
              <a:t>rechtlijnig </a:t>
            </a:r>
            <a:r>
              <a:rPr lang="nl-BE" sz="2000" dirty="0" smtClean="0">
                <a:solidFill>
                  <a:schemeClr val="tx1"/>
                </a:solidFill>
              </a:rPr>
              <a:t>voort in een </a:t>
            </a:r>
            <a:r>
              <a:rPr lang="nl-BE" sz="2000" b="1" dirty="0" smtClean="0">
                <a:solidFill>
                  <a:schemeClr val="tx1"/>
                </a:solidFill>
              </a:rPr>
              <a:t>homogene</a:t>
            </a:r>
            <a:r>
              <a:rPr lang="nl-BE" sz="2000" dirty="0" smtClean="0">
                <a:solidFill>
                  <a:schemeClr val="tx1"/>
                </a:solidFill>
              </a:rPr>
              <a:t> middenstof.</a:t>
            </a:r>
            <a:endParaRPr lang="nl-BE" dirty="0"/>
          </a:p>
        </p:txBody>
      </p:sp>
      <p:pic>
        <p:nvPicPr>
          <p:cNvPr id="4098" name="Picture 2" descr="C:\Users\Ellis\Documents\Scan0009.jpg"/>
          <p:cNvPicPr>
            <a:picLocks noChangeAspect="1" noChangeArrowheads="1"/>
          </p:cNvPicPr>
          <p:nvPr/>
        </p:nvPicPr>
        <p:blipFill>
          <a:blip r:embed="rId4" cstate="print"/>
          <a:srcRect l="10108" t="27950" r="36462" b="61550"/>
          <a:stretch>
            <a:fillRect/>
          </a:stretch>
        </p:blipFill>
        <p:spPr bwMode="auto">
          <a:xfrm>
            <a:off x="1835696" y="2708920"/>
            <a:ext cx="504056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fgeronde rechthoek 7"/>
          <p:cNvSpPr/>
          <p:nvPr/>
        </p:nvSpPr>
        <p:spPr>
          <a:xfrm>
            <a:off x="3707904" y="4509120"/>
            <a:ext cx="45365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  <p:sp>
        <p:nvSpPr>
          <p:cNvPr id="11" name="Afgeronde rechthoek 10"/>
          <p:cNvSpPr/>
          <p:nvPr/>
        </p:nvSpPr>
        <p:spPr>
          <a:xfrm>
            <a:off x="251520" y="4941168"/>
            <a:ext cx="45365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1847</TotalTime>
  <Words>1414</Words>
  <Application>Microsoft Office PowerPoint</Application>
  <PresentationFormat>Diavoorstelling (4:3)</PresentationFormat>
  <Paragraphs>416</Paragraphs>
  <Slides>48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Vermogen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Chemische reacties</dc:title>
  <dc:creator>Ellis</dc:creator>
  <cp:lastModifiedBy>Ellis</cp:lastModifiedBy>
  <cp:revision>191</cp:revision>
  <dcterms:created xsi:type="dcterms:W3CDTF">2014-04-06T11:35:10Z</dcterms:created>
  <dcterms:modified xsi:type="dcterms:W3CDTF">2014-12-02T22:06:30Z</dcterms:modified>
</cp:coreProperties>
</file>