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304" r:id="rId4"/>
    <p:sldId id="306" r:id="rId5"/>
    <p:sldId id="307" r:id="rId6"/>
    <p:sldId id="308" r:id="rId7"/>
    <p:sldId id="309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20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660"/>
  </p:normalViewPr>
  <p:slideViewPr>
    <p:cSldViewPr>
      <p:cViewPr>
        <p:scale>
          <a:sx n="66" d="100"/>
          <a:sy n="66" d="100"/>
        </p:scale>
        <p:origin x="-16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8E14-E6B4-4661-BA5A-702E0A20FCAF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6E465-75D7-426E-ACDF-20F63B5CBEB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86386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6E465-75D7-426E-ACDF-20F63B5CBEB0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75B08F-F607-440D-9297-11CCF3417CC3}" type="datetimeFigureOut">
              <a:rPr lang="nl-BE" smtClean="0"/>
              <a:pPr/>
              <a:t>2/12/2014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02D86C-E424-44ED-8336-E2F0ED2D4AB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Zintuigen</a:t>
            </a:r>
            <a:endParaRPr lang="nl-BE" dirty="0"/>
          </a:p>
        </p:txBody>
      </p:sp>
      <p:pic>
        <p:nvPicPr>
          <p:cNvPr id="71682" name="Picture 2" descr="http://www.arteveldehogeschool.be/olo/ict/INFORMATIEindeKLAS/images/Zintuigen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50204" t="59184"/>
          <a:stretch>
            <a:fillRect/>
          </a:stretch>
        </p:blipFill>
        <p:spPr bwMode="auto">
          <a:xfrm>
            <a:off x="7004467" y="4005064"/>
            <a:ext cx="2464077" cy="1656184"/>
          </a:xfrm>
          <a:prstGeom prst="rect">
            <a:avLst/>
          </a:prstGeom>
          <a:noFill/>
        </p:spPr>
      </p:pic>
      <p:pic>
        <p:nvPicPr>
          <p:cNvPr id="6" name="Picture 2" descr="http://www.arteveldehogeschool.be/olo/ict/INFORMATIEindeKLAS/images/Zintuigen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65265" t="22449" r="2939" b="38775"/>
          <a:stretch>
            <a:fillRect/>
          </a:stretch>
        </p:blipFill>
        <p:spPr bwMode="auto">
          <a:xfrm>
            <a:off x="5564307" y="4005064"/>
            <a:ext cx="1656184" cy="1656184"/>
          </a:xfrm>
          <a:prstGeom prst="rect">
            <a:avLst/>
          </a:prstGeom>
          <a:noFill/>
        </p:spPr>
      </p:pic>
      <p:pic>
        <p:nvPicPr>
          <p:cNvPr id="7" name="Picture 2" descr="http://www.arteveldehogeschool.be/olo/ict/INFORMATIEindeKLAS/images/Zintuigen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t="59184" r="53142"/>
          <a:stretch>
            <a:fillRect/>
          </a:stretch>
        </p:blipFill>
        <p:spPr bwMode="auto">
          <a:xfrm>
            <a:off x="-196333" y="4005064"/>
            <a:ext cx="2411760" cy="1722685"/>
          </a:xfrm>
          <a:prstGeom prst="rect">
            <a:avLst/>
          </a:prstGeom>
          <a:noFill/>
        </p:spPr>
      </p:pic>
      <p:pic>
        <p:nvPicPr>
          <p:cNvPr id="8" name="Picture 2" descr="http://www.arteveldehogeschool.be/olo/ict/INFORMATIEindeKLAS/images/Zintuigen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r="64857" b="40816"/>
          <a:stretch>
            <a:fillRect/>
          </a:stretch>
        </p:blipFill>
        <p:spPr bwMode="auto">
          <a:xfrm>
            <a:off x="1963907" y="3140968"/>
            <a:ext cx="1800200" cy="2485989"/>
          </a:xfrm>
          <a:prstGeom prst="rect">
            <a:avLst/>
          </a:prstGeom>
          <a:noFill/>
        </p:spPr>
      </p:pic>
      <p:pic>
        <p:nvPicPr>
          <p:cNvPr id="9" name="Picture 2" descr="http://www.arteveldehogeschool.be/olo/ict/INFORMATIEindeKLAS/images/Zintuigen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35143" r="34735" b="61224"/>
          <a:stretch>
            <a:fillRect/>
          </a:stretch>
        </p:blipFill>
        <p:spPr bwMode="auto">
          <a:xfrm>
            <a:off x="3836115" y="4005064"/>
            <a:ext cx="1584176" cy="16721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291264" cy="48245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nl-BE" sz="2000" b="1" dirty="0" smtClean="0"/>
              <a:t>Experiment:</a:t>
            </a:r>
          </a:p>
          <a:p>
            <a:pPr marL="457200" indent="-457200">
              <a:lnSpc>
                <a:spcPct val="150000"/>
              </a:lnSpc>
              <a:buNone/>
            </a:pPr>
            <a:endParaRPr lang="nl-BE" sz="2000" b="1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nl-BE" sz="2000" b="1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nl-BE" sz="2000" b="1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nl-BE" sz="2000" b="1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nl-BE" sz="2000" b="1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nl-BE" sz="2000" dirty="0" smtClean="0"/>
              <a:t>Welke prikkels werken op je in als je </a:t>
            </a:r>
            <a:r>
              <a:rPr lang="nl-BE" sz="2000" dirty="0" err="1" smtClean="0"/>
              <a:t>je</a:t>
            </a:r>
            <a:r>
              <a:rPr lang="nl-BE" sz="2000" dirty="0" smtClean="0"/>
              <a:t> </a:t>
            </a:r>
            <a:r>
              <a:rPr lang="nl-BE" sz="2000" b="1" dirty="0" smtClean="0"/>
              <a:t>ogen</a:t>
            </a:r>
            <a:r>
              <a:rPr lang="nl-BE" sz="2000" dirty="0" smtClean="0"/>
              <a:t> </a:t>
            </a:r>
            <a:r>
              <a:rPr lang="nl-BE" sz="2000" b="1" dirty="0" smtClean="0"/>
              <a:t>sluit</a:t>
            </a:r>
            <a:r>
              <a:rPr lang="nl-BE" sz="2000" dirty="0" smtClean="0"/>
              <a:t>?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nl-BE" sz="2000" dirty="0" smtClean="0"/>
              <a:t>Welke </a:t>
            </a:r>
            <a:r>
              <a:rPr lang="nl-BE" sz="2000" b="1" dirty="0" smtClean="0"/>
              <a:t>niet</a:t>
            </a:r>
            <a:r>
              <a:rPr lang="nl-BE" sz="2000" dirty="0" smtClean="0"/>
              <a:t>?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10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1191890"/>
            <a:ext cx="3528392" cy="580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chemeClr val="bg1"/>
                </a:solidFill>
              </a:rPr>
              <a:t>1.1.1 Wat zijn prikkels?    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395536" y="2636912"/>
          <a:ext cx="8424936" cy="230425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960440"/>
                <a:gridCol w="2448272"/>
                <a:gridCol w="2016224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Prikkel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Waarneming: +/-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Flits van een zaklamp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Tik</a:t>
                      </a:r>
                      <a:r>
                        <a:rPr lang="nl-BE" sz="2000" baseline="0" dirty="0" smtClean="0"/>
                        <a:t> op het bord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Speldenprik</a:t>
                      </a:r>
                      <a:r>
                        <a:rPr lang="nl-BE" sz="2000" baseline="0" dirty="0" smtClean="0"/>
                        <a:t> in de arm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Stukje chocolade op de tong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hthoek 9"/>
          <p:cNvSpPr/>
          <p:nvPr/>
        </p:nvSpPr>
        <p:spPr>
          <a:xfrm>
            <a:off x="6804248" y="3068960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gezichtszintuig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6804248" y="350100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gehoorzintuig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6804248" y="4005064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pijnzintuig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6804248" y="4437112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smaakzintuig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cdn.toonvectors.com/images/35/84360/toonvectors-84360-1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24744"/>
            <a:ext cx="1440158" cy="1440160"/>
          </a:xfrm>
          <a:prstGeom prst="rect">
            <a:avLst/>
          </a:prstGeom>
          <a:noFill/>
        </p:spPr>
      </p:pic>
      <p:sp>
        <p:nvSpPr>
          <p:cNvPr id="14" name="Rechthoek 13"/>
          <p:cNvSpPr/>
          <p:nvPr/>
        </p:nvSpPr>
        <p:spPr>
          <a:xfrm>
            <a:off x="4572000" y="306896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-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4572000" y="3573016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+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572000" y="4005064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+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4572000" y="4437112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+</a:t>
            </a:r>
            <a:endParaRPr lang="nl-BE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11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1191890"/>
            <a:ext cx="3456384" cy="580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chemeClr val="bg1"/>
                </a:solidFill>
              </a:rPr>
              <a:t>1.1.1 Wat zijn prikkels?    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291264" cy="4176464"/>
          </a:xfrm>
        </p:spPr>
        <p:txBody>
          <a:bodyPr>
            <a:normAutofit/>
          </a:bodyPr>
          <a:lstStyle/>
          <a:p>
            <a:pPr marL="93663" indent="0">
              <a:lnSpc>
                <a:spcPct val="150000"/>
              </a:lnSpc>
              <a:buNone/>
            </a:pPr>
            <a:r>
              <a:rPr lang="nl-BE" sz="2000" b="1" dirty="0" smtClean="0"/>
              <a:t>Prikkels veroorzaken reacties</a:t>
            </a:r>
            <a:r>
              <a:rPr lang="nl-BE" sz="2000" dirty="0" smtClean="0"/>
              <a:t>. </a:t>
            </a:r>
            <a:br>
              <a:rPr lang="nl-BE" sz="2000" dirty="0" smtClean="0"/>
            </a:br>
            <a:r>
              <a:rPr lang="nl-BE" sz="2000" dirty="0" smtClean="0"/>
              <a:t>Zoek bij de volgende voorbeelden van reacties de juiste prikkel.</a:t>
            </a:r>
            <a:br>
              <a:rPr lang="nl-BE" sz="2000" dirty="0" smtClean="0"/>
            </a:br>
            <a:endParaRPr lang="nl-BE" sz="2000" dirty="0" smtClean="0"/>
          </a:p>
          <a:p>
            <a:pPr marL="93663" indent="0">
              <a:lnSpc>
                <a:spcPct val="110000"/>
              </a:lnSpc>
              <a:buFontTx/>
              <a:buChar char="-"/>
            </a:pPr>
            <a:r>
              <a:rPr lang="nl-BE" sz="2000" dirty="0" smtClean="0"/>
              <a:t>Een hond blaft.			-Een kind huilt.</a:t>
            </a:r>
          </a:p>
          <a:p>
            <a:pPr marL="93663" indent="0">
              <a:lnSpc>
                <a:spcPct val="110000"/>
              </a:lnSpc>
              <a:buFontTx/>
              <a:buChar char="-"/>
            </a:pPr>
            <a:r>
              <a:rPr lang="nl-BE" sz="2000" dirty="0" smtClean="0"/>
              <a:t>Je krijgt kippenvel.			-Je gebruikt deodorant.</a:t>
            </a:r>
          </a:p>
          <a:p>
            <a:pPr marL="93663" indent="0">
              <a:lnSpc>
                <a:spcPct val="110000"/>
              </a:lnSpc>
              <a:buFontTx/>
              <a:buChar char="-"/>
            </a:pPr>
            <a:r>
              <a:rPr lang="nl-BE" sz="2000" dirty="0" smtClean="0"/>
              <a:t>Een konijn doet zijn staart omhoog.</a:t>
            </a:r>
          </a:p>
          <a:p>
            <a:pPr marL="93663" indent="0">
              <a:lnSpc>
                <a:spcPct val="110000"/>
              </a:lnSpc>
              <a:buFontTx/>
              <a:buChar char="-"/>
            </a:pPr>
            <a:endParaRPr lang="nl-BE" sz="2000" dirty="0" smtClean="0"/>
          </a:p>
        </p:txBody>
      </p:sp>
      <p:sp>
        <p:nvSpPr>
          <p:cNvPr id="6" name="Afgeronde rechthoek 5"/>
          <p:cNvSpPr/>
          <p:nvPr/>
        </p:nvSpPr>
        <p:spPr>
          <a:xfrm>
            <a:off x="251520" y="4797152"/>
            <a:ext cx="8568952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l-BE" sz="2000" b="1" dirty="0" smtClean="0">
                <a:solidFill>
                  <a:schemeClr val="tx1"/>
                </a:solidFill>
              </a:rPr>
              <a:t>Prikkels</a:t>
            </a:r>
            <a:r>
              <a:rPr lang="nl-BE" sz="2000" dirty="0" smtClean="0">
                <a:solidFill>
                  <a:schemeClr val="tx1"/>
                </a:solidFill>
              </a:rPr>
              <a:t> zijn </a:t>
            </a:r>
            <a:r>
              <a:rPr lang="nl-BE" sz="2000" b="1" dirty="0" smtClean="0">
                <a:solidFill>
                  <a:schemeClr val="tx1"/>
                </a:solidFill>
              </a:rPr>
              <a:t>veranderingen</a:t>
            </a:r>
            <a:r>
              <a:rPr lang="nl-BE" sz="2000" dirty="0" smtClean="0">
                <a:solidFill>
                  <a:schemeClr val="tx1"/>
                </a:solidFill>
              </a:rPr>
              <a:t> in de omgeving of in het lichaam waarvoor een organisme </a:t>
            </a:r>
            <a:r>
              <a:rPr lang="nl-BE" sz="2000" b="1" dirty="0" smtClean="0">
                <a:solidFill>
                  <a:schemeClr val="tx1"/>
                </a:solidFill>
              </a:rPr>
              <a:t>gevoelig</a:t>
            </a:r>
            <a:r>
              <a:rPr lang="nl-BE" sz="2000" dirty="0" smtClean="0">
                <a:solidFill>
                  <a:schemeClr val="tx1"/>
                </a:solidFill>
              </a:rPr>
              <a:t> is en die een </a:t>
            </a:r>
            <a:r>
              <a:rPr lang="nl-BE" sz="2000" b="1" dirty="0" smtClean="0">
                <a:solidFill>
                  <a:schemeClr val="tx1"/>
                </a:solidFill>
              </a:rPr>
              <a:t>reactie</a:t>
            </a:r>
            <a:r>
              <a:rPr lang="nl-BE" sz="2000" dirty="0" smtClean="0">
                <a:solidFill>
                  <a:schemeClr val="tx1"/>
                </a:solidFill>
              </a:rPr>
              <a:t> kunnen teweegbrengen.</a:t>
            </a:r>
            <a:endParaRPr lang="nl-BE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11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1191890"/>
            <a:ext cx="3744416" cy="580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chemeClr val="bg1"/>
                </a:solidFill>
              </a:rPr>
              <a:t>1.1.2 Wat zijn zintuigen?    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291264" cy="4176464"/>
          </a:xfrm>
        </p:spPr>
        <p:txBody>
          <a:bodyPr>
            <a:normAutofit/>
          </a:bodyPr>
          <a:lstStyle/>
          <a:p>
            <a:pPr marL="93663" indent="0">
              <a:lnSpc>
                <a:spcPct val="150000"/>
              </a:lnSpc>
              <a:buNone/>
            </a:pPr>
            <a:r>
              <a:rPr lang="nl-BE" sz="2000" b="1" dirty="0" smtClean="0"/>
              <a:t>Zintuigcel</a:t>
            </a:r>
            <a:r>
              <a:rPr lang="nl-BE" sz="2000" dirty="0" smtClean="0"/>
              <a:t> = receptor = sensor</a:t>
            </a:r>
          </a:p>
          <a:p>
            <a:pPr marL="93663" indent="0">
              <a:lnSpc>
                <a:spcPct val="150000"/>
              </a:lnSpc>
              <a:buNone/>
            </a:pPr>
            <a:r>
              <a:rPr lang="nl-BE" sz="2000" dirty="0" smtClean="0">
                <a:sym typeface="Wingdings" pitchFamily="2" charset="2"/>
              </a:rPr>
              <a:t> In zintuig ingebouwd</a:t>
            </a:r>
            <a:endParaRPr lang="nl-BE" sz="2000" dirty="0" smtClean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323528" y="2924944"/>
          <a:ext cx="3960440" cy="2304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</a:tblGrid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1.</a:t>
                      </a:r>
                      <a:endParaRPr lang="nl-BE" sz="20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2.</a:t>
                      </a:r>
                      <a:endParaRPr lang="nl-BE" sz="20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3.</a:t>
                      </a:r>
                      <a:endParaRPr lang="nl-BE" sz="20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4.</a:t>
                      </a:r>
                      <a:endParaRPr lang="nl-BE" sz="2000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5.</a:t>
                      </a:r>
                      <a:endParaRPr lang="nl-BE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hoek 10"/>
          <p:cNvSpPr/>
          <p:nvPr/>
        </p:nvSpPr>
        <p:spPr>
          <a:xfrm>
            <a:off x="683568" y="2924944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smaakzintuig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683568" y="3356992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gehoorzintuig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7544" y="386104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tastzintuig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539552" y="4293096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reukzintuig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683568" y="4725144"/>
            <a:ext cx="208823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1"/>
                </a:solidFill>
              </a:rPr>
              <a:t>gezichtszintuig</a:t>
            </a:r>
            <a:endParaRPr lang="nl-BE" sz="2000" b="1" dirty="0">
              <a:solidFill>
                <a:schemeClr val="tx1"/>
              </a:solidFill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179512" y="5445224"/>
            <a:ext cx="856895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l-BE" sz="2000" dirty="0" smtClean="0">
                <a:solidFill>
                  <a:schemeClr val="tx1"/>
                </a:solidFill>
              </a:rPr>
              <a:t>Een </a:t>
            </a:r>
            <a:r>
              <a:rPr lang="nl-BE" sz="2000" b="1" dirty="0" smtClean="0">
                <a:solidFill>
                  <a:schemeClr val="tx1"/>
                </a:solidFill>
              </a:rPr>
              <a:t>zintuig</a:t>
            </a:r>
            <a:r>
              <a:rPr lang="nl-BE" sz="2000" dirty="0" smtClean="0">
                <a:solidFill>
                  <a:schemeClr val="tx1"/>
                </a:solidFill>
              </a:rPr>
              <a:t> is een orgaan dat </a:t>
            </a:r>
            <a:r>
              <a:rPr lang="nl-BE" sz="2000" b="1" dirty="0" smtClean="0">
                <a:solidFill>
                  <a:schemeClr val="tx1"/>
                </a:solidFill>
              </a:rPr>
              <a:t>prikkels</a:t>
            </a:r>
            <a:r>
              <a:rPr lang="nl-BE" sz="2000" dirty="0" smtClean="0">
                <a:solidFill>
                  <a:schemeClr val="tx1"/>
                </a:solidFill>
              </a:rPr>
              <a:t> uit de omgeving </a:t>
            </a:r>
            <a:r>
              <a:rPr lang="nl-BE" sz="2000" b="1" dirty="0" smtClean="0">
                <a:solidFill>
                  <a:schemeClr val="tx1"/>
                </a:solidFill>
              </a:rPr>
              <a:t>opvangt</a:t>
            </a:r>
            <a:r>
              <a:rPr lang="nl-BE" sz="2000" dirty="0" smtClean="0">
                <a:solidFill>
                  <a:schemeClr val="tx1"/>
                </a:solidFill>
              </a:rPr>
              <a:t> en </a:t>
            </a:r>
            <a:r>
              <a:rPr lang="nl-BE" sz="2000" b="1" dirty="0" smtClean="0">
                <a:solidFill>
                  <a:schemeClr val="tx1"/>
                </a:solidFill>
              </a:rPr>
              <a:t>verwerkt</a:t>
            </a:r>
            <a:r>
              <a:rPr lang="nl-BE" sz="2000" dirty="0" smtClean="0">
                <a:solidFill>
                  <a:schemeClr val="tx1"/>
                </a:solidFill>
              </a:rPr>
              <a:t>.</a:t>
            </a:r>
            <a:endParaRPr lang="nl-BE" b="1" dirty="0"/>
          </a:p>
        </p:txBody>
      </p:sp>
      <p:pic>
        <p:nvPicPr>
          <p:cNvPr id="2050" name="Picture 2" descr="C:\Users\Ellis\Documents\Scan0007.jpg"/>
          <p:cNvPicPr>
            <a:picLocks noChangeAspect="1" noChangeArrowheads="1"/>
          </p:cNvPicPr>
          <p:nvPr/>
        </p:nvPicPr>
        <p:blipFill>
          <a:blip r:embed="rId3" cstate="print"/>
          <a:srcRect l="45668" t="53150" r="11011" b="25850"/>
          <a:stretch>
            <a:fillRect/>
          </a:stretch>
        </p:blipFill>
        <p:spPr bwMode="auto">
          <a:xfrm rot="-60000">
            <a:off x="4596185" y="2601449"/>
            <a:ext cx="4212468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0" grpId="0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11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1191890"/>
            <a:ext cx="3744416" cy="580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chemeClr val="bg1"/>
                </a:solidFill>
              </a:rPr>
              <a:t>1.1.2 Wat zijn zintuigen?    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291264" cy="4176464"/>
          </a:xfrm>
        </p:spPr>
        <p:txBody>
          <a:bodyPr>
            <a:normAutofit/>
          </a:bodyPr>
          <a:lstStyle/>
          <a:p>
            <a:pPr marL="93663" indent="0">
              <a:lnSpc>
                <a:spcPct val="150000"/>
              </a:lnSpc>
              <a:buNone/>
            </a:pPr>
            <a:r>
              <a:rPr lang="nl-BE" sz="2000" b="1" dirty="0" smtClean="0"/>
              <a:t>Oefening: </a:t>
            </a:r>
            <a:r>
              <a:rPr lang="nl-BE" sz="2000" dirty="0" smtClean="0"/>
              <a:t>Geef telkens een prikkel en overeenkomstige zintuig.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67544" y="2564904"/>
          <a:ext cx="8352928" cy="276510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176464"/>
                <a:gridCol w="4176464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Prikkel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Zintuig 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1. 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Smaakzintuig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2.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Gehoorzintuig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3.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Tastzintuig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4.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Reukzintuig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5.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Gezichtszintuig 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12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1191890"/>
            <a:ext cx="3600400" cy="580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2400" dirty="0" smtClean="0">
                <a:solidFill>
                  <a:schemeClr val="bg1"/>
                </a:solidFill>
              </a:rPr>
              <a:t>1.1.3 Wat zijn reacties?     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291264" cy="4176464"/>
          </a:xfrm>
        </p:spPr>
        <p:txBody>
          <a:bodyPr>
            <a:normAutofit/>
          </a:bodyPr>
          <a:lstStyle/>
          <a:p>
            <a:pPr marL="93663" indent="0">
              <a:lnSpc>
                <a:spcPct val="150000"/>
              </a:lnSpc>
              <a:buNone/>
            </a:pPr>
            <a:r>
              <a:rPr lang="nl-BE" sz="2000" dirty="0" smtClean="0"/>
              <a:t>Geef telkens een mogelijke </a:t>
            </a:r>
            <a:r>
              <a:rPr lang="nl-BE" sz="2000" b="1" dirty="0" smtClean="0"/>
              <a:t>reactie</a:t>
            </a:r>
            <a:r>
              <a:rPr lang="nl-BE" sz="2000" dirty="0" smtClean="0"/>
              <a:t> op volgende </a:t>
            </a:r>
            <a:r>
              <a:rPr lang="nl-BE" sz="2000" b="1" dirty="0" smtClean="0"/>
              <a:t>prikkels</a:t>
            </a:r>
            <a:r>
              <a:rPr lang="nl-BE" sz="2000" dirty="0" smtClean="0"/>
              <a:t>:</a:t>
            </a:r>
          </a:p>
          <a:p>
            <a:pPr marL="93663" indent="0">
              <a:buFontTx/>
              <a:buChar char="-"/>
            </a:pPr>
            <a:endParaRPr lang="nl-BE" sz="2000" dirty="0" smtClean="0"/>
          </a:p>
          <a:p>
            <a:pPr marL="93663" indent="0">
              <a:buFontTx/>
              <a:buChar char="-"/>
            </a:pPr>
            <a:r>
              <a:rPr lang="nl-BE" sz="2000" dirty="0" smtClean="0"/>
              <a:t>Je ziet een lekkere taart:</a:t>
            </a:r>
          </a:p>
          <a:p>
            <a:pPr marL="93663" indent="0">
              <a:buFontTx/>
              <a:buChar char="-"/>
            </a:pPr>
            <a:r>
              <a:rPr lang="nl-BE" sz="2000" dirty="0" smtClean="0"/>
              <a:t>Je hoort een akelig geluid:</a:t>
            </a:r>
          </a:p>
          <a:p>
            <a:pPr marL="93663" indent="0">
              <a:buFontTx/>
              <a:buChar char="-"/>
            </a:pPr>
            <a:r>
              <a:rPr lang="nl-BE" sz="2000" dirty="0" smtClean="0"/>
              <a:t>Je schilt een ui:</a:t>
            </a:r>
          </a:p>
          <a:p>
            <a:pPr marL="93663" indent="0">
              <a:buFontTx/>
              <a:buChar char="-"/>
            </a:pPr>
            <a:r>
              <a:rPr lang="nl-BE" sz="2000" dirty="0" smtClean="0"/>
              <a:t>De telefoon rinkelt:</a:t>
            </a:r>
          </a:p>
          <a:p>
            <a:pPr marL="93663" indent="0">
              <a:buFontTx/>
              <a:buChar char="-"/>
            </a:pPr>
            <a:r>
              <a:rPr lang="nl-BE" sz="2000" dirty="0" smtClean="0"/>
              <a:t>Je ziet vlak voor je fiets een kat over straat lopen: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251520" y="5013176"/>
            <a:ext cx="856895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l-BE" sz="2000" dirty="0" smtClean="0">
                <a:solidFill>
                  <a:schemeClr val="tx1"/>
                </a:solidFill>
              </a:rPr>
              <a:t>Er zijn </a:t>
            </a:r>
            <a:r>
              <a:rPr lang="nl-BE" sz="2000" b="1" dirty="0" smtClean="0">
                <a:solidFill>
                  <a:schemeClr val="tx1"/>
                </a:solidFill>
              </a:rPr>
              <a:t>twee</a:t>
            </a:r>
            <a:r>
              <a:rPr lang="nl-BE" sz="2000" dirty="0" smtClean="0">
                <a:solidFill>
                  <a:schemeClr val="tx1"/>
                </a:solidFill>
              </a:rPr>
              <a:t> soorten reacties: </a:t>
            </a:r>
            <a:r>
              <a:rPr lang="nl-BE" sz="2000" b="1" dirty="0" smtClean="0">
                <a:solidFill>
                  <a:schemeClr val="tx1"/>
                </a:solidFill>
              </a:rPr>
              <a:t>spierwerking</a:t>
            </a:r>
            <a:r>
              <a:rPr lang="nl-BE" sz="2000" dirty="0" smtClean="0">
                <a:solidFill>
                  <a:schemeClr val="tx1"/>
                </a:solidFill>
              </a:rPr>
              <a:t> en </a:t>
            </a:r>
            <a:r>
              <a:rPr lang="nl-BE" sz="2000" b="1" dirty="0" smtClean="0">
                <a:solidFill>
                  <a:schemeClr val="tx1"/>
                </a:solidFill>
              </a:rPr>
              <a:t>klierwerking</a:t>
            </a:r>
            <a:endParaRPr lang="nl-BE" b="1" dirty="0"/>
          </a:p>
        </p:txBody>
      </p:sp>
      <p:sp>
        <p:nvSpPr>
          <p:cNvPr id="13" name="Afgeronde rechthoek 12"/>
          <p:cNvSpPr/>
          <p:nvPr/>
        </p:nvSpPr>
        <p:spPr>
          <a:xfrm>
            <a:off x="3779912" y="5445224"/>
            <a:ext cx="1719808" cy="3516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20" name="Afgeronde rechthoek 19"/>
          <p:cNvSpPr/>
          <p:nvPr/>
        </p:nvSpPr>
        <p:spPr>
          <a:xfrm>
            <a:off x="5876528" y="5453608"/>
            <a:ext cx="1719808" cy="3516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332656"/>
            <a:ext cx="8496944" cy="72494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</a:rPr>
              <a:t>1. Inleiding                                 pg. 12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820472" cy="4176464"/>
          </a:xfrm>
        </p:spPr>
        <p:txBody>
          <a:bodyPr>
            <a:normAutofit/>
          </a:bodyPr>
          <a:lstStyle/>
          <a:p>
            <a:pPr marL="93663" indent="0">
              <a:lnSpc>
                <a:spcPct val="150000"/>
              </a:lnSpc>
              <a:buNone/>
            </a:pPr>
            <a:r>
              <a:rPr lang="nl-BE" sz="2000" b="1" dirty="0" smtClean="0"/>
              <a:t>Oefening: </a:t>
            </a:r>
            <a:r>
              <a:rPr lang="nl-BE" sz="2000" dirty="0" smtClean="0"/>
              <a:t>Geef bij elk voorbeeld de prikkel, het zintuig en de reactie.</a:t>
            </a:r>
            <a:endParaRPr lang="nl-BE" sz="2000" b="1" dirty="0" smtClean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323528" y="1772816"/>
          <a:ext cx="8496944" cy="444545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28192"/>
                <a:gridCol w="2520280"/>
                <a:gridCol w="2124236"/>
                <a:gridCol w="2124236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Voorbeeld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Prikkel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Reactie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1.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Zoete</a:t>
                      </a:r>
                      <a:r>
                        <a:rPr lang="nl-BE" sz="2000" baseline="0" dirty="0" smtClean="0"/>
                        <a:t> smaak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Smaakzintuig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2.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Hoge temperatuur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Warmtezintuig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3.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Visgeur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Reukzintuig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4.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Pijnscheut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Pijnzintuig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5.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Koude temperatuur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Koudezintuig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6.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Scherp geluid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Gehoorzintuig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7.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Lichtprikkel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Gezichtszintuig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8.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Je kapsel</a:t>
                      </a:r>
                      <a:r>
                        <a:rPr lang="nl-BE" sz="2000" baseline="0" dirty="0" smtClean="0"/>
                        <a:t> vervormt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gevoelszintuig</a:t>
                      </a:r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2123728" y="2276872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6" name="Afgeronde rechthoek 5"/>
          <p:cNvSpPr/>
          <p:nvPr/>
        </p:nvSpPr>
        <p:spPr>
          <a:xfrm>
            <a:off x="4644008" y="2276872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7" name="Afgeronde rechthoek 6"/>
          <p:cNvSpPr/>
          <p:nvPr/>
        </p:nvSpPr>
        <p:spPr>
          <a:xfrm>
            <a:off x="2123728" y="2780928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8" name="Afgeronde rechthoek 7"/>
          <p:cNvSpPr/>
          <p:nvPr/>
        </p:nvSpPr>
        <p:spPr>
          <a:xfrm>
            <a:off x="4644008" y="2780928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0" name="Afgeronde rechthoek 9"/>
          <p:cNvSpPr/>
          <p:nvPr/>
        </p:nvSpPr>
        <p:spPr>
          <a:xfrm>
            <a:off x="2123728" y="3212976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1" name="Afgeronde rechthoek 10"/>
          <p:cNvSpPr/>
          <p:nvPr/>
        </p:nvSpPr>
        <p:spPr>
          <a:xfrm>
            <a:off x="4644008" y="3212976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2" name="Afgeronde rechthoek 11"/>
          <p:cNvSpPr/>
          <p:nvPr/>
        </p:nvSpPr>
        <p:spPr>
          <a:xfrm>
            <a:off x="2123728" y="3717032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3" name="Afgeronde rechthoek 12"/>
          <p:cNvSpPr/>
          <p:nvPr/>
        </p:nvSpPr>
        <p:spPr>
          <a:xfrm>
            <a:off x="4644008" y="3717032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4" name="Afgeronde rechthoek 13"/>
          <p:cNvSpPr/>
          <p:nvPr/>
        </p:nvSpPr>
        <p:spPr>
          <a:xfrm>
            <a:off x="2123728" y="4221088"/>
            <a:ext cx="237626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5" name="Afgeronde rechthoek 14"/>
          <p:cNvSpPr/>
          <p:nvPr/>
        </p:nvSpPr>
        <p:spPr>
          <a:xfrm>
            <a:off x="4644008" y="4221088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2123728" y="4869160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8" name="Afgeronde rechthoek 17"/>
          <p:cNvSpPr/>
          <p:nvPr/>
        </p:nvSpPr>
        <p:spPr>
          <a:xfrm>
            <a:off x="4644008" y="4869160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19" name="Afgeronde rechthoek 18"/>
          <p:cNvSpPr/>
          <p:nvPr/>
        </p:nvSpPr>
        <p:spPr>
          <a:xfrm>
            <a:off x="2123728" y="5301208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20" name="Afgeronde rechthoek 19"/>
          <p:cNvSpPr/>
          <p:nvPr/>
        </p:nvSpPr>
        <p:spPr>
          <a:xfrm>
            <a:off x="4644008" y="5301208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21" name="Afgeronde rechthoek 20"/>
          <p:cNvSpPr/>
          <p:nvPr/>
        </p:nvSpPr>
        <p:spPr>
          <a:xfrm>
            <a:off x="2123728" y="5805264"/>
            <a:ext cx="237626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  <p:sp>
        <p:nvSpPr>
          <p:cNvPr id="22" name="Afgeronde rechthoek 21"/>
          <p:cNvSpPr/>
          <p:nvPr/>
        </p:nvSpPr>
        <p:spPr>
          <a:xfrm>
            <a:off x="4644008" y="5805264"/>
            <a:ext cx="2016224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nl-BE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1846</TotalTime>
  <Words>315</Words>
  <Application>Microsoft Office PowerPoint</Application>
  <PresentationFormat>Diavoorstelling (4:3)</PresentationFormat>
  <Paragraphs>110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Vermogen</vt:lpstr>
      <vt:lpstr>Zintuigen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Chemische reacties</dc:title>
  <dc:creator>Ellis</dc:creator>
  <cp:lastModifiedBy>Ellis</cp:lastModifiedBy>
  <cp:revision>191</cp:revision>
  <dcterms:created xsi:type="dcterms:W3CDTF">2014-04-06T11:35:10Z</dcterms:created>
  <dcterms:modified xsi:type="dcterms:W3CDTF">2014-12-02T22:03:56Z</dcterms:modified>
</cp:coreProperties>
</file>