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8" r:id="rId12"/>
    <p:sldId id="270" r:id="rId13"/>
    <p:sldId id="271" r:id="rId14"/>
    <p:sldId id="272" r:id="rId15"/>
    <p:sldId id="269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D050"/>
    <a:srgbClr val="94C600"/>
    <a:srgbClr val="E2C06C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1119" autoAdjust="0"/>
  </p:normalViewPr>
  <p:slideViewPr>
    <p:cSldViewPr>
      <p:cViewPr varScale="1">
        <p:scale>
          <a:sx n="66" d="100"/>
          <a:sy n="66" d="100"/>
        </p:scale>
        <p:origin x="-15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B6BCF-6BE6-493A-A2A9-C78B5CB27EF2}" type="datetimeFigureOut">
              <a:rPr lang="nl-BE" smtClean="0"/>
              <a:pPr/>
              <a:t>20/11/2013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D8348-B4F4-4D77-8893-D2C613E6038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84004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FB59821-B272-479A-8EAB-50A970A5A933}" type="datetimeFigureOut">
              <a:rPr lang="nl-BE" smtClean="0"/>
              <a:pPr/>
              <a:t>20/11/2013</a:t>
            </a:fld>
            <a:endParaRPr lang="nl-B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821-B272-479A-8EAB-50A970A5A933}" type="datetimeFigureOut">
              <a:rPr lang="nl-BE" smtClean="0"/>
              <a:pPr/>
              <a:t>20/11/2013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821-B272-479A-8EAB-50A970A5A933}" type="datetimeFigureOut">
              <a:rPr lang="nl-BE" smtClean="0"/>
              <a:pPr/>
              <a:t>20/11/2013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821-B272-479A-8EAB-50A970A5A933}" type="datetimeFigureOut">
              <a:rPr lang="nl-BE" smtClean="0"/>
              <a:pPr/>
              <a:t>20/11/2013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821-B272-479A-8EAB-50A970A5A933}" type="datetimeFigureOut">
              <a:rPr lang="nl-BE" smtClean="0"/>
              <a:pPr/>
              <a:t>20/11/2013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821-B272-479A-8EAB-50A970A5A933}" type="datetimeFigureOut">
              <a:rPr lang="nl-BE" smtClean="0"/>
              <a:pPr/>
              <a:t>20/11/2013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821-B272-479A-8EAB-50A970A5A933}" type="datetimeFigureOut">
              <a:rPr lang="nl-BE" smtClean="0"/>
              <a:pPr/>
              <a:t>20/11/2013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821-B272-479A-8EAB-50A970A5A933}" type="datetimeFigureOut">
              <a:rPr lang="nl-BE" smtClean="0"/>
              <a:pPr/>
              <a:t>20/11/2013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821-B272-479A-8EAB-50A970A5A933}" type="datetimeFigureOut">
              <a:rPr lang="nl-BE" smtClean="0"/>
              <a:pPr/>
              <a:t>20/11/2013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821-B272-479A-8EAB-50A970A5A933}" type="datetimeFigureOut">
              <a:rPr lang="nl-BE" smtClean="0"/>
              <a:pPr/>
              <a:t>20/11/2013</a:t>
            </a:fld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9821-B272-479A-8EAB-50A970A5A933}" type="datetimeFigureOut">
              <a:rPr lang="nl-BE" smtClean="0"/>
              <a:pPr/>
              <a:t>20/11/2013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FB59821-B272-479A-8EAB-50A970A5A933}" type="datetimeFigureOut">
              <a:rPr lang="nl-BE" smtClean="0"/>
              <a:pPr/>
              <a:t>20/11/2013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93B063-0AE5-4074-A4F8-D047236628AC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u"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schooltv.nl/beeldbank/clip/20130507_dierenenomgeving0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oltv.nl/beeldbank/clip/20050614_uilen01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chooltv.nl/beeldbank/clip/20031127_cndpclipsb11otter" TargetMode="Externa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1013" y="260648"/>
            <a:ext cx="3601387" cy="1702160"/>
          </a:xfrm>
        </p:spPr>
        <p:txBody>
          <a:bodyPr>
            <a:noAutofit/>
          </a:bodyPr>
          <a:lstStyle/>
          <a:p>
            <a:pPr algn="ctr"/>
            <a:r>
              <a:rPr lang="nl-BE" sz="4000" b="1" dirty="0" smtClean="0"/>
              <a:t>Natuur-</a:t>
            </a:r>
            <a:br>
              <a:rPr lang="nl-BE" sz="4000" b="1" dirty="0" smtClean="0"/>
            </a:br>
            <a:r>
              <a:rPr lang="nl-BE" sz="4000" b="1" dirty="0" err="1" smtClean="0"/>
              <a:t>weten-schappen</a:t>
            </a:r>
            <a:endParaRPr lang="nl-BE" sz="4000" b="1" dirty="0"/>
          </a:p>
        </p:txBody>
      </p:sp>
      <p:pic>
        <p:nvPicPr>
          <p:cNvPr id="7" name="Picture 8" descr="http://t3.gstatic.com/images?q=tbn:ANd9GcTJ71Fgaqy4Wpev46iS4IucM7CY7LZ_60WPwy65k8XCys_JmYA8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http://t2.gstatic.com/images?q=tbn:ANd9GcQzyQ8KUSHZ-aYjsZxW2j8BWGoq78VwXOapKrhOr5ZRVQ1cQz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2647950" cy="172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http://t2.gstatic.com/images?q=tbn:ANd9GcQfrTSr8Tv-OrMzyrm7jt7UYvA2E9eqFCfx3JTsU1oTFZJSzXko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797152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4" descr="http://t3.gstatic.com/images?q=tbn:ANd9GcTeOhllxfzX7xyInfkSobjmib5gVhAB8m_5Ysva5hu7QjaLz4Lcy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725144"/>
            <a:ext cx="2581275" cy="1771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6" descr="http://static.guim.co.uk/sys-images/Lifeandhealth/Pix/pictures/2009/3/5/1236251569000/Six-gorgeous-plants-Close-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564904"/>
            <a:ext cx="256496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0" descr="http://t0.gstatic.com/images?q=tbn:ANd9GcQNRttxOODiYawKrVQlxdDA4u43jS8rAjp1NVBx1x00TZDil3UQ9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2420888"/>
            <a:ext cx="1781175" cy="256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11560" y="620688"/>
            <a:ext cx="3888432" cy="648072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rgbClr val="C00000"/>
                </a:solidFill>
              </a:rPr>
              <a:t>Legpuzzel 3</a:t>
            </a:r>
            <a:endParaRPr lang="nl-BE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4032448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1906" t="70873" r="29891" b="5521"/>
          <a:stretch/>
        </p:blipFill>
        <p:spPr bwMode="auto">
          <a:xfrm>
            <a:off x="2339752" y="3861048"/>
            <a:ext cx="6338589" cy="24513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ransition spd="med">
    <p:pull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539552" y="1700808"/>
            <a:ext cx="79208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nl-BE" sz="2200" b="1" dirty="0" smtClean="0"/>
              <a:t>a. Gebruik de legende om op elke schets de kop, de  </a:t>
            </a:r>
            <a:br>
              <a:rPr lang="nl-BE" sz="2200" b="1" dirty="0" smtClean="0"/>
            </a:br>
            <a:r>
              <a:rPr lang="nl-BE" sz="2200" b="1" dirty="0" smtClean="0"/>
              <a:t>     staart en de ledematen in te kleuren.</a:t>
            </a:r>
            <a:endParaRPr lang="nl-BE" sz="2200" b="1" dirty="0"/>
          </a:p>
        </p:txBody>
      </p:sp>
      <p:sp>
        <p:nvSpPr>
          <p:cNvPr id="12" name="Rechthoek 11"/>
          <p:cNvSpPr/>
          <p:nvPr/>
        </p:nvSpPr>
        <p:spPr>
          <a:xfrm>
            <a:off x="539552" y="1124744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400" b="1" dirty="0" smtClean="0"/>
              <a:t>8</a:t>
            </a:r>
            <a:endParaRPr lang="nl-BE" sz="2400" b="1" dirty="0"/>
          </a:p>
        </p:txBody>
      </p:sp>
      <p:sp>
        <p:nvSpPr>
          <p:cNvPr id="13" name="Rechthoek 12"/>
          <p:cNvSpPr/>
          <p:nvPr/>
        </p:nvSpPr>
        <p:spPr>
          <a:xfrm>
            <a:off x="1403648" y="764704"/>
            <a:ext cx="6984776" cy="792088"/>
          </a:xfrm>
          <a:prstGeom prst="rect">
            <a:avLst/>
          </a:prstGeom>
          <a:solidFill>
            <a:srgbClr val="EC692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400" b="1" dirty="0" smtClean="0">
                <a:solidFill>
                  <a:schemeClr val="bg1"/>
                </a:solidFill>
              </a:rPr>
              <a:t>Uit welke grote delen bestaan </a:t>
            </a:r>
            <a:r>
              <a:rPr lang="nl-BE" sz="2400" b="1" dirty="0" err="1" smtClean="0">
                <a:solidFill>
                  <a:schemeClr val="bg1"/>
                </a:solidFill>
              </a:rPr>
              <a:t>gewervelden</a:t>
            </a:r>
            <a:r>
              <a:rPr lang="nl-BE" sz="2400" b="1" dirty="0" smtClean="0">
                <a:solidFill>
                  <a:schemeClr val="bg1"/>
                </a:solidFill>
              </a:rPr>
              <a:t>?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46</a:t>
            </a:r>
            <a:endParaRPr lang="nl-BE" sz="2800" b="1" dirty="0">
              <a:latin typeface="+mj-lt"/>
            </a:endParaRPr>
          </a:p>
        </p:txBody>
      </p:sp>
      <p:pic>
        <p:nvPicPr>
          <p:cNvPr id="2050" name="Picture 2" descr="http://lionkingdom.nl/piclon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2996952"/>
            <a:ext cx="379860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dierennieuws.nl/upload/UserFiles/image/08-2010_reptiel/00141_schildpad_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400353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539552" y="1700808"/>
            <a:ext cx="79208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nl-BE" sz="2200" b="1" dirty="0" smtClean="0"/>
              <a:t>a. Gebruik de legende om op elke schets de kop, de  </a:t>
            </a:r>
            <a:br>
              <a:rPr lang="nl-BE" sz="2200" b="1" dirty="0" smtClean="0"/>
            </a:br>
            <a:r>
              <a:rPr lang="nl-BE" sz="2200" b="1" dirty="0" smtClean="0"/>
              <a:t>     staart en de ledematen in te kleuren.</a:t>
            </a:r>
            <a:endParaRPr lang="nl-BE" sz="2200" b="1" dirty="0"/>
          </a:p>
        </p:txBody>
      </p:sp>
      <p:sp>
        <p:nvSpPr>
          <p:cNvPr id="12" name="Rechthoek 11"/>
          <p:cNvSpPr/>
          <p:nvPr/>
        </p:nvSpPr>
        <p:spPr>
          <a:xfrm>
            <a:off x="539552" y="1124744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400" b="1" dirty="0" smtClean="0"/>
              <a:t>8</a:t>
            </a:r>
            <a:endParaRPr lang="nl-BE" sz="2400" b="1" dirty="0"/>
          </a:p>
        </p:txBody>
      </p:sp>
      <p:sp>
        <p:nvSpPr>
          <p:cNvPr id="13" name="Rechthoek 12"/>
          <p:cNvSpPr/>
          <p:nvPr/>
        </p:nvSpPr>
        <p:spPr>
          <a:xfrm>
            <a:off x="1403648" y="764704"/>
            <a:ext cx="6984776" cy="792088"/>
          </a:xfrm>
          <a:prstGeom prst="rect">
            <a:avLst/>
          </a:prstGeom>
          <a:solidFill>
            <a:srgbClr val="EC692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400" b="1" dirty="0" smtClean="0">
                <a:solidFill>
                  <a:schemeClr val="bg1"/>
                </a:solidFill>
              </a:rPr>
              <a:t>Uit welke grote delen bestaan </a:t>
            </a:r>
            <a:r>
              <a:rPr lang="nl-BE" sz="2400" b="1" dirty="0" err="1" smtClean="0">
                <a:solidFill>
                  <a:schemeClr val="bg1"/>
                </a:solidFill>
              </a:rPr>
              <a:t>gewervelden</a:t>
            </a:r>
            <a:r>
              <a:rPr lang="nl-BE" sz="2400" b="1" dirty="0" smtClean="0">
                <a:solidFill>
                  <a:schemeClr val="bg1"/>
                </a:solidFill>
              </a:rPr>
              <a:t>?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46</a:t>
            </a:r>
            <a:endParaRPr lang="nl-BE" sz="2800" b="1" dirty="0">
              <a:latin typeface="+mj-lt"/>
            </a:endParaRPr>
          </a:p>
        </p:txBody>
      </p:sp>
      <p:pic>
        <p:nvPicPr>
          <p:cNvPr id="27650" name="Picture 2" descr="http://blogimages.seniorennet.be/dierenfoto/549897-25937d588f30f30728e3087339e40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3568" y="2852936"/>
            <a:ext cx="4104456" cy="2902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wielewaalsdorp.clubs.nl/afbeeldingen/album/1594122/arend.jpg"/>
          <p:cNvPicPr>
            <a:picLocks noChangeAspect="1" noChangeArrowheads="1"/>
          </p:cNvPicPr>
          <p:nvPr/>
        </p:nvPicPr>
        <p:blipFill>
          <a:blip r:embed="rId3" cstate="print"/>
          <a:srcRect l="16632" r="13817"/>
          <a:stretch>
            <a:fillRect/>
          </a:stretch>
        </p:blipFill>
        <p:spPr bwMode="auto">
          <a:xfrm>
            <a:off x="4788024" y="2780928"/>
            <a:ext cx="383842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539552" y="1700808"/>
            <a:ext cx="792088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AutoNum type="alphaLcPeriod"/>
            </a:pPr>
            <a:r>
              <a:rPr lang="nl-BE" sz="2200" b="1" dirty="0" smtClean="0"/>
              <a:t>Niet alle </a:t>
            </a:r>
            <a:r>
              <a:rPr lang="nl-BE" sz="2200" b="1" dirty="0" err="1" smtClean="0"/>
              <a:t>gewervelden</a:t>
            </a:r>
            <a:r>
              <a:rPr lang="nl-BE" sz="2200" b="1" dirty="0" smtClean="0"/>
              <a:t> hebben een staart.</a:t>
            </a:r>
          </a:p>
          <a:p>
            <a:pPr marL="457200" indent="-457200" algn="just"/>
            <a:r>
              <a:rPr lang="nl-BE" sz="2200" b="1" dirty="0" smtClean="0"/>
              <a:t>		1) ……………………</a:t>
            </a:r>
          </a:p>
          <a:p>
            <a:pPr marL="457200" indent="-457200" algn="just"/>
            <a:r>
              <a:rPr lang="nl-BE" sz="2200" b="1" dirty="0" smtClean="0"/>
              <a:t>		2) ……………………</a:t>
            </a:r>
            <a:endParaRPr lang="nl-BE" sz="2200" b="1" dirty="0"/>
          </a:p>
        </p:txBody>
      </p:sp>
      <p:sp>
        <p:nvSpPr>
          <p:cNvPr id="12" name="Rechthoek 11"/>
          <p:cNvSpPr/>
          <p:nvPr/>
        </p:nvSpPr>
        <p:spPr>
          <a:xfrm>
            <a:off x="539552" y="1124744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400" b="1" dirty="0" smtClean="0"/>
              <a:t>8</a:t>
            </a:r>
            <a:endParaRPr lang="nl-BE" sz="2400" b="1" dirty="0"/>
          </a:p>
        </p:txBody>
      </p:sp>
      <p:sp>
        <p:nvSpPr>
          <p:cNvPr id="13" name="Rechthoek 12"/>
          <p:cNvSpPr/>
          <p:nvPr/>
        </p:nvSpPr>
        <p:spPr>
          <a:xfrm>
            <a:off x="1403648" y="764704"/>
            <a:ext cx="6984776" cy="792088"/>
          </a:xfrm>
          <a:prstGeom prst="rect">
            <a:avLst/>
          </a:prstGeom>
          <a:solidFill>
            <a:srgbClr val="EC692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400" b="1" dirty="0" smtClean="0">
                <a:solidFill>
                  <a:schemeClr val="bg1"/>
                </a:solidFill>
              </a:rPr>
              <a:t>Uit welke grote delen bestaan </a:t>
            </a:r>
            <a:r>
              <a:rPr lang="nl-BE" sz="2400" b="1" dirty="0" err="1" smtClean="0">
                <a:solidFill>
                  <a:schemeClr val="bg1"/>
                </a:solidFill>
              </a:rPr>
              <a:t>gewervelden</a:t>
            </a:r>
            <a:r>
              <a:rPr lang="nl-BE" sz="2400" b="1" dirty="0" smtClean="0">
                <a:solidFill>
                  <a:schemeClr val="bg1"/>
                </a:solidFill>
              </a:rPr>
              <a:t>?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46</a:t>
            </a:r>
            <a:endParaRPr lang="nl-BE" sz="2800" b="1" dirty="0">
              <a:latin typeface="+mj-lt"/>
            </a:endParaRP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2339752" y="1916832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mens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2339752" y="2276872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kikker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8676" name="Picture 4" descr="http://eoswetenschap.eu/sites/default/files/imagecache/400xY/kik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01008"/>
            <a:ext cx="3810000" cy="2533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thumbs.dreamstime.com/x/de-rug-van-de-anatomie-volwassen-mannetje-2289240.jpg"/>
          <p:cNvPicPr>
            <a:picLocks noChangeAspect="1" noChangeArrowheads="1"/>
          </p:cNvPicPr>
          <p:nvPr/>
        </p:nvPicPr>
        <p:blipFill>
          <a:blip r:embed="rId3" cstate="print"/>
          <a:srcRect r="64090"/>
          <a:stretch>
            <a:fillRect/>
          </a:stretch>
        </p:blipFill>
        <p:spPr bwMode="auto">
          <a:xfrm>
            <a:off x="611560" y="2996952"/>
            <a:ext cx="2016224" cy="3368844"/>
          </a:xfrm>
          <a:prstGeom prst="rect">
            <a:avLst/>
          </a:prstGeom>
          <a:noFill/>
        </p:spPr>
      </p:pic>
      <p:pic>
        <p:nvPicPr>
          <p:cNvPr id="28680" name="Picture 8" descr="http://thumbs.dreamstime.com/x/de-rug-van-de-anatomie-volwassen-mannetje-2289240.jpg"/>
          <p:cNvPicPr>
            <a:picLocks noChangeAspect="1" noChangeArrowheads="1"/>
          </p:cNvPicPr>
          <p:nvPr/>
        </p:nvPicPr>
        <p:blipFill>
          <a:blip r:embed="rId3" cstate="print"/>
          <a:srcRect l="68039" b="5501"/>
          <a:stretch>
            <a:fillRect/>
          </a:stretch>
        </p:blipFill>
        <p:spPr bwMode="auto">
          <a:xfrm>
            <a:off x="2627784" y="3068959"/>
            <a:ext cx="1728192" cy="30658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539552" y="1124744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400" b="1" dirty="0" smtClean="0"/>
              <a:t>9</a:t>
            </a:r>
            <a:endParaRPr lang="nl-BE" sz="2400" b="1" dirty="0"/>
          </a:p>
        </p:txBody>
      </p:sp>
      <p:sp>
        <p:nvSpPr>
          <p:cNvPr id="13" name="Rechthoek 12"/>
          <p:cNvSpPr/>
          <p:nvPr/>
        </p:nvSpPr>
        <p:spPr>
          <a:xfrm>
            <a:off x="1403648" y="764704"/>
            <a:ext cx="6984776" cy="792088"/>
          </a:xfrm>
          <a:prstGeom prst="rect">
            <a:avLst/>
          </a:prstGeom>
          <a:solidFill>
            <a:srgbClr val="EC692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400" b="1" dirty="0" smtClean="0">
                <a:solidFill>
                  <a:schemeClr val="bg1"/>
                </a:solidFill>
              </a:rPr>
              <a:t>Hoe zijn </a:t>
            </a:r>
            <a:r>
              <a:rPr lang="nl-BE" sz="2400" b="1" dirty="0" err="1" smtClean="0">
                <a:solidFill>
                  <a:schemeClr val="bg1"/>
                </a:solidFill>
              </a:rPr>
              <a:t>gewervelden</a:t>
            </a:r>
            <a:r>
              <a:rPr lang="nl-BE" sz="2400" b="1" dirty="0" smtClean="0">
                <a:solidFill>
                  <a:schemeClr val="bg1"/>
                </a:solidFill>
              </a:rPr>
              <a:t> aangepast aan hun omgeving?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47</a:t>
            </a:r>
            <a:endParaRPr lang="nl-BE" sz="2800" b="1" dirty="0">
              <a:latin typeface="+mj-lt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539552" y="1700808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000" b="1" dirty="0" smtClean="0"/>
              <a:t>A</a:t>
            </a:r>
            <a:endParaRPr lang="nl-BE" sz="2000" b="1" dirty="0"/>
          </a:p>
        </p:txBody>
      </p:sp>
      <p:sp>
        <p:nvSpPr>
          <p:cNvPr id="15" name="Rechthoek 14"/>
          <p:cNvSpPr/>
          <p:nvPr/>
        </p:nvSpPr>
        <p:spPr>
          <a:xfrm>
            <a:off x="1403648" y="1700808"/>
            <a:ext cx="6984776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000" b="1" dirty="0" smtClean="0">
                <a:solidFill>
                  <a:srgbClr val="002060"/>
                </a:solidFill>
              </a:rPr>
              <a:t>De voortbeweging</a:t>
            </a:r>
            <a:endParaRPr lang="nl-BE" sz="2000" b="1" dirty="0">
              <a:solidFill>
                <a:srgbClr val="002060"/>
              </a:solidFill>
            </a:endParaRPr>
          </a:p>
        </p:txBody>
      </p:sp>
      <p:pic>
        <p:nvPicPr>
          <p:cNvPr id="29698" name="Picture 2" descr="http://www.ikhebeenvraag.be/mediastorage/FSImage/A0/1125/f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92896"/>
            <a:ext cx="2969094" cy="33993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1556792"/>
            <a:ext cx="1655762" cy="4599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/>
              <a:t>Opdracht </a:t>
            </a:r>
            <a:r>
              <a:rPr lang="nl-BE" b="1" dirty="0" smtClean="0"/>
              <a:t>1</a:t>
            </a:r>
            <a:endParaRPr lang="nl-BE" b="1" dirty="0"/>
          </a:p>
        </p:txBody>
      </p:sp>
      <p:sp>
        <p:nvSpPr>
          <p:cNvPr id="3" name="Rechthoek 2"/>
          <p:cNvSpPr/>
          <p:nvPr/>
        </p:nvSpPr>
        <p:spPr>
          <a:xfrm>
            <a:off x="2195314" y="1556792"/>
            <a:ext cx="6120680" cy="459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Onderzoek de ledematen van de dieren.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47</a:t>
            </a:r>
            <a:endParaRPr lang="nl-BE" sz="2800" b="1" dirty="0">
              <a:latin typeface="+mj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552" y="980728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000" b="1" dirty="0" smtClean="0"/>
              <a:t>A</a:t>
            </a:r>
            <a:endParaRPr lang="nl-BE" sz="2000" b="1" dirty="0"/>
          </a:p>
        </p:txBody>
      </p:sp>
      <p:sp>
        <p:nvSpPr>
          <p:cNvPr id="7" name="Rechthoek 6"/>
          <p:cNvSpPr/>
          <p:nvPr/>
        </p:nvSpPr>
        <p:spPr>
          <a:xfrm>
            <a:off x="1403648" y="980728"/>
            <a:ext cx="6984776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000" b="1" dirty="0" smtClean="0">
                <a:solidFill>
                  <a:srgbClr val="002060"/>
                </a:solidFill>
              </a:rPr>
              <a:t>De voortbeweging</a:t>
            </a:r>
            <a:endParaRPr lang="nl-BE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611560" y="2420888"/>
          <a:ext cx="7920880" cy="382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972108"/>
                <a:gridCol w="1080120"/>
                <a:gridCol w="3888432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Dier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Milieu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Stroom-lijn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Aanpassing</a:t>
                      </a:r>
                      <a:r>
                        <a:rPr lang="nl-BE" baseline="0" dirty="0" smtClean="0"/>
                        <a:t> van de ledematen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22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Lucht</a:t>
                      </a:r>
                    </a:p>
                    <a:p>
                      <a:r>
                        <a:rPr lang="nl-BE" dirty="0" smtClean="0"/>
                        <a:t>Water</a:t>
                      </a:r>
                    </a:p>
                    <a:p>
                      <a:r>
                        <a:rPr lang="nl-BE" dirty="0" smtClean="0"/>
                        <a:t>land</a:t>
                      </a:r>
                      <a:endParaRPr lang="nl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Ja</a:t>
                      </a:r>
                    </a:p>
                    <a:p>
                      <a:r>
                        <a:rPr lang="nl-BE" dirty="0" smtClean="0"/>
                        <a:t>Neen</a:t>
                      </a:r>
                      <a:endParaRPr lang="nl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Een vis</a:t>
                      </a:r>
                      <a:r>
                        <a:rPr lang="nl-BE" baseline="0" dirty="0" smtClean="0"/>
                        <a:t> beweegt zich al </a:t>
                      </a:r>
                    </a:p>
                    <a:p>
                      <a:r>
                        <a:rPr lang="nl-BE" baseline="0" dirty="0" smtClean="0"/>
                        <a:t>……………..… voort in het ..……… </a:t>
                      </a:r>
                    </a:p>
                    <a:p>
                      <a:r>
                        <a:rPr lang="nl-BE" baseline="0" dirty="0" smtClean="0"/>
                        <a:t>Zijn </a:t>
                      </a:r>
                      <a:r>
                        <a:rPr lang="nl-BE" baseline="0" dirty="0" err="1" smtClean="0"/>
                        <a:t>aanhangels</a:t>
                      </a:r>
                      <a:r>
                        <a:rPr lang="nl-BE" baseline="0" dirty="0" smtClean="0"/>
                        <a:t>, de ………………, moeten het dier dus niet dragen maar dienen enkel voor ……………………………</a:t>
                      </a:r>
                    </a:p>
                    <a:p>
                      <a:endParaRPr lang="nl-BE" baseline="0" dirty="0" smtClean="0"/>
                    </a:p>
                    <a:p>
                      <a:r>
                        <a:rPr lang="nl-BE" baseline="0" dirty="0" smtClean="0"/>
                        <a:t>Beschrijf hoe ze daar optimaal voor aangepast zijn:</a:t>
                      </a:r>
                    </a:p>
                    <a:p>
                      <a:r>
                        <a:rPr lang="nl-BE" baseline="0" dirty="0" smtClean="0"/>
                        <a:t>………………………………………</a:t>
                      </a:r>
                    </a:p>
                    <a:p>
                      <a:r>
                        <a:rPr lang="nl-BE" baseline="0" dirty="0" smtClean="0"/>
                        <a:t>........................................................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upload.wikimedia.org/wikipedia/commons/f/f8/Piranha_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1992419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hthoek 9"/>
          <p:cNvSpPr/>
          <p:nvPr/>
        </p:nvSpPr>
        <p:spPr>
          <a:xfrm>
            <a:off x="2627784" y="4509120"/>
            <a:ext cx="792088" cy="360040"/>
          </a:xfrm>
          <a:prstGeom prst="rect">
            <a:avLst/>
          </a:prstGeom>
          <a:solidFill>
            <a:srgbClr val="94C600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3635896" y="4365104"/>
            <a:ext cx="576064" cy="360040"/>
          </a:xfrm>
          <a:prstGeom prst="rect">
            <a:avLst/>
          </a:prstGeom>
          <a:solidFill>
            <a:srgbClr val="94C600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4644008" y="3356992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000" b="1" dirty="0" smtClean="0">
                <a:solidFill>
                  <a:schemeClr val="bg2">
                    <a:lumMod val="50000"/>
                  </a:schemeClr>
                </a:solidFill>
              </a:rPr>
              <a:t>zwemmend</a:t>
            </a:r>
            <a:endParaRPr lang="nl-B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7604720" y="3356992"/>
            <a:ext cx="1071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000" b="1" dirty="0" smtClean="0">
                <a:solidFill>
                  <a:schemeClr val="bg2">
                    <a:lumMod val="50000"/>
                  </a:schemeClr>
                </a:solidFill>
              </a:rPr>
              <a:t>water</a:t>
            </a:r>
            <a:endParaRPr lang="nl-B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7100664" y="3604954"/>
            <a:ext cx="1071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000" b="1" dirty="0" smtClean="0">
                <a:solidFill>
                  <a:schemeClr val="bg2">
                    <a:lumMod val="50000"/>
                  </a:schemeClr>
                </a:solidFill>
              </a:rPr>
              <a:t>vinnen</a:t>
            </a:r>
            <a:endParaRPr lang="nl-B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auto">
          <a:xfrm>
            <a:off x="4716016" y="4437112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000" b="1" dirty="0" smtClean="0">
                <a:solidFill>
                  <a:schemeClr val="bg2">
                    <a:lumMod val="50000"/>
                  </a:schemeClr>
                </a:solidFill>
              </a:rPr>
              <a:t>voort te bewegen</a:t>
            </a:r>
            <a:endParaRPr lang="nl-B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auto">
          <a:xfrm>
            <a:off x="4644008" y="5549170"/>
            <a:ext cx="3744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000" b="1" dirty="0" smtClean="0">
                <a:solidFill>
                  <a:schemeClr val="bg2">
                    <a:lumMod val="50000"/>
                  </a:schemeClr>
                </a:solidFill>
              </a:rPr>
              <a:t>Ze zijn afgeplat, licht en beweeglijk.</a:t>
            </a:r>
            <a:endParaRPr lang="nl-BE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1556792"/>
            <a:ext cx="1655762" cy="4599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/>
              <a:t>Opdracht </a:t>
            </a:r>
            <a:r>
              <a:rPr lang="nl-BE" b="1" dirty="0" smtClean="0"/>
              <a:t>1</a:t>
            </a:r>
            <a:endParaRPr lang="nl-BE" b="1" dirty="0"/>
          </a:p>
        </p:txBody>
      </p:sp>
      <p:sp>
        <p:nvSpPr>
          <p:cNvPr id="3" name="Rechthoek 2"/>
          <p:cNvSpPr/>
          <p:nvPr/>
        </p:nvSpPr>
        <p:spPr>
          <a:xfrm>
            <a:off x="2195314" y="1556792"/>
            <a:ext cx="6120680" cy="459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Onderzoek de ledematen van de dieren.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47</a:t>
            </a:r>
            <a:endParaRPr lang="nl-BE" sz="2800" b="1" dirty="0">
              <a:latin typeface="+mj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552" y="980728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000" b="1" dirty="0" smtClean="0"/>
              <a:t>A</a:t>
            </a:r>
            <a:endParaRPr lang="nl-BE" sz="2000" b="1" dirty="0"/>
          </a:p>
        </p:txBody>
      </p:sp>
      <p:sp>
        <p:nvSpPr>
          <p:cNvPr id="7" name="Rechthoek 6"/>
          <p:cNvSpPr/>
          <p:nvPr/>
        </p:nvSpPr>
        <p:spPr>
          <a:xfrm>
            <a:off x="1403648" y="980728"/>
            <a:ext cx="6984776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000" b="1" dirty="0" smtClean="0">
                <a:solidFill>
                  <a:srgbClr val="002060"/>
                </a:solidFill>
              </a:rPr>
              <a:t>De voortbeweging</a:t>
            </a:r>
            <a:endParaRPr lang="nl-BE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611560" y="2420888"/>
          <a:ext cx="7920880" cy="369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972108"/>
                <a:gridCol w="1080120"/>
                <a:gridCol w="3888432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Dier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Milieu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Stroom-lijn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Aanpassing</a:t>
                      </a:r>
                      <a:r>
                        <a:rPr lang="nl-BE" baseline="0" dirty="0" smtClean="0"/>
                        <a:t> van de ledematen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22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Lucht</a:t>
                      </a:r>
                    </a:p>
                    <a:p>
                      <a:r>
                        <a:rPr lang="nl-BE" dirty="0" smtClean="0"/>
                        <a:t>Water</a:t>
                      </a:r>
                    </a:p>
                    <a:p>
                      <a:r>
                        <a:rPr lang="nl-BE" dirty="0" smtClean="0"/>
                        <a:t>land</a:t>
                      </a:r>
                      <a:endParaRPr lang="nl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Ja</a:t>
                      </a:r>
                    </a:p>
                    <a:p>
                      <a:r>
                        <a:rPr lang="nl-BE" dirty="0" smtClean="0"/>
                        <a:t>Neen</a:t>
                      </a:r>
                      <a:endParaRPr lang="nl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BE" dirty="0" smtClean="0"/>
                        <a:t>Aan het uiteinde van de vingers van de mol zie je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nl-BE" dirty="0" smtClean="0"/>
                        <a:t>……………………………………..</a:t>
                      </a:r>
                      <a:r>
                        <a:rPr lang="nl-BE" baseline="0" dirty="0" smtClean="0"/>
                        <a:t> De mol gebruikt zijn voorpoten om …………………………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nl-BE" baseline="0" dirty="0" smtClean="0"/>
                        <a:t>Daarom zijn ze ook slank/breed en naar voor/achter gericht.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hthoek 9"/>
          <p:cNvSpPr/>
          <p:nvPr/>
        </p:nvSpPr>
        <p:spPr>
          <a:xfrm>
            <a:off x="2627784" y="4725144"/>
            <a:ext cx="792088" cy="360040"/>
          </a:xfrm>
          <a:prstGeom prst="rect">
            <a:avLst/>
          </a:prstGeom>
          <a:solidFill>
            <a:srgbClr val="94C600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3563888" y="4293096"/>
            <a:ext cx="576064" cy="360040"/>
          </a:xfrm>
          <a:prstGeom prst="rect">
            <a:avLst/>
          </a:prstGeom>
          <a:solidFill>
            <a:srgbClr val="94C600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4716016" y="3964994"/>
            <a:ext cx="3096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000" b="1" dirty="0" smtClean="0">
                <a:solidFill>
                  <a:schemeClr val="bg2">
                    <a:lumMod val="50000"/>
                  </a:schemeClr>
                </a:solidFill>
              </a:rPr>
              <a:t>scherpe klauwen</a:t>
            </a:r>
            <a:endParaRPr lang="nl-B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5292080" y="4797152"/>
            <a:ext cx="1656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000" b="1" dirty="0" smtClean="0">
                <a:solidFill>
                  <a:schemeClr val="bg2">
                    <a:lumMod val="50000"/>
                  </a:schemeClr>
                </a:solidFill>
              </a:rPr>
              <a:t>te graven</a:t>
            </a:r>
            <a:endParaRPr lang="nl-B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chthoek 19"/>
          <p:cNvSpPr/>
          <p:nvPr/>
        </p:nvSpPr>
        <p:spPr>
          <a:xfrm>
            <a:off x="7524328" y="5301208"/>
            <a:ext cx="720080" cy="360040"/>
          </a:xfrm>
          <a:prstGeom prst="rect">
            <a:avLst/>
          </a:prstGeom>
          <a:solidFill>
            <a:srgbClr val="94C600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hthoek 20"/>
          <p:cNvSpPr/>
          <p:nvPr/>
        </p:nvSpPr>
        <p:spPr>
          <a:xfrm>
            <a:off x="6228184" y="5661248"/>
            <a:ext cx="792088" cy="360040"/>
          </a:xfrm>
          <a:prstGeom prst="rect">
            <a:avLst/>
          </a:prstGeom>
          <a:solidFill>
            <a:srgbClr val="94C600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0722" name="Picture 2" descr="http://tuin-aanleggen.be/wp-content/uploads/2008/01/M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200952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1556792"/>
            <a:ext cx="1655762" cy="4599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/>
              <a:t>Opdracht </a:t>
            </a:r>
            <a:r>
              <a:rPr lang="nl-BE" b="1" dirty="0" smtClean="0"/>
              <a:t>1</a:t>
            </a:r>
            <a:endParaRPr lang="nl-BE" b="1" dirty="0"/>
          </a:p>
        </p:txBody>
      </p:sp>
      <p:sp>
        <p:nvSpPr>
          <p:cNvPr id="3" name="Rechthoek 2"/>
          <p:cNvSpPr/>
          <p:nvPr/>
        </p:nvSpPr>
        <p:spPr>
          <a:xfrm>
            <a:off x="2195314" y="1556792"/>
            <a:ext cx="6120680" cy="459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Onderzoek de ledematen van de dieren.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47</a:t>
            </a:r>
            <a:endParaRPr lang="nl-BE" sz="2800" b="1" dirty="0">
              <a:latin typeface="+mj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552" y="980728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000" b="1" dirty="0" smtClean="0"/>
              <a:t>A</a:t>
            </a:r>
            <a:endParaRPr lang="nl-BE" sz="2000" b="1" dirty="0"/>
          </a:p>
        </p:txBody>
      </p:sp>
      <p:sp>
        <p:nvSpPr>
          <p:cNvPr id="7" name="Rechthoek 6"/>
          <p:cNvSpPr/>
          <p:nvPr/>
        </p:nvSpPr>
        <p:spPr>
          <a:xfrm>
            <a:off x="1403648" y="980728"/>
            <a:ext cx="6984776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000" b="1" dirty="0" smtClean="0">
                <a:solidFill>
                  <a:srgbClr val="002060"/>
                </a:solidFill>
              </a:rPr>
              <a:t>De voortbeweging</a:t>
            </a:r>
            <a:endParaRPr lang="nl-BE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/>
        </p:nvGraphicFramePr>
        <p:xfrm>
          <a:off x="611560" y="2420888"/>
          <a:ext cx="7920880" cy="328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972108"/>
                <a:gridCol w="1080120"/>
                <a:gridCol w="3888432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Dier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Milieu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 smtClean="0"/>
                        <a:t>Stroom-lijn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Aanpassing</a:t>
                      </a:r>
                      <a:r>
                        <a:rPr lang="nl-BE" baseline="0" dirty="0" smtClean="0"/>
                        <a:t> van de ledematen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6224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Lucht</a:t>
                      </a:r>
                    </a:p>
                    <a:p>
                      <a:r>
                        <a:rPr lang="nl-BE" dirty="0" smtClean="0"/>
                        <a:t>Water</a:t>
                      </a:r>
                    </a:p>
                    <a:p>
                      <a:r>
                        <a:rPr lang="nl-BE" dirty="0" smtClean="0"/>
                        <a:t>land</a:t>
                      </a:r>
                      <a:endParaRPr lang="nl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Ja</a:t>
                      </a:r>
                    </a:p>
                    <a:p>
                      <a:r>
                        <a:rPr lang="nl-BE" dirty="0" smtClean="0"/>
                        <a:t>Neen</a:t>
                      </a:r>
                      <a:endParaRPr lang="nl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dirty="0" smtClean="0"/>
                        <a:t>Tussen de tenen van de kikker bevinden zich ………………………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dirty="0" smtClean="0"/>
                        <a:t>Hierdoor</a:t>
                      </a:r>
                      <a:r>
                        <a:rPr lang="nl-BE" baseline="0" dirty="0" smtClean="0"/>
                        <a:t> kan de kikker goed …………………………………………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baseline="0" dirty="0" smtClean="0"/>
                        <a:t>Vergelijk de lengte van zijn voor- en achterpoten. Beschrijf het verschil: ………………………………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nl-BE" baseline="0" dirty="0" smtClean="0"/>
                        <a:t>Dat is een aanpassing om gemakkelijk te kunnen ……………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hthoek 9"/>
          <p:cNvSpPr/>
          <p:nvPr/>
        </p:nvSpPr>
        <p:spPr>
          <a:xfrm>
            <a:off x="2627784" y="4293096"/>
            <a:ext cx="792088" cy="576064"/>
          </a:xfrm>
          <a:prstGeom prst="rect">
            <a:avLst/>
          </a:prstGeom>
          <a:solidFill>
            <a:srgbClr val="94C600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3563888" y="4077072"/>
            <a:ext cx="576064" cy="360040"/>
          </a:xfrm>
          <a:prstGeom prst="rect">
            <a:avLst/>
          </a:prstGeom>
          <a:solidFill>
            <a:srgbClr val="94C600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6372200" y="3356992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000" b="1" dirty="0" smtClean="0">
                <a:solidFill>
                  <a:schemeClr val="bg2">
                    <a:lumMod val="50000"/>
                  </a:schemeClr>
                </a:solidFill>
              </a:rPr>
              <a:t>zwemvliezen</a:t>
            </a:r>
            <a:endParaRPr lang="nl-B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4644008" y="3933056"/>
            <a:ext cx="41764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000" b="1" dirty="0" smtClean="0">
                <a:solidFill>
                  <a:schemeClr val="bg2">
                    <a:lumMod val="50000"/>
                  </a:schemeClr>
                </a:solidFill>
              </a:rPr>
              <a:t>water verplaatsen + zwemmen</a:t>
            </a:r>
            <a:endParaRPr lang="nl-B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5508104" y="4725144"/>
            <a:ext cx="3096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000" b="1" dirty="0" smtClean="0">
                <a:solidFill>
                  <a:schemeClr val="bg2">
                    <a:lumMod val="50000"/>
                  </a:schemeClr>
                </a:solidFill>
              </a:rPr>
              <a:t>achterpoten zijn langer</a:t>
            </a:r>
            <a:endParaRPr lang="nl-B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auto">
          <a:xfrm>
            <a:off x="7236296" y="5301208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000" b="1" dirty="0" smtClean="0">
                <a:solidFill>
                  <a:schemeClr val="bg2">
                    <a:lumMod val="50000"/>
                  </a:schemeClr>
                </a:solidFill>
              </a:rPr>
              <a:t>springen</a:t>
            </a:r>
            <a:endParaRPr lang="nl-BE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1746" name="Picture 2" descr="http://www.valvas.be/ftp/WebLog/Kikk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2046539" cy="1504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1406386"/>
            <a:ext cx="1655762" cy="4599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/>
              <a:t>Opdracht </a:t>
            </a:r>
            <a:r>
              <a:rPr lang="nl-BE" b="1" dirty="0" smtClean="0"/>
              <a:t>2</a:t>
            </a:r>
            <a:endParaRPr lang="nl-BE" b="1" dirty="0"/>
          </a:p>
        </p:txBody>
      </p:sp>
      <p:sp>
        <p:nvSpPr>
          <p:cNvPr id="3" name="Rechthoek 2"/>
          <p:cNvSpPr/>
          <p:nvPr/>
        </p:nvSpPr>
        <p:spPr>
          <a:xfrm>
            <a:off x="2195314" y="1406386"/>
            <a:ext cx="6120680" cy="459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Schutkleuren zijn ‘</a:t>
            </a:r>
            <a:r>
              <a:rPr lang="nl-BE" b="1" dirty="0" err="1" smtClean="0">
                <a:solidFill>
                  <a:schemeClr val="accent2">
                    <a:lumMod val="50000"/>
                  </a:schemeClr>
                </a:solidFill>
              </a:rPr>
              <a:t>levens’belangrijk</a:t>
            </a: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48</a:t>
            </a:r>
            <a:endParaRPr lang="nl-BE" sz="2800" b="1" dirty="0">
              <a:latin typeface="+mj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552" y="830322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000" b="1" dirty="0" smtClean="0"/>
              <a:t>B</a:t>
            </a:r>
            <a:endParaRPr lang="nl-BE" sz="2000" b="1" dirty="0"/>
          </a:p>
        </p:txBody>
      </p:sp>
      <p:sp>
        <p:nvSpPr>
          <p:cNvPr id="7" name="Rechthoek 6"/>
          <p:cNvSpPr/>
          <p:nvPr/>
        </p:nvSpPr>
        <p:spPr>
          <a:xfrm>
            <a:off x="1403648" y="830322"/>
            <a:ext cx="6984776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000" b="1" dirty="0" smtClean="0">
                <a:solidFill>
                  <a:srgbClr val="002060"/>
                </a:solidFill>
              </a:rPr>
              <a:t>Schutkleuren</a:t>
            </a:r>
            <a:endParaRPr lang="nl-BE" sz="2000" b="1" dirty="0">
              <a:solidFill>
                <a:srgbClr val="002060"/>
              </a:solidFill>
            </a:endParaRPr>
          </a:p>
        </p:txBody>
      </p:sp>
      <p:pic>
        <p:nvPicPr>
          <p:cNvPr id="32770" name="Picture 2" descr="http://www.agimont.be/nl/images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54458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hthoek 16"/>
          <p:cNvSpPr>
            <a:spLocks noChangeArrowheads="1"/>
          </p:cNvSpPr>
          <p:nvPr/>
        </p:nvSpPr>
        <p:spPr bwMode="auto">
          <a:xfrm>
            <a:off x="4139952" y="2054458"/>
            <a:ext cx="446449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AutoNum type="alphaLcPeriod"/>
            </a:pPr>
            <a:r>
              <a:rPr lang="nl-BE" sz="2200" b="1" dirty="0" smtClean="0"/>
              <a:t>Beschrijf de kleur van de kledij van de jongeren.</a:t>
            </a:r>
          </a:p>
          <a:p>
            <a:pPr marL="914400" lvl="1" indent="-457200" algn="just"/>
            <a:r>
              <a:rPr lang="nl-BE" sz="2200" b="1" dirty="0" smtClean="0"/>
              <a:t>.................................................</a:t>
            </a:r>
          </a:p>
          <a:p>
            <a:pPr marL="457200" indent="-457200" algn="just"/>
            <a:endParaRPr lang="nl-BE" sz="2200" b="1" dirty="0" smtClean="0"/>
          </a:p>
          <a:p>
            <a:pPr marL="457200" indent="-457200" algn="just"/>
            <a:r>
              <a:rPr lang="nl-BE" sz="2200" b="1" dirty="0" smtClean="0"/>
              <a:t>b. Welk voordeel biedt deze kleur?</a:t>
            </a:r>
          </a:p>
          <a:p>
            <a:pPr marL="457200" indent="-457200" algn="just"/>
            <a:r>
              <a:rPr lang="nl-BE" sz="2200" b="1" dirty="0" smtClean="0"/>
              <a:t>	………………………………......</a:t>
            </a:r>
          </a:p>
          <a:p>
            <a:pPr marL="457200" indent="-457200" algn="just"/>
            <a:r>
              <a:rPr lang="nl-BE" sz="2200" b="1" dirty="0" smtClean="0"/>
              <a:t>	………………………………......</a:t>
            </a:r>
            <a:endParaRPr lang="nl-BE" sz="2200" b="1" dirty="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4644008" y="2630522"/>
            <a:ext cx="36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groen-bruingevlekt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4644008" y="3959765"/>
            <a:ext cx="3960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Ze vallen minder op in hun omgeving.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611560" y="4941168"/>
            <a:ext cx="7920880" cy="1446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/>
            <a:r>
              <a:rPr lang="nl-BE" sz="2200" b="1" dirty="0" smtClean="0"/>
              <a:t>Schutkleur 	</a:t>
            </a:r>
          </a:p>
          <a:p>
            <a:pPr marL="457200" indent="-457200" algn="just"/>
            <a:r>
              <a:rPr lang="nl-BE" sz="2200" b="1" dirty="0" smtClean="0">
                <a:sym typeface="Wingdings" pitchFamily="2" charset="2"/>
              </a:rPr>
              <a:t> Minder opvallen in omgeving</a:t>
            </a:r>
          </a:p>
          <a:p>
            <a:pPr marL="457200" indent="-457200" algn="just">
              <a:buFont typeface="Wingdings"/>
              <a:buChar char="à"/>
            </a:pPr>
            <a:r>
              <a:rPr lang="nl-BE" sz="2200" b="1" dirty="0" smtClean="0">
                <a:sym typeface="Wingdings" pitchFamily="2" charset="2"/>
              </a:rPr>
              <a:t>Roofdieren kunnen hun prooi onopvallend besluipen</a:t>
            </a:r>
          </a:p>
          <a:p>
            <a:pPr marL="457200" indent="-457200" algn="just">
              <a:buFont typeface="Wingdings"/>
              <a:buChar char="à"/>
            </a:pPr>
            <a:r>
              <a:rPr lang="nl-BE" sz="2200" b="1" dirty="0" smtClean="0">
                <a:sym typeface="Wingdings" pitchFamily="2" charset="2"/>
              </a:rPr>
              <a:t>Prooidieren bescherming: bv. afschrikken</a:t>
            </a:r>
            <a:endParaRPr lang="nl-BE" sz="2200" b="1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1406386"/>
            <a:ext cx="1655762" cy="4599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/>
              <a:t>Opdracht </a:t>
            </a:r>
            <a:r>
              <a:rPr lang="nl-BE" b="1" dirty="0" smtClean="0"/>
              <a:t>3</a:t>
            </a:r>
            <a:endParaRPr lang="nl-BE" b="1" dirty="0"/>
          </a:p>
        </p:txBody>
      </p:sp>
      <p:sp>
        <p:nvSpPr>
          <p:cNvPr id="3" name="Rechthoek 2"/>
          <p:cNvSpPr/>
          <p:nvPr/>
        </p:nvSpPr>
        <p:spPr>
          <a:xfrm>
            <a:off x="2195314" y="1406386"/>
            <a:ext cx="6120680" cy="459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Dieren maken zich onzichtbaar.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48</a:t>
            </a:r>
            <a:endParaRPr lang="nl-BE" sz="2800" b="1" dirty="0">
              <a:latin typeface="+mj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552" y="830322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000" b="1" dirty="0" smtClean="0"/>
              <a:t>B</a:t>
            </a:r>
            <a:endParaRPr lang="nl-BE" sz="2000" b="1" dirty="0"/>
          </a:p>
        </p:txBody>
      </p:sp>
      <p:sp>
        <p:nvSpPr>
          <p:cNvPr id="7" name="Rechthoek 6"/>
          <p:cNvSpPr/>
          <p:nvPr/>
        </p:nvSpPr>
        <p:spPr>
          <a:xfrm>
            <a:off x="1403648" y="830322"/>
            <a:ext cx="6984776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000" b="1" dirty="0" smtClean="0">
                <a:solidFill>
                  <a:srgbClr val="002060"/>
                </a:solidFill>
              </a:rPr>
              <a:t>Schutkleuren</a:t>
            </a:r>
            <a:endParaRPr lang="nl-BE" sz="2000" b="1" dirty="0">
              <a:solidFill>
                <a:srgbClr val="002060"/>
              </a:solidFill>
            </a:endParaRPr>
          </a:p>
        </p:txBody>
      </p:sp>
      <p:pic>
        <p:nvPicPr>
          <p:cNvPr id="33794" name="Picture 2" descr="https://assets.wwf.ch/img/original/poolvos800x600.jpg"/>
          <p:cNvPicPr>
            <a:picLocks noChangeAspect="1" noChangeArrowheads="1"/>
          </p:cNvPicPr>
          <p:nvPr/>
        </p:nvPicPr>
        <p:blipFill>
          <a:blip r:embed="rId2" cstate="print"/>
          <a:srcRect l="19799" t="14583"/>
          <a:stretch>
            <a:fillRect/>
          </a:stretch>
        </p:blipFill>
        <p:spPr bwMode="auto">
          <a:xfrm>
            <a:off x="467544" y="1988840"/>
            <a:ext cx="252414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://travel.mongabay.com/us/steinhart/600/freshwater_stingray_6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294310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http://upload.wikimedia.org/wikipedia/commons/8/83/Zebra_Botswana_edit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988840"/>
            <a:ext cx="228230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0" name="Picture 8" descr="http://users.skynet.be/wielewaal/images/IST-wilde_eend_0607.jpg"/>
          <p:cNvPicPr>
            <a:picLocks noChangeAspect="1" noChangeArrowheads="1"/>
          </p:cNvPicPr>
          <p:nvPr/>
        </p:nvPicPr>
        <p:blipFill>
          <a:blip r:embed="rId5" cstate="print"/>
          <a:srcRect l="8285" t="12600" r="6796" b="7076"/>
          <a:stretch>
            <a:fillRect/>
          </a:stretch>
        </p:blipFill>
        <p:spPr bwMode="auto">
          <a:xfrm>
            <a:off x="539552" y="4293096"/>
            <a:ext cx="277866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2" name="Picture 10" descr="http://www.froot.nl/wp-content/uploads/2011/07/daily_picdump_weekend_edition_640_02.jpg"/>
          <p:cNvPicPr>
            <a:picLocks noChangeAspect="1" noChangeArrowheads="1"/>
          </p:cNvPicPr>
          <p:nvPr/>
        </p:nvPicPr>
        <p:blipFill>
          <a:blip r:embed="rId6" cstate="print"/>
          <a:srcRect l="16537" r="20857"/>
          <a:stretch>
            <a:fillRect/>
          </a:stretch>
        </p:blipFill>
        <p:spPr bwMode="auto">
          <a:xfrm>
            <a:off x="3491880" y="4149080"/>
            <a:ext cx="1968489" cy="1965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4" name="Picture 12" descr="http://www.animalsunited.nl/wp-content/uploads/2013/03/kameleon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293096"/>
            <a:ext cx="274722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7315" t="25219" r="29722" b="15719"/>
          <a:stretch>
            <a:fillRect/>
          </a:stretch>
        </p:blipFill>
        <p:spPr bwMode="auto">
          <a:xfrm>
            <a:off x="2483768" y="764704"/>
            <a:ext cx="3960440" cy="572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hthoek 4"/>
          <p:cNvSpPr/>
          <p:nvPr/>
        </p:nvSpPr>
        <p:spPr>
          <a:xfrm>
            <a:off x="4608222" y="44624"/>
            <a:ext cx="3631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nl-BE" sz="28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Welke dieren zie jij?</a:t>
            </a:r>
          </a:p>
        </p:txBody>
      </p:sp>
    </p:spTree>
  </p:cSld>
  <p:clrMapOvr>
    <a:masterClrMapping/>
  </p:clrMapOvr>
  <p:transition spd="med">
    <p:pull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1406386"/>
            <a:ext cx="1655762" cy="4599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/>
              <a:t>Opdracht </a:t>
            </a:r>
            <a:r>
              <a:rPr lang="nl-BE" b="1" dirty="0" smtClean="0"/>
              <a:t>4</a:t>
            </a:r>
            <a:endParaRPr lang="nl-BE" b="1" dirty="0"/>
          </a:p>
        </p:txBody>
      </p:sp>
      <p:sp>
        <p:nvSpPr>
          <p:cNvPr id="3" name="Rechthoek 2"/>
          <p:cNvSpPr/>
          <p:nvPr/>
        </p:nvSpPr>
        <p:spPr>
          <a:xfrm>
            <a:off x="2195314" y="1406386"/>
            <a:ext cx="6120680" cy="459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Ga na waarvoor een staart kan dienen.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49</a:t>
            </a:r>
            <a:endParaRPr lang="nl-BE" sz="2800" b="1" dirty="0">
              <a:latin typeface="+mj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552" y="830322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000" b="1" dirty="0" smtClean="0"/>
              <a:t>C</a:t>
            </a:r>
            <a:endParaRPr lang="nl-BE" sz="2000" b="1" dirty="0"/>
          </a:p>
        </p:txBody>
      </p:sp>
      <p:sp>
        <p:nvSpPr>
          <p:cNvPr id="7" name="Rechthoek 6"/>
          <p:cNvSpPr/>
          <p:nvPr/>
        </p:nvSpPr>
        <p:spPr>
          <a:xfrm>
            <a:off x="1403648" y="830322"/>
            <a:ext cx="6984776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000" b="1" dirty="0" smtClean="0">
                <a:solidFill>
                  <a:srgbClr val="002060"/>
                </a:solidFill>
              </a:rPr>
              <a:t>Functie van de staart.</a:t>
            </a:r>
            <a:endParaRPr lang="nl-BE" sz="2000" b="1" dirty="0">
              <a:solidFill>
                <a:srgbClr val="002060"/>
              </a:solidFill>
            </a:endParaRPr>
          </a:p>
        </p:txBody>
      </p:sp>
      <p:pic>
        <p:nvPicPr>
          <p:cNvPr id="34818" name="Picture 2" descr="http://www.dressuurtotaal.nl/wp-content/uploads/2007/11/merrie_veu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1688232" cy="215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://www.dapschagen.com/Boa%20constri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132856"/>
            <a:ext cx="290181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http://www.natuurweetjes.nl/wp-content/uploads/2012/09/Pau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132856"/>
            <a:ext cx="2438511" cy="2013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4" name="Picture 8" descr="http://leestrainer.nl/Woordenschat7/b/buid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149080"/>
            <a:ext cx="2028825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6" name="Picture 10" descr="http://members.chello.nl/~tjfaleen/Aap%20tou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149080"/>
            <a:ext cx="2720355" cy="2106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8" name="Picture 12" descr="http://www.gva.be/ahimgpath/assets_img_gvl/2011/03/23/1844233/walvis-gevonden-in-een-rijstvel-id1651283-1000x800-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293096"/>
            <a:ext cx="3188296" cy="1826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49</a:t>
            </a:r>
            <a:endParaRPr lang="nl-BE" sz="2800" b="1" dirty="0">
              <a:latin typeface="+mj-lt"/>
            </a:endParaRPr>
          </a:p>
        </p:txBody>
      </p:sp>
      <p:graphicFrame>
        <p:nvGraphicFramePr>
          <p:cNvPr id="13" name="Tabel 12"/>
          <p:cNvGraphicFramePr>
            <a:graphicFrameLocks noGrp="1"/>
          </p:cNvGraphicFramePr>
          <p:nvPr/>
        </p:nvGraphicFramePr>
        <p:xfrm>
          <a:off x="1475656" y="836712"/>
          <a:ext cx="6552728" cy="553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720080"/>
                <a:gridCol w="720080"/>
                <a:gridCol w="792088"/>
                <a:gridCol w="792088"/>
                <a:gridCol w="792088"/>
                <a:gridCol w="792088"/>
              </a:tblGrid>
              <a:tr h="1887984">
                <a:tc>
                  <a:txBody>
                    <a:bodyPr/>
                    <a:lstStyle/>
                    <a:p>
                      <a:r>
                        <a:rPr lang="nl-BE" dirty="0" smtClean="0"/>
                        <a:t>Functie</a:t>
                      </a:r>
                      <a:endParaRPr lang="nl-BE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Het paard</a:t>
                      </a:r>
                      <a:endParaRPr lang="nl-BE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De ratelslang</a:t>
                      </a:r>
                      <a:endParaRPr lang="nl-BE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De pauw</a:t>
                      </a:r>
                      <a:endParaRPr lang="nl-BE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De kangoeroe</a:t>
                      </a:r>
                      <a:endParaRPr lang="nl-BE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De aap</a:t>
                      </a:r>
                      <a:endParaRPr lang="nl-BE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De walvis</a:t>
                      </a:r>
                      <a:endParaRPr lang="nl-BE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80">
                <a:tc>
                  <a:txBody>
                    <a:bodyPr/>
                    <a:lstStyle/>
                    <a:p>
                      <a:r>
                        <a:rPr lang="nl-BE" dirty="0" smtClean="0"/>
                        <a:t>Steun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nl-BE" dirty="0" smtClean="0"/>
                        <a:t>Afduwen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nl-BE" dirty="0" smtClean="0"/>
                        <a:t>Zwemmen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nl-BE" dirty="0" smtClean="0"/>
                        <a:t>Signaal</a:t>
                      </a:r>
                      <a:r>
                        <a:rPr lang="nl-BE" baseline="0" dirty="0" smtClean="0"/>
                        <a:t> bij gevaar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nl-BE" dirty="0" smtClean="0"/>
                        <a:t>Afweermiddel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nl-BE" dirty="0" smtClean="0"/>
                        <a:t>Lokmiddel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nl-BE" dirty="0" smtClean="0"/>
                        <a:t>evenwicht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5796136" y="2708920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800" b="1" dirty="0" smtClean="0">
                <a:solidFill>
                  <a:schemeClr val="accent4">
                    <a:lumMod val="50000"/>
                  </a:schemeClr>
                </a:solidFill>
              </a:rPr>
              <a:t>X</a:t>
            </a:r>
            <a:endParaRPr lang="nl-BE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5796136" y="3212976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800" b="1" dirty="0" smtClean="0">
                <a:solidFill>
                  <a:schemeClr val="accent4">
                    <a:lumMod val="50000"/>
                  </a:schemeClr>
                </a:solidFill>
              </a:rPr>
              <a:t>X</a:t>
            </a:r>
            <a:endParaRPr lang="nl-BE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auto">
          <a:xfrm>
            <a:off x="7452320" y="3717032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800" b="1" dirty="0" smtClean="0">
                <a:solidFill>
                  <a:schemeClr val="accent4">
                    <a:lumMod val="50000"/>
                  </a:schemeClr>
                </a:solidFill>
              </a:rPr>
              <a:t>X</a:t>
            </a:r>
            <a:endParaRPr lang="nl-BE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auto">
          <a:xfrm>
            <a:off x="4283968" y="4293096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800" b="1" dirty="0" smtClean="0">
                <a:solidFill>
                  <a:schemeClr val="accent4">
                    <a:lumMod val="50000"/>
                  </a:schemeClr>
                </a:solidFill>
              </a:rPr>
              <a:t>X</a:t>
            </a:r>
            <a:endParaRPr lang="nl-BE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3491880" y="4869160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800" b="1" dirty="0" smtClean="0">
                <a:solidFill>
                  <a:schemeClr val="accent4">
                    <a:lumMod val="50000"/>
                  </a:schemeClr>
                </a:solidFill>
              </a:rPr>
              <a:t>X</a:t>
            </a:r>
            <a:endParaRPr lang="nl-BE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4283968" y="4869160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800" b="1" dirty="0" smtClean="0">
                <a:solidFill>
                  <a:schemeClr val="accent4">
                    <a:lumMod val="50000"/>
                  </a:schemeClr>
                </a:solidFill>
              </a:rPr>
              <a:t>X</a:t>
            </a:r>
            <a:endParaRPr lang="nl-BE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5004048" y="5373216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800" b="1" dirty="0" smtClean="0">
                <a:solidFill>
                  <a:schemeClr val="accent4">
                    <a:lumMod val="50000"/>
                  </a:schemeClr>
                </a:solidFill>
              </a:rPr>
              <a:t>X</a:t>
            </a:r>
            <a:endParaRPr lang="nl-BE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5868144" y="5877272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800" b="1" dirty="0" smtClean="0">
                <a:solidFill>
                  <a:schemeClr val="accent4">
                    <a:lumMod val="50000"/>
                  </a:schemeClr>
                </a:solidFill>
              </a:rPr>
              <a:t>X</a:t>
            </a:r>
            <a:endParaRPr lang="nl-BE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Rechthoek 22"/>
          <p:cNvSpPr>
            <a:spLocks noChangeArrowheads="1"/>
          </p:cNvSpPr>
          <p:nvPr/>
        </p:nvSpPr>
        <p:spPr bwMode="auto">
          <a:xfrm>
            <a:off x="6660232" y="5877272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800" b="1" dirty="0" smtClean="0">
                <a:solidFill>
                  <a:schemeClr val="accent4">
                    <a:lumMod val="50000"/>
                  </a:schemeClr>
                </a:solidFill>
              </a:rPr>
              <a:t>X</a:t>
            </a:r>
            <a:endParaRPr lang="nl-BE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49</a:t>
            </a:r>
            <a:endParaRPr lang="nl-BE" sz="2800" b="1" dirty="0">
              <a:latin typeface="+mj-lt"/>
            </a:endParaRPr>
          </a:p>
        </p:txBody>
      </p:sp>
      <p:graphicFrame>
        <p:nvGraphicFramePr>
          <p:cNvPr id="13" name="Tabel 12"/>
          <p:cNvGraphicFramePr>
            <a:graphicFrameLocks noGrp="1"/>
          </p:cNvGraphicFramePr>
          <p:nvPr/>
        </p:nvGraphicFramePr>
        <p:xfrm>
          <a:off x="1331640" y="1412776"/>
          <a:ext cx="6552728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720080"/>
                <a:gridCol w="720080"/>
                <a:gridCol w="792088"/>
                <a:gridCol w="792088"/>
                <a:gridCol w="792088"/>
                <a:gridCol w="792088"/>
              </a:tblGrid>
              <a:tr h="1887984">
                <a:tc>
                  <a:txBody>
                    <a:bodyPr/>
                    <a:lstStyle/>
                    <a:p>
                      <a:r>
                        <a:rPr lang="nl-BE" dirty="0" smtClean="0"/>
                        <a:t>Functie</a:t>
                      </a:r>
                      <a:endParaRPr lang="nl-BE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Het paard</a:t>
                      </a:r>
                      <a:endParaRPr lang="nl-BE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De ratelslang</a:t>
                      </a:r>
                      <a:endParaRPr lang="nl-BE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De pauw</a:t>
                      </a:r>
                      <a:endParaRPr lang="nl-BE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De kangoeroe</a:t>
                      </a:r>
                      <a:endParaRPr lang="nl-BE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De aap</a:t>
                      </a:r>
                      <a:endParaRPr lang="nl-BE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De walvis</a:t>
                      </a:r>
                      <a:endParaRPr lang="nl-BE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280">
                <a:tc>
                  <a:txBody>
                    <a:bodyPr/>
                    <a:lstStyle/>
                    <a:p>
                      <a:r>
                        <a:rPr lang="nl-BE" dirty="0" smtClean="0"/>
                        <a:t>Communicatie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nl-BE" dirty="0" smtClean="0"/>
                        <a:t>Voortbeweging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nl-BE" dirty="0" smtClean="0"/>
                        <a:t>verdediging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4139952" y="3284984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800" b="1" dirty="0" smtClean="0">
                <a:solidFill>
                  <a:schemeClr val="accent4">
                    <a:lumMod val="50000"/>
                  </a:schemeClr>
                </a:solidFill>
              </a:rPr>
              <a:t>X</a:t>
            </a:r>
            <a:endParaRPr lang="nl-BE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4860032" y="3284984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800" b="1" dirty="0" smtClean="0">
                <a:solidFill>
                  <a:schemeClr val="accent4">
                    <a:lumMod val="50000"/>
                  </a:schemeClr>
                </a:solidFill>
              </a:rPr>
              <a:t>X</a:t>
            </a:r>
            <a:endParaRPr lang="nl-BE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5652120" y="3789040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800" b="1" dirty="0" smtClean="0">
                <a:solidFill>
                  <a:schemeClr val="accent4">
                    <a:lumMod val="50000"/>
                  </a:schemeClr>
                </a:solidFill>
              </a:rPr>
              <a:t>X</a:t>
            </a:r>
            <a:endParaRPr lang="nl-BE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6444208" y="3789040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800" b="1" dirty="0" smtClean="0">
                <a:solidFill>
                  <a:schemeClr val="accent4">
                    <a:lumMod val="50000"/>
                  </a:schemeClr>
                </a:solidFill>
              </a:rPr>
              <a:t>X</a:t>
            </a:r>
            <a:endParaRPr lang="nl-BE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7236296" y="3789040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800" b="1" dirty="0" smtClean="0">
                <a:solidFill>
                  <a:schemeClr val="accent4">
                    <a:lumMod val="50000"/>
                  </a:schemeClr>
                </a:solidFill>
              </a:rPr>
              <a:t>X</a:t>
            </a:r>
            <a:endParaRPr lang="nl-BE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3347864" y="4293096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800" b="1" dirty="0" smtClean="0">
                <a:solidFill>
                  <a:schemeClr val="accent4">
                    <a:lumMod val="50000"/>
                  </a:schemeClr>
                </a:solidFill>
              </a:rPr>
              <a:t>X</a:t>
            </a:r>
            <a:endParaRPr lang="nl-BE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4067944" y="4293096"/>
            <a:ext cx="504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800" b="1" dirty="0" smtClean="0">
                <a:solidFill>
                  <a:schemeClr val="accent4">
                    <a:lumMod val="50000"/>
                  </a:schemeClr>
                </a:solidFill>
              </a:rPr>
              <a:t>X</a:t>
            </a:r>
            <a:endParaRPr lang="nl-BE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50</a:t>
            </a:r>
            <a:endParaRPr lang="nl-BE" sz="2800" b="1" dirty="0">
              <a:latin typeface="+mj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552" y="1628800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000" b="1" dirty="0" smtClean="0"/>
              <a:t>A</a:t>
            </a:r>
            <a:endParaRPr lang="nl-BE" sz="2000" b="1" dirty="0"/>
          </a:p>
        </p:txBody>
      </p:sp>
      <p:sp>
        <p:nvSpPr>
          <p:cNvPr id="7" name="Rechthoek 6"/>
          <p:cNvSpPr/>
          <p:nvPr/>
        </p:nvSpPr>
        <p:spPr>
          <a:xfrm>
            <a:off x="1403648" y="1628800"/>
            <a:ext cx="6984776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000" b="1" dirty="0" smtClean="0">
                <a:solidFill>
                  <a:srgbClr val="002060"/>
                </a:solidFill>
              </a:rPr>
              <a:t>De ogen</a:t>
            </a:r>
            <a:endParaRPr lang="nl-BE" sz="2000" b="1" dirty="0">
              <a:solidFill>
                <a:srgbClr val="002060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539552" y="1124744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400" b="1" dirty="0" smtClean="0"/>
              <a:t>10</a:t>
            </a:r>
            <a:endParaRPr lang="nl-BE" sz="2400" b="1" dirty="0"/>
          </a:p>
        </p:txBody>
      </p:sp>
      <p:sp>
        <p:nvSpPr>
          <p:cNvPr id="14" name="Rechthoek 13"/>
          <p:cNvSpPr/>
          <p:nvPr/>
        </p:nvSpPr>
        <p:spPr>
          <a:xfrm>
            <a:off x="1403648" y="764704"/>
            <a:ext cx="6984776" cy="792088"/>
          </a:xfrm>
          <a:prstGeom prst="rect">
            <a:avLst/>
          </a:prstGeom>
          <a:solidFill>
            <a:srgbClr val="EC692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400" b="1" dirty="0" smtClean="0">
                <a:solidFill>
                  <a:schemeClr val="bg1"/>
                </a:solidFill>
              </a:rPr>
              <a:t>Hoe zijn de zintuigen aangepast aan de levenswijze?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539974" y="2204864"/>
            <a:ext cx="1655762" cy="4599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/>
              <a:t>Opdracht </a:t>
            </a:r>
            <a:r>
              <a:rPr lang="nl-BE" b="1" dirty="0" smtClean="0"/>
              <a:t>1</a:t>
            </a:r>
            <a:endParaRPr lang="nl-BE" b="1" dirty="0"/>
          </a:p>
        </p:txBody>
      </p:sp>
      <p:sp>
        <p:nvSpPr>
          <p:cNvPr id="16" name="Rechthoek 15"/>
          <p:cNvSpPr/>
          <p:nvPr/>
        </p:nvSpPr>
        <p:spPr>
          <a:xfrm>
            <a:off x="2195736" y="2204864"/>
            <a:ext cx="6120680" cy="459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Hoe bepaalt de stand van de ogen het gezichtsveld?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539552" y="2852936"/>
            <a:ext cx="6048672" cy="316835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400" b="1" u="sng" dirty="0" smtClean="0">
                <a:solidFill>
                  <a:srgbClr val="C00000"/>
                </a:solidFill>
              </a:rPr>
              <a:t>Partnerwerk:</a:t>
            </a:r>
          </a:p>
          <a:p>
            <a:endParaRPr lang="nl-BE" sz="2400" b="1" dirty="0" smtClean="0">
              <a:solidFill>
                <a:srgbClr val="C00000"/>
              </a:solidFill>
            </a:endParaRPr>
          </a:p>
          <a:p>
            <a:r>
              <a:rPr lang="nl-BE" sz="2400" b="1" dirty="0" smtClean="0">
                <a:solidFill>
                  <a:srgbClr val="C00000"/>
                </a:solidFill>
              </a:rPr>
              <a:t>Nodig: geel en blauw kleurpotlood.</a:t>
            </a:r>
          </a:p>
          <a:p>
            <a:endParaRPr lang="nl-BE" sz="2400" b="1" dirty="0" smtClean="0">
              <a:solidFill>
                <a:srgbClr val="C00000"/>
              </a:solidFill>
            </a:endParaRPr>
          </a:p>
          <a:p>
            <a:r>
              <a:rPr lang="nl-BE" sz="2400" b="1" dirty="0" smtClean="0">
                <a:solidFill>
                  <a:srgbClr val="C00000"/>
                </a:solidFill>
              </a:rPr>
              <a:t>Vul alles in POTLOOD in.</a:t>
            </a:r>
          </a:p>
          <a:p>
            <a:endParaRPr lang="nl-BE" sz="2400" b="1" dirty="0" smtClean="0">
              <a:solidFill>
                <a:srgbClr val="C00000"/>
              </a:solidFill>
            </a:endParaRPr>
          </a:p>
          <a:p>
            <a:endParaRPr lang="nl-BE" sz="2400" b="1" dirty="0">
              <a:solidFill>
                <a:srgbClr val="C00000"/>
              </a:solidFill>
            </a:endParaRPr>
          </a:p>
        </p:txBody>
      </p:sp>
      <p:pic>
        <p:nvPicPr>
          <p:cNvPr id="18" name="Picture 2" descr="http://us.cdn2.123rf.com/168nwm/sararoom/sararoom1212/sararoom121200065/17061724-illustration-of-cartoon-monke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852936"/>
            <a:ext cx="209202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52</a:t>
            </a:r>
            <a:endParaRPr lang="nl-BE" sz="2800" b="1" dirty="0">
              <a:latin typeface="+mj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552" y="836712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000" b="1" dirty="0" smtClean="0"/>
              <a:t>A</a:t>
            </a:r>
            <a:endParaRPr lang="nl-BE" sz="2000" b="1" dirty="0"/>
          </a:p>
        </p:txBody>
      </p:sp>
      <p:sp>
        <p:nvSpPr>
          <p:cNvPr id="7" name="Rechthoek 6"/>
          <p:cNvSpPr/>
          <p:nvPr/>
        </p:nvSpPr>
        <p:spPr>
          <a:xfrm>
            <a:off x="1403648" y="836712"/>
            <a:ext cx="6984776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000" b="1" dirty="0" smtClean="0">
                <a:solidFill>
                  <a:srgbClr val="002060"/>
                </a:solidFill>
              </a:rPr>
              <a:t>De ogen</a:t>
            </a:r>
            <a:endParaRPr lang="nl-BE" sz="2000" b="1" dirty="0">
              <a:solidFill>
                <a:srgbClr val="002060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539974" y="1412776"/>
            <a:ext cx="1655762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/>
              <a:t>Opdracht </a:t>
            </a:r>
            <a:r>
              <a:rPr lang="nl-BE" b="1" dirty="0" smtClean="0"/>
              <a:t>1</a:t>
            </a:r>
            <a:endParaRPr lang="nl-BE" b="1" dirty="0"/>
          </a:p>
        </p:txBody>
      </p:sp>
      <p:sp>
        <p:nvSpPr>
          <p:cNvPr id="16" name="Rechthoek 15"/>
          <p:cNvSpPr/>
          <p:nvPr/>
        </p:nvSpPr>
        <p:spPr>
          <a:xfrm>
            <a:off x="2195736" y="1412776"/>
            <a:ext cx="6120680" cy="5760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Zoek het verband tussen de stand van de ogen en de levenswijze.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539552" y="2060848"/>
            <a:ext cx="792088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eriod"/>
            </a:pPr>
            <a:r>
              <a:rPr lang="nl-BE" sz="2200" b="1" dirty="0" smtClean="0"/>
              <a:t>Bij wie van beide is het gebied met dieptezicht het  </a:t>
            </a:r>
            <a:br>
              <a:rPr lang="nl-BE" sz="2200" b="1" dirty="0" smtClean="0"/>
            </a:br>
            <a:r>
              <a:rPr lang="nl-BE" sz="2200" b="1" dirty="0" smtClean="0"/>
              <a:t>grootst? ……………………….</a:t>
            </a:r>
          </a:p>
          <a:p>
            <a:pPr marL="457200" indent="-457200" algn="just">
              <a:lnSpc>
                <a:spcPct val="150000"/>
              </a:lnSpc>
              <a:buAutoNum type="alphaLcPeriod"/>
            </a:pPr>
            <a:endParaRPr lang="nl-BE" sz="2200" b="1" dirty="0" smtClean="0"/>
          </a:p>
          <a:p>
            <a:pPr marL="457200" indent="-457200" algn="just">
              <a:lnSpc>
                <a:spcPct val="150000"/>
              </a:lnSpc>
            </a:pPr>
            <a:r>
              <a:rPr lang="nl-BE" sz="2200" b="1" dirty="0" smtClean="0"/>
              <a:t>      Dat komt omdat ……………………………………..………</a:t>
            </a:r>
          </a:p>
          <a:p>
            <a:pPr marL="457200" indent="-457200" algn="just">
              <a:lnSpc>
                <a:spcPct val="150000"/>
              </a:lnSpc>
            </a:pPr>
            <a:endParaRPr lang="nl-BE" sz="2200" b="1" dirty="0" smtClean="0"/>
          </a:p>
          <a:p>
            <a:pPr algn="just">
              <a:lnSpc>
                <a:spcPct val="150000"/>
              </a:lnSpc>
            </a:pPr>
            <a:r>
              <a:rPr lang="nl-BE" sz="2200" b="1" dirty="0" smtClean="0"/>
              <a:t>      Voor dit zoogdier is dat belangrijk omdat:</a:t>
            </a:r>
          </a:p>
          <a:p>
            <a:pPr algn="just">
              <a:lnSpc>
                <a:spcPct val="150000"/>
              </a:lnSpc>
            </a:pPr>
            <a:r>
              <a:rPr lang="nl-BE" sz="2200" b="1" dirty="0" smtClean="0"/>
              <a:t>      ……………………………………………………………………</a:t>
            </a:r>
          </a:p>
          <a:p>
            <a:pPr algn="just">
              <a:lnSpc>
                <a:spcPct val="150000"/>
              </a:lnSpc>
            </a:pPr>
            <a:r>
              <a:rPr lang="nl-BE" sz="2200" b="1" dirty="0" smtClean="0"/>
              <a:t>      ……………………………………………………………………</a:t>
            </a:r>
            <a:endParaRPr lang="nl-BE" sz="2200" b="1" dirty="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2339752" y="2564904"/>
            <a:ext cx="36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Bij de vos.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3419872" y="3573016"/>
            <a:ext cx="4104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zijn ogen vooraan staan.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115616" y="4941168"/>
            <a:ext cx="7272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hij een roofdier is. Hij moet de afstand tot zijn prooi goed kunnen inschatten.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52</a:t>
            </a:r>
            <a:endParaRPr lang="nl-BE" sz="2800" b="1" dirty="0">
              <a:latin typeface="+mj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552" y="836712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000" b="1" dirty="0" smtClean="0"/>
              <a:t>A</a:t>
            </a:r>
            <a:endParaRPr lang="nl-BE" sz="2000" b="1" dirty="0"/>
          </a:p>
        </p:txBody>
      </p:sp>
      <p:sp>
        <p:nvSpPr>
          <p:cNvPr id="7" name="Rechthoek 6"/>
          <p:cNvSpPr/>
          <p:nvPr/>
        </p:nvSpPr>
        <p:spPr>
          <a:xfrm>
            <a:off x="1403648" y="836712"/>
            <a:ext cx="6984776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000" b="1" dirty="0" smtClean="0">
                <a:solidFill>
                  <a:srgbClr val="002060"/>
                </a:solidFill>
              </a:rPr>
              <a:t>De ogen</a:t>
            </a:r>
            <a:endParaRPr lang="nl-BE" sz="2000" b="1" dirty="0">
              <a:solidFill>
                <a:srgbClr val="002060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539974" y="1412776"/>
            <a:ext cx="1655762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/>
              <a:t>Opdracht </a:t>
            </a:r>
            <a:r>
              <a:rPr lang="nl-BE" b="1" dirty="0" smtClean="0"/>
              <a:t>3</a:t>
            </a:r>
            <a:endParaRPr lang="nl-BE" b="1" dirty="0"/>
          </a:p>
        </p:txBody>
      </p:sp>
      <p:sp>
        <p:nvSpPr>
          <p:cNvPr id="16" name="Rechthoek 15"/>
          <p:cNvSpPr/>
          <p:nvPr/>
        </p:nvSpPr>
        <p:spPr>
          <a:xfrm>
            <a:off x="2195736" y="1412776"/>
            <a:ext cx="6120680" cy="5760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Zoek het verband tussen de stand van de ogen en de levenswijze.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3" name="Tabel 12"/>
          <p:cNvGraphicFramePr>
            <a:graphicFrameLocks noGrp="1"/>
          </p:cNvGraphicFramePr>
          <p:nvPr/>
        </p:nvGraphicFramePr>
        <p:xfrm>
          <a:off x="683568" y="2204864"/>
          <a:ext cx="7848872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/>
              </a:tblGrid>
              <a:tr h="606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BE" sz="2000" dirty="0" smtClean="0"/>
                        <a:t>De uil</a:t>
                      </a:r>
                    </a:p>
                  </a:txBody>
                  <a:tcPr/>
                </a:tc>
              </a:tr>
              <a:tr h="25622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BE" sz="2000" baseline="0" dirty="0" smtClean="0"/>
                        <a:t>			   dieptezicht:		voordeel: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nl-BE" sz="2000" dirty="0" smtClean="0"/>
                        <a:t>Stand van de</a:t>
                      </a:r>
                      <a:r>
                        <a:rPr lang="nl-BE" sz="2000" baseline="0" dirty="0" smtClean="0"/>
                        <a:t> ogen:	   …………………	……………………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nl-BE" sz="2000" baseline="0" dirty="0" smtClean="0"/>
                        <a:t>……………………….	   gezichtsveld:		……………………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nl-BE" sz="2000" baseline="0" dirty="0" smtClean="0"/>
                        <a:t>			   …………………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nl-BE" sz="2000" dirty="0" smtClean="0"/>
                        <a:t>Dit is een prooidier/roofdier.</a:t>
                      </a:r>
                      <a:endParaRPr lang="nl-BE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899592" y="3861048"/>
            <a:ext cx="36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b="1" smtClean="0">
                <a:solidFill>
                  <a:schemeClr val="bg2">
                    <a:lumMod val="50000"/>
                  </a:schemeClr>
                </a:solidFill>
              </a:rPr>
              <a:t>vooraan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auto">
          <a:xfrm>
            <a:off x="3707904" y="3356992"/>
            <a:ext cx="36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goed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3707904" y="4293096"/>
            <a:ext cx="36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klein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6156176" y="3356992"/>
            <a:ext cx="36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000" b="1" dirty="0" smtClean="0">
                <a:solidFill>
                  <a:schemeClr val="bg2">
                    <a:lumMod val="50000"/>
                  </a:schemeClr>
                </a:solidFill>
              </a:rPr>
              <a:t>Kan afstand </a:t>
            </a:r>
          </a:p>
          <a:p>
            <a:pPr>
              <a:lnSpc>
                <a:spcPct val="150000"/>
              </a:lnSpc>
            </a:pPr>
            <a:r>
              <a:rPr lang="nl-BE" sz="2000" b="1" dirty="0" smtClean="0">
                <a:solidFill>
                  <a:schemeClr val="bg2">
                    <a:lumMod val="50000"/>
                  </a:schemeClr>
                </a:solidFill>
              </a:rPr>
              <a:t>goed inschatten.</a:t>
            </a:r>
            <a:endParaRPr lang="nl-B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Actieknop: Film 21">
            <a:hlinkClick r:id="rId2" highlightClick="1"/>
          </p:cNvPr>
          <p:cNvSpPr/>
          <p:nvPr/>
        </p:nvSpPr>
        <p:spPr>
          <a:xfrm>
            <a:off x="7524328" y="2204864"/>
            <a:ext cx="1008112" cy="576064"/>
          </a:xfrm>
          <a:prstGeom prst="actionButtonMovi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52</a:t>
            </a:r>
            <a:endParaRPr lang="nl-BE" sz="2800" b="1" dirty="0">
              <a:latin typeface="+mj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552" y="836712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000" b="1" dirty="0" smtClean="0"/>
              <a:t>A</a:t>
            </a:r>
            <a:endParaRPr lang="nl-BE" sz="2000" b="1" dirty="0"/>
          </a:p>
        </p:txBody>
      </p:sp>
      <p:sp>
        <p:nvSpPr>
          <p:cNvPr id="7" name="Rechthoek 6"/>
          <p:cNvSpPr/>
          <p:nvPr/>
        </p:nvSpPr>
        <p:spPr>
          <a:xfrm>
            <a:off x="1403648" y="836712"/>
            <a:ext cx="6984776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000" b="1" dirty="0" smtClean="0">
                <a:solidFill>
                  <a:srgbClr val="002060"/>
                </a:solidFill>
              </a:rPr>
              <a:t>De ogen</a:t>
            </a:r>
            <a:endParaRPr lang="nl-BE" sz="2000" b="1" dirty="0">
              <a:solidFill>
                <a:srgbClr val="002060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539974" y="1412776"/>
            <a:ext cx="1655762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/>
              <a:t>Opdracht </a:t>
            </a:r>
            <a:r>
              <a:rPr lang="nl-BE" b="1" dirty="0" smtClean="0"/>
              <a:t>3</a:t>
            </a:r>
            <a:endParaRPr lang="nl-BE" b="1" dirty="0"/>
          </a:p>
        </p:txBody>
      </p:sp>
      <p:sp>
        <p:nvSpPr>
          <p:cNvPr id="16" name="Rechthoek 15"/>
          <p:cNvSpPr/>
          <p:nvPr/>
        </p:nvSpPr>
        <p:spPr>
          <a:xfrm>
            <a:off x="2195736" y="1412776"/>
            <a:ext cx="6120680" cy="5760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Zoek het verband tussen de stand van de ogen en de levenswijze.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3" name="Tabel 12"/>
          <p:cNvGraphicFramePr>
            <a:graphicFrameLocks noGrp="1"/>
          </p:cNvGraphicFramePr>
          <p:nvPr/>
        </p:nvGraphicFramePr>
        <p:xfrm>
          <a:off x="683568" y="2204864"/>
          <a:ext cx="7848872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/>
              </a:tblGrid>
              <a:tr h="565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BE" sz="2000" dirty="0" smtClean="0"/>
                        <a:t>De zebra</a:t>
                      </a:r>
                    </a:p>
                  </a:txBody>
                  <a:tcPr/>
                </a:tc>
              </a:tr>
              <a:tr h="26027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BE" sz="2000" baseline="0" dirty="0" smtClean="0"/>
                        <a:t>			   dieptezicht:		voordeel: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nl-BE" sz="2000" dirty="0" smtClean="0"/>
                        <a:t>Stand van de</a:t>
                      </a:r>
                      <a:r>
                        <a:rPr lang="nl-BE" sz="2000" baseline="0" dirty="0" smtClean="0"/>
                        <a:t> ogen:	   …………………	……………………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nl-BE" sz="2000" baseline="0" dirty="0" smtClean="0"/>
                        <a:t>……………………….	   gezichtsveld:		……………………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nl-BE" sz="2000" baseline="0" dirty="0" smtClean="0"/>
                        <a:t>			   …………………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dirty="0" smtClean="0"/>
                        <a:t>Dit is een prooidier/roofdier.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899592" y="3789040"/>
            <a:ext cx="36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opzij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auto">
          <a:xfrm>
            <a:off x="3707904" y="3356992"/>
            <a:ext cx="36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slecht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3707904" y="4221088"/>
            <a:ext cx="36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sz="2400" b="1" dirty="0" smtClean="0">
                <a:solidFill>
                  <a:schemeClr val="bg2">
                    <a:lumMod val="50000"/>
                  </a:schemeClr>
                </a:solidFill>
              </a:rPr>
              <a:t>groot</a:t>
            </a:r>
            <a:endParaRPr lang="nl-BE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6300192" y="3284984"/>
            <a:ext cx="36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000" b="1" dirty="0" smtClean="0">
                <a:solidFill>
                  <a:schemeClr val="bg2">
                    <a:lumMod val="50000"/>
                  </a:schemeClr>
                </a:solidFill>
              </a:rPr>
              <a:t>Ziet vijanden</a:t>
            </a:r>
          </a:p>
          <a:p>
            <a:pPr>
              <a:lnSpc>
                <a:spcPct val="150000"/>
              </a:lnSpc>
            </a:pPr>
            <a:r>
              <a:rPr lang="nl-BE" sz="2000" b="1" dirty="0" smtClean="0">
                <a:solidFill>
                  <a:schemeClr val="bg2">
                    <a:lumMod val="50000"/>
                  </a:schemeClr>
                </a:solidFill>
              </a:rPr>
              <a:t>tijdig naderen..</a:t>
            </a:r>
            <a:endParaRPr lang="nl-BE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52</a:t>
            </a:r>
            <a:endParaRPr lang="nl-BE" sz="2800" b="1" dirty="0">
              <a:latin typeface="+mj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552" y="836712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000" b="1" dirty="0" smtClean="0"/>
              <a:t>A</a:t>
            </a:r>
            <a:endParaRPr lang="nl-BE" sz="2000" b="1" dirty="0"/>
          </a:p>
        </p:txBody>
      </p:sp>
      <p:sp>
        <p:nvSpPr>
          <p:cNvPr id="7" name="Rechthoek 6"/>
          <p:cNvSpPr/>
          <p:nvPr/>
        </p:nvSpPr>
        <p:spPr>
          <a:xfrm>
            <a:off x="1403648" y="836712"/>
            <a:ext cx="6984776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000" b="1" dirty="0" smtClean="0">
                <a:solidFill>
                  <a:srgbClr val="002060"/>
                </a:solidFill>
              </a:rPr>
              <a:t>De ogen</a:t>
            </a:r>
            <a:endParaRPr lang="nl-BE" sz="2000" b="1" dirty="0">
              <a:solidFill>
                <a:srgbClr val="002060"/>
              </a:solidFill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539974" y="1412776"/>
            <a:ext cx="1655762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/>
              <a:t>Opdracht </a:t>
            </a:r>
            <a:r>
              <a:rPr lang="nl-BE" b="1" dirty="0" smtClean="0"/>
              <a:t>3</a:t>
            </a:r>
            <a:endParaRPr lang="nl-BE" b="1" dirty="0"/>
          </a:p>
        </p:txBody>
      </p:sp>
      <p:sp>
        <p:nvSpPr>
          <p:cNvPr id="16" name="Rechthoek 15"/>
          <p:cNvSpPr/>
          <p:nvPr/>
        </p:nvSpPr>
        <p:spPr>
          <a:xfrm>
            <a:off x="2195736" y="1412776"/>
            <a:ext cx="6120680" cy="5760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Zoek het verband tussen de stand van de ogen en de levenswijze.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611560" y="2276872"/>
            <a:ext cx="7920880" cy="381642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/>
            <a:r>
              <a:rPr lang="nl-BE" sz="2200" b="1" dirty="0" smtClean="0"/>
              <a:t>De stand van ogen bepaalt: - grootte gezichtsveld</a:t>
            </a:r>
          </a:p>
          <a:p>
            <a:pPr marL="457200" indent="-457200" algn="just"/>
            <a:r>
              <a:rPr lang="nl-BE" sz="2200" b="1" dirty="0" smtClean="0"/>
              <a:t>					   - het dieptezicht</a:t>
            </a:r>
          </a:p>
          <a:p>
            <a:pPr marL="457200" indent="-457200" algn="just"/>
            <a:endParaRPr lang="nl-BE" sz="2200" b="1" dirty="0" smtClean="0"/>
          </a:p>
          <a:p>
            <a:pPr marL="457200" indent="-457200" algn="just"/>
            <a:r>
              <a:rPr lang="nl-BE" sz="2200" b="1" dirty="0" smtClean="0"/>
              <a:t>Gezichtsveld is het grootst: ogen zijwaarts gericht </a:t>
            </a:r>
            <a:endParaRPr lang="nl-BE" sz="2200" b="1" dirty="0"/>
          </a:p>
          <a:p>
            <a:pPr marL="457200" indent="-457200" algn="just"/>
            <a:r>
              <a:rPr lang="nl-BE" sz="2200" b="1" dirty="0" smtClean="0"/>
              <a:t>Dieptezicht is het grootst: ogen voorwaarts gericht</a:t>
            </a:r>
          </a:p>
          <a:p>
            <a:pPr marL="457200" indent="-457200" algn="just"/>
            <a:endParaRPr lang="nl-BE" sz="2200" b="1" dirty="0" smtClean="0"/>
          </a:p>
          <a:p>
            <a:pPr marL="457200" indent="-457200" algn="just"/>
            <a:r>
              <a:rPr lang="nl-BE" sz="2200" b="1" dirty="0" smtClean="0"/>
              <a:t>Groot gezichtsveld: prooidieren </a:t>
            </a:r>
          </a:p>
          <a:p>
            <a:pPr marL="457200" indent="-457200" algn="just">
              <a:buFont typeface="Wingdings"/>
              <a:buChar char="à"/>
            </a:pPr>
            <a:r>
              <a:rPr lang="nl-BE" sz="2200" b="1" dirty="0" smtClean="0">
                <a:sym typeface="Wingdings" pitchFamily="2" charset="2"/>
              </a:rPr>
              <a:t>Vijanden tijdig zien aankomen</a:t>
            </a:r>
          </a:p>
          <a:p>
            <a:pPr marL="457200" indent="-457200" algn="just">
              <a:buFont typeface="Wingdings"/>
              <a:buChar char="à"/>
            </a:pPr>
            <a:endParaRPr lang="nl-BE" sz="2200" b="1" dirty="0" smtClean="0">
              <a:sym typeface="Wingdings" pitchFamily="2" charset="2"/>
            </a:endParaRPr>
          </a:p>
          <a:p>
            <a:pPr marL="457200" indent="-457200" algn="just"/>
            <a:r>
              <a:rPr lang="nl-BE" sz="2200" b="1" dirty="0" smtClean="0">
                <a:sym typeface="Wingdings" pitchFamily="2" charset="2"/>
              </a:rPr>
              <a:t>Goed dieptezicht: roofdieren</a:t>
            </a:r>
          </a:p>
          <a:p>
            <a:pPr marL="457200" indent="-457200" algn="just"/>
            <a:r>
              <a:rPr lang="nl-BE" sz="2200" b="1" dirty="0" smtClean="0">
                <a:sym typeface="Wingdings" pitchFamily="2" charset="2"/>
              </a:rPr>
              <a:t> Afstand tot hun prooi goed inschatten</a:t>
            </a:r>
            <a:endParaRPr lang="nl-BE" sz="2200" b="1" dirty="0" smtClean="0"/>
          </a:p>
        </p:txBody>
      </p:sp>
      <p:sp>
        <p:nvSpPr>
          <p:cNvPr id="20" name="Rechthoek 19"/>
          <p:cNvSpPr/>
          <p:nvPr/>
        </p:nvSpPr>
        <p:spPr>
          <a:xfrm>
            <a:off x="4716016" y="2348880"/>
            <a:ext cx="3024336" cy="7200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…………………………..</a:t>
            </a:r>
          </a:p>
          <a:p>
            <a:pPr algn="ctr"/>
            <a:r>
              <a:rPr lang="nl-BE" dirty="0" smtClean="0"/>
              <a:t>…………………………..</a:t>
            </a:r>
            <a:endParaRPr lang="nl-BE" dirty="0"/>
          </a:p>
        </p:txBody>
      </p:sp>
      <p:sp>
        <p:nvSpPr>
          <p:cNvPr id="23" name="Rechthoek 22"/>
          <p:cNvSpPr/>
          <p:nvPr/>
        </p:nvSpPr>
        <p:spPr>
          <a:xfrm>
            <a:off x="5076056" y="3356992"/>
            <a:ext cx="1224136" cy="3600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…………</a:t>
            </a:r>
            <a:endParaRPr lang="nl-BE" dirty="0"/>
          </a:p>
        </p:txBody>
      </p:sp>
      <p:sp>
        <p:nvSpPr>
          <p:cNvPr id="24" name="Rechthoek 23"/>
          <p:cNvSpPr/>
          <p:nvPr/>
        </p:nvSpPr>
        <p:spPr>
          <a:xfrm>
            <a:off x="4860032" y="3645024"/>
            <a:ext cx="1584176" cy="3600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……………..</a:t>
            </a:r>
            <a:endParaRPr lang="nl-BE" dirty="0"/>
          </a:p>
        </p:txBody>
      </p:sp>
      <p:sp>
        <p:nvSpPr>
          <p:cNvPr id="25" name="Rechthoek 24"/>
          <p:cNvSpPr/>
          <p:nvPr/>
        </p:nvSpPr>
        <p:spPr>
          <a:xfrm>
            <a:off x="3347864" y="4365104"/>
            <a:ext cx="1584176" cy="3600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………………</a:t>
            </a:r>
            <a:endParaRPr lang="nl-BE" dirty="0"/>
          </a:p>
        </p:txBody>
      </p:sp>
      <p:sp>
        <p:nvSpPr>
          <p:cNvPr id="26" name="Rechthoek 25"/>
          <p:cNvSpPr/>
          <p:nvPr/>
        </p:nvSpPr>
        <p:spPr>
          <a:xfrm>
            <a:off x="1115616" y="4653136"/>
            <a:ext cx="4176464" cy="3600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…………………………………………..</a:t>
            </a:r>
            <a:endParaRPr lang="nl-BE" dirty="0"/>
          </a:p>
        </p:txBody>
      </p:sp>
      <p:sp>
        <p:nvSpPr>
          <p:cNvPr id="27" name="Rechthoek 26"/>
          <p:cNvSpPr/>
          <p:nvPr/>
        </p:nvSpPr>
        <p:spPr>
          <a:xfrm>
            <a:off x="3203848" y="5373216"/>
            <a:ext cx="1656184" cy="3600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……………….</a:t>
            </a:r>
            <a:endParaRPr lang="nl-BE" dirty="0"/>
          </a:p>
        </p:txBody>
      </p:sp>
      <p:sp>
        <p:nvSpPr>
          <p:cNvPr id="28" name="Rechthoek 27"/>
          <p:cNvSpPr/>
          <p:nvPr/>
        </p:nvSpPr>
        <p:spPr>
          <a:xfrm>
            <a:off x="1043608" y="5661248"/>
            <a:ext cx="5112568" cy="36004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……………………………………………………….</a:t>
            </a:r>
            <a:endParaRPr lang="nl-BE" dirty="0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53</a:t>
            </a:r>
            <a:endParaRPr lang="nl-BE" sz="2800" b="1" dirty="0">
              <a:latin typeface="+mj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552" y="836712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000" b="1" dirty="0" smtClean="0"/>
              <a:t>B</a:t>
            </a:r>
            <a:endParaRPr lang="nl-BE" sz="2000" b="1" dirty="0"/>
          </a:p>
        </p:txBody>
      </p:sp>
      <p:sp>
        <p:nvSpPr>
          <p:cNvPr id="7" name="Rechthoek 6"/>
          <p:cNvSpPr/>
          <p:nvPr/>
        </p:nvSpPr>
        <p:spPr>
          <a:xfrm>
            <a:off x="1403648" y="836712"/>
            <a:ext cx="6984776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000" b="1" dirty="0" smtClean="0">
                <a:solidFill>
                  <a:srgbClr val="002060"/>
                </a:solidFill>
              </a:rPr>
              <a:t>De oren</a:t>
            </a:r>
            <a:endParaRPr lang="nl-BE" sz="2000" b="1" dirty="0">
              <a:solidFill>
                <a:srgbClr val="002060"/>
              </a:solidFill>
            </a:endParaRPr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539552" y="1229558"/>
            <a:ext cx="792088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nl-BE" sz="2200" b="1" dirty="0" smtClean="0"/>
              <a:t>Grote oorschelpen = beter horen.</a:t>
            </a:r>
          </a:p>
          <a:p>
            <a:pPr marL="457200" indent="-457200" algn="just">
              <a:lnSpc>
                <a:spcPct val="150000"/>
              </a:lnSpc>
            </a:pPr>
            <a:r>
              <a:rPr lang="nl-BE" sz="2200" b="1" dirty="0" smtClean="0"/>
              <a:t>Oorschelpen - vangen geluidsgolven op</a:t>
            </a:r>
          </a:p>
          <a:p>
            <a:pPr marL="457200" indent="-457200" algn="just">
              <a:lnSpc>
                <a:spcPct val="150000"/>
              </a:lnSpc>
            </a:pPr>
            <a:r>
              <a:rPr lang="nl-BE" sz="2200" b="1" dirty="0" smtClean="0"/>
              <a:t>			- meestal beweeglijk</a:t>
            </a:r>
          </a:p>
          <a:p>
            <a:pPr marL="457200" indent="-457200" algn="just">
              <a:lnSpc>
                <a:spcPct val="150000"/>
              </a:lnSpc>
            </a:pPr>
            <a:endParaRPr lang="nl-BE" sz="2200" b="1" dirty="0" smtClean="0"/>
          </a:p>
          <a:p>
            <a:pPr marL="457200" indent="-457200" algn="just">
              <a:lnSpc>
                <a:spcPct val="150000"/>
              </a:lnSpc>
            </a:pPr>
            <a:endParaRPr lang="nl-BE" sz="2200" b="1" dirty="0"/>
          </a:p>
        </p:txBody>
      </p:sp>
      <p:pic>
        <p:nvPicPr>
          <p:cNvPr id="2050" name="Picture 2" descr="http://www.goastok.nl/h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96952"/>
            <a:ext cx="4186436" cy="3424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53</a:t>
            </a:r>
            <a:endParaRPr lang="nl-BE" sz="2800" b="1" dirty="0">
              <a:latin typeface="+mj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552" y="836712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000" b="1" dirty="0" smtClean="0"/>
              <a:t>C</a:t>
            </a:r>
            <a:endParaRPr lang="nl-BE" sz="2000" b="1" dirty="0"/>
          </a:p>
        </p:txBody>
      </p:sp>
      <p:sp>
        <p:nvSpPr>
          <p:cNvPr id="7" name="Rechthoek 6"/>
          <p:cNvSpPr/>
          <p:nvPr/>
        </p:nvSpPr>
        <p:spPr>
          <a:xfrm>
            <a:off x="1403648" y="836712"/>
            <a:ext cx="6984776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000" b="1" dirty="0" smtClean="0">
                <a:solidFill>
                  <a:srgbClr val="002060"/>
                </a:solidFill>
              </a:rPr>
              <a:t>De neus</a:t>
            </a:r>
            <a:endParaRPr lang="nl-BE" sz="2000" b="1" dirty="0">
              <a:solidFill>
                <a:srgbClr val="002060"/>
              </a:solidFill>
            </a:endParaRPr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539552" y="1229558"/>
            <a:ext cx="792088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nl-BE" sz="2200" b="1" dirty="0" smtClean="0"/>
              <a:t>Honden, vossen en wolven zijn echte reukdieren:</a:t>
            </a:r>
          </a:p>
          <a:p>
            <a:pPr marL="457200" indent="-457200" algn="just">
              <a:lnSpc>
                <a:spcPct val="150000"/>
              </a:lnSpc>
              <a:buFont typeface="Wingdings"/>
              <a:buChar char="à"/>
            </a:pPr>
            <a:r>
              <a:rPr lang="nl-BE" sz="2200" b="1" dirty="0" smtClean="0">
                <a:sym typeface="Wingdings" pitchFamily="2" charset="2"/>
              </a:rPr>
              <a:t>Lange snuit</a:t>
            </a:r>
          </a:p>
          <a:p>
            <a:pPr marL="457200" indent="-457200" algn="just">
              <a:lnSpc>
                <a:spcPct val="150000"/>
              </a:lnSpc>
            </a:pPr>
            <a:r>
              <a:rPr lang="nl-BE" sz="2200" b="1" dirty="0" smtClean="0">
                <a:sym typeface="Wingdings" pitchFamily="2" charset="2"/>
              </a:rPr>
              <a:t>Katten en tijgers:</a:t>
            </a:r>
          </a:p>
          <a:p>
            <a:pPr marL="457200" indent="-457200" algn="just">
              <a:lnSpc>
                <a:spcPct val="150000"/>
              </a:lnSpc>
            </a:pPr>
            <a:r>
              <a:rPr lang="nl-BE" sz="2200" b="1" dirty="0" smtClean="0">
                <a:sym typeface="Wingdings" pitchFamily="2" charset="2"/>
              </a:rPr>
              <a:t> Platte snuit</a:t>
            </a:r>
            <a:endParaRPr lang="nl-BE" sz="2200" b="1" dirty="0" smtClean="0"/>
          </a:p>
          <a:p>
            <a:pPr marL="457200" indent="-457200" algn="just">
              <a:lnSpc>
                <a:spcPct val="150000"/>
              </a:lnSpc>
            </a:pPr>
            <a:endParaRPr lang="nl-BE" sz="2200" b="1" dirty="0" smtClean="0"/>
          </a:p>
          <a:p>
            <a:pPr marL="457200" indent="-457200" algn="just">
              <a:lnSpc>
                <a:spcPct val="150000"/>
              </a:lnSpc>
            </a:pPr>
            <a:endParaRPr lang="nl-BE" sz="2200" b="1" dirty="0"/>
          </a:p>
        </p:txBody>
      </p:sp>
      <p:sp>
        <p:nvSpPr>
          <p:cNvPr id="44034" name="AutoShape 2" descr="data:image/jpeg;base64,/9j/4AAQSkZJRgABAQAAAQABAAD/2wCEAAkGBxQTEhUUExQVFRUXFxoXGBgXFxgYGhcaGBoaFxcXHRgYHCggGBolHBQXITEhJSkrLi4uFx8zODMsNygtLiwBCgoKDg0OGxAQGiwkHyQsLCwsLCwsLCwsLCwsLCwsLCwsLCwsLCwsLCwsLCwsLCwsLCwsLCwsLCwsLCwsLCwsLP/AABEIAMMBAgMBIgACEQEDEQH/xAAcAAACAgMBAQAAAAAAAAAAAAAEBQMGAAIHAQj/xAA7EAABAwMCAwYEBQQBAwUAAAABAAIRAwQhBTESQVEGImFxgZETobHwFDJCwdEHUuHxYhUjM2NykqLy/8QAGQEAAwEBAQAAAAAAAAAAAAAAAgMEAQAF/8QAIxEAAgICAgMBAQADAAAAAAAAAAECEQMhEjEEE0FRIjJhcf/aAAwDAQACEQMRAD8A6pplwQ0ceFNeXQAmRCRdrrg06BLDBjHmqIzVrl1OCVHh8WWSF2krHJFt1W8iTyVVoUuN7iSSCcSi6FRz6ecnn/KIs7tjWhrm5nktw+THByilb/TOdDzs1binsnd7ew1KNGu2kE/JRaxrdFkh7oPIc1FJzzTbStmJ2KK144uPSVlWXDOyYWmm/Eph7djlEvtQ1hBQybWjHsQinCNs74tKXaprDaZaI/MPpgoX/qzfiBoEz+6avDzNcktdgqLLnS1onCJsz3pKrIdwkGE1tbtKVhRbotzKohKNQqy4oGlqm4XuTmFznZikH2dk0iSJRfwWsHRKbfU+Aw4YXl9qweIat5aCTG9vdNc7hCMfRB5Kv6Sxze8QVY6T5Eo8aT7OALesWvc07clprGs06DOKoYBMADJJ8ERXtuIyq1/UDTS+zPD+Zjg4fMH6rt3RuhDddtaB/M2pTBMcTgC0eJc0mB5pk2kOAPaQQcyMjPNcdtNTLKhY+I2Tez1ytYmW/wDctnbsmfhmd2nkPBN4fgTR0oCVG5qh0TVKVywOovDhzGxB5gjcFObbTwcuS5NrTFtEmk2PFyTSvZgNghTWrQwCNlpqd0A3GSgpGo59rTuF5b9UtYzMp1eWT6lUktwpKmmwNliZ1A1tWICsFjZcTeJ3slFhQh2eSc3FwQzudFN5TyuPHH2MxKK3JgF/ZtJxCDqWPRF6BaveSXTAVno6WCNkWGElFKTtg5alK4lH+EV4redOHRYm0L4lU7VOfXaIMAGSOqAsWkjhIiEQK7jIK8FQBXPy5Y4eqkwnJomuC1kBvkfFT2mkCpk7pTVpvJkbKyaZV7oOx5qG/oDYuu+K2dDcyqv+FNasHOB7zufSVatYl1TinELywcxsEgK3xfM9CaUdv6FCdF7tbZrKTWgQA0fRKLq0c9rgN8worfW5HDPkmVvfMESRleY5yll6GuOrs5s7TKpqH4jDDcTyWt4WUu80SfBdEvXMqU3gYkHIVV0rs4Wzxni6Svbh52NQbn8+foKaI7OualMEiCmtGjjZN7DSQAMBGO08ALy+fK2lSM40JrKx70+KslO1HCltFhadsJtRrCFuNL6AkV7WbAzgZKZaVpLWAYyp7kcRB6FEfF4d1qST2bRMKeFjRCht7rj/AC7LK9QtzEjmnco9o4KCW69R4req3qwqQag1a3T2ua4Tggj5LpZYvo5Hy72ntyyq4jBBTfsvc/EHC9hiOYweRW3bLTSbiJwTsTHzTLS9NbTaOFrAecvDj9AnvoYhNqOlVLWr8a2eWSZbB6bg+U+y6d2F7ZNuAKdcfDqjE/pf4jp5KuahSNS3xEsPF6c/lKUaUz4b5OBMfwk5NrYagpHeRUAELxlAPXPrbXYYAXHom9j2p4SBEgfYSKs70tFpOnQl95b8I2WW/atjiZaRgRskXanttRpCHcU8mtEkrnBXoFRkuxjYWwOSjq1NoAGM8lyLUu2lzVxTP4dnUQah9ThoVOv9Ubxd91R7upqOJ+qNYW2C0fStg0DbYpqHhcB7F9tqtEtbJqUTghz5dTI/tJyfLyXbtLuBUa17ThwBB8DkIZRlBmMP+EFiz4PiV6t4v8MOYhnRT21sDutn04WttWIdCmUxSlvYc6x5BaVKXAM4TK0ko+pZh0Ss5NjHT6KZcuc7YSEE5x2KuVzYjYBIbzTiH+BRxfHsDoXGRknyRtKmagEbhautIwYWlO4dSnBgrX/o5sY06j2w33yrBRrggKpWddxcTEymtrxA5CXKR3It9s7Zb1qoJhLrepMZU898JsZWqDTsJ/DoO67iatKT6xqFGkZqva0eJ/bdHOFK0dQRaPDlveCWoLTtQo1QXUajHgb8J28xyQ11emSEDetnPXY805gDAAi3swqvaaxw4Tax1QVMc1RjyR48WdRDqNjjibuELU/8bjnAKfP2UFW2a5padiIS5Y/60Yls4hrdapTqFzHRPUA+W4UVtq76kNrjJwHAQD7HCsl7o/E5wfyJXjtIY5vCWiB8oyqOaKFBgunWZJcI7paQvbvT2Bg44kD/AAmNav8ADbA32VfvLh7jtKnlO2PjCgZz2gwN0SHECG9fr9la2lu2eI7pvaU2x4grLDA7a7LXAb4j1x/lJtZrt4zGXczufIdAm3aHUm0GcuMzw9B1Ko1hfB7yDLj1Kfjj9EZZfAPXLqBDT8wfoqw50q1dpLMxxAkeB29CqqG5VmJUiaQ27PiHyvozslcFlrRB3DB/I+RXBeztnwDjd9nkAu/9mbY/hKPFuWAn2UflPZj6HP8A1YLEuNoVil5SOsS3jgdlFaW+ZUQpuJkz4pzaUhClnfwVJEtJ0JJX7TFjuFzi0SYLYwJxMhNKh7y592wrFtYcPPERvlO8X+m7GYF3Z0Sy15stNSAx2G1R+UmYh39p8dvLZM9Qtw5c1sKr6LJmQ79LhIM5Mjly2CeaFrzzLOEuptE7yWDoBzb9E/JjrodKCfQ6t7YF2eSk1W1bwEwEudqbBLmkFL7vtCKjC0fm2hT22SPs2qEcYbTwefgE4tWkDJz4qHR7NgZxOI4jkqe6qDkilG0c1omtaxlMzXSCijTMbrMetBQJtV7Q/BoufzAPD5rhWta8+tUL3uLpP2FbP6i6mRFIHkSfbA8N/mucUxMu+/P/AArcMNWyhJpD7QdefRrU6jDlrpImJaQQ4Hrg+66pZagK7RUbMO67jkQuBU3kOkldd/p5dyxzeRh7c+TXfOPdD5GOlaAydWWKtI2Tbs7moFlOkCjLNnC4FRRexKeyxRISy7uXMlvLkUxoVJCG1KmCwq6atJocuyqVXCTKEuiIx7I+nQ4z5fPwS3VhwEcvvHmkfS9Cqrnxz/tBlm880yrju4+5S6kwkuJPMmPSQFtG2QfF3ABkblaUKhJ3IEb+eJXle+7reGC5526DAM/VQXJnBdJAzHL/AD5raMsg7TWRfTgDiIGOZ+9vZUtlQ0X8LWcTjuSYCuhdG7p8J/b0Qd9pnxgC3hBHPpuP3T8c60xE42KvxD/hkPaHThoEz4md0k/BDMAgukk9B0x5q2NseECTMeSHNryCP2UL4GnZjTi57WNkydl3+1phlNrRyaB7Bc5/p5p7BULz+YDEroNd+FNmnbFz0brFEHlYkWLshraaCJG6FqUi3CLF6D7KCtWlBJBUgB1QzkKj/wBTJD2Ej9DSIHJX6s4YKrnbuh8SjTfExLfKD5eKf46SegoaYt0WsLi2HA4uc3BaCGwR4cUgeahZcPoVOJrg1/MTII6HkVQnOfRqSx0Gd9lfbNjq27TxQDI/L5g8ICsaseMLi3+I01qOBu5n9vUgdJS+jQIcHRvmUbp1V1GpwumPQj5beq3r2zqL2z/4n/kP9vh4DKmlEXkxX/SDaF2B+Y+iZUbtrwMQj/8AorDSExMbpLW04smCkuiWqCalbhKPp3I4DPSf5SahVOzoIRGo1OGhUM8gB5lZjVsdijbOWa6HVq7pw1xJmc+WMoarQDWzFPhHgSceE59Qj6VH4r3SziJcdpGAY3jooe0Gn0qVIuyXTgch67T5L0V1Q59lSuagMkD5Qrh2B1FzKjM904IJ2Gc+OYVHqO8U37PVocD0P8fwmTjcaMkj6G0985TFz4Cr/Z244qQP3G/7psa42XmSSjoncWhna3BwQprurIygbQomqJCKMricmxDUeabXuaNpPTZc+b22FxXZSqta0umOBxcBiRxS0QTC6Xe0opvETxAhcrq9in0qwrA8LA8ODSeIn/iCOWeadDjTvsvXLVFqe3jbgf72yg6w+GHOdyaY8zsmwtCxuOeY+ZHsql2suC0HMbfLn4boUrDbK467LHlxyeI5nbJ/lEW94SDiJOSMk+qpV/eOnfnKnttaexuHkmfykCD5EbYj5qn0Nqyf21ovDXT6en+1pb3Rad/8pdaXD3tDjLRHqvXunzSWqGchzcOLsjY8h94Q1MeBWto+BuURTYZ5wsMbLb2PPeHkrk8bKldnHcLhmFd7Zk7GUjP2ifKvpKGrEV8JYgoVxKhb3f0U7HyUrfTghG0MIFJ9NGWE1WrWvai4pupbGOIeYGylkQoLclrw5u4MpifGSkanTTRyTXbMh5Y5sEdd/dW3sxcUH0m0ncPdA7jxPD4tdvHyymP9RdJLnNc2dpIxAB59VQrKwe6o2GkwdxI9nDYq6ytHSrywZEMMRsZkfI/spa1k6rQcDHcbPgY8ueyr1t8RndFQtH9lQd7x7ww7z+qt3ZaTTeCJ4jH37peR1sOJr2W1M1KPwye8z5jp5hb3tN20QlWgg0bisHjh4ieE+v8AtWW4rtgn82VPJKwZYFJ2V027jsOX7qLX2ObbhvMy53pgfRWZ9RrWiBE8vL/aq3aupAa0bcP+R8/qix1ejlhUNlU7Nlnf4iQASS0bmSQBPTc4SX+oGqNqOZSpiOHJjYSI4T4/T3RVGp8OpIMAkjP6T19iUBrFOhSaHFnE5/NxkwQTJk4J8ArI9glSLE17O0eJxaOWfv3Sus8EmI/YJjoFxwOcdzA5xzHNOl0YzsOgagOI0Wn8gHnkDCsVuwk7rlfZK7J1KpGGVYe2ecQ0rr1vTiF5nkrjP/oiUmjejULUY27UVMAlb8A8EtGKX6SQHt8s+iEpWPxXBxHdacL0CJAH5hHv9U6dTDGAbYVC/pWU48n8iTVQNzt9/wALlvbS24hvkic48vVdH127a3nt8lzjtHetOwBJzJ5YRxQ2yqs0JtRneOfBR2fZ8U3S4E9No+aZ21bIaDH30Tf4BMTjy2Tbk1VinxWxfSp4gfNRuoidk1NFoGJPzQ/weLZY4nKVglHpsjrakQc7LZttG4z4fwiaa3iDyGWmPgjzV50usBBK52ypCsumXoe0Au9P9JOWNjIxUlTL2K46hYq8KPgfZYkHehfpXfi97JRIuAlDpLlvTad0nkQWNn3ChFwZ65UL3Y8V4GxBS73s6yzdqNHNVgexobU4Wg+QEx7krm1zaVqRgNGCSBEieeN+XyXWrC6dUpCZmIzsUrdoznv4nyPL916KyFsVopGjalc1u65jSwYILM+YmZV+0myLG4HCCEYdKYIeGgHmRifNaXF1wiOgScuTVDoK+hPq1ESZjrPP7yUDRuoEkyZwOu+fopdUa8ifM+yU29vEknySk39KlFUFw99SeLAOyl1DSw+JMfwobYc/FTmv1+vjhHjm7F5IlK1jReCXg4MADPSDA9vdUntRTqGqA4EhoiYxj6QAPZdfuKXGOnKcYHMjxSK50dtR3A0YG7jkn/j4DwHRXY5ksonL7fTHupl8ERtI38vl7hMuy2iGrLnEjfHXGPmug3uhnLQIHDA9ck/fgoLXTPh4Ag/TYfQIpZdUYogumaa6ndsecBtPhaJzkt39l0ynUwFz+nTIq8Tic7SrzYHuCVF5O0mT5lSGdu7KJcOiXNej7epKRB2IiyS1DQHVXkBlNpcT0xJPoFVtZ7ZtDzPda0D82Inn7Jp2mpOfbVqQn/usLcGCDu0yPEBfNd4bpjix/wAWQYIdJyOS9PBGMo0PhKkddvdU/EiKTmkHdwM481UNfpEN7kkjn7ytuxzvw9JxqEB7zMdB/Km1bVaZbwth7jid903jFBcmxHpAe4yQYHzVko3LoxgcvsKsMAB4qhONmhZV1ucNaYHihb/DB7cX5DhB80dYXo5mPmFVKVYnMbJlbGPJYrZxZ3vEz4Lai3mlFKeuyZ2NeRBRPo5E7omOSy2f8N0hecEYmR9FDWMDf78kiQ+LLO3tG6Bleqn/AIg9R81iVxQzkOX14KLZXHCgKrhMqXCkcVR5gVM5Xry47KOgjLekHOaCcEiUKRvZd+y9i5lEcRmTICbOpDoF5a0+FjQDMDzWzyvU4xjBDrYBe1uEQq5cVhxcRTbV6mN1VLivM5z/AIXnS3I9LDGoEtSuST9PvwKjNIkHpslNW8IdExIWt/qnCAS6MeyKg+hiwwPoozWkHEeP8ffJKLPVuI8z4lHOuOLkB0z88LlE5sMkHGAB989161nIINogbx1OPpk/RRC73Ek+O3t9lPi2JkhgWu5grBTYd/zfRLKlQRME+TgffohBeji5/VGAxhd2MkOB25ppZ3IAiUsp3AI6+a3f12S88bjZJm2iwUqshG29WEj0yr1TGrXACljrZKGV7icKsdpOytvdd93Ex4/WzB9eRTP8TkgnbPoVC+t7ck5Np2grZWLb+ntAGXVKtQdDAHyQGraSynIY0NAGI6q9W9bCU65bYmFdibfZQujmVamHNPUIFlsNzgjHmU2uqHDVPjy9eaGrUIe2epPyTaMsgsaoktO/RHmicEH/ACkV+DTqipyJT+zrSJ3jPy/2tqjgvTq/Fg4jb+ExtunqkFJxLwQZB/N4H7lNbOsRgfPdc1ZyGjKoOOa9qNUbnNid0EdSExkeiVKI2Mgz4X3AXih/FeP/ANf8rxLoOx3WZhanwXrrmRC0cSNlJJEKQbaVABlMLIS4EOAdOOaB03S3VT+aB97HZWex7PMaR3ySfT0MDZbHE27Djjd2Wy0qd0TvCyrV/wBdSh61Pha2Dt5591z/APqT+JZSpupVajZfDxT3LQNuIZCfJtviUxgnsfatrDSeH8rpjlv0SB7xPdzxb/SFzujqtw6pwvDy0FoBcTxDIyTAn1XUNJs2/D4ztE+f3+6nni4MthNNaEl5RMjGQJP7BVTWrnABkgHJ+/VdFuaIPFy8+X3hc+7V0g1zmjO2fvxKLGtmZJaBqWosDsHEQZMRzTS11+jt8RmeQcPTyVBu7d0CZ4Sc8gssqDBUIfT4m4O0Hn8s/RV+mL22SrM18OmVdTpOjIdtz5+iGvdSAOHH2iPbdUjSdGcXF4PAycDn5+SbvtSP1TCBwS0mGpN7LA2uHD/8od13kDuAfMIS3qx97LQiXZaCesrkgZMsVnUBG6PbXGyRac/MAH9k8pOC6S5RoTNWiVlWDhbm4KENUTC8mTHL6qLjRG+zarWJhw/TmOo5j9/RFvfIBBwVrSpL22hpcw7fmb5cx6H6rYs1BNhU6kovUKQewwgaZAd1TYnu9FXhkUY9o5rqlr3xHXJSy7pgwSMSf8Kz9oaZa7indVljwWuLjgHH7qs5iu/ofEBaOWB47ZWUrkNbEEGInkY5LelVcR3REn2HL78VqymO8DkjIH1XGBtvWAbxNCKt67QAXbn7KBpuhhAERz8/9/JQUxNQEzwwB6hcaWO0LTO/D981JXghDWrh+gkQpiDzCXNhxRDwDxWKT3WJQdjinbQST02RttbcRA4hnlv8kLQ1kEQ5udtlatCtiWh3whPI5mOu+eWyTGLsmhFtjrRqdGmwAObxDlw5HoU3o0w4yIPogKVJxjixA24P3CYWmMAH1P8AKfEoZNeUzw4bKqur3oFQU3tnPOAOoPVXMKqdqrAz8Rok9JgesckGfG+0F480nTE99a06kNa1ocTmI7vmiLamKdNrZkj5/cKK3aWtzuckmJE+QCGuq/FjkkJN9lba+Hl9diOEEHKpXaHTnEOMzmcb+ysddwYPE/VILt0mSY8EaVA9iyzp0j+Ycoz16eGStXUqYOGj6+ymwJBz5HChbaF57odCNNsGUYpET7r+2cc/9r2nW2ncdICJOkv8QPBanTuHY59v2R8WhXNM2FSZkwfL7Chp0XcWMqZs85Hhj1yP3WNqQfHqiiAw20qEETv5QnbTzCr1KpkSB5j/AAndAcTYK0FkLqnen6Gf9Kdz+iFqUDJOw5qO21BuW7kbY3HmpZLeiaS2Obe5xleXD9jzaZ/keyAp3YDoOAfkiKr2kSD6oOP0GgxlfII2TqnUBbKqrDEtGw28k50xxLU7F2OxOhN2gpcUkjA6lUZ9SZHDg4HQnwXRddy0jHvgeqpl0ykNncRG3grEHIU1SKccTo6D6ICiDxuccnl4KbVKXE0uI8RnYBBXNwW0x/dEY8VoI8pOBHA7aPofv3UtBnEHR5AffokVldnukiZEemxTWg4sdwu57HquZyDbMj05joU0pA9ZSioRu0gnp1RVrcTjII9PqktDExlwr1QAv6fNYsNPNOp5lxAI5Y/dXzsjdU/1f/GYHtOeSq9PTpAmRIJ2zjp4InTWYLQT4ERHqgpg41R1WnqDYECfL/K8bdsJw8T7/RUjT6DnkBtQhs9ZnHLoPdOKWjPAHwz6GRM85iQhtjuCRZaV0HSC6D7JXqddrGkk/EB5TjwEjxSus2uyBUZ3eol0eRn1S/tBrDLe1rXA4nik0Q0gRx1CGMwOhOfJMjctAUka3t21mXuAd0nAQQumv/KfULjt1rxeS93ESTuTk9Vml9oqlN8scSD+kzCb6dGe1nT76hVeQGtMA/m6enNLLqnEh0nx5f7Vutqp+E0gCSBvylVztJpZqtMPJdyAw3p6+pXelHe5g2i2bHuMnblKsLixogcI8JCoGjCpSc8HliSQPruEwGs94APB/wDbAP0wthFRQM5uTLHWrtj+BP7Kv3F20yZ26YI/wpdQuO5EnvYMuJ+RCSMoAc3D1MfwiYJLePMS15I9fYoFmonY5Kkv3cP5TJ9iPbdLSziM7FLZtlgtqnFEbqwaY87Ks6NTyrIyA2ScfMIXo5slLncWIImI81tVpCm39ME/2jb05+Khu9QFLvNzyM8/XklN5fPqZPLlyU7TvRO2Mie7kZGx6j+YWjq3DwgZAaM9Scn6x6IO1rhwycjqiH25MvaO5zB3aTuPFvMH0Q0chjTqgkHkcH12RttdluOXNV/4haCfSEdSrFzeMtIGN+oWK1sJMa61btczw/dU27pN2YJPOP5Votqz6jSwtd4Ext4JNqVLhOIBV0JJqxl2itX1IAEHc4yl1xTaCJ/K3AHjsmF7cMbxHdxwJS6vVa6BMmJ+qKzD1lAEAt2goyhcNO57wxB5+KHsyHUy0eWPmiqlo1rARny3HmtODaFYcXC4biR+/rujWM7yAoFvCBz2nmD/AAjmTjOd4/grmrNTC58FiDNx/wAR816l0HY9ZU4zxVC4+LfLAHREWjDnkwkYGfGSOarP4pwxxY6clKzUXNOHcPkEppjlSL7bVI70yRgYjHlCa2GvtBIAqPIwBjrz4sALntDXiRks36fyrBY3tOp+oNONjvHiOSBphWmXP8WXtDngREAQAXOkj2HVKdY4a1tVpuaAyoCzxIiOLPKcjyBUzqQdTbxnAn8v9p+mceRTGqWOZLmgtMiAeXlyP8Loyp2C46o+Y9e0mrRqFpb3QYaRkEcvJMOzGiA1A+tsMgTuuo9quy7Xse+iZzs6DjoI3K5u6zuGGPitbB6AR7qqOW0Kljo6IbsEDoMgTA/le1tRY1pLjgfL+VQRScN6z3HmAYHyChq/+o9xE7TO3gFrmZwC9SuPjuIaYYTM7F3p0wpqFpTpcs7pHf66AIpNjG539kpr6rVccvPpC5RbOdItF7ctcDnY+yBbfuB3EDeefh4pFTuY3OOv3yWV3zkE+K3i7MsdV9Sb+nf1/wBL22PEZ29oSWzyYT+1o7H36Hkskjiw6Y3CKuXTAG5+/VD2FMtG0hH2nwy8Ody5EJGSSoGT0ZUsnfCzAEeqXutnOa0tGxg/VMK2rMqVOEHbHqo6zuGnUEc2uHrLT9Qkxb+iSOhRaC3pv9nrKPp3RbkQRsQ7YjoeqXWVoCzhknMg9D1W5tnNPDPETgeCyVNm0NKNFhPHs04E8nf2k/Q8/dFtfBLeveH0P34oa3qFjeEQQ2JB/UN8+s55LzUeEAVGnuzM8wDu0jrz8YQ9mgtbUSyoWjkEv1Kvxg5zz/b0Si7uXPuZmAG5gbcgirMzUiJkwnwuJsXsrmqWxaOJ2SdvAdEna8tJn78Fd9Zt/Dbkqdd8PFBweo/cbH0hUw/A2e2F0Wuke3I8oPonYftBMHIM9dgfYqv/AIdwgjLSdx4dRuPonli0up8MzMwd4I5fQrZ62YSvuDggAkHhcJ9ijRVc0d3zz80jNXPQzkfT5qalcuaIni6AHbzP7LLOG345/wDd8liVfindPovEvkEM6Rkrc7rFi5jCanyRTO7JGDlerFhi6LloVy7gaeIyQZ/0rw5g4Gt5Y8OqxYpsnY9dIGp5cGn8sgRt9FvrlrTayW02Tn9DTsMbhYsWxMfZyjWqTc4G04EZgHl4qo1tvIH6lYsTonTFFywSDG+/zQFYfUrxYq4E8iNS0N1ixGwEMrXrzwn2mnMcpXixTMIu1jSHdx1UTqYLjPiPRYsUD7FPsErUGtbLRBEbKeqZpEnfb5hYsRIwjsN45Qjy3PkMLFiF9h/DWscnxAQjDMMP5XBwI6gAkfMLxYiiAIm27XAEjOOZH0W1lSDajSMEHqT9V6sVD6CXZNrh73mM+6purMAkgLFiZDtDAOm48DsxBaRGIJMH5J3o9QlrTzdMwAJjYwOaxYm5P8QJGuo0gKjoESRPq2T5ZS+2YA5wAxErFiGP+Jseg0LFixJ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4036" name="AutoShape 4" descr="data:image/jpeg;base64,/9j/4AAQSkZJRgABAQAAAQABAAD/2wCEAAkGBxQTEhUUExQVFRUXFxoXGBgXFxgYGhcaGBoaFxcXHRgYHCggGBolHBQXITEhJSkrLi4uFx8zODMsNygtLiwBCgoKDg0OGxAQGiwkHyQsLCwsLCwsLCwsLCwsLCwsLCwsLCwsLCwsLCwsLCwsLCwsLCwsLCwsLCwsLCwsLCwsLP/AABEIAMMBAgMBIgACEQEDEQH/xAAcAAACAgMBAQAAAAAAAAAAAAAEBQMGAAIHAQj/xAA7EAABAwMCAwYEBQQBAwUAAAABAAIRAwQhBTESQVEGImFxgZETobHwFDJCwdEHUuHxYhUjM2NykqLy/8QAGQEAAwEBAQAAAAAAAAAAAAAAAgMEAQAF/8QAIxEAAgICAgMBAQADAAAAAAAAAAECEQMhEjEEE0FRIjJhcf/aAAwDAQACEQMRAD8A6pplwQ0ceFNeXQAmRCRdrrg06BLDBjHmqIzVrl1OCVHh8WWSF2krHJFt1W8iTyVVoUuN7iSSCcSi6FRz6ecnn/KIs7tjWhrm5nktw+THByilb/TOdDzs1binsnd7ew1KNGu2kE/JRaxrdFkh7oPIc1FJzzTbStmJ2KK144uPSVlWXDOyYWmm/Eph7djlEvtQ1hBQybWjHsQinCNs74tKXaprDaZaI/MPpgoX/qzfiBoEz+6avDzNcktdgqLLnS1onCJsz3pKrIdwkGE1tbtKVhRbotzKohKNQqy4oGlqm4XuTmFznZikH2dk0iSJRfwWsHRKbfU+Aw4YXl9qweIat5aCTG9vdNc7hCMfRB5Kv6Sxze8QVY6T5Eo8aT7OALesWvc07clprGs06DOKoYBMADJJ8ERXtuIyq1/UDTS+zPD+Zjg4fMH6rt3RuhDddtaB/M2pTBMcTgC0eJc0mB5pk2kOAPaQQcyMjPNcdtNTLKhY+I2Tez1ytYmW/wDctnbsmfhmd2nkPBN4fgTR0oCVG5qh0TVKVywOovDhzGxB5gjcFObbTwcuS5NrTFtEmk2PFyTSvZgNghTWrQwCNlpqd0A3GSgpGo59rTuF5b9UtYzMp1eWT6lUktwpKmmwNliZ1A1tWICsFjZcTeJ3slFhQh2eSc3FwQzudFN5TyuPHH2MxKK3JgF/ZtJxCDqWPRF6BaveSXTAVno6WCNkWGElFKTtg5alK4lH+EV4redOHRYm0L4lU7VOfXaIMAGSOqAsWkjhIiEQK7jIK8FQBXPy5Y4eqkwnJomuC1kBvkfFT2mkCpk7pTVpvJkbKyaZV7oOx5qG/oDYuu+K2dDcyqv+FNasHOB7zufSVatYl1TinELywcxsEgK3xfM9CaUdv6FCdF7tbZrKTWgQA0fRKLq0c9rgN8worfW5HDPkmVvfMESRleY5yll6GuOrs5s7TKpqH4jDDcTyWt4WUu80SfBdEvXMqU3gYkHIVV0rs4Wzxni6Svbh52NQbn8+foKaI7OualMEiCmtGjjZN7DSQAMBGO08ALy+fK2lSM40JrKx70+KslO1HCltFhadsJtRrCFuNL6AkV7WbAzgZKZaVpLWAYyp7kcRB6FEfF4d1qST2bRMKeFjRCht7rj/AC7LK9QtzEjmnco9o4KCW69R4req3qwqQag1a3T2ua4Tggj5LpZYvo5Hy72ntyyq4jBBTfsvc/EHC9hiOYweRW3bLTSbiJwTsTHzTLS9NbTaOFrAecvDj9AnvoYhNqOlVLWr8a2eWSZbB6bg+U+y6d2F7ZNuAKdcfDqjE/pf4jp5KuahSNS3xEsPF6c/lKUaUz4b5OBMfwk5NrYagpHeRUAELxlAPXPrbXYYAXHom9j2p4SBEgfYSKs70tFpOnQl95b8I2WW/atjiZaRgRskXanttRpCHcU8mtEkrnBXoFRkuxjYWwOSjq1NoAGM8lyLUu2lzVxTP4dnUQah9ThoVOv9Ubxd91R7upqOJ+qNYW2C0fStg0DbYpqHhcB7F9tqtEtbJqUTghz5dTI/tJyfLyXbtLuBUa17ThwBB8DkIZRlBmMP+EFiz4PiV6t4v8MOYhnRT21sDutn04WttWIdCmUxSlvYc6x5BaVKXAM4TK0ko+pZh0Ss5NjHT6KZcuc7YSEE5x2KuVzYjYBIbzTiH+BRxfHsDoXGRknyRtKmagEbhautIwYWlO4dSnBgrX/o5sY06j2w33yrBRrggKpWddxcTEymtrxA5CXKR3It9s7Zb1qoJhLrepMZU898JsZWqDTsJ/DoO67iatKT6xqFGkZqva0eJ/bdHOFK0dQRaPDlveCWoLTtQo1QXUajHgb8J28xyQ11emSEDetnPXY805gDAAi3swqvaaxw4Tax1QVMc1RjyR48WdRDqNjjibuELU/8bjnAKfP2UFW2a5padiIS5Y/60Yls4hrdapTqFzHRPUA+W4UVtq76kNrjJwHAQD7HCsl7o/E5wfyJXjtIY5vCWiB8oyqOaKFBgunWZJcI7paQvbvT2Bg44kD/AAmNav8ADbA32VfvLh7jtKnlO2PjCgZz2gwN0SHECG9fr9la2lu2eI7pvaU2x4grLDA7a7LXAb4j1x/lJtZrt4zGXczufIdAm3aHUm0GcuMzw9B1Ko1hfB7yDLj1Kfjj9EZZfAPXLqBDT8wfoqw50q1dpLMxxAkeB29CqqG5VmJUiaQ27PiHyvozslcFlrRB3DB/I+RXBeztnwDjd9nkAu/9mbY/hKPFuWAn2UflPZj6HP8A1YLEuNoVil5SOsS3jgdlFaW+ZUQpuJkz4pzaUhClnfwVJEtJ0JJX7TFjuFzi0SYLYwJxMhNKh7y592wrFtYcPPERvlO8X+m7GYF3Z0Sy15stNSAx2G1R+UmYh39p8dvLZM9Qtw5c1sKr6LJmQ79LhIM5Mjly2CeaFrzzLOEuptE7yWDoBzb9E/JjrodKCfQ6t7YF2eSk1W1bwEwEudqbBLmkFL7vtCKjC0fm2hT22SPs2qEcYbTwefgE4tWkDJz4qHR7NgZxOI4jkqe6qDkilG0c1omtaxlMzXSCijTMbrMetBQJtV7Q/BoufzAPD5rhWta8+tUL3uLpP2FbP6i6mRFIHkSfbA8N/mucUxMu+/P/AArcMNWyhJpD7QdefRrU6jDlrpImJaQQ4Hrg+66pZagK7RUbMO67jkQuBU3kOkldd/p5dyxzeRh7c+TXfOPdD5GOlaAydWWKtI2Tbs7moFlOkCjLNnC4FRRexKeyxRISy7uXMlvLkUxoVJCG1KmCwq6atJocuyqVXCTKEuiIx7I+nQ4z5fPwS3VhwEcvvHmkfS9Cqrnxz/tBlm880yrju4+5S6kwkuJPMmPSQFtG2QfF3ABkblaUKhJ3IEb+eJXle+7reGC5526DAM/VQXJnBdJAzHL/AD5raMsg7TWRfTgDiIGOZ+9vZUtlQ0X8LWcTjuSYCuhdG7p8J/b0Qd9pnxgC3hBHPpuP3T8c60xE42KvxD/hkPaHThoEz4md0k/BDMAgukk9B0x5q2NseECTMeSHNryCP2UL4GnZjTi57WNkydl3+1phlNrRyaB7Bc5/p5p7BULz+YDEroNd+FNmnbFz0brFEHlYkWLshraaCJG6FqUi3CLF6D7KCtWlBJBUgB1QzkKj/wBTJD2Ej9DSIHJX6s4YKrnbuh8SjTfExLfKD5eKf46SegoaYt0WsLi2HA4uc3BaCGwR4cUgeahZcPoVOJrg1/MTII6HkVQnOfRqSx0Gd9lfbNjq27TxQDI/L5g8ICsaseMLi3+I01qOBu5n9vUgdJS+jQIcHRvmUbp1V1GpwumPQj5beq3r2zqL2z/4n/kP9vh4DKmlEXkxX/SDaF2B+Y+iZUbtrwMQj/8AorDSExMbpLW04smCkuiWqCalbhKPp3I4DPSf5SahVOzoIRGo1OGhUM8gB5lZjVsdijbOWa6HVq7pw1xJmc+WMoarQDWzFPhHgSceE59Qj6VH4r3SziJcdpGAY3jooe0Gn0qVIuyXTgch67T5L0V1Q59lSuagMkD5Qrh2B1FzKjM904IJ2Gc+OYVHqO8U37PVocD0P8fwmTjcaMkj6G0985TFz4Cr/Z244qQP3G/7psa42XmSSjoncWhna3BwQprurIygbQomqJCKMricmxDUeabXuaNpPTZc+b22FxXZSqta0umOBxcBiRxS0QTC6Xe0opvETxAhcrq9in0qwrA8LA8ODSeIn/iCOWeadDjTvsvXLVFqe3jbgf72yg6w+GHOdyaY8zsmwtCxuOeY+ZHsql2suC0HMbfLn4boUrDbK467LHlxyeI5nbJ/lEW94SDiJOSMk+qpV/eOnfnKnttaexuHkmfykCD5EbYj5qn0Nqyf21ovDXT6en+1pb3Rad/8pdaXD3tDjLRHqvXunzSWqGchzcOLsjY8h94Q1MeBWto+BuURTYZ5wsMbLb2PPeHkrk8bKldnHcLhmFd7Zk7GUjP2ifKvpKGrEV8JYgoVxKhb3f0U7HyUrfTghG0MIFJ9NGWE1WrWvai4pupbGOIeYGylkQoLclrw5u4MpifGSkanTTRyTXbMh5Y5sEdd/dW3sxcUH0m0ncPdA7jxPD4tdvHyymP9RdJLnNc2dpIxAB59VQrKwe6o2GkwdxI9nDYq6ytHSrywZEMMRsZkfI/spa1k6rQcDHcbPgY8ueyr1t8RndFQtH9lQd7x7ww7z+qt3ZaTTeCJ4jH37peR1sOJr2W1M1KPwye8z5jp5hb3tN20QlWgg0bisHjh4ieE+v8AtWW4rtgn82VPJKwZYFJ2V027jsOX7qLX2ObbhvMy53pgfRWZ9RrWiBE8vL/aq3aupAa0bcP+R8/qix1ejlhUNlU7Nlnf4iQASS0bmSQBPTc4SX+oGqNqOZSpiOHJjYSI4T4/T3RVGp8OpIMAkjP6T19iUBrFOhSaHFnE5/NxkwQTJk4J8ArI9glSLE17O0eJxaOWfv3Sus8EmI/YJjoFxwOcdzA5xzHNOl0YzsOgagOI0Wn8gHnkDCsVuwk7rlfZK7J1KpGGVYe2ecQ0rr1vTiF5nkrjP/oiUmjejULUY27UVMAlb8A8EtGKX6SQHt8s+iEpWPxXBxHdacL0CJAH5hHv9U6dTDGAbYVC/pWU48n8iTVQNzt9/wALlvbS24hvkic48vVdH127a3nt8lzjtHetOwBJzJ5YRxQ2yqs0JtRneOfBR2fZ8U3S4E9No+aZ21bIaDH30Tf4BMTjy2Tbk1VinxWxfSp4gfNRuoidk1NFoGJPzQ/weLZY4nKVglHpsjrakQc7LZttG4z4fwiaa3iDyGWmPgjzV50usBBK52ypCsumXoe0Au9P9JOWNjIxUlTL2K46hYq8KPgfZYkHehfpXfi97JRIuAlDpLlvTad0nkQWNn3ChFwZ65UL3Y8V4GxBS73s6yzdqNHNVgexobU4Wg+QEx7krm1zaVqRgNGCSBEieeN+XyXWrC6dUpCZmIzsUrdoznv4nyPL916KyFsVopGjalc1u65jSwYILM+YmZV+0myLG4HCCEYdKYIeGgHmRifNaXF1wiOgScuTVDoK+hPq1ESZjrPP7yUDRuoEkyZwOu+fopdUa8ifM+yU29vEknySk39KlFUFw99SeLAOyl1DSw+JMfwobYc/FTmv1+vjhHjm7F5IlK1jReCXg4MADPSDA9vdUntRTqGqA4EhoiYxj6QAPZdfuKXGOnKcYHMjxSK50dtR3A0YG7jkn/j4DwHRXY5ksonL7fTHupl8ERtI38vl7hMuy2iGrLnEjfHXGPmug3uhnLQIHDA9ck/fgoLXTPh4Ag/TYfQIpZdUYogumaa6ndsecBtPhaJzkt39l0ynUwFz+nTIq8Tic7SrzYHuCVF5O0mT5lSGdu7KJcOiXNej7epKRB2IiyS1DQHVXkBlNpcT0xJPoFVtZ7ZtDzPda0D82Inn7Jp2mpOfbVqQn/usLcGCDu0yPEBfNd4bpjix/wAWQYIdJyOS9PBGMo0PhKkddvdU/EiKTmkHdwM481UNfpEN7kkjn7ytuxzvw9JxqEB7zMdB/Km1bVaZbwth7jid903jFBcmxHpAe4yQYHzVko3LoxgcvsKsMAB4qhONmhZV1ucNaYHihb/DB7cX5DhB80dYXo5mPmFVKVYnMbJlbGPJYrZxZ3vEz4Lai3mlFKeuyZ2NeRBRPo5E7omOSy2f8N0hecEYmR9FDWMDf78kiQ+LLO3tG6Bleqn/AIg9R81iVxQzkOX14KLZXHCgKrhMqXCkcVR5gVM5Xry47KOgjLekHOaCcEiUKRvZd+y9i5lEcRmTICbOpDoF5a0+FjQDMDzWzyvU4xjBDrYBe1uEQq5cVhxcRTbV6mN1VLivM5z/AIXnS3I9LDGoEtSuST9PvwKjNIkHpslNW8IdExIWt/qnCAS6MeyKg+hiwwPoozWkHEeP8ffJKLPVuI8z4lHOuOLkB0z88LlE5sMkHGAB989161nIINogbx1OPpk/RRC73Ek+O3t9lPi2JkhgWu5grBTYd/zfRLKlQRME+TgffohBeji5/VGAxhd2MkOB25ppZ3IAiUsp3AI6+a3f12S88bjZJm2iwUqshG29WEj0yr1TGrXACljrZKGV7icKsdpOytvdd93Ex4/WzB9eRTP8TkgnbPoVC+t7ck5Np2grZWLb+ntAGXVKtQdDAHyQGraSynIY0NAGI6q9W9bCU65bYmFdibfZQujmVamHNPUIFlsNzgjHmU2uqHDVPjy9eaGrUIe2epPyTaMsgsaoktO/RHmicEH/ACkV+DTqipyJT+zrSJ3jPy/2tqjgvTq/Fg4jb+ExtunqkFJxLwQZB/N4H7lNbOsRgfPdc1ZyGjKoOOa9qNUbnNid0EdSExkeiVKI2Mgz4X3AXih/FeP/ANf8rxLoOx3WZhanwXrrmRC0cSNlJJEKQbaVABlMLIS4EOAdOOaB03S3VT+aB97HZWex7PMaR3ySfT0MDZbHE27Djjd2Wy0qd0TvCyrV/wBdSh61Pha2Dt5591z/APqT+JZSpupVajZfDxT3LQNuIZCfJtviUxgnsfatrDSeH8rpjlv0SB7xPdzxb/SFzujqtw6pwvDy0FoBcTxDIyTAn1XUNJs2/D4ztE+f3+6nni4MthNNaEl5RMjGQJP7BVTWrnABkgHJ+/VdFuaIPFy8+X3hc+7V0g1zmjO2fvxKLGtmZJaBqWosDsHEQZMRzTS11+jt8RmeQcPTyVBu7d0CZ4Sc8gssqDBUIfT4m4O0Hn8s/RV+mL22SrM18OmVdTpOjIdtz5+iGvdSAOHH2iPbdUjSdGcXF4PAycDn5+SbvtSP1TCBwS0mGpN7LA2uHD/8od13kDuAfMIS3qx97LQiXZaCesrkgZMsVnUBG6PbXGyRac/MAH9k8pOC6S5RoTNWiVlWDhbm4KENUTC8mTHL6qLjRG+zarWJhw/TmOo5j9/RFvfIBBwVrSpL22hpcw7fmb5cx6H6rYs1BNhU6kovUKQewwgaZAd1TYnu9FXhkUY9o5rqlr3xHXJSy7pgwSMSf8Kz9oaZa7indVljwWuLjgHH7qs5iu/ofEBaOWB47ZWUrkNbEEGInkY5LelVcR3REn2HL78VqymO8DkjIH1XGBtvWAbxNCKt67QAXbn7KBpuhhAERz8/9/JQUxNQEzwwB6hcaWO0LTO/D981JXghDWrh+gkQpiDzCXNhxRDwDxWKT3WJQdjinbQST02RttbcRA4hnlv8kLQ1kEQ5udtlatCtiWh3whPI5mOu+eWyTGLsmhFtjrRqdGmwAObxDlw5HoU3o0w4yIPogKVJxjixA24P3CYWmMAH1P8AKfEoZNeUzw4bKqur3oFQU3tnPOAOoPVXMKqdqrAz8Rok9JgesckGfG+0F480nTE99a06kNa1ocTmI7vmiLamKdNrZkj5/cKK3aWtzuckmJE+QCGuq/FjkkJN9lba+Hl9diOEEHKpXaHTnEOMzmcb+ysddwYPE/VILt0mSY8EaVA9iyzp0j+Ycoz16eGStXUqYOGj6+ymwJBz5HChbaF57odCNNsGUYpET7r+2cc/9r2nW2ncdICJOkv8QPBanTuHY59v2R8WhXNM2FSZkwfL7Chp0XcWMqZs85Hhj1yP3WNqQfHqiiAw20qEETv5QnbTzCr1KpkSB5j/AAndAcTYK0FkLqnen6Gf9Kdz+iFqUDJOw5qO21BuW7kbY3HmpZLeiaS2Obe5xleXD9jzaZ/keyAp3YDoOAfkiKr2kSD6oOP0GgxlfII2TqnUBbKqrDEtGw28k50xxLU7F2OxOhN2gpcUkjA6lUZ9SZHDg4HQnwXRddy0jHvgeqpl0ykNncRG3grEHIU1SKccTo6D6ICiDxuccnl4KbVKXE0uI8RnYBBXNwW0x/dEY8VoI8pOBHA7aPofv3UtBnEHR5AffokVldnukiZEemxTWg4sdwu57HquZyDbMj05joU0pA9ZSioRu0gnp1RVrcTjII9PqktDExlwr1QAv6fNYsNPNOp5lxAI5Y/dXzsjdU/1f/GYHtOeSq9PTpAmRIJ2zjp4InTWYLQT4ERHqgpg41R1WnqDYECfL/K8bdsJw8T7/RUjT6DnkBtQhs9ZnHLoPdOKWjPAHwz6GRM85iQhtjuCRZaV0HSC6D7JXqddrGkk/EB5TjwEjxSus2uyBUZ3eol0eRn1S/tBrDLe1rXA4nik0Q0gRx1CGMwOhOfJMjctAUka3t21mXuAd0nAQQumv/KfULjt1rxeS93ESTuTk9Vml9oqlN8scSD+kzCb6dGe1nT76hVeQGtMA/m6enNLLqnEh0nx5f7Vutqp+E0gCSBvylVztJpZqtMPJdyAw3p6+pXelHe5g2i2bHuMnblKsLixogcI8JCoGjCpSc8HliSQPruEwGs94APB/wDbAP0wthFRQM5uTLHWrtj+BP7Kv3F20yZ26YI/wpdQuO5EnvYMuJ+RCSMoAc3D1MfwiYJLePMS15I9fYoFmonY5Kkv3cP5TJ9iPbdLSziM7FLZtlgtqnFEbqwaY87Ks6NTyrIyA2ScfMIXo5slLncWIImI81tVpCm39ME/2jb05+Khu9QFLvNzyM8/XklN5fPqZPLlyU7TvRO2Mie7kZGx6j+YWjq3DwgZAaM9Scn6x6IO1rhwycjqiH25MvaO5zB3aTuPFvMH0Q0chjTqgkHkcH12RttdluOXNV/4haCfSEdSrFzeMtIGN+oWK1sJMa61btczw/dU27pN2YJPOP5Votqz6jSwtd4Ext4JNqVLhOIBV0JJqxl2itX1IAEHc4yl1xTaCJ/K3AHjsmF7cMbxHdxwJS6vVa6BMmJ+qKzD1lAEAt2goyhcNO57wxB5+KHsyHUy0eWPmiqlo1rARny3HmtODaFYcXC4biR+/rujWM7yAoFvCBz2nmD/AAjmTjOd4/grmrNTC58FiDNx/wAR816l0HY9ZU4zxVC4+LfLAHREWjDnkwkYGfGSOarP4pwxxY6clKzUXNOHcPkEppjlSL7bVI70yRgYjHlCa2GvtBIAqPIwBjrz4sALntDXiRks36fyrBY3tOp+oNONjvHiOSBphWmXP8WXtDngREAQAXOkj2HVKdY4a1tVpuaAyoCzxIiOLPKcjyBUzqQdTbxnAn8v9p+mceRTGqWOZLmgtMiAeXlyP8Loyp2C46o+Y9e0mrRqFpb3QYaRkEcvJMOzGiA1A+tsMgTuuo9quy7Xse+iZzs6DjoI3K5u6zuGGPitbB6AR7qqOW0Kljo6IbsEDoMgTA/le1tRY1pLjgfL+VQRScN6z3HmAYHyChq/+o9xE7TO3gFrmZwC9SuPjuIaYYTM7F3p0wpqFpTpcs7pHf66AIpNjG539kpr6rVccvPpC5RbOdItF7ctcDnY+yBbfuB3EDeefh4pFTuY3OOv3yWV3zkE+K3i7MsdV9Sb+nf1/wBL22PEZ29oSWzyYT+1o7H36Hkskjiw6Y3CKuXTAG5+/VD2FMtG0hH2nwy8Ody5EJGSSoGT0ZUsnfCzAEeqXutnOa0tGxg/VMK2rMqVOEHbHqo6zuGnUEc2uHrLT9Qkxb+iSOhRaC3pv9nrKPp3RbkQRsQ7YjoeqXWVoCzhknMg9D1W5tnNPDPETgeCyVNm0NKNFhPHs04E8nf2k/Q8/dFtfBLeveH0P34oa3qFjeEQQ2JB/UN8+s55LzUeEAVGnuzM8wDu0jrz8YQ9mgtbUSyoWjkEv1Kvxg5zz/b0Si7uXPuZmAG5gbcgirMzUiJkwnwuJsXsrmqWxaOJ2SdvAdEna8tJn78Fd9Zt/Dbkqdd8PFBweo/cbH0hUw/A2e2F0Wuke3I8oPonYftBMHIM9dgfYqv/AIdwgjLSdx4dRuPonli0up8MzMwd4I5fQrZ62YSvuDggAkHhcJ9ijRVc0d3zz80jNXPQzkfT5qalcuaIni6AHbzP7LLOG345/wDd8liVfindPovEvkEM6Rkrc7rFi5jCanyRTO7JGDlerFhi6LloVy7gaeIyQZ/0rw5g4Gt5Y8OqxYpsnY9dIGp5cGn8sgRt9FvrlrTayW02Tn9DTsMbhYsWxMfZyjWqTc4G04EZgHl4qo1tvIH6lYsTonTFFywSDG+/zQFYfUrxYq4E8iNS0N1ixGwEMrXrzwn2mnMcpXixTMIu1jSHdx1UTqYLjPiPRYsUD7FPsErUGtbLRBEbKeqZpEnfb5hYsRIwjsN45Qjy3PkMLFiF9h/DWscnxAQjDMMP5XBwI6gAkfMLxYiiAIm27XAEjOOZH0W1lSDajSMEHqT9V6sVD6CXZNrh73mM+6purMAkgLFiZDtDAOm48DsxBaRGIJMH5J3o9QlrTzdMwAJjYwOaxYm5P8QJGuo0gKjoESRPq2T5ZS+2YA5wAxErFiGP+Jseg0LFixJ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44038" name="Picture 6" descr="http://2.bp.blogspot.com/_J7EdQWfcPrs/TJR5SEaPH0I/AAAAAAAAVMA/hMFFcbTQi9s/s1600/VossenJon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3768080" cy="2932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40" name="Picture 8" descr="http://static.zoom.nl/10E24C00952D078234EF3FE64FA3BCDE-baby-tij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3757092" cy="250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7.staticflickr.com/6023/5918249344_e4af88656f.jpg"/>
          <p:cNvPicPr>
            <a:picLocks noChangeAspect="1" noChangeArrowheads="1"/>
          </p:cNvPicPr>
          <p:nvPr/>
        </p:nvPicPr>
        <p:blipFill>
          <a:blip r:embed="rId2" cstate="print"/>
          <a:srcRect t="6048"/>
          <a:stretch>
            <a:fillRect/>
          </a:stretch>
        </p:blipFill>
        <p:spPr bwMode="auto">
          <a:xfrm>
            <a:off x="2339752" y="764704"/>
            <a:ext cx="4378821" cy="557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hthoek 3"/>
          <p:cNvSpPr/>
          <p:nvPr/>
        </p:nvSpPr>
        <p:spPr>
          <a:xfrm>
            <a:off x="4608222" y="44624"/>
            <a:ext cx="3631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nl-BE" sz="28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Welke dieren zie jij?</a:t>
            </a:r>
          </a:p>
        </p:txBody>
      </p:sp>
    </p:spTree>
  </p:cSld>
  <p:clrMapOvr>
    <a:masterClrMapping/>
  </p:clrMapOvr>
  <p:transition spd="med">
    <p:pull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53</a:t>
            </a:r>
            <a:endParaRPr lang="nl-BE" sz="2800" b="1" dirty="0">
              <a:latin typeface="+mj-lt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39552" y="836712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000" b="1" dirty="0" smtClean="0"/>
              <a:t>D</a:t>
            </a:r>
            <a:endParaRPr lang="nl-BE" sz="2000" b="1" dirty="0"/>
          </a:p>
        </p:txBody>
      </p:sp>
      <p:sp>
        <p:nvSpPr>
          <p:cNvPr id="7" name="Rechthoek 6"/>
          <p:cNvSpPr/>
          <p:nvPr/>
        </p:nvSpPr>
        <p:spPr>
          <a:xfrm>
            <a:off x="1403648" y="836712"/>
            <a:ext cx="6984776" cy="4320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000" b="1" dirty="0" smtClean="0">
                <a:solidFill>
                  <a:srgbClr val="002060"/>
                </a:solidFill>
              </a:rPr>
              <a:t>De tastharen</a:t>
            </a:r>
            <a:endParaRPr lang="nl-BE" sz="2000" b="1" dirty="0">
              <a:solidFill>
                <a:srgbClr val="002060"/>
              </a:solidFill>
            </a:endParaRPr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539552" y="1229558"/>
            <a:ext cx="792088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nl-BE" sz="2200" b="1" dirty="0" smtClean="0"/>
              <a:t>In het donker: gevoelige tastharen</a:t>
            </a:r>
          </a:p>
          <a:p>
            <a:pPr marL="457200" indent="-457200" algn="just">
              <a:lnSpc>
                <a:spcPct val="150000"/>
              </a:lnSpc>
            </a:pPr>
            <a:endParaRPr lang="nl-BE" sz="2200" b="1" dirty="0" smtClean="0"/>
          </a:p>
          <a:p>
            <a:pPr marL="457200" indent="-457200" algn="just">
              <a:lnSpc>
                <a:spcPct val="150000"/>
              </a:lnSpc>
            </a:pPr>
            <a:endParaRPr lang="nl-BE" sz="2200" b="1" dirty="0"/>
          </a:p>
        </p:txBody>
      </p:sp>
      <p:sp>
        <p:nvSpPr>
          <p:cNvPr id="44034" name="AutoShape 2" descr="data:image/jpeg;base64,/9j/4AAQSkZJRgABAQAAAQABAAD/2wCEAAkGBxQTEhUUExQVFRUXFxoXGBgXFxgYGhcaGBoaFxcXHRgYHCggGBolHBQXITEhJSkrLi4uFx8zODMsNygtLiwBCgoKDg0OGxAQGiwkHyQsLCwsLCwsLCwsLCwsLCwsLCwsLCwsLCwsLCwsLCwsLCwsLCwsLCwsLCwsLCwsLCwsLP/AABEIAMMBAgMBIgACEQEDEQH/xAAcAAACAgMBAQAAAAAAAAAAAAAEBQMGAAIHAQj/xAA7EAABAwMCAwYEBQQBAwUAAAABAAIRAwQhBTESQVEGImFxgZETobHwFDJCwdEHUuHxYhUjM2NykqLy/8QAGQEAAwEBAQAAAAAAAAAAAAAAAgMEAQAF/8QAIxEAAgICAgMBAQADAAAAAAAAAAECEQMhEjEEE0FRIjJhcf/aAAwDAQACEQMRAD8A6pplwQ0ceFNeXQAmRCRdrrg06BLDBjHmqIzVrl1OCVHh8WWSF2krHJFt1W8iTyVVoUuN7iSSCcSi6FRz6ecnn/KIs7tjWhrm5nktw+THByilb/TOdDzs1binsnd7ew1KNGu2kE/JRaxrdFkh7oPIc1FJzzTbStmJ2KK144uPSVlWXDOyYWmm/Eph7djlEvtQ1hBQybWjHsQinCNs74tKXaprDaZaI/MPpgoX/qzfiBoEz+6avDzNcktdgqLLnS1onCJsz3pKrIdwkGE1tbtKVhRbotzKohKNQqy4oGlqm4XuTmFznZikH2dk0iSJRfwWsHRKbfU+Aw4YXl9qweIat5aCTG9vdNc7hCMfRB5Kv6Sxze8QVY6T5Eo8aT7OALesWvc07clprGs06DOKoYBMADJJ8ERXtuIyq1/UDTS+zPD+Zjg4fMH6rt3RuhDddtaB/M2pTBMcTgC0eJc0mB5pk2kOAPaQQcyMjPNcdtNTLKhY+I2Tez1ytYmW/wDctnbsmfhmd2nkPBN4fgTR0oCVG5qh0TVKVywOovDhzGxB5gjcFObbTwcuS5NrTFtEmk2PFyTSvZgNghTWrQwCNlpqd0A3GSgpGo59rTuF5b9UtYzMp1eWT6lUktwpKmmwNliZ1A1tWICsFjZcTeJ3slFhQh2eSc3FwQzudFN5TyuPHH2MxKK3JgF/ZtJxCDqWPRF6BaveSXTAVno6WCNkWGElFKTtg5alK4lH+EV4redOHRYm0L4lU7VOfXaIMAGSOqAsWkjhIiEQK7jIK8FQBXPy5Y4eqkwnJomuC1kBvkfFT2mkCpk7pTVpvJkbKyaZV7oOx5qG/oDYuu+K2dDcyqv+FNasHOB7zufSVatYl1TinELywcxsEgK3xfM9CaUdv6FCdF7tbZrKTWgQA0fRKLq0c9rgN8worfW5HDPkmVvfMESRleY5yll6GuOrs5s7TKpqH4jDDcTyWt4WUu80SfBdEvXMqU3gYkHIVV0rs4Wzxni6Svbh52NQbn8+foKaI7OualMEiCmtGjjZN7DSQAMBGO08ALy+fK2lSM40JrKx70+KslO1HCltFhadsJtRrCFuNL6AkV7WbAzgZKZaVpLWAYyp7kcRB6FEfF4d1qST2bRMKeFjRCht7rj/AC7LK9QtzEjmnco9o4KCW69R4req3qwqQag1a3T2ua4Tggj5LpZYvo5Hy72ntyyq4jBBTfsvc/EHC9hiOYweRW3bLTSbiJwTsTHzTLS9NbTaOFrAecvDj9AnvoYhNqOlVLWr8a2eWSZbB6bg+U+y6d2F7ZNuAKdcfDqjE/pf4jp5KuahSNS3xEsPF6c/lKUaUz4b5OBMfwk5NrYagpHeRUAELxlAPXPrbXYYAXHom9j2p4SBEgfYSKs70tFpOnQl95b8I2WW/atjiZaRgRskXanttRpCHcU8mtEkrnBXoFRkuxjYWwOSjq1NoAGM8lyLUu2lzVxTP4dnUQah9ThoVOv9Ubxd91R7upqOJ+qNYW2C0fStg0DbYpqHhcB7F9tqtEtbJqUTghz5dTI/tJyfLyXbtLuBUa17ThwBB8DkIZRlBmMP+EFiz4PiV6t4v8MOYhnRT21sDutn04WttWIdCmUxSlvYc6x5BaVKXAM4TK0ko+pZh0Ss5NjHT6KZcuc7YSEE5x2KuVzYjYBIbzTiH+BRxfHsDoXGRknyRtKmagEbhautIwYWlO4dSnBgrX/o5sY06j2w33yrBRrggKpWddxcTEymtrxA5CXKR3It9s7Zb1qoJhLrepMZU898JsZWqDTsJ/DoO67iatKT6xqFGkZqva0eJ/bdHOFK0dQRaPDlveCWoLTtQo1QXUajHgb8J28xyQ11emSEDetnPXY805gDAAi3swqvaaxw4Tax1QVMc1RjyR48WdRDqNjjibuELU/8bjnAKfP2UFW2a5padiIS5Y/60Yls4hrdapTqFzHRPUA+W4UVtq76kNrjJwHAQD7HCsl7o/E5wfyJXjtIY5vCWiB8oyqOaKFBgunWZJcI7paQvbvT2Bg44kD/AAmNav8ADbA32VfvLh7jtKnlO2PjCgZz2gwN0SHECG9fr9la2lu2eI7pvaU2x4grLDA7a7LXAb4j1x/lJtZrt4zGXczufIdAm3aHUm0GcuMzw9B1Ko1hfB7yDLj1Kfjj9EZZfAPXLqBDT8wfoqw50q1dpLMxxAkeB29CqqG5VmJUiaQ27PiHyvozslcFlrRB3DB/I+RXBeztnwDjd9nkAu/9mbY/hKPFuWAn2UflPZj6HP8A1YLEuNoVil5SOsS3jgdlFaW+ZUQpuJkz4pzaUhClnfwVJEtJ0JJX7TFjuFzi0SYLYwJxMhNKh7y592wrFtYcPPERvlO8X+m7GYF3Z0Sy15stNSAx2G1R+UmYh39p8dvLZM9Qtw5c1sKr6LJmQ79LhIM5Mjly2CeaFrzzLOEuptE7yWDoBzb9E/JjrodKCfQ6t7YF2eSk1W1bwEwEudqbBLmkFL7vtCKjC0fm2hT22SPs2qEcYbTwefgE4tWkDJz4qHR7NgZxOI4jkqe6qDkilG0c1omtaxlMzXSCijTMbrMetBQJtV7Q/BoufzAPD5rhWta8+tUL3uLpP2FbP6i6mRFIHkSfbA8N/mucUxMu+/P/AArcMNWyhJpD7QdefRrU6jDlrpImJaQQ4Hrg+66pZagK7RUbMO67jkQuBU3kOkldd/p5dyxzeRh7c+TXfOPdD5GOlaAydWWKtI2Tbs7moFlOkCjLNnC4FRRexKeyxRISy7uXMlvLkUxoVJCG1KmCwq6atJocuyqVXCTKEuiIx7I+nQ4z5fPwS3VhwEcvvHmkfS9Cqrnxz/tBlm880yrju4+5S6kwkuJPMmPSQFtG2QfF3ABkblaUKhJ3IEb+eJXle+7reGC5526DAM/VQXJnBdJAzHL/AD5raMsg7TWRfTgDiIGOZ+9vZUtlQ0X8LWcTjuSYCuhdG7p8J/b0Qd9pnxgC3hBHPpuP3T8c60xE42KvxD/hkPaHThoEz4md0k/BDMAgukk9B0x5q2NseECTMeSHNryCP2UL4GnZjTi57WNkydl3+1phlNrRyaB7Bc5/p5p7BULz+YDEroNd+FNmnbFz0brFEHlYkWLshraaCJG6FqUi3CLF6D7KCtWlBJBUgB1QzkKj/wBTJD2Ej9DSIHJX6s4YKrnbuh8SjTfExLfKD5eKf46SegoaYt0WsLi2HA4uc3BaCGwR4cUgeahZcPoVOJrg1/MTII6HkVQnOfRqSx0Gd9lfbNjq27TxQDI/L5g8ICsaseMLi3+I01qOBu5n9vUgdJS+jQIcHRvmUbp1V1GpwumPQj5beq3r2zqL2z/4n/kP9vh4DKmlEXkxX/SDaF2B+Y+iZUbtrwMQj/8AorDSExMbpLW04smCkuiWqCalbhKPp3I4DPSf5SahVOzoIRGo1OGhUM8gB5lZjVsdijbOWa6HVq7pw1xJmc+WMoarQDWzFPhHgSceE59Qj6VH4r3SziJcdpGAY3jooe0Gn0qVIuyXTgch67T5L0V1Q59lSuagMkD5Qrh2B1FzKjM904IJ2Gc+OYVHqO8U37PVocD0P8fwmTjcaMkj6G0985TFz4Cr/Z244qQP3G/7psa42XmSSjoncWhna3BwQprurIygbQomqJCKMricmxDUeabXuaNpPTZc+b22FxXZSqta0umOBxcBiRxS0QTC6Xe0opvETxAhcrq9in0qwrA8LA8ODSeIn/iCOWeadDjTvsvXLVFqe3jbgf72yg6w+GHOdyaY8zsmwtCxuOeY+ZHsql2suC0HMbfLn4boUrDbK467LHlxyeI5nbJ/lEW94SDiJOSMk+qpV/eOnfnKnttaexuHkmfykCD5EbYj5qn0Nqyf21ovDXT6en+1pb3Rad/8pdaXD3tDjLRHqvXunzSWqGchzcOLsjY8h94Q1MeBWto+BuURTYZ5wsMbLb2PPeHkrk8bKldnHcLhmFd7Zk7GUjP2ifKvpKGrEV8JYgoVxKhb3f0U7HyUrfTghG0MIFJ9NGWE1WrWvai4pupbGOIeYGylkQoLclrw5u4MpifGSkanTTRyTXbMh5Y5sEdd/dW3sxcUH0m0ncPdA7jxPD4tdvHyymP9RdJLnNc2dpIxAB59VQrKwe6o2GkwdxI9nDYq6ytHSrywZEMMRsZkfI/spa1k6rQcDHcbPgY8ueyr1t8RndFQtH9lQd7x7ww7z+qt3ZaTTeCJ4jH37peR1sOJr2W1M1KPwye8z5jp5hb3tN20QlWgg0bisHjh4ieE+v8AtWW4rtgn82VPJKwZYFJ2V027jsOX7qLX2ObbhvMy53pgfRWZ9RrWiBE8vL/aq3aupAa0bcP+R8/qix1ejlhUNlU7Nlnf4iQASS0bmSQBPTc4SX+oGqNqOZSpiOHJjYSI4T4/T3RVGp8OpIMAkjP6T19iUBrFOhSaHFnE5/NxkwQTJk4J8ArI9glSLE17O0eJxaOWfv3Sus8EmI/YJjoFxwOcdzA5xzHNOl0YzsOgagOI0Wn8gHnkDCsVuwk7rlfZK7J1KpGGVYe2ecQ0rr1vTiF5nkrjP/oiUmjejULUY27UVMAlb8A8EtGKX6SQHt8s+iEpWPxXBxHdacL0CJAH5hHv9U6dTDGAbYVC/pWU48n8iTVQNzt9/wALlvbS24hvkic48vVdH127a3nt8lzjtHetOwBJzJ5YRxQ2yqs0JtRneOfBR2fZ8U3S4E9No+aZ21bIaDH30Tf4BMTjy2Tbk1VinxWxfSp4gfNRuoidk1NFoGJPzQ/weLZY4nKVglHpsjrakQc7LZttG4z4fwiaa3iDyGWmPgjzV50usBBK52ypCsumXoe0Au9P9JOWNjIxUlTL2K46hYq8KPgfZYkHehfpXfi97JRIuAlDpLlvTad0nkQWNn3ChFwZ65UL3Y8V4GxBS73s6yzdqNHNVgexobU4Wg+QEx7krm1zaVqRgNGCSBEieeN+XyXWrC6dUpCZmIzsUrdoznv4nyPL916KyFsVopGjalc1u65jSwYILM+YmZV+0myLG4HCCEYdKYIeGgHmRifNaXF1wiOgScuTVDoK+hPq1ESZjrPP7yUDRuoEkyZwOu+fopdUa8ifM+yU29vEknySk39KlFUFw99SeLAOyl1DSw+JMfwobYc/FTmv1+vjhHjm7F5IlK1jReCXg4MADPSDA9vdUntRTqGqA4EhoiYxj6QAPZdfuKXGOnKcYHMjxSK50dtR3A0YG7jkn/j4DwHRXY5ksonL7fTHupl8ERtI38vl7hMuy2iGrLnEjfHXGPmug3uhnLQIHDA9ck/fgoLXTPh4Ag/TYfQIpZdUYogumaa6ndsecBtPhaJzkt39l0ynUwFz+nTIq8Tic7SrzYHuCVF5O0mT5lSGdu7KJcOiXNej7epKRB2IiyS1DQHVXkBlNpcT0xJPoFVtZ7ZtDzPda0D82Inn7Jp2mpOfbVqQn/usLcGCDu0yPEBfNd4bpjix/wAWQYIdJyOS9PBGMo0PhKkddvdU/EiKTmkHdwM481UNfpEN7kkjn7ytuxzvw9JxqEB7zMdB/Km1bVaZbwth7jid903jFBcmxHpAe4yQYHzVko3LoxgcvsKsMAB4qhONmhZV1ucNaYHihb/DB7cX5DhB80dYXo5mPmFVKVYnMbJlbGPJYrZxZ3vEz4Lai3mlFKeuyZ2NeRBRPo5E7omOSy2f8N0hecEYmR9FDWMDf78kiQ+LLO3tG6Bleqn/AIg9R81iVxQzkOX14KLZXHCgKrhMqXCkcVR5gVM5Xry47KOgjLekHOaCcEiUKRvZd+y9i5lEcRmTICbOpDoF5a0+FjQDMDzWzyvU4xjBDrYBe1uEQq5cVhxcRTbV6mN1VLivM5z/AIXnS3I9LDGoEtSuST9PvwKjNIkHpslNW8IdExIWt/qnCAS6MeyKg+hiwwPoozWkHEeP8ffJKLPVuI8z4lHOuOLkB0z88LlE5sMkHGAB989161nIINogbx1OPpk/RRC73Ek+O3t9lPi2JkhgWu5grBTYd/zfRLKlQRME+TgffohBeji5/VGAxhd2MkOB25ppZ3IAiUsp3AI6+a3f12S88bjZJm2iwUqshG29WEj0yr1TGrXACljrZKGV7icKsdpOytvdd93Ex4/WzB9eRTP8TkgnbPoVC+t7ck5Np2grZWLb+ntAGXVKtQdDAHyQGraSynIY0NAGI6q9W9bCU65bYmFdibfZQujmVamHNPUIFlsNzgjHmU2uqHDVPjy9eaGrUIe2epPyTaMsgsaoktO/RHmicEH/ACkV+DTqipyJT+zrSJ3jPy/2tqjgvTq/Fg4jb+ExtunqkFJxLwQZB/N4H7lNbOsRgfPdc1ZyGjKoOOa9qNUbnNid0EdSExkeiVKI2Mgz4X3AXih/FeP/ANf8rxLoOx3WZhanwXrrmRC0cSNlJJEKQbaVABlMLIS4EOAdOOaB03S3VT+aB97HZWex7PMaR3ySfT0MDZbHE27Djjd2Wy0qd0TvCyrV/wBdSh61Pha2Dt5591z/APqT+JZSpupVajZfDxT3LQNuIZCfJtviUxgnsfatrDSeH8rpjlv0SB7xPdzxb/SFzujqtw6pwvDy0FoBcTxDIyTAn1XUNJs2/D4ztE+f3+6nni4MthNNaEl5RMjGQJP7BVTWrnABkgHJ+/VdFuaIPFy8+X3hc+7V0g1zmjO2fvxKLGtmZJaBqWosDsHEQZMRzTS11+jt8RmeQcPTyVBu7d0CZ4Sc8gssqDBUIfT4m4O0Hn8s/RV+mL22SrM18OmVdTpOjIdtz5+iGvdSAOHH2iPbdUjSdGcXF4PAycDn5+SbvtSP1TCBwS0mGpN7LA2uHD/8od13kDuAfMIS3qx97LQiXZaCesrkgZMsVnUBG6PbXGyRac/MAH9k8pOC6S5RoTNWiVlWDhbm4KENUTC8mTHL6qLjRG+zarWJhw/TmOo5j9/RFvfIBBwVrSpL22hpcw7fmb5cx6H6rYs1BNhU6kovUKQewwgaZAd1TYnu9FXhkUY9o5rqlr3xHXJSy7pgwSMSf8Kz9oaZa7indVljwWuLjgHH7qs5iu/ofEBaOWB47ZWUrkNbEEGInkY5LelVcR3REn2HL78VqymO8DkjIH1XGBtvWAbxNCKt67QAXbn7KBpuhhAERz8/9/JQUxNQEzwwB6hcaWO0LTO/D981JXghDWrh+gkQpiDzCXNhxRDwDxWKT3WJQdjinbQST02RttbcRA4hnlv8kLQ1kEQ5udtlatCtiWh3whPI5mOu+eWyTGLsmhFtjrRqdGmwAObxDlw5HoU3o0w4yIPogKVJxjixA24P3CYWmMAH1P8AKfEoZNeUzw4bKqur3oFQU3tnPOAOoPVXMKqdqrAz8Rok9JgesckGfG+0F480nTE99a06kNa1ocTmI7vmiLamKdNrZkj5/cKK3aWtzuckmJE+QCGuq/FjkkJN9lba+Hl9diOEEHKpXaHTnEOMzmcb+ysddwYPE/VILt0mSY8EaVA9iyzp0j+Ycoz16eGStXUqYOGj6+ymwJBz5HChbaF57odCNNsGUYpET7r+2cc/9r2nW2ncdICJOkv8QPBanTuHY59v2R8WhXNM2FSZkwfL7Chp0XcWMqZs85Hhj1yP3WNqQfHqiiAw20qEETv5QnbTzCr1KpkSB5j/AAndAcTYK0FkLqnen6Gf9Kdz+iFqUDJOw5qO21BuW7kbY3HmpZLeiaS2Obe5xleXD9jzaZ/keyAp3YDoOAfkiKr2kSD6oOP0GgxlfII2TqnUBbKqrDEtGw28k50xxLU7F2OxOhN2gpcUkjA6lUZ9SZHDg4HQnwXRddy0jHvgeqpl0ykNncRG3grEHIU1SKccTo6D6ICiDxuccnl4KbVKXE0uI8RnYBBXNwW0x/dEY8VoI8pOBHA7aPofv3UtBnEHR5AffokVldnukiZEemxTWg4sdwu57HquZyDbMj05joU0pA9ZSioRu0gnp1RVrcTjII9PqktDExlwr1QAv6fNYsNPNOp5lxAI5Y/dXzsjdU/1f/GYHtOeSq9PTpAmRIJ2zjp4InTWYLQT4ERHqgpg41R1WnqDYECfL/K8bdsJw8T7/RUjT6DnkBtQhs9ZnHLoPdOKWjPAHwz6GRM85iQhtjuCRZaV0HSC6D7JXqddrGkk/EB5TjwEjxSus2uyBUZ3eol0eRn1S/tBrDLe1rXA4nik0Q0gRx1CGMwOhOfJMjctAUka3t21mXuAd0nAQQumv/KfULjt1rxeS93ESTuTk9Vml9oqlN8scSD+kzCb6dGe1nT76hVeQGtMA/m6enNLLqnEh0nx5f7Vutqp+E0gCSBvylVztJpZqtMPJdyAw3p6+pXelHe5g2i2bHuMnblKsLixogcI8JCoGjCpSc8HliSQPruEwGs94APB/wDbAP0wthFRQM5uTLHWrtj+BP7Kv3F20yZ26YI/wpdQuO5EnvYMuJ+RCSMoAc3D1MfwiYJLePMS15I9fYoFmonY5Kkv3cP5TJ9iPbdLSziM7FLZtlgtqnFEbqwaY87Ks6NTyrIyA2ScfMIXo5slLncWIImI81tVpCm39ME/2jb05+Khu9QFLvNzyM8/XklN5fPqZPLlyU7TvRO2Mie7kZGx6j+YWjq3DwgZAaM9Scn6x6IO1rhwycjqiH25MvaO5zB3aTuPFvMH0Q0chjTqgkHkcH12RttdluOXNV/4haCfSEdSrFzeMtIGN+oWK1sJMa61btczw/dU27pN2YJPOP5Votqz6jSwtd4Ext4JNqVLhOIBV0JJqxl2itX1IAEHc4yl1xTaCJ/K3AHjsmF7cMbxHdxwJS6vVa6BMmJ+qKzD1lAEAt2goyhcNO57wxB5+KHsyHUy0eWPmiqlo1rARny3HmtODaFYcXC4biR+/rujWM7yAoFvCBz2nmD/AAjmTjOd4/grmrNTC58FiDNx/wAR816l0HY9ZU4zxVC4+LfLAHREWjDnkwkYGfGSOarP4pwxxY6clKzUXNOHcPkEppjlSL7bVI70yRgYjHlCa2GvtBIAqPIwBjrz4sALntDXiRks36fyrBY3tOp+oNONjvHiOSBphWmXP8WXtDngREAQAXOkj2HVKdY4a1tVpuaAyoCzxIiOLPKcjyBUzqQdTbxnAn8v9p+mceRTGqWOZLmgtMiAeXlyP8Loyp2C46o+Y9e0mrRqFpb3QYaRkEcvJMOzGiA1A+tsMgTuuo9quy7Xse+iZzs6DjoI3K5u6zuGGPitbB6AR7qqOW0Kljo6IbsEDoMgTA/le1tRY1pLjgfL+VQRScN6z3HmAYHyChq/+o9xE7TO3gFrmZwC9SuPjuIaYYTM7F3p0wpqFpTpcs7pHf66AIpNjG539kpr6rVccvPpC5RbOdItF7ctcDnY+yBbfuB3EDeefh4pFTuY3OOv3yWV3zkE+K3i7MsdV9Sb+nf1/wBL22PEZ29oSWzyYT+1o7H36Hkskjiw6Y3CKuXTAG5+/VD2FMtG0hH2nwy8Ody5EJGSSoGT0ZUsnfCzAEeqXutnOa0tGxg/VMK2rMqVOEHbHqo6zuGnUEc2uHrLT9Qkxb+iSOhRaC3pv9nrKPp3RbkQRsQ7YjoeqXWVoCzhknMg9D1W5tnNPDPETgeCyVNm0NKNFhPHs04E8nf2k/Q8/dFtfBLeveH0P34oa3qFjeEQQ2JB/UN8+s55LzUeEAVGnuzM8wDu0jrz8YQ9mgtbUSyoWjkEv1Kvxg5zz/b0Si7uXPuZmAG5gbcgirMzUiJkwnwuJsXsrmqWxaOJ2SdvAdEna8tJn78Fd9Zt/Dbkqdd8PFBweo/cbH0hUw/A2e2F0Wuke3I8oPonYftBMHIM9dgfYqv/AIdwgjLSdx4dRuPonli0up8MzMwd4I5fQrZ62YSvuDggAkHhcJ9ijRVc0d3zz80jNXPQzkfT5qalcuaIni6AHbzP7LLOG345/wDd8liVfindPovEvkEM6Rkrc7rFi5jCanyRTO7JGDlerFhi6LloVy7gaeIyQZ/0rw5g4Gt5Y8OqxYpsnY9dIGp5cGn8sgRt9FvrlrTayW02Tn9DTsMbhYsWxMfZyjWqTc4G04EZgHl4qo1tvIH6lYsTonTFFywSDG+/zQFYfUrxYq4E8iNS0N1ixGwEMrXrzwn2mnMcpXixTMIu1jSHdx1UTqYLjPiPRYsUD7FPsErUGtbLRBEbKeqZpEnfb5hYsRIwjsN45Qjy3PkMLFiF9h/DWscnxAQjDMMP5XBwI6gAkfMLxYiiAIm27XAEjOOZH0W1lSDajSMEHqT9V6sVD6CXZNrh73mM+6purMAkgLFiZDtDAOm48DsxBaRGIJMH5J3o9QlrTzdMwAJjYwOaxYm5P8QJGuo0gKjoESRPq2T5ZS+2YA5wAxErFiGP+Jseg0LFixJ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44036" name="AutoShape 4" descr="data:image/jpeg;base64,/9j/4AAQSkZJRgABAQAAAQABAAD/2wCEAAkGBxQTEhUUExQVFRUXFxoXGBgXFxgYGhcaGBoaFxcXHRgYHCggGBolHBQXITEhJSkrLi4uFx8zODMsNygtLiwBCgoKDg0OGxAQGiwkHyQsLCwsLCwsLCwsLCwsLCwsLCwsLCwsLCwsLCwsLCwsLCwsLCwsLCwsLCwsLCwsLCwsLP/AABEIAMMBAgMBIgACEQEDEQH/xAAcAAACAgMBAQAAAAAAAAAAAAAEBQMGAAIHAQj/xAA7EAABAwMCAwYEBQQBAwUAAAABAAIRAwQhBTESQVEGImFxgZETobHwFDJCwdEHUuHxYhUjM2NykqLy/8QAGQEAAwEBAQAAAAAAAAAAAAAAAgMEAQAF/8QAIxEAAgICAgMBAQADAAAAAAAAAAECEQMhEjEEE0FRIjJhcf/aAAwDAQACEQMRAD8A6pplwQ0ceFNeXQAmRCRdrrg06BLDBjHmqIzVrl1OCVHh8WWSF2krHJFt1W8iTyVVoUuN7iSSCcSi6FRz6ecnn/KIs7tjWhrm5nktw+THByilb/TOdDzs1binsnd7ew1KNGu2kE/JRaxrdFkh7oPIc1FJzzTbStmJ2KK144uPSVlWXDOyYWmm/Eph7djlEvtQ1hBQybWjHsQinCNs74tKXaprDaZaI/MPpgoX/qzfiBoEz+6avDzNcktdgqLLnS1onCJsz3pKrIdwkGE1tbtKVhRbotzKohKNQqy4oGlqm4XuTmFznZikH2dk0iSJRfwWsHRKbfU+Aw4YXl9qweIat5aCTG9vdNc7hCMfRB5Kv6Sxze8QVY6T5Eo8aT7OALesWvc07clprGs06DOKoYBMADJJ8ERXtuIyq1/UDTS+zPD+Zjg4fMH6rt3RuhDddtaB/M2pTBMcTgC0eJc0mB5pk2kOAPaQQcyMjPNcdtNTLKhY+I2Tez1ytYmW/wDctnbsmfhmd2nkPBN4fgTR0oCVG5qh0TVKVywOovDhzGxB5gjcFObbTwcuS5NrTFtEmk2PFyTSvZgNghTWrQwCNlpqd0A3GSgpGo59rTuF5b9UtYzMp1eWT6lUktwpKmmwNliZ1A1tWICsFjZcTeJ3slFhQh2eSc3FwQzudFN5TyuPHH2MxKK3JgF/ZtJxCDqWPRF6BaveSXTAVno6WCNkWGElFKTtg5alK4lH+EV4redOHRYm0L4lU7VOfXaIMAGSOqAsWkjhIiEQK7jIK8FQBXPy5Y4eqkwnJomuC1kBvkfFT2mkCpk7pTVpvJkbKyaZV7oOx5qG/oDYuu+K2dDcyqv+FNasHOB7zufSVatYl1TinELywcxsEgK3xfM9CaUdv6FCdF7tbZrKTWgQA0fRKLq0c9rgN8worfW5HDPkmVvfMESRleY5yll6GuOrs5s7TKpqH4jDDcTyWt4WUu80SfBdEvXMqU3gYkHIVV0rs4Wzxni6Svbh52NQbn8+foKaI7OualMEiCmtGjjZN7DSQAMBGO08ALy+fK2lSM40JrKx70+KslO1HCltFhadsJtRrCFuNL6AkV7WbAzgZKZaVpLWAYyp7kcRB6FEfF4d1qST2bRMKeFjRCht7rj/AC7LK9QtzEjmnco9o4KCW69R4req3qwqQag1a3T2ua4Tggj5LpZYvo5Hy72ntyyq4jBBTfsvc/EHC9hiOYweRW3bLTSbiJwTsTHzTLS9NbTaOFrAecvDj9AnvoYhNqOlVLWr8a2eWSZbB6bg+U+y6d2F7ZNuAKdcfDqjE/pf4jp5KuahSNS3xEsPF6c/lKUaUz4b5OBMfwk5NrYagpHeRUAELxlAPXPrbXYYAXHom9j2p4SBEgfYSKs70tFpOnQl95b8I2WW/atjiZaRgRskXanttRpCHcU8mtEkrnBXoFRkuxjYWwOSjq1NoAGM8lyLUu2lzVxTP4dnUQah9ThoVOv9Ubxd91R7upqOJ+qNYW2C0fStg0DbYpqHhcB7F9tqtEtbJqUTghz5dTI/tJyfLyXbtLuBUa17ThwBB8DkIZRlBmMP+EFiz4PiV6t4v8MOYhnRT21sDutn04WttWIdCmUxSlvYc6x5BaVKXAM4TK0ko+pZh0Ss5NjHT6KZcuc7YSEE5x2KuVzYjYBIbzTiH+BRxfHsDoXGRknyRtKmagEbhautIwYWlO4dSnBgrX/o5sY06j2w33yrBRrggKpWddxcTEymtrxA5CXKR3It9s7Zb1qoJhLrepMZU898JsZWqDTsJ/DoO67iatKT6xqFGkZqva0eJ/bdHOFK0dQRaPDlveCWoLTtQo1QXUajHgb8J28xyQ11emSEDetnPXY805gDAAi3swqvaaxw4Tax1QVMc1RjyR48WdRDqNjjibuELU/8bjnAKfP2UFW2a5padiIS5Y/60Yls4hrdapTqFzHRPUA+W4UVtq76kNrjJwHAQD7HCsl7o/E5wfyJXjtIY5vCWiB8oyqOaKFBgunWZJcI7paQvbvT2Bg44kD/AAmNav8ADbA32VfvLh7jtKnlO2PjCgZz2gwN0SHECG9fr9la2lu2eI7pvaU2x4grLDA7a7LXAb4j1x/lJtZrt4zGXczufIdAm3aHUm0GcuMzw9B1Ko1hfB7yDLj1Kfjj9EZZfAPXLqBDT8wfoqw50q1dpLMxxAkeB29CqqG5VmJUiaQ27PiHyvozslcFlrRB3DB/I+RXBeztnwDjd9nkAu/9mbY/hKPFuWAn2UflPZj6HP8A1YLEuNoVil5SOsS3jgdlFaW+ZUQpuJkz4pzaUhClnfwVJEtJ0JJX7TFjuFzi0SYLYwJxMhNKh7y592wrFtYcPPERvlO8X+m7GYF3Z0Sy15stNSAx2G1R+UmYh39p8dvLZM9Qtw5c1sKr6LJmQ79LhIM5Mjly2CeaFrzzLOEuptE7yWDoBzb9E/JjrodKCfQ6t7YF2eSk1W1bwEwEudqbBLmkFL7vtCKjC0fm2hT22SPs2qEcYbTwefgE4tWkDJz4qHR7NgZxOI4jkqe6qDkilG0c1omtaxlMzXSCijTMbrMetBQJtV7Q/BoufzAPD5rhWta8+tUL3uLpP2FbP6i6mRFIHkSfbA8N/mucUxMu+/P/AArcMNWyhJpD7QdefRrU6jDlrpImJaQQ4Hrg+66pZagK7RUbMO67jkQuBU3kOkldd/p5dyxzeRh7c+TXfOPdD5GOlaAydWWKtI2Tbs7moFlOkCjLNnC4FRRexKeyxRISy7uXMlvLkUxoVJCG1KmCwq6atJocuyqVXCTKEuiIx7I+nQ4z5fPwS3VhwEcvvHmkfS9Cqrnxz/tBlm880yrju4+5S6kwkuJPMmPSQFtG2QfF3ABkblaUKhJ3IEb+eJXle+7reGC5526DAM/VQXJnBdJAzHL/AD5raMsg7TWRfTgDiIGOZ+9vZUtlQ0X8LWcTjuSYCuhdG7p8J/b0Qd9pnxgC3hBHPpuP3T8c60xE42KvxD/hkPaHThoEz4md0k/BDMAgukk9B0x5q2NseECTMeSHNryCP2UL4GnZjTi57WNkydl3+1phlNrRyaB7Bc5/p5p7BULz+YDEroNd+FNmnbFz0brFEHlYkWLshraaCJG6FqUi3CLF6D7KCtWlBJBUgB1QzkKj/wBTJD2Ej9DSIHJX6s4YKrnbuh8SjTfExLfKD5eKf46SegoaYt0WsLi2HA4uc3BaCGwR4cUgeahZcPoVOJrg1/MTII6HkVQnOfRqSx0Gd9lfbNjq27TxQDI/L5g8ICsaseMLi3+I01qOBu5n9vUgdJS+jQIcHRvmUbp1V1GpwumPQj5beq3r2zqL2z/4n/kP9vh4DKmlEXkxX/SDaF2B+Y+iZUbtrwMQj/8AorDSExMbpLW04smCkuiWqCalbhKPp3I4DPSf5SahVOzoIRGo1OGhUM8gB5lZjVsdijbOWa6HVq7pw1xJmc+WMoarQDWzFPhHgSceE59Qj6VH4r3SziJcdpGAY3jooe0Gn0qVIuyXTgch67T5L0V1Q59lSuagMkD5Qrh2B1FzKjM904IJ2Gc+OYVHqO8U37PVocD0P8fwmTjcaMkj6G0985TFz4Cr/Z244qQP3G/7psa42XmSSjoncWhna3BwQprurIygbQomqJCKMricmxDUeabXuaNpPTZc+b22FxXZSqta0umOBxcBiRxS0QTC6Xe0opvETxAhcrq9in0qwrA8LA8ODSeIn/iCOWeadDjTvsvXLVFqe3jbgf72yg6w+GHOdyaY8zsmwtCxuOeY+ZHsql2suC0HMbfLn4boUrDbK467LHlxyeI5nbJ/lEW94SDiJOSMk+qpV/eOnfnKnttaexuHkmfykCD5EbYj5qn0Nqyf21ovDXT6en+1pb3Rad/8pdaXD3tDjLRHqvXunzSWqGchzcOLsjY8h94Q1MeBWto+BuURTYZ5wsMbLb2PPeHkrk8bKldnHcLhmFd7Zk7GUjP2ifKvpKGrEV8JYgoVxKhb3f0U7HyUrfTghG0MIFJ9NGWE1WrWvai4pupbGOIeYGylkQoLclrw5u4MpifGSkanTTRyTXbMh5Y5sEdd/dW3sxcUH0m0ncPdA7jxPD4tdvHyymP9RdJLnNc2dpIxAB59VQrKwe6o2GkwdxI9nDYq6ytHSrywZEMMRsZkfI/spa1k6rQcDHcbPgY8ueyr1t8RndFQtH9lQd7x7ww7z+qt3ZaTTeCJ4jH37peR1sOJr2W1M1KPwye8z5jp5hb3tN20QlWgg0bisHjh4ieE+v8AtWW4rtgn82VPJKwZYFJ2V027jsOX7qLX2ObbhvMy53pgfRWZ9RrWiBE8vL/aq3aupAa0bcP+R8/qix1ejlhUNlU7Nlnf4iQASS0bmSQBPTc4SX+oGqNqOZSpiOHJjYSI4T4/T3RVGp8OpIMAkjP6T19iUBrFOhSaHFnE5/NxkwQTJk4J8ArI9glSLE17O0eJxaOWfv3Sus8EmI/YJjoFxwOcdzA5xzHNOl0YzsOgagOI0Wn8gHnkDCsVuwk7rlfZK7J1KpGGVYe2ecQ0rr1vTiF5nkrjP/oiUmjejULUY27UVMAlb8A8EtGKX6SQHt8s+iEpWPxXBxHdacL0CJAH5hHv9U6dTDGAbYVC/pWU48n8iTVQNzt9/wALlvbS24hvkic48vVdH127a3nt8lzjtHetOwBJzJ5YRxQ2yqs0JtRneOfBR2fZ8U3S4E9No+aZ21bIaDH30Tf4BMTjy2Tbk1VinxWxfSp4gfNRuoidk1NFoGJPzQ/weLZY4nKVglHpsjrakQc7LZttG4z4fwiaa3iDyGWmPgjzV50usBBK52ypCsumXoe0Au9P9JOWNjIxUlTL2K46hYq8KPgfZYkHehfpXfi97JRIuAlDpLlvTad0nkQWNn3ChFwZ65UL3Y8V4GxBS73s6yzdqNHNVgexobU4Wg+QEx7krm1zaVqRgNGCSBEieeN+XyXWrC6dUpCZmIzsUrdoznv4nyPL916KyFsVopGjalc1u65jSwYILM+YmZV+0myLG4HCCEYdKYIeGgHmRifNaXF1wiOgScuTVDoK+hPq1ESZjrPP7yUDRuoEkyZwOu+fopdUa8ifM+yU29vEknySk39KlFUFw99SeLAOyl1DSw+JMfwobYc/FTmv1+vjhHjm7F5IlK1jReCXg4MADPSDA9vdUntRTqGqA4EhoiYxj6QAPZdfuKXGOnKcYHMjxSK50dtR3A0YG7jkn/j4DwHRXY5ksonL7fTHupl8ERtI38vl7hMuy2iGrLnEjfHXGPmug3uhnLQIHDA9ck/fgoLXTPh4Ag/TYfQIpZdUYogumaa6ndsecBtPhaJzkt39l0ynUwFz+nTIq8Tic7SrzYHuCVF5O0mT5lSGdu7KJcOiXNej7epKRB2IiyS1DQHVXkBlNpcT0xJPoFVtZ7ZtDzPda0D82Inn7Jp2mpOfbVqQn/usLcGCDu0yPEBfNd4bpjix/wAWQYIdJyOS9PBGMo0PhKkddvdU/EiKTmkHdwM481UNfpEN7kkjn7ytuxzvw9JxqEB7zMdB/Km1bVaZbwth7jid903jFBcmxHpAe4yQYHzVko3LoxgcvsKsMAB4qhONmhZV1ucNaYHihb/DB7cX5DhB80dYXo5mPmFVKVYnMbJlbGPJYrZxZ3vEz4Lai3mlFKeuyZ2NeRBRPo5E7omOSy2f8N0hecEYmR9FDWMDf78kiQ+LLO3tG6Bleqn/AIg9R81iVxQzkOX14KLZXHCgKrhMqXCkcVR5gVM5Xry47KOgjLekHOaCcEiUKRvZd+y9i5lEcRmTICbOpDoF5a0+FjQDMDzWzyvU4xjBDrYBe1uEQq5cVhxcRTbV6mN1VLivM5z/AIXnS3I9LDGoEtSuST9PvwKjNIkHpslNW8IdExIWt/qnCAS6MeyKg+hiwwPoozWkHEeP8ffJKLPVuI8z4lHOuOLkB0z88LlE5sMkHGAB989161nIINogbx1OPpk/RRC73Ek+O3t9lPi2JkhgWu5grBTYd/zfRLKlQRME+TgffohBeji5/VGAxhd2MkOB25ppZ3IAiUsp3AI6+a3f12S88bjZJm2iwUqshG29WEj0yr1TGrXACljrZKGV7icKsdpOytvdd93Ex4/WzB9eRTP8TkgnbPoVC+t7ck5Np2grZWLb+ntAGXVKtQdDAHyQGraSynIY0NAGI6q9W9bCU65bYmFdibfZQujmVamHNPUIFlsNzgjHmU2uqHDVPjy9eaGrUIe2epPyTaMsgsaoktO/RHmicEH/ACkV+DTqipyJT+zrSJ3jPy/2tqjgvTq/Fg4jb+ExtunqkFJxLwQZB/N4H7lNbOsRgfPdc1ZyGjKoOOa9qNUbnNid0EdSExkeiVKI2Mgz4X3AXih/FeP/ANf8rxLoOx3WZhanwXrrmRC0cSNlJJEKQbaVABlMLIS4EOAdOOaB03S3VT+aB97HZWex7PMaR3ySfT0MDZbHE27Djjd2Wy0qd0TvCyrV/wBdSh61Pha2Dt5591z/APqT+JZSpupVajZfDxT3LQNuIZCfJtviUxgnsfatrDSeH8rpjlv0SB7xPdzxb/SFzujqtw6pwvDy0FoBcTxDIyTAn1XUNJs2/D4ztE+f3+6nni4MthNNaEl5RMjGQJP7BVTWrnABkgHJ+/VdFuaIPFy8+X3hc+7V0g1zmjO2fvxKLGtmZJaBqWosDsHEQZMRzTS11+jt8RmeQcPTyVBu7d0CZ4Sc8gssqDBUIfT4m4O0Hn8s/RV+mL22SrM18OmVdTpOjIdtz5+iGvdSAOHH2iPbdUjSdGcXF4PAycDn5+SbvtSP1TCBwS0mGpN7LA2uHD/8od13kDuAfMIS3qx97LQiXZaCesrkgZMsVnUBG6PbXGyRac/MAH9k8pOC6S5RoTNWiVlWDhbm4KENUTC8mTHL6qLjRG+zarWJhw/TmOo5j9/RFvfIBBwVrSpL22hpcw7fmb5cx6H6rYs1BNhU6kovUKQewwgaZAd1TYnu9FXhkUY9o5rqlr3xHXJSy7pgwSMSf8Kz9oaZa7indVljwWuLjgHH7qs5iu/ofEBaOWB47ZWUrkNbEEGInkY5LelVcR3REn2HL78VqymO8DkjIH1XGBtvWAbxNCKt67QAXbn7KBpuhhAERz8/9/JQUxNQEzwwB6hcaWO0LTO/D981JXghDWrh+gkQpiDzCXNhxRDwDxWKT3WJQdjinbQST02RttbcRA4hnlv8kLQ1kEQ5udtlatCtiWh3whPI5mOu+eWyTGLsmhFtjrRqdGmwAObxDlw5HoU3o0w4yIPogKVJxjixA24P3CYWmMAH1P8AKfEoZNeUzw4bKqur3oFQU3tnPOAOoPVXMKqdqrAz8Rok9JgesckGfG+0F480nTE99a06kNa1ocTmI7vmiLamKdNrZkj5/cKK3aWtzuckmJE+QCGuq/FjkkJN9lba+Hl9diOEEHKpXaHTnEOMzmcb+ysddwYPE/VILt0mSY8EaVA9iyzp0j+Ycoz16eGStXUqYOGj6+ymwJBz5HChbaF57odCNNsGUYpET7r+2cc/9r2nW2ncdICJOkv8QPBanTuHY59v2R8WhXNM2FSZkwfL7Chp0XcWMqZs85Hhj1yP3WNqQfHqiiAw20qEETv5QnbTzCr1KpkSB5j/AAndAcTYK0FkLqnen6Gf9Kdz+iFqUDJOw5qO21BuW7kbY3HmpZLeiaS2Obe5xleXD9jzaZ/keyAp3YDoOAfkiKr2kSD6oOP0GgxlfII2TqnUBbKqrDEtGw28k50xxLU7F2OxOhN2gpcUkjA6lUZ9SZHDg4HQnwXRddy0jHvgeqpl0ykNncRG3grEHIU1SKccTo6D6ICiDxuccnl4KbVKXE0uI8RnYBBXNwW0x/dEY8VoI8pOBHA7aPofv3UtBnEHR5AffokVldnukiZEemxTWg4sdwu57HquZyDbMj05joU0pA9ZSioRu0gnp1RVrcTjII9PqktDExlwr1QAv6fNYsNPNOp5lxAI5Y/dXzsjdU/1f/GYHtOeSq9PTpAmRIJ2zjp4InTWYLQT4ERHqgpg41R1WnqDYECfL/K8bdsJw8T7/RUjT6DnkBtQhs9ZnHLoPdOKWjPAHwz6GRM85iQhtjuCRZaV0HSC6D7JXqddrGkk/EB5TjwEjxSus2uyBUZ3eol0eRn1S/tBrDLe1rXA4nik0Q0gRx1CGMwOhOfJMjctAUka3t21mXuAd0nAQQumv/KfULjt1rxeS93ESTuTk9Vml9oqlN8scSD+kzCb6dGe1nT76hVeQGtMA/m6enNLLqnEh0nx5f7Vutqp+E0gCSBvylVztJpZqtMPJdyAw3p6+pXelHe5g2i2bHuMnblKsLixogcI8JCoGjCpSc8HliSQPruEwGs94APB/wDbAP0wthFRQM5uTLHWrtj+BP7Kv3F20yZ26YI/wpdQuO5EnvYMuJ+RCSMoAc3D1MfwiYJLePMS15I9fYoFmonY5Kkv3cP5TJ9iPbdLSziM7FLZtlgtqnFEbqwaY87Ks6NTyrIyA2ScfMIXo5slLncWIImI81tVpCm39ME/2jb05+Khu9QFLvNzyM8/XklN5fPqZPLlyU7TvRO2Mie7kZGx6j+YWjq3DwgZAaM9Scn6x6IO1rhwycjqiH25MvaO5zB3aTuPFvMH0Q0chjTqgkHkcH12RttdluOXNV/4haCfSEdSrFzeMtIGN+oWK1sJMa61btczw/dU27pN2YJPOP5Votqz6jSwtd4Ext4JNqVLhOIBV0JJqxl2itX1IAEHc4yl1xTaCJ/K3AHjsmF7cMbxHdxwJS6vVa6BMmJ+qKzD1lAEAt2goyhcNO57wxB5+KHsyHUy0eWPmiqlo1rARny3HmtODaFYcXC4biR+/rujWM7yAoFvCBz2nmD/AAjmTjOd4/grmrNTC58FiDNx/wAR816l0HY9ZU4zxVC4+LfLAHREWjDnkwkYGfGSOarP4pwxxY6clKzUXNOHcPkEppjlSL7bVI70yRgYjHlCa2GvtBIAqPIwBjrz4sALntDXiRks36fyrBY3tOp+oNONjvHiOSBphWmXP8WXtDngREAQAXOkj2HVKdY4a1tVpuaAyoCzxIiOLPKcjyBUzqQdTbxnAn8v9p+mceRTGqWOZLmgtMiAeXlyP8Loyp2C46o+Y9e0mrRqFpb3QYaRkEcvJMOzGiA1A+tsMgTuuo9quy7Xse+iZzs6DjoI3K5u6zuGGPitbB6AR7qqOW0Kljo6IbsEDoMgTA/le1tRY1pLjgfL+VQRScN6z3HmAYHyChq/+o9xE7TO3gFrmZwC9SuPjuIaYYTM7F3p0wpqFpTpcs7pHf66AIpNjG539kpr6rVccvPpC5RbOdItF7ctcDnY+yBbfuB3EDeefh4pFTuY3OOv3yWV3zkE+K3i7MsdV9Sb+nf1/wBL22PEZ29oSWzyYT+1o7H36Hkskjiw6Y3CKuXTAG5+/VD2FMtG0hH2nwy8Ody5EJGSSoGT0ZUsnfCzAEeqXutnOa0tGxg/VMK2rMqVOEHbHqo6zuGnUEc2uHrLT9Qkxb+iSOhRaC3pv9nrKPp3RbkQRsQ7YjoeqXWVoCzhknMg9D1W5tnNPDPETgeCyVNm0NKNFhPHs04E8nf2k/Q8/dFtfBLeveH0P34oa3qFjeEQQ2JB/UN8+s55LzUeEAVGnuzM8wDu0jrz8YQ9mgtbUSyoWjkEv1Kvxg5zz/b0Si7uXPuZmAG5gbcgirMzUiJkwnwuJsXsrmqWxaOJ2SdvAdEna8tJn78Fd9Zt/Dbkqdd8PFBweo/cbH0hUw/A2e2F0Wuke3I8oPonYftBMHIM9dgfYqv/AIdwgjLSdx4dRuPonli0up8MzMwd4I5fQrZ62YSvuDggAkHhcJ9ijRVc0d3zz80jNXPQzkfT5qalcuaIni6AHbzP7LLOG345/wDd8liVfindPovEvkEM6Rkrc7rFi5jCanyRTO7JGDlerFhi6LloVy7gaeIyQZ/0rw5g4Gt5Y8OqxYpsnY9dIGp5cGn8sgRt9FvrlrTayW02Tn9DTsMbhYsWxMfZyjWqTc4G04EZgHl4qo1tvIH6lYsTonTFFywSDG+/zQFYfUrxYq4E8iNS0N1ixGwEMrXrzwn2mnMcpXixTMIu1jSHdx1UTqYLjPiPRYsUD7FPsErUGtbLRBEbKeqZpEnfb5hYsRIwjsN45Qjy3PkMLFiF9h/DWscnxAQjDMMP5XBwI6gAkfMLxYiiAIm27XAEjOOZH0W1lSDajSMEHqT9V6sVD6CXZNrh73mM+6purMAkgLFiZDtDAOm48DsxBaRGIJMH5J3o9QlrTzdMwAJjYwOaxYm5P8QJGuo0gKjoESRPq2T5ZS+2YA5wAxErFiGP+Jseg0LFixJG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45058" name="Picture 2" descr="http://3.bp.blogspot.com/_B5aue86JqtQ/TUvcjj0B59I/AAAAAAAAEiM/THXkK6A5w6I/s1600/m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32179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 descr="http://www.webklik.nl/user_files/2010_09/168037/poesje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4019600" cy="2456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2" name="Picture 6" descr="http://www.gulppot.nl/archief/images/liefkleinkonijnt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365104"/>
            <a:ext cx="3096344" cy="202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Actieknop: Film 12">
            <a:hlinkClick r:id="rId5" highlightClick="1"/>
          </p:cNvPr>
          <p:cNvSpPr/>
          <p:nvPr/>
        </p:nvSpPr>
        <p:spPr>
          <a:xfrm>
            <a:off x="7380312" y="836712"/>
            <a:ext cx="1008112" cy="43204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Pag. 54</a:t>
            </a:r>
            <a:endParaRPr lang="nl-BE" sz="2800" b="1" dirty="0">
              <a:latin typeface="+mj-lt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39552" y="1124744"/>
            <a:ext cx="845157" cy="4320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400" b="1" dirty="0" smtClean="0"/>
              <a:t>11</a:t>
            </a:r>
            <a:endParaRPr lang="nl-BE" sz="2400" b="1" dirty="0"/>
          </a:p>
        </p:txBody>
      </p:sp>
      <p:sp>
        <p:nvSpPr>
          <p:cNvPr id="6" name="Rechthoek 5"/>
          <p:cNvSpPr/>
          <p:nvPr/>
        </p:nvSpPr>
        <p:spPr>
          <a:xfrm>
            <a:off x="1403648" y="764704"/>
            <a:ext cx="6984776" cy="792088"/>
          </a:xfrm>
          <a:prstGeom prst="rect">
            <a:avLst/>
          </a:prstGeom>
          <a:solidFill>
            <a:srgbClr val="EC692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sz="2400" b="1" dirty="0" smtClean="0">
                <a:solidFill>
                  <a:schemeClr val="bg1"/>
                </a:solidFill>
              </a:rPr>
              <a:t>Zoogdieren binnenstebuiten</a:t>
            </a: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39974" y="2132856"/>
            <a:ext cx="1655762" cy="4599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/>
              <a:t>Opdracht </a:t>
            </a:r>
            <a:r>
              <a:rPr lang="nl-BE" b="1" dirty="0" smtClean="0"/>
              <a:t>1</a:t>
            </a:r>
            <a:endParaRPr lang="nl-BE" b="1" dirty="0"/>
          </a:p>
        </p:txBody>
      </p:sp>
      <p:sp>
        <p:nvSpPr>
          <p:cNvPr id="8" name="Rechthoek 7"/>
          <p:cNvSpPr/>
          <p:nvPr/>
        </p:nvSpPr>
        <p:spPr>
          <a:xfrm>
            <a:off x="2195736" y="2132856"/>
            <a:ext cx="6120680" cy="459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Onderzoek de inwendige bouw van een zoogdier.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539552" y="1517590"/>
            <a:ext cx="792088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nl-BE" sz="2200" b="1" dirty="0" smtClean="0"/>
              <a:t>Dieren vanbuiten bekeken -&gt; nu vanbinnen!</a:t>
            </a:r>
          </a:p>
          <a:p>
            <a:pPr marL="457200" indent="-457200" algn="just">
              <a:lnSpc>
                <a:spcPct val="150000"/>
              </a:lnSpc>
            </a:pPr>
            <a:endParaRPr lang="nl-BE" sz="2200" b="1" dirty="0" smtClean="0"/>
          </a:p>
          <a:p>
            <a:pPr marL="457200" indent="-457200" algn="just">
              <a:lnSpc>
                <a:spcPct val="150000"/>
              </a:lnSpc>
            </a:pPr>
            <a:endParaRPr lang="nl-BE" sz="2200" b="1" dirty="0" smtClean="0"/>
          </a:p>
          <a:p>
            <a:pPr marL="457200" indent="-457200" algn="just">
              <a:lnSpc>
                <a:spcPct val="150000"/>
              </a:lnSpc>
            </a:pPr>
            <a:endParaRPr lang="nl-BE" sz="2200" b="1" dirty="0" smtClean="0"/>
          </a:p>
          <a:p>
            <a:pPr marL="457200" indent="-457200" algn="just">
              <a:lnSpc>
                <a:spcPct val="150000"/>
              </a:lnSpc>
            </a:pPr>
            <a:endParaRPr lang="nl-BE" sz="2200" b="1" dirty="0"/>
          </a:p>
        </p:txBody>
      </p:sp>
      <p:sp>
        <p:nvSpPr>
          <p:cNvPr id="10" name="Rechthoek 9"/>
          <p:cNvSpPr/>
          <p:nvPr/>
        </p:nvSpPr>
        <p:spPr>
          <a:xfrm>
            <a:off x="607772" y="2808804"/>
            <a:ext cx="6048672" cy="316835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400" b="1" u="sng" dirty="0" smtClean="0">
                <a:solidFill>
                  <a:srgbClr val="C00000"/>
                </a:solidFill>
              </a:rPr>
              <a:t>Partnerwerk:</a:t>
            </a:r>
          </a:p>
          <a:p>
            <a:endParaRPr lang="nl-BE" sz="2400" b="1" dirty="0" smtClean="0">
              <a:solidFill>
                <a:srgbClr val="C00000"/>
              </a:solidFill>
            </a:endParaRPr>
          </a:p>
          <a:p>
            <a:r>
              <a:rPr lang="nl-BE" sz="2400" b="1" dirty="0" smtClean="0">
                <a:solidFill>
                  <a:srgbClr val="C00000"/>
                </a:solidFill>
              </a:rPr>
              <a:t>a) Verbinden met POTLOOD EN LAT.</a:t>
            </a:r>
          </a:p>
          <a:p>
            <a:endParaRPr lang="nl-BE" sz="2400" b="1" dirty="0" smtClean="0">
              <a:solidFill>
                <a:srgbClr val="C00000"/>
              </a:solidFill>
            </a:endParaRPr>
          </a:p>
          <a:p>
            <a:r>
              <a:rPr lang="nl-BE" sz="2400" b="1" dirty="0" smtClean="0">
                <a:solidFill>
                  <a:srgbClr val="C00000"/>
                </a:solidFill>
              </a:rPr>
              <a:t>b) Vul alles in POTLOOD in.</a:t>
            </a:r>
          </a:p>
          <a:p>
            <a:endParaRPr lang="nl-BE" sz="2400" b="1" dirty="0" smtClean="0">
              <a:solidFill>
                <a:srgbClr val="C00000"/>
              </a:solidFill>
            </a:endParaRPr>
          </a:p>
          <a:p>
            <a:r>
              <a:rPr lang="nl-BE" sz="2400" b="1" dirty="0" smtClean="0">
                <a:solidFill>
                  <a:srgbClr val="C00000"/>
                </a:solidFill>
              </a:rPr>
              <a:t>Extra hulp: pagina 56-57!</a:t>
            </a:r>
          </a:p>
          <a:p>
            <a:endParaRPr lang="nl-BE" sz="2400" b="1" dirty="0" smtClean="0">
              <a:solidFill>
                <a:srgbClr val="C00000"/>
              </a:solidFill>
            </a:endParaRPr>
          </a:p>
          <a:p>
            <a:endParaRPr lang="nl-BE" sz="2400" b="1" dirty="0" smtClean="0">
              <a:solidFill>
                <a:srgbClr val="C00000"/>
              </a:solidFill>
            </a:endParaRPr>
          </a:p>
          <a:p>
            <a:endParaRPr lang="nl-BE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2" descr="http://us.cdn2.123rf.com/168nwm/sararoom/sararoom1212/sararoom121200065/17061724-illustration-of-cartoon-monke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0420" y="2808804"/>
            <a:ext cx="209202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5444480" y="44624"/>
            <a:ext cx="1791816" cy="54868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2800" b="1" dirty="0" smtClean="0">
                <a:latin typeface="+mj-lt"/>
              </a:rPr>
              <a:t>kopie</a:t>
            </a:r>
            <a:endParaRPr lang="nl-BE" sz="2800" b="1" dirty="0">
              <a:latin typeface="+mj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683990" y="1052736"/>
            <a:ext cx="1655762" cy="4599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 smtClean="0"/>
              <a:t>Extra</a:t>
            </a:r>
            <a:endParaRPr lang="nl-BE" b="1" dirty="0"/>
          </a:p>
        </p:txBody>
      </p:sp>
      <p:sp>
        <p:nvSpPr>
          <p:cNvPr id="8" name="Rechthoek 7"/>
          <p:cNvSpPr/>
          <p:nvPr/>
        </p:nvSpPr>
        <p:spPr>
          <a:xfrm>
            <a:off x="2339752" y="1052736"/>
            <a:ext cx="6120680" cy="459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Organen en stelsels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751788" y="1728684"/>
            <a:ext cx="6048672" cy="316835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z="2400" b="1" u="sng" dirty="0" smtClean="0">
                <a:solidFill>
                  <a:srgbClr val="C00000"/>
                </a:solidFill>
              </a:rPr>
              <a:t>Partnerwerk:</a:t>
            </a:r>
          </a:p>
          <a:p>
            <a:endParaRPr lang="nl-BE" sz="2400" b="1" dirty="0" smtClean="0">
              <a:solidFill>
                <a:srgbClr val="C00000"/>
              </a:solidFill>
            </a:endParaRPr>
          </a:p>
          <a:p>
            <a:r>
              <a:rPr lang="nl-BE" sz="2400" b="1" dirty="0" smtClean="0">
                <a:solidFill>
                  <a:srgbClr val="C00000"/>
                </a:solidFill>
              </a:rPr>
              <a:t>a) </a:t>
            </a:r>
            <a:r>
              <a:rPr lang="nl-BE" sz="2400" b="1" dirty="0" smtClean="0">
                <a:solidFill>
                  <a:srgbClr val="C00000"/>
                </a:solidFill>
              </a:rPr>
              <a:t>Kleur elk stelsel in de legende.</a:t>
            </a:r>
            <a:endParaRPr lang="nl-BE" sz="2400" b="1" dirty="0" smtClean="0">
              <a:solidFill>
                <a:srgbClr val="C00000"/>
              </a:solidFill>
            </a:endParaRPr>
          </a:p>
          <a:p>
            <a:endParaRPr lang="nl-BE" sz="2400" b="1" dirty="0" smtClean="0">
              <a:solidFill>
                <a:srgbClr val="C00000"/>
              </a:solidFill>
            </a:endParaRPr>
          </a:p>
          <a:p>
            <a:r>
              <a:rPr lang="nl-BE" sz="2400" b="1" dirty="0" smtClean="0">
                <a:solidFill>
                  <a:srgbClr val="C00000"/>
                </a:solidFill>
              </a:rPr>
              <a:t>b) </a:t>
            </a:r>
            <a:r>
              <a:rPr lang="nl-BE" sz="2400" b="1" dirty="0" smtClean="0">
                <a:solidFill>
                  <a:srgbClr val="C00000"/>
                </a:solidFill>
              </a:rPr>
              <a:t>Kleur de namen van de organen in </a:t>
            </a:r>
            <a:br>
              <a:rPr lang="nl-BE" sz="2400" b="1" dirty="0" smtClean="0">
                <a:solidFill>
                  <a:srgbClr val="C00000"/>
                </a:solidFill>
              </a:rPr>
            </a:br>
            <a:r>
              <a:rPr lang="nl-BE" sz="2400" b="1" dirty="0" smtClean="0">
                <a:solidFill>
                  <a:srgbClr val="C00000"/>
                </a:solidFill>
              </a:rPr>
              <a:t>    de kleur van het stelsel waartoe ze </a:t>
            </a:r>
            <a:br>
              <a:rPr lang="nl-BE" sz="2400" b="1" dirty="0" smtClean="0">
                <a:solidFill>
                  <a:srgbClr val="C00000"/>
                </a:solidFill>
              </a:rPr>
            </a:br>
            <a:r>
              <a:rPr lang="nl-BE" sz="2400" b="1" dirty="0" smtClean="0">
                <a:solidFill>
                  <a:srgbClr val="C00000"/>
                </a:solidFill>
              </a:rPr>
              <a:t>    horen.</a:t>
            </a:r>
          </a:p>
          <a:p>
            <a:endParaRPr lang="nl-BE" sz="2400" b="1" dirty="0" smtClean="0">
              <a:solidFill>
                <a:srgbClr val="C00000"/>
              </a:solidFill>
            </a:endParaRPr>
          </a:p>
          <a:p>
            <a:r>
              <a:rPr lang="nl-BE" sz="2400" b="1" dirty="0" smtClean="0">
                <a:solidFill>
                  <a:srgbClr val="C00000"/>
                </a:solidFill>
              </a:rPr>
              <a:t>c) Kleur de organen op de tekening.</a:t>
            </a:r>
          </a:p>
          <a:p>
            <a:endParaRPr lang="nl-BE" sz="2400" b="1" dirty="0" smtClean="0">
              <a:solidFill>
                <a:srgbClr val="C00000"/>
              </a:solidFill>
            </a:endParaRPr>
          </a:p>
          <a:p>
            <a:r>
              <a:rPr lang="nl-BE" sz="2400" b="1" dirty="0" smtClean="0">
                <a:solidFill>
                  <a:srgbClr val="C00000"/>
                </a:solidFill>
              </a:rPr>
              <a:t>KLAAR?? </a:t>
            </a:r>
            <a:r>
              <a:rPr lang="nl-BE" sz="2400" b="1" smtClean="0">
                <a:solidFill>
                  <a:srgbClr val="C00000"/>
                </a:solidFill>
                <a:sym typeface="Wingdings" pitchFamily="2" charset="2"/>
              </a:rPr>
              <a:t> Pagina 59-60 </a:t>
            </a:r>
            <a:endParaRPr lang="nl-BE" sz="2400" b="1" dirty="0" smtClean="0">
              <a:solidFill>
                <a:srgbClr val="C00000"/>
              </a:solidFill>
            </a:endParaRPr>
          </a:p>
          <a:p>
            <a:endParaRPr lang="nl-BE" sz="2400" b="1" dirty="0" smtClean="0">
              <a:solidFill>
                <a:srgbClr val="C00000"/>
              </a:solidFill>
            </a:endParaRPr>
          </a:p>
          <a:p>
            <a:endParaRPr lang="nl-BE" sz="2400" b="1" dirty="0" smtClean="0">
              <a:solidFill>
                <a:srgbClr val="C00000"/>
              </a:solidFill>
            </a:endParaRPr>
          </a:p>
          <a:p>
            <a:endParaRPr lang="nl-BE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2" descr="http://us.cdn2.123rf.com/168nwm/sararoom/sararoom1212/sararoom121200065/17061724-illustration-of-cartoon-monke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4436" y="1728684"/>
            <a:ext cx="209202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arm6.staticflickr.com/5275/5892982299_13fbea307a.jpg"/>
          <p:cNvPicPr>
            <a:picLocks noChangeAspect="1" noChangeArrowheads="1"/>
          </p:cNvPicPr>
          <p:nvPr/>
        </p:nvPicPr>
        <p:blipFill>
          <a:blip r:embed="rId2" cstate="print"/>
          <a:srcRect t="4348"/>
          <a:stretch>
            <a:fillRect/>
          </a:stretch>
        </p:blipFill>
        <p:spPr bwMode="auto">
          <a:xfrm>
            <a:off x="1187624" y="908720"/>
            <a:ext cx="7105613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hthoek 3"/>
          <p:cNvSpPr/>
          <p:nvPr/>
        </p:nvSpPr>
        <p:spPr>
          <a:xfrm>
            <a:off x="4608222" y="44624"/>
            <a:ext cx="3631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nl-BE" sz="28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Welke dieren zie jij?</a:t>
            </a:r>
          </a:p>
        </p:txBody>
      </p:sp>
    </p:spTree>
  </p:cSld>
  <p:clrMapOvr>
    <a:masterClrMapping/>
  </p:clrMapOvr>
  <p:transition spd="med"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arm6.staticflickr.com/5265/5819519132_96f1a9639e.jpg"/>
          <p:cNvPicPr>
            <a:picLocks noChangeAspect="1" noChangeArrowheads="1"/>
          </p:cNvPicPr>
          <p:nvPr/>
        </p:nvPicPr>
        <p:blipFill>
          <a:blip r:embed="rId2" cstate="print"/>
          <a:srcRect t="6048"/>
          <a:stretch>
            <a:fillRect/>
          </a:stretch>
        </p:blipFill>
        <p:spPr bwMode="auto">
          <a:xfrm>
            <a:off x="2339752" y="764704"/>
            <a:ext cx="4104456" cy="5772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hthoek 3"/>
          <p:cNvSpPr/>
          <p:nvPr/>
        </p:nvSpPr>
        <p:spPr>
          <a:xfrm>
            <a:off x="4608222" y="97468"/>
            <a:ext cx="3631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nl-BE" sz="28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Welke dieren zie jij?</a:t>
            </a:r>
          </a:p>
        </p:txBody>
      </p:sp>
    </p:spTree>
  </p:cSld>
  <p:clrMapOvr>
    <a:masterClrMapping/>
  </p:clrMapOvr>
  <p:transition spd="med"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arm6.staticflickr.com/5137/5559103017_6c48a661d9.jpg"/>
          <p:cNvPicPr>
            <a:picLocks noChangeAspect="1" noChangeArrowheads="1"/>
          </p:cNvPicPr>
          <p:nvPr/>
        </p:nvPicPr>
        <p:blipFill>
          <a:blip r:embed="rId2" cstate="print"/>
          <a:srcRect t="4536"/>
          <a:stretch>
            <a:fillRect/>
          </a:stretch>
        </p:blipFill>
        <p:spPr bwMode="auto">
          <a:xfrm>
            <a:off x="2267744" y="777564"/>
            <a:ext cx="4608512" cy="5554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hthoek 3"/>
          <p:cNvSpPr/>
          <p:nvPr/>
        </p:nvSpPr>
        <p:spPr>
          <a:xfrm>
            <a:off x="4608222" y="44624"/>
            <a:ext cx="3631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nl-BE" sz="28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Welke dieren zie jij?</a:t>
            </a:r>
          </a:p>
        </p:txBody>
      </p:sp>
    </p:spTree>
  </p:cSld>
  <p:clrMapOvr>
    <a:masterClrMapping/>
  </p:clrMapOvr>
  <p:transition spd="med"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11560" y="476672"/>
            <a:ext cx="3888432" cy="864096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rgbClr val="C00000"/>
                </a:solidFill>
              </a:rPr>
              <a:t>Partnerwerk</a:t>
            </a:r>
            <a:endParaRPr lang="nl-BE" sz="2400" b="1" dirty="0">
              <a:solidFill>
                <a:srgbClr val="C00000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5480433" y="44624"/>
            <a:ext cx="1899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nl-BE" sz="2800" b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Pagina 42</a:t>
            </a:r>
          </a:p>
        </p:txBody>
      </p:sp>
      <p:pic>
        <p:nvPicPr>
          <p:cNvPr id="8" name="Picture 2" descr="http://us.cdn2.123rf.com/168nwm/sararoom/sararoom1212/sararoom121200065/17061724-illustration-of-cartoon-monke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764704"/>
            <a:ext cx="209202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683568" y="2355740"/>
          <a:ext cx="7848872" cy="3357641"/>
        </p:xfrm>
        <a:graphic>
          <a:graphicData uri="http://schemas.openxmlformats.org/drawingml/2006/table">
            <a:tbl>
              <a:tblPr/>
              <a:tblGrid>
                <a:gridCol w="4824536"/>
                <a:gridCol w="1008112"/>
                <a:gridCol w="720080"/>
                <a:gridCol w="1296144"/>
              </a:tblGrid>
              <a:tr h="5040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 b="1" dirty="0">
                          <a:latin typeface="+mj-lt"/>
                          <a:ea typeface="Calibri"/>
                          <a:cs typeface="Times New Roman"/>
                        </a:rPr>
                        <a:t>Opdracht</a:t>
                      </a:r>
                      <a:endParaRPr lang="nl-BE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 b="1" dirty="0">
                          <a:latin typeface="+mj-lt"/>
                          <a:ea typeface="Calibri"/>
                          <a:cs typeface="Times New Roman"/>
                        </a:rPr>
                        <a:t>Pagina </a:t>
                      </a:r>
                      <a:endParaRPr lang="nl-BE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 b="1" dirty="0" smtClean="0">
                          <a:latin typeface="+mj-lt"/>
                          <a:ea typeface="Calibri"/>
                          <a:cs typeface="Times New Roman"/>
                        </a:rPr>
                        <a:t>Klaar</a:t>
                      </a:r>
                      <a:endParaRPr lang="nl-BE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 b="1" dirty="0" smtClean="0">
                          <a:latin typeface="+mj-lt"/>
                          <a:ea typeface="Calibri"/>
                          <a:cs typeface="Times New Roman"/>
                        </a:rPr>
                        <a:t>Verbeterd</a:t>
                      </a:r>
                      <a:endParaRPr lang="nl-BE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6328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700" dirty="0">
                          <a:latin typeface="+mj-lt"/>
                          <a:ea typeface="Calibri"/>
                          <a:cs typeface="Times New Roman"/>
                        </a:rPr>
                        <a:t>Opdracht 1: </a:t>
                      </a:r>
                      <a:r>
                        <a:rPr lang="nl-BE" sz="1700" dirty="0" smtClean="0">
                          <a:latin typeface="+mj-lt"/>
                          <a:ea typeface="Calibri"/>
                          <a:cs typeface="Times New Roman"/>
                        </a:rPr>
                        <a:t>Maak een indeling van dieren.</a:t>
                      </a:r>
                      <a:endParaRPr lang="nl-BE" sz="17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 b="1" dirty="0" smtClean="0">
                          <a:latin typeface="+mj-lt"/>
                          <a:ea typeface="Calibri"/>
                          <a:cs typeface="Times New Roman"/>
                        </a:rPr>
                        <a:t>42</a:t>
                      </a:r>
                      <a:endParaRPr lang="nl-BE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BE" sz="1800" dirty="0" smtClean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BE" sz="1800" dirty="0" smtClean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BE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700" dirty="0">
                          <a:latin typeface="+mj-lt"/>
                          <a:ea typeface="Calibri"/>
                          <a:cs typeface="Times New Roman"/>
                        </a:rPr>
                        <a:t>Opdracht 2: </a:t>
                      </a:r>
                      <a:r>
                        <a:rPr lang="nl-BE" sz="1700" dirty="0" smtClean="0">
                          <a:latin typeface="+mj-lt"/>
                          <a:ea typeface="Calibri"/>
                          <a:cs typeface="Times New Roman"/>
                        </a:rPr>
                        <a:t>Herken</a:t>
                      </a:r>
                      <a:r>
                        <a:rPr lang="nl-BE" sz="1700" baseline="0" dirty="0" smtClean="0">
                          <a:latin typeface="+mj-lt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nl-BE" sz="1700" baseline="0" dirty="0" err="1" smtClean="0">
                          <a:latin typeface="+mj-lt"/>
                          <a:ea typeface="Calibri"/>
                          <a:cs typeface="Times New Roman"/>
                        </a:rPr>
                        <a:t>gewervelden</a:t>
                      </a:r>
                      <a:r>
                        <a:rPr lang="nl-BE" sz="1700" baseline="0" dirty="0" smtClean="0"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  <a:endParaRPr lang="nl-BE" sz="17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 b="1" dirty="0" smtClean="0">
                          <a:latin typeface="+mj-lt"/>
                          <a:ea typeface="Calibri"/>
                          <a:cs typeface="Times New Roman"/>
                        </a:rPr>
                        <a:t>42</a:t>
                      </a:r>
                      <a:endParaRPr lang="nl-BE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BE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BE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700" dirty="0">
                          <a:latin typeface="+mj-lt"/>
                          <a:ea typeface="Calibri"/>
                          <a:cs typeface="Times New Roman"/>
                        </a:rPr>
                        <a:t>Opdracht 3: </a:t>
                      </a:r>
                      <a:r>
                        <a:rPr lang="nl-BE" sz="1700" dirty="0" smtClean="0">
                          <a:latin typeface="+mj-lt"/>
                          <a:ea typeface="Calibri"/>
                          <a:cs typeface="Times New Roman"/>
                        </a:rPr>
                        <a:t>Zoek de wervelkolom.</a:t>
                      </a:r>
                      <a:endParaRPr lang="nl-BE" sz="17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 b="1" dirty="0" smtClean="0">
                          <a:latin typeface="+mj-lt"/>
                          <a:ea typeface="Calibri"/>
                          <a:cs typeface="Times New Roman"/>
                        </a:rPr>
                        <a:t>43</a:t>
                      </a:r>
                      <a:endParaRPr lang="nl-BE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BE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BE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700" dirty="0">
                          <a:latin typeface="+mj-lt"/>
                          <a:ea typeface="Calibri"/>
                          <a:cs typeface="Times New Roman"/>
                        </a:rPr>
                        <a:t>Opdracht 4: </a:t>
                      </a:r>
                      <a:r>
                        <a:rPr lang="nl-BE" sz="1700" dirty="0" smtClean="0">
                          <a:latin typeface="+mj-lt"/>
                          <a:ea typeface="Calibri"/>
                          <a:cs typeface="Times New Roman"/>
                        </a:rPr>
                        <a:t>Deel de </a:t>
                      </a:r>
                      <a:r>
                        <a:rPr lang="nl-BE" sz="1700" dirty="0" err="1" smtClean="0">
                          <a:latin typeface="+mj-lt"/>
                          <a:ea typeface="Calibri"/>
                          <a:cs typeface="Times New Roman"/>
                        </a:rPr>
                        <a:t>gewervelden</a:t>
                      </a:r>
                      <a:r>
                        <a:rPr lang="nl-BE" sz="1700" dirty="0" smtClean="0">
                          <a:latin typeface="+mj-lt"/>
                          <a:ea typeface="Calibri"/>
                          <a:cs typeface="Times New Roman"/>
                        </a:rPr>
                        <a:t> in.</a:t>
                      </a:r>
                      <a:endParaRPr lang="nl-BE" sz="17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800" b="1" dirty="0" smtClean="0">
                          <a:latin typeface="+mj-lt"/>
                          <a:ea typeface="Calibri"/>
                          <a:cs typeface="Times New Roman"/>
                        </a:rPr>
                        <a:t>45</a:t>
                      </a:r>
                      <a:endParaRPr lang="nl-BE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BE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nl-BE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6576" marR="66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132550"/>
            <a:ext cx="990601" cy="463550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7823" y="4412470"/>
            <a:ext cx="990601" cy="463550"/>
          </a:xfrm>
          <a:prstGeom prst="rect">
            <a:avLst/>
          </a:prstGeom>
          <a:noFill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764398"/>
            <a:ext cx="990601" cy="463550"/>
          </a:xfrm>
          <a:prstGeom prst="rect">
            <a:avLst/>
          </a:prstGeom>
          <a:noFill/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044318"/>
            <a:ext cx="990601" cy="463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0"/>
            <a:ext cx="9540552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2400110"/>
              </p:ext>
            </p:extLst>
          </p:nvPr>
        </p:nvGraphicFramePr>
        <p:xfrm>
          <a:off x="144014" y="908718"/>
          <a:ext cx="9036498" cy="568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427990"/>
                <a:gridCol w="1506083"/>
                <a:gridCol w="1506083"/>
                <a:gridCol w="1506083"/>
                <a:gridCol w="1506083"/>
              </a:tblGrid>
              <a:tr h="414154">
                <a:tc>
                  <a:txBody>
                    <a:bodyPr/>
                    <a:lstStyle/>
                    <a:p>
                      <a:pPr algn="ctr"/>
                      <a:r>
                        <a:rPr lang="nl-BE" sz="1700" dirty="0" smtClean="0"/>
                        <a:t>Kenmerken</a:t>
                      </a:r>
                      <a:endParaRPr lang="nl-B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700" dirty="0" smtClean="0">
                          <a:solidFill>
                            <a:schemeClr val="tx1"/>
                          </a:solidFill>
                        </a:rPr>
                        <a:t>Zoogdieren</a:t>
                      </a:r>
                      <a:endParaRPr lang="nl-BE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700" dirty="0" smtClean="0">
                          <a:solidFill>
                            <a:schemeClr val="tx1"/>
                          </a:solidFill>
                        </a:rPr>
                        <a:t>Vogels</a:t>
                      </a:r>
                      <a:endParaRPr lang="nl-BE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700" dirty="0" smtClean="0">
                          <a:solidFill>
                            <a:schemeClr val="tx1"/>
                          </a:solidFill>
                        </a:rPr>
                        <a:t>Reptielen</a:t>
                      </a:r>
                      <a:endParaRPr lang="nl-BE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700" dirty="0" smtClean="0">
                          <a:solidFill>
                            <a:schemeClr val="tx1"/>
                          </a:solidFill>
                        </a:rPr>
                        <a:t>Amfibieën</a:t>
                      </a:r>
                      <a:endParaRPr lang="nl-BE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700" dirty="0" smtClean="0">
                          <a:solidFill>
                            <a:schemeClr val="tx1"/>
                          </a:solidFill>
                        </a:rPr>
                        <a:t>Vissen</a:t>
                      </a:r>
                      <a:endParaRPr lang="nl-BE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18620">
                <a:tc>
                  <a:txBody>
                    <a:bodyPr/>
                    <a:lstStyle/>
                    <a:p>
                      <a:r>
                        <a:rPr lang="nl-BE" sz="1700" dirty="0" smtClean="0">
                          <a:solidFill>
                            <a:schemeClr val="tx1"/>
                          </a:solidFill>
                        </a:rPr>
                        <a:t>Voorkomen</a:t>
                      </a:r>
                      <a:endParaRPr lang="nl-BE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12AA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18620">
                <a:tc>
                  <a:txBody>
                    <a:bodyPr/>
                    <a:lstStyle/>
                    <a:p>
                      <a:r>
                        <a:rPr lang="nl-BE" sz="1700" dirty="0" smtClean="0">
                          <a:solidFill>
                            <a:schemeClr val="tx1"/>
                          </a:solidFill>
                        </a:rPr>
                        <a:t>Lichaams-bedekking</a:t>
                      </a:r>
                      <a:endParaRPr lang="nl-BE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12AA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18620">
                <a:tc>
                  <a:txBody>
                    <a:bodyPr/>
                    <a:lstStyle/>
                    <a:p>
                      <a:r>
                        <a:rPr lang="nl-BE" sz="1700" dirty="0" err="1" smtClean="0">
                          <a:solidFill>
                            <a:schemeClr val="tx1"/>
                          </a:solidFill>
                        </a:rPr>
                        <a:t>ademhalings-organen</a:t>
                      </a:r>
                      <a:endParaRPr lang="nl-BE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12AA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18620">
                <a:tc>
                  <a:txBody>
                    <a:bodyPr/>
                    <a:lstStyle/>
                    <a:p>
                      <a:r>
                        <a:rPr lang="nl-BE" sz="1700" dirty="0" smtClean="0">
                          <a:solidFill>
                            <a:schemeClr val="tx1"/>
                          </a:solidFill>
                        </a:rPr>
                        <a:t>Lichaams-temperatuur</a:t>
                      </a:r>
                      <a:endParaRPr lang="nl-BE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12AA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>
            <a:off x="179512" y="188640"/>
            <a:ext cx="3888432" cy="648072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rgbClr val="C00000"/>
                </a:solidFill>
              </a:rPr>
              <a:t>Legpuzzel 1</a:t>
            </a:r>
            <a:endParaRPr lang="nl-BE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00490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11560" y="620688"/>
            <a:ext cx="3888432" cy="648072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rgbClr val="C00000"/>
                </a:solidFill>
              </a:rPr>
              <a:t>Legpuzzel 2</a:t>
            </a:r>
            <a:endParaRPr lang="nl-BE" sz="2400" b="1" dirty="0">
              <a:solidFill>
                <a:srgbClr val="C00000"/>
              </a:solidFill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862658" y="1484784"/>
            <a:ext cx="3370876" cy="2907897"/>
            <a:chOff x="493458" y="1326978"/>
            <a:chExt cx="3370876" cy="2907897"/>
          </a:xfrm>
        </p:grpSpPr>
        <p:sp>
          <p:nvSpPr>
            <p:cNvPr id="4" name="Rectangle 7"/>
            <p:cNvSpPr/>
            <p:nvPr/>
          </p:nvSpPr>
          <p:spPr>
            <a:xfrm>
              <a:off x="493458" y="1326978"/>
              <a:ext cx="3370876" cy="29078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5" name="Rectangle 8"/>
            <p:cNvSpPr/>
            <p:nvPr/>
          </p:nvSpPr>
          <p:spPr>
            <a:xfrm>
              <a:off x="827584" y="1484784"/>
              <a:ext cx="1007434" cy="107348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6" name="Rectangle 12"/>
            <p:cNvSpPr/>
            <p:nvPr/>
          </p:nvSpPr>
          <p:spPr>
            <a:xfrm>
              <a:off x="827584" y="2996952"/>
              <a:ext cx="1007434" cy="107348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7" name="Rectangle 13"/>
            <p:cNvSpPr/>
            <p:nvPr/>
          </p:nvSpPr>
          <p:spPr>
            <a:xfrm>
              <a:off x="2483768" y="1484784"/>
              <a:ext cx="1007434" cy="107348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2513124" y="2996952"/>
              <a:ext cx="1007434" cy="107348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9" name="Rectangle 15"/>
            <p:cNvSpPr/>
            <p:nvPr/>
          </p:nvSpPr>
          <p:spPr>
            <a:xfrm>
              <a:off x="899592" y="2060848"/>
              <a:ext cx="2647950" cy="1305004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nl-BE" sz="3200" b="1" dirty="0">
                  <a:effectLst/>
                  <a:latin typeface="Century Gothic"/>
                  <a:ea typeface="Calibri"/>
                  <a:cs typeface="Times New Roman"/>
                </a:rPr>
                <a:t>zoogdieren</a:t>
              </a:r>
              <a:endParaRPr lang="nl-BE" sz="4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10" name="Group 34"/>
          <p:cNvGrpSpPr/>
          <p:nvPr/>
        </p:nvGrpSpPr>
        <p:grpSpPr>
          <a:xfrm>
            <a:off x="1085105" y="1934556"/>
            <a:ext cx="3370876" cy="2907897"/>
            <a:chOff x="4932040" y="3789040"/>
            <a:chExt cx="3370876" cy="2907897"/>
          </a:xfrm>
        </p:grpSpPr>
        <p:sp>
          <p:nvSpPr>
            <p:cNvPr id="11" name="Rectangle 16"/>
            <p:cNvSpPr/>
            <p:nvPr/>
          </p:nvSpPr>
          <p:spPr>
            <a:xfrm>
              <a:off x="4932040" y="3789040"/>
              <a:ext cx="3370876" cy="2907897"/>
            </a:xfrm>
            <a:prstGeom prst="rect">
              <a:avLst/>
            </a:prstGeom>
            <a:solidFill>
              <a:srgbClr val="F612AA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12" name="Rectangle 17"/>
            <p:cNvSpPr/>
            <p:nvPr/>
          </p:nvSpPr>
          <p:spPr>
            <a:xfrm>
              <a:off x="5266166" y="3946846"/>
              <a:ext cx="1007434" cy="107348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13" name="Rectangle 18"/>
            <p:cNvSpPr/>
            <p:nvPr/>
          </p:nvSpPr>
          <p:spPr>
            <a:xfrm>
              <a:off x="5266166" y="5459014"/>
              <a:ext cx="1007434" cy="107348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14" name="Rectangle 19"/>
            <p:cNvSpPr/>
            <p:nvPr/>
          </p:nvSpPr>
          <p:spPr>
            <a:xfrm>
              <a:off x="6922350" y="3946846"/>
              <a:ext cx="1007434" cy="107348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15" name="Rectangle 20"/>
            <p:cNvSpPr/>
            <p:nvPr/>
          </p:nvSpPr>
          <p:spPr>
            <a:xfrm>
              <a:off x="6951706" y="5459014"/>
              <a:ext cx="1007434" cy="107348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16" name="Rectangle 21"/>
            <p:cNvSpPr/>
            <p:nvPr/>
          </p:nvSpPr>
          <p:spPr>
            <a:xfrm>
              <a:off x="5338174" y="4522910"/>
              <a:ext cx="2647950" cy="1305004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nl-BE" sz="3200" b="1" dirty="0" smtClean="0">
                  <a:effectLst/>
                  <a:latin typeface="Century Gothic"/>
                  <a:ea typeface="Calibri"/>
                  <a:cs typeface="Times New Roman"/>
                </a:rPr>
                <a:t>reptielen</a:t>
              </a:r>
              <a:endParaRPr lang="nl-BE" sz="4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17" name="Group 36"/>
          <p:cNvGrpSpPr/>
          <p:nvPr/>
        </p:nvGrpSpPr>
        <p:grpSpPr>
          <a:xfrm>
            <a:off x="1491239" y="2519481"/>
            <a:ext cx="3370876" cy="2907897"/>
            <a:chOff x="4932040" y="3789040"/>
            <a:chExt cx="3370876" cy="2907897"/>
          </a:xfrm>
        </p:grpSpPr>
        <p:sp>
          <p:nvSpPr>
            <p:cNvPr id="18" name="Rectangle 37"/>
            <p:cNvSpPr/>
            <p:nvPr/>
          </p:nvSpPr>
          <p:spPr>
            <a:xfrm>
              <a:off x="4932040" y="3789040"/>
              <a:ext cx="3370876" cy="290789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19" name="Rectangle 38"/>
            <p:cNvSpPr/>
            <p:nvPr/>
          </p:nvSpPr>
          <p:spPr>
            <a:xfrm>
              <a:off x="5266166" y="3946846"/>
              <a:ext cx="1007434" cy="107348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20" name="Rectangle 39"/>
            <p:cNvSpPr/>
            <p:nvPr/>
          </p:nvSpPr>
          <p:spPr>
            <a:xfrm>
              <a:off x="5266166" y="5459014"/>
              <a:ext cx="1007434" cy="107348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21" name="Rectangle 40"/>
            <p:cNvSpPr/>
            <p:nvPr/>
          </p:nvSpPr>
          <p:spPr>
            <a:xfrm>
              <a:off x="6922350" y="3946846"/>
              <a:ext cx="1007434" cy="107348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22" name="Rectangle 41"/>
            <p:cNvSpPr/>
            <p:nvPr/>
          </p:nvSpPr>
          <p:spPr>
            <a:xfrm>
              <a:off x="6951706" y="5459014"/>
              <a:ext cx="1007434" cy="107348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23" name="Rectangle 42"/>
            <p:cNvSpPr/>
            <p:nvPr/>
          </p:nvSpPr>
          <p:spPr>
            <a:xfrm>
              <a:off x="5338174" y="4522910"/>
              <a:ext cx="2647950" cy="1305004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nl-BE" sz="3200" b="1" dirty="0" smtClean="0">
                  <a:effectLst/>
                  <a:latin typeface="Century Gothic"/>
                  <a:ea typeface="Calibri"/>
                  <a:cs typeface="Times New Roman"/>
                </a:rPr>
                <a:t>vogels</a:t>
              </a:r>
              <a:endParaRPr lang="nl-BE" sz="4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24" name="Group 43"/>
          <p:cNvGrpSpPr/>
          <p:nvPr/>
        </p:nvGrpSpPr>
        <p:grpSpPr>
          <a:xfrm>
            <a:off x="2063183" y="2960258"/>
            <a:ext cx="3370876" cy="2907897"/>
            <a:chOff x="4932040" y="3789040"/>
            <a:chExt cx="3370876" cy="2907897"/>
          </a:xfrm>
        </p:grpSpPr>
        <p:sp>
          <p:nvSpPr>
            <p:cNvPr id="25" name="Rectangle 44"/>
            <p:cNvSpPr/>
            <p:nvPr/>
          </p:nvSpPr>
          <p:spPr>
            <a:xfrm>
              <a:off x="4932040" y="3789040"/>
              <a:ext cx="3370876" cy="290789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26" name="Rectangle 45"/>
            <p:cNvSpPr/>
            <p:nvPr/>
          </p:nvSpPr>
          <p:spPr>
            <a:xfrm>
              <a:off x="5266166" y="3946846"/>
              <a:ext cx="1007434" cy="107348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27" name="Rectangle 46"/>
            <p:cNvSpPr/>
            <p:nvPr/>
          </p:nvSpPr>
          <p:spPr>
            <a:xfrm>
              <a:off x="5266166" y="5459014"/>
              <a:ext cx="1007434" cy="107348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28" name="Rectangle 47"/>
            <p:cNvSpPr/>
            <p:nvPr/>
          </p:nvSpPr>
          <p:spPr>
            <a:xfrm>
              <a:off x="6922350" y="3946846"/>
              <a:ext cx="1007434" cy="107348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29" name="Rectangle 48"/>
            <p:cNvSpPr/>
            <p:nvPr/>
          </p:nvSpPr>
          <p:spPr>
            <a:xfrm>
              <a:off x="6951706" y="5459014"/>
              <a:ext cx="1007434" cy="107348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30" name="Rectangle 49"/>
            <p:cNvSpPr/>
            <p:nvPr/>
          </p:nvSpPr>
          <p:spPr>
            <a:xfrm>
              <a:off x="5338174" y="4522910"/>
              <a:ext cx="2647950" cy="1305004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nl-BE" sz="3200" b="1" dirty="0" smtClean="0">
                  <a:effectLst/>
                  <a:latin typeface="Century Gothic"/>
                  <a:ea typeface="Calibri"/>
                  <a:cs typeface="Times New Roman"/>
                </a:rPr>
                <a:t>vissen</a:t>
              </a:r>
              <a:endParaRPr lang="nl-BE" sz="4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31" name="Group 50"/>
          <p:cNvGrpSpPr/>
          <p:nvPr/>
        </p:nvGrpSpPr>
        <p:grpSpPr>
          <a:xfrm>
            <a:off x="2633939" y="3498561"/>
            <a:ext cx="3370876" cy="2907897"/>
            <a:chOff x="4932040" y="3789040"/>
            <a:chExt cx="3370876" cy="2907897"/>
          </a:xfrm>
        </p:grpSpPr>
        <p:sp>
          <p:nvSpPr>
            <p:cNvPr id="32" name="Rectangle 51"/>
            <p:cNvSpPr/>
            <p:nvPr/>
          </p:nvSpPr>
          <p:spPr>
            <a:xfrm>
              <a:off x="4932040" y="3789040"/>
              <a:ext cx="3370876" cy="29078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33" name="Rectangle 52"/>
            <p:cNvSpPr/>
            <p:nvPr/>
          </p:nvSpPr>
          <p:spPr>
            <a:xfrm>
              <a:off x="5266166" y="3946846"/>
              <a:ext cx="1007434" cy="107348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34" name="Rectangle 53"/>
            <p:cNvSpPr/>
            <p:nvPr/>
          </p:nvSpPr>
          <p:spPr>
            <a:xfrm>
              <a:off x="5266166" y="5459014"/>
              <a:ext cx="1007434" cy="107348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35" name="Rectangle 54"/>
            <p:cNvSpPr/>
            <p:nvPr/>
          </p:nvSpPr>
          <p:spPr>
            <a:xfrm>
              <a:off x="6922350" y="3946846"/>
              <a:ext cx="1007434" cy="107348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36" name="Rectangle 55"/>
            <p:cNvSpPr/>
            <p:nvPr/>
          </p:nvSpPr>
          <p:spPr>
            <a:xfrm>
              <a:off x="6951706" y="5459014"/>
              <a:ext cx="1007434" cy="1073488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BE"/>
            </a:p>
          </p:txBody>
        </p:sp>
        <p:sp>
          <p:nvSpPr>
            <p:cNvPr id="37" name="Rectangle 56"/>
            <p:cNvSpPr/>
            <p:nvPr/>
          </p:nvSpPr>
          <p:spPr>
            <a:xfrm>
              <a:off x="5338174" y="4522910"/>
              <a:ext cx="2647950" cy="1305004"/>
            </a:xfrm>
            <a:prstGeom prst="rect">
              <a:avLst/>
            </a:prstGeom>
            <a:noFill/>
            <a:ln w="762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nl-BE" sz="3200" b="1" dirty="0" smtClean="0">
                  <a:effectLst/>
                  <a:latin typeface="Century Gothic"/>
                  <a:ea typeface="Calibri"/>
                  <a:cs typeface="Times New Roman"/>
                </a:rPr>
                <a:t>amfibieën</a:t>
              </a:r>
              <a:endParaRPr lang="nl-BE" sz="400" dirty="0">
                <a:effectLst/>
                <a:ea typeface="Calibri"/>
                <a:cs typeface="Times New Roman"/>
              </a:endParaRPr>
            </a:p>
          </p:txBody>
        </p:sp>
      </p:grpSp>
      <p:pic>
        <p:nvPicPr>
          <p:cNvPr id="38" name="Picture 5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30" t="40476" r="71174" b="38075"/>
          <a:stretch/>
        </p:blipFill>
        <p:spPr bwMode="auto">
          <a:xfrm>
            <a:off x="6297742" y="2003864"/>
            <a:ext cx="1141730" cy="1664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9" name="Rectangle 58"/>
          <p:cNvSpPr/>
          <p:nvPr/>
        </p:nvSpPr>
        <p:spPr>
          <a:xfrm>
            <a:off x="6208207" y="1977194"/>
            <a:ext cx="1501140" cy="2101215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p:sp>
        <p:nvSpPr>
          <p:cNvPr id="40" name="Rectangle 59"/>
          <p:cNvSpPr/>
          <p:nvPr/>
        </p:nvSpPr>
        <p:spPr>
          <a:xfrm>
            <a:off x="6257102" y="3545009"/>
            <a:ext cx="1432560" cy="68135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BE" sz="2000" b="1">
                <a:effectLst/>
                <a:latin typeface="Century Gothic"/>
                <a:ea typeface="Calibri"/>
                <a:cs typeface="Times New Roman"/>
              </a:rPr>
              <a:t>arend</a:t>
            </a:r>
            <a:endParaRPr lang="nl-BE" sz="1100">
              <a:effectLst/>
              <a:ea typeface="Calibri"/>
              <a:cs typeface="Times New Roman"/>
            </a:endParaRPr>
          </a:p>
        </p:txBody>
      </p:sp>
      <p:sp>
        <p:nvSpPr>
          <p:cNvPr id="41" name="Rectangle 60"/>
          <p:cNvSpPr/>
          <p:nvPr/>
        </p:nvSpPr>
        <p:spPr>
          <a:xfrm>
            <a:off x="6537295" y="4329033"/>
            <a:ext cx="2033270" cy="1564005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BE"/>
          </a:p>
        </p:txBody>
      </p:sp>
      <p:sp>
        <p:nvSpPr>
          <p:cNvPr id="42" name="Rectangle 61"/>
          <p:cNvSpPr/>
          <p:nvPr/>
        </p:nvSpPr>
        <p:spPr>
          <a:xfrm>
            <a:off x="6871940" y="5345033"/>
            <a:ext cx="1432560" cy="68135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BE" sz="2000" b="1">
                <a:effectLst/>
                <a:latin typeface="Century Gothic"/>
                <a:ea typeface="Calibri"/>
                <a:cs typeface="Times New Roman"/>
              </a:rPr>
              <a:t>kikker</a:t>
            </a:r>
            <a:endParaRPr lang="nl-BE" sz="1100">
              <a:effectLst/>
              <a:ea typeface="Calibri"/>
              <a:cs typeface="Times New Roman"/>
            </a:endParaRPr>
          </a:p>
        </p:txBody>
      </p:sp>
      <p:pic>
        <p:nvPicPr>
          <p:cNvPr id="43" name="Picture 6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604" t="72029" r="16663" b="15917"/>
          <a:stretch/>
        </p:blipFill>
        <p:spPr bwMode="auto">
          <a:xfrm>
            <a:off x="6732240" y="4581128"/>
            <a:ext cx="1600200" cy="765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</TotalTime>
  <Words>842</Words>
  <Application>Microsoft Office PowerPoint</Application>
  <PresentationFormat>Diavoorstelling (4:3)</PresentationFormat>
  <Paragraphs>326</Paragraphs>
  <Slides>32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Austin</vt:lpstr>
      <vt:lpstr>Natuur- weten-schappen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Opdracht 1 Veiligheid</dc:title>
  <dc:creator>Leerkracht</dc:creator>
  <cp:lastModifiedBy>Ellis</cp:lastModifiedBy>
  <cp:revision>319</cp:revision>
  <dcterms:created xsi:type="dcterms:W3CDTF">2012-12-05T08:28:55Z</dcterms:created>
  <dcterms:modified xsi:type="dcterms:W3CDTF">2013-11-20T22:10:33Z</dcterms:modified>
</cp:coreProperties>
</file>