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96" r:id="rId4"/>
    <p:sldId id="297" r:id="rId5"/>
    <p:sldId id="298" r:id="rId6"/>
    <p:sldId id="299" r:id="rId7"/>
    <p:sldId id="295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1" r:id="rId19"/>
    <p:sldId id="312" r:id="rId20"/>
    <p:sldId id="313" r:id="rId21"/>
    <p:sldId id="314" r:id="rId22"/>
    <p:sldId id="310" r:id="rId23"/>
    <p:sldId id="316" r:id="rId24"/>
    <p:sldId id="317" r:id="rId25"/>
    <p:sldId id="318" r:id="rId26"/>
    <p:sldId id="319" r:id="rId27"/>
    <p:sldId id="324" r:id="rId28"/>
    <p:sldId id="320" r:id="rId29"/>
    <p:sldId id="321" r:id="rId30"/>
    <p:sldId id="322" r:id="rId31"/>
    <p:sldId id="323" r:id="rId32"/>
    <p:sldId id="325" r:id="rId3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C06C"/>
    <a:srgbClr val="FFC000"/>
    <a:srgbClr val="94C600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3" autoAdjust="0"/>
    <p:restoredTop sz="91119" autoAdjust="0"/>
  </p:normalViewPr>
  <p:slideViewPr>
    <p:cSldViewPr>
      <p:cViewPr varScale="1">
        <p:scale>
          <a:sx n="66" d="100"/>
          <a:sy n="66" d="100"/>
        </p:scale>
        <p:origin x="-7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B6BCF-6BE6-493A-A2A9-C78B5CB27EF2}" type="datetimeFigureOut">
              <a:rPr lang="nl-BE" smtClean="0"/>
              <a:pPr/>
              <a:t>16/10/2013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D8348-B4F4-4D77-8893-D2C613E6038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84004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FB59821-B272-479A-8EAB-50A970A5A933}" type="datetimeFigureOut">
              <a:rPr lang="nl-BE" smtClean="0"/>
              <a:pPr/>
              <a:t>16/10/2013</a:t>
            </a:fld>
            <a:endParaRPr lang="nl-B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16/10/2013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16/10/2013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16/10/2013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16/10/2013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16/10/2013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16/10/2013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16/10/2013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16/10/2013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16/10/2013</a:t>
            </a:fld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16/10/2013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FB59821-B272-479A-8EAB-50A970A5A933}" type="datetimeFigureOut">
              <a:rPr lang="nl-BE" smtClean="0"/>
              <a:pPr/>
              <a:t>16/10/2013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u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1013" y="260648"/>
            <a:ext cx="3601387" cy="1702160"/>
          </a:xfrm>
        </p:spPr>
        <p:txBody>
          <a:bodyPr>
            <a:noAutofit/>
          </a:bodyPr>
          <a:lstStyle/>
          <a:p>
            <a:pPr algn="ctr"/>
            <a:r>
              <a:rPr lang="nl-BE" sz="4000" b="1" dirty="0" smtClean="0"/>
              <a:t>Natuur-</a:t>
            </a:r>
            <a:br>
              <a:rPr lang="nl-BE" sz="4000" b="1" dirty="0" smtClean="0"/>
            </a:br>
            <a:r>
              <a:rPr lang="nl-BE" sz="4000" b="1" dirty="0" err="1" smtClean="0"/>
              <a:t>weten-schappen</a:t>
            </a:r>
            <a:endParaRPr lang="nl-BE" sz="4000" b="1" dirty="0"/>
          </a:p>
        </p:txBody>
      </p:sp>
      <p:pic>
        <p:nvPicPr>
          <p:cNvPr id="7" name="Picture 8" descr="http://t3.gstatic.com/images?q=tbn:ANd9GcTJ71Fgaqy4Wpev46iS4IucM7CY7LZ_60WPwy65k8XCys_JmYA8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http://t2.gstatic.com/images?q=tbn:ANd9GcQzyQ8KUSHZ-aYjsZxW2j8BWGoq78VwXOapKrhOr5ZRVQ1cQz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2647950" cy="172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http://t2.gstatic.com/images?q=tbn:ANd9GcQfrTSr8Tv-OrMzyrm7jt7UYvA2E9eqFCfx3JTsU1oTFZJSzXko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797152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4" descr="http://t3.gstatic.com/images?q=tbn:ANd9GcTeOhllxfzX7xyInfkSobjmib5gVhAB8m_5Ysva5hu7QjaLz4Lcy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725144"/>
            <a:ext cx="2581275" cy="177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6" descr="http://static.guim.co.uk/sys-images/Lifeandhealth/Pix/pictures/2009/3/5/1236251569000/Six-gorgeous-plants-Close-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564904"/>
            <a:ext cx="256496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0" descr="http://t0.gstatic.com/images?q=tbn:ANd9GcQNRttxOODiYawKrVQlxdDA4u43jS8rAjp1NVBx1x00TZDil3UQ9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2420888"/>
            <a:ext cx="1781175" cy="256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11</a:t>
            </a:r>
            <a:endParaRPr lang="nl-BE" sz="2800" b="1" dirty="0">
              <a:latin typeface="+mj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83568" y="908720"/>
            <a:ext cx="7776864" cy="51845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ysClr val="windowText" lastClr="00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755576" y="98072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nl-BE" sz="2400" b="1" dirty="0" smtClean="0"/>
              <a:t>De wortel</a:t>
            </a:r>
          </a:p>
          <a:p>
            <a:pPr marL="457200" indent="-457200" algn="just"/>
            <a:endParaRPr lang="nl-BE" sz="2400" b="1" dirty="0" smtClean="0"/>
          </a:p>
          <a:p>
            <a:pPr marL="457200" indent="-457200"/>
            <a:r>
              <a:rPr lang="nl-BE" sz="2400" b="1" dirty="0" smtClean="0"/>
              <a:t>	hoofdwortel + zijwortel                 bijwortels		</a:t>
            </a:r>
          </a:p>
        </p:txBody>
      </p:sp>
      <p:pic>
        <p:nvPicPr>
          <p:cNvPr id="28680" name="Picture 8" descr="http://www.bloqs.nl/modules/MN026/images/22108.jpg"/>
          <p:cNvPicPr>
            <a:picLocks noChangeAspect="1" noChangeArrowheads="1"/>
          </p:cNvPicPr>
          <p:nvPr/>
        </p:nvPicPr>
        <p:blipFill>
          <a:blip r:embed="rId2" cstate="print"/>
          <a:srcRect l="8100" r="70300" b="54941"/>
          <a:stretch>
            <a:fillRect/>
          </a:stretch>
        </p:blipFill>
        <p:spPr bwMode="auto">
          <a:xfrm>
            <a:off x="848919" y="2564904"/>
            <a:ext cx="1706857" cy="2736305"/>
          </a:xfrm>
          <a:prstGeom prst="rect">
            <a:avLst/>
          </a:prstGeom>
          <a:noFill/>
        </p:spPr>
      </p:pic>
      <p:pic>
        <p:nvPicPr>
          <p:cNvPr id="28682" name="Picture 10" descr="http://www.bloqs.nl/modules/MN026/images/22108.jpg"/>
          <p:cNvPicPr>
            <a:picLocks noChangeAspect="1" noChangeArrowheads="1"/>
          </p:cNvPicPr>
          <p:nvPr/>
        </p:nvPicPr>
        <p:blipFill>
          <a:blip r:embed="rId2" cstate="print"/>
          <a:srcRect l="71549" b="56610"/>
          <a:stretch>
            <a:fillRect/>
          </a:stretch>
        </p:blipFill>
        <p:spPr bwMode="auto">
          <a:xfrm>
            <a:off x="2555776" y="2564904"/>
            <a:ext cx="2232248" cy="2753886"/>
          </a:xfrm>
          <a:prstGeom prst="rect">
            <a:avLst/>
          </a:prstGeom>
          <a:noFill/>
        </p:spPr>
      </p:pic>
      <p:pic>
        <p:nvPicPr>
          <p:cNvPr id="28684" name="Picture 12" descr="http://www.bloqs.nl/modules/MN026/images/22108.jpg"/>
          <p:cNvPicPr>
            <a:picLocks noChangeAspect="1" noChangeArrowheads="1"/>
          </p:cNvPicPr>
          <p:nvPr/>
        </p:nvPicPr>
        <p:blipFill>
          <a:blip r:embed="rId2" cstate="print"/>
          <a:srcRect l="43199" r="37901" b="51603"/>
          <a:stretch>
            <a:fillRect/>
          </a:stretch>
        </p:blipFill>
        <p:spPr bwMode="auto">
          <a:xfrm>
            <a:off x="5076056" y="2369454"/>
            <a:ext cx="1728192" cy="3579826"/>
          </a:xfrm>
          <a:prstGeom prst="rect">
            <a:avLst/>
          </a:prstGeom>
          <a:noFill/>
        </p:spPr>
      </p:pic>
      <p:pic>
        <p:nvPicPr>
          <p:cNvPr id="28686" name="Picture 14" descr="http://www.bloqs.nl/modules/MN026/images/22108.jpg"/>
          <p:cNvPicPr>
            <a:picLocks noChangeAspect="1" noChangeArrowheads="1"/>
          </p:cNvPicPr>
          <p:nvPr/>
        </p:nvPicPr>
        <p:blipFill>
          <a:blip r:embed="rId2" cstate="print"/>
          <a:srcRect l="59399" t="41721" r="23051" b="11551"/>
          <a:stretch>
            <a:fillRect/>
          </a:stretch>
        </p:blipFill>
        <p:spPr bwMode="auto">
          <a:xfrm>
            <a:off x="6660232" y="2382114"/>
            <a:ext cx="1656184" cy="3567166"/>
          </a:xfrm>
          <a:prstGeom prst="rect">
            <a:avLst/>
          </a:prstGeom>
          <a:noFill/>
        </p:spPr>
      </p:pic>
      <p:pic>
        <p:nvPicPr>
          <p:cNvPr id="28688" name="Picture 16" descr="http://www.studiof.nl/site/images/haarwort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2376264" cy="2648951"/>
          </a:xfrm>
          <a:prstGeom prst="rect">
            <a:avLst/>
          </a:prstGeom>
          <a:noFill/>
        </p:spPr>
      </p:pic>
      <p:sp>
        <p:nvSpPr>
          <p:cNvPr id="15" name="Ovaal 14"/>
          <p:cNvSpPr/>
          <p:nvPr/>
        </p:nvSpPr>
        <p:spPr>
          <a:xfrm>
            <a:off x="1259632" y="4653136"/>
            <a:ext cx="864096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7" name="Rechte verbindingslijn met pijl 16"/>
          <p:cNvCxnSpPr>
            <a:stCxn id="15" idx="7"/>
          </p:cNvCxnSpPr>
          <p:nvPr/>
        </p:nvCxnSpPr>
        <p:spPr>
          <a:xfrm flipV="1">
            <a:off x="1997184" y="4365104"/>
            <a:ext cx="414576" cy="3934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al 17"/>
          <p:cNvSpPr/>
          <p:nvPr/>
        </p:nvSpPr>
        <p:spPr>
          <a:xfrm>
            <a:off x="2411760" y="2492896"/>
            <a:ext cx="2304256" cy="29523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1691680" y="836712"/>
          <a:ext cx="5976665" cy="5328592"/>
        </p:xfrm>
        <a:graphic>
          <a:graphicData uri="http://schemas.openxmlformats.org/drawingml/2006/table">
            <a:tbl>
              <a:tblPr/>
              <a:tblGrid>
                <a:gridCol w="1991789"/>
                <a:gridCol w="1992438"/>
                <a:gridCol w="1992438"/>
              </a:tblGrid>
              <a:tr h="2664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latin typeface="Verdana"/>
                          <a:ea typeface="Calibri"/>
                          <a:cs typeface="Times New Roman"/>
                        </a:rPr>
                        <a:t>Krop sla</a:t>
                      </a:r>
                      <a:endParaRPr lang="nl-BE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BE" sz="1200" b="1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BE" sz="1200" b="1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BE" sz="1200" b="1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BE" sz="1200" b="1" dirty="0" smtClean="0"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latin typeface="Verdana"/>
                          <a:ea typeface="Calibri"/>
                          <a:cs typeface="Times New Roman"/>
                        </a:rPr>
                        <a:t>Bloemkool</a:t>
                      </a:r>
                      <a:endParaRPr lang="nl-BE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</a:rPr>
                        <a:t/>
                      </a:r>
                      <a:br>
                        <a:rPr lang="nl-BE" sz="1100" dirty="0">
                          <a:latin typeface="Calibri"/>
                        </a:rPr>
                      </a:br>
                      <a:endParaRPr lang="nl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latin typeface="Verdana"/>
                          <a:ea typeface="Calibri"/>
                          <a:cs typeface="Times New Roman"/>
                        </a:rPr>
                        <a:t>Spinazie</a:t>
                      </a:r>
                      <a:endParaRPr lang="nl-BE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</a:rPr>
                        <a:t/>
                      </a:r>
                      <a:br>
                        <a:rPr lang="nl-BE" sz="1100" dirty="0">
                          <a:latin typeface="Calibri"/>
                        </a:rPr>
                      </a:br>
                      <a:endParaRPr lang="nl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 smtClean="0">
                          <a:latin typeface="Verdana"/>
                          <a:ea typeface="Calibri"/>
                          <a:cs typeface="Times New Roman"/>
                        </a:rPr>
                        <a:t>Rabarber</a:t>
                      </a:r>
                      <a:endParaRPr lang="nl-BE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 smtClean="0">
                          <a:latin typeface="Calibri"/>
                        </a:rPr>
                        <a:t/>
                      </a:r>
                      <a:br>
                        <a:rPr lang="nl-BE" sz="1100" dirty="0" smtClean="0">
                          <a:latin typeface="Calibri"/>
                        </a:rPr>
                      </a:br>
                      <a:endParaRPr lang="nl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 smtClean="0">
                          <a:latin typeface="Verdana"/>
                          <a:ea typeface="Calibri"/>
                          <a:cs typeface="Times New Roman"/>
                        </a:rPr>
                        <a:t>Rode kool</a:t>
                      </a:r>
                      <a:endParaRPr lang="nl-BE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200" b="1" dirty="0">
                          <a:latin typeface="Verdana"/>
                          <a:ea typeface="Calibri"/>
                          <a:cs typeface="Times New Roman"/>
                        </a:rPr>
                        <a:t>Komkommer </a:t>
                      </a:r>
                      <a:endParaRPr lang="nl-BE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</a:rPr>
                        <a:t/>
                      </a:r>
                      <a:br>
                        <a:rPr lang="nl-BE" sz="1100" dirty="0">
                          <a:latin typeface="Calibri"/>
                        </a:rPr>
                      </a:br>
                      <a:endParaRPr lang="nl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4" name="Afbeelding 1" descr="http://us.123rf.com/400wm/400/400/maxfx/maxfx0801/maxfx080100488/2336500-wortels-van-verse-biologische-sla.jpg"/>
          <p:cNvPicPr>
            <a:picLocks noChangeAspect="1" noChangeArrowheads="1"/>
          </p:cNvPicPr>
          <p:nvPr/>
        </p:nvPicPr>
        <p:blipFill>
          <a:blip r:embed="rId2" cstate="print"/>
          <a:srcRect b="9195"/>
          <a:stretch>
            <a:fillRect/>
          </a:stretch>
        </p:blipFill>
        <p:spPr bwMode="auto">
          <a:xfrm>
            <a:off x="1907704" y="1196752"/>
            <a:ext cx="1373187" cy="1882775"/>
          </a:xfrm>
          <a:prstGeom prst="rect">
            <a:avLst/>
          </a:prstGeom>
          <a:noFill/>
        </p:spPr>
      </p:pic>
      <p:pic>
        <p:nvPicPr>
          <p:cNvPr id="2053" name="Afbeelding 4" descr="http://spitwerk.files.wordpress.com/2011/11/bloemkool.jpg"/>
          <p:cNvPicPr>
            <a:picLocks noChangeAspect="1" noChangeArrowheads="1"/>
          </p:cNvPicPr>
          <p:nvPr/>
        </p:nvPicPr>
        <p:blipFill>
          <a:blip r:embed="rId3" cstate="print"/>
          <a:srcRect l="19592" r="29411"/>
          <a:stretch>
            <a:fillRect/>
          </a:stretch>
        </p:blipFill>
        <p:spPr bwMode="auto">
          <a:xfrm>
            <a:off x="3707904" y="1052736"/>
            <a:ext cx="1665287" cy="1638300"/>
          </a:xfrm>
          <a:prstGeom prst="rect">
            <a:avLst/>
          </a:prstGeom>
          <a:noFill/>
        </p:spPr>
      </p:pic>
      <p:pic>
        <p:nvPicPr>
          <p:cNvPr id="2052" name="Afbeelding 7" descr="http://aardling.com/wp-content/uploads/spinaz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24744"/>
            <a:ext cx="1374775" cy="2006600"/>
          </a:xfrm>
          <a:prstGeom prst="rect">
            <a:avLst/>
          </a:prstGeom>
          <a:noFill/>
        </p:spPr>
      </p:pic>
      <p:pic>
        <p:nvPicPr>
          <p:cNvPr id="2051" name="Afbeelding 10" descr="http://images.smulweb.nl/artikelen/175712/low_res/rabarber.jpg"/>
          <p:cNvPicPr>
            <a:picLocks noChangeAspect="1" noChangeArrowheads="1"/>
          </p:cNvPicPr>
          <p:nvPr/>
        </p:nvPicPr>
        <p:blipFill>
          <a:blip r:embed="rId5" cstate="print"/>
          <a:srcRect l="7523" t="8325" r="8868" b="5032"/>
          <a:stretch>
            <a:fillRect/>
          </a:stretch>
        </p:blipFill>
        <p:spPr bwMode="auto">
          <a:xfrm>
            <a:off x="1979712" y="3789040"/>
            <a:ext cx="1289050" cy="2012950"/>
          </a:xfrm>
          <a:prstGeom prst="rect">
            <a:avLst/>
          </a:prstGeom>
          <a:noFill/>
        </p:spPr>
      </p:pic>
      <p:pic>
        <p:nvPicPr>
          <p:cNvPr id="2050" name="Afbeelding 13" descr="http://us.cdn3.123rf.com/168nwm/claudiodivizia/claudiodivizia1103/claudiodivizia110300062/9021841-rode-kool-lommerrijke-plantaardige-plant-met-eetbare-bladeren.jpg"/>
          <p:cNvPicPr>
            <a:picLocks noChangeAspect="1" noChangeArrowheads="1"/>
          </p:cNvPicPr>
          <p:nvPr/>
        </p:nvPicPr>
        <p:blipFill>
          <a:blip r:embed="rId6" cstate="print"/>
          <a:srcRect l="8786"/>
          <a:stretch>
            <a:fillRect/>
          </a:stretch>
        </p:blipFill>
        <p:spPr bwMode="auto">
          <a:xfrm>
            <a:off x="3783061" y="3789040"/>
            <a:ext cx="1797051" cy="1514475"/>
          </a:xfrm>
          <a:prstGeom prst="rect">
            <a:avLst/>
          </a:prstGeom>
          <a:noFill/>
        </p:spPr>
      </p:pic>
      <p:pic>
        <p:nvPicPr>
          <p:cNvPr id="2049" name="Afbeelding 16" descr="http://t0.gstatic.com/images?q=tbn:ANd9GcQ0Cw1BRWYmf_JXnS9kWJ6DhKNgBQKPyBY9C24Q3YV4Dt2IvV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89040"/>
            <a:ext cx="1373188" cy="1841500"/>
          </a:xfrm>
          <a:prstGeom prst="rect">
            <a:avLst/>
          </a:prstGeom>
          <a:noFill/>
        </p:spPr>
      </p:pic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763688" y="3068960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blad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3707904" y="3039343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bloem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5724128" y="3068960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blad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691680" y="5733256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bladsteel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3635896" y="5733256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blad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5652120" y="5733256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vrucht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39552" y="436602"/>
            <a:ext cx="39917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Welk deel van de plant eet je?</a:t>
            </a:r>
            <a:endParaRPr kumimoji="0" lang="nl-B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0" y="761546"/>
            <a:ext cx="784887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Opdracht 2: Een herbarium maken.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rgbClr val="414142"/>
                </a:solidFill>
                <a:effectLst/>
                <a:latin typeface="+mj-lt"/>
                <a:ea typeface="Calibri" pitchFamily="34" charset="0"/>
                <a:cs typeface="Helvetica"/>
              </a:rPr>
              <a:t>Je gaat als volgt aan het werk: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Verzamel 2 bladeren van 2 </a:t>
            </a: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verschillende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bomen.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Leg deze bladeren tussen twee bladzijden van een  </a:t>
            </a:r>
            <a:b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telefoonboek</a:t>
            </a:r>
            <a:r>
              <a:rPr lang="nl-BE" dirty="0" smtClean="0"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Let op!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Het blad mag niet gekreukt zijn!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Laat de bladeren een week in de telefoonboek drogen.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Neem voorzicht de bladeren uit het telefoonboek en kleef ze op </a:t>
            </a:r>
            <a:b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een wit papier. </a:t>
            </a: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Let op!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 bladeren kunnen snel scheuren!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Noteer bovenaan het wit papier de naam van de boom.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Duid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alle delen van het blad </a:t>
            </a: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aan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Stop de bladeren in een </a:t>
            </a: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foldermapje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en steek ze achter dit </a:t>
            </a:r>
            <a:b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werkblad in je kaft.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1124744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400" b="1" dirty="0" smtClean="0"/>
              <a:t>2</a:t>
            </a:r>
            <a:endParaRPr lang="nl-BE" sz="2400" b="1" dirty="0"/>
          </a:p>
        </p:txBody>
      </p:sp>
      <p:sp>
        <p:nvSpPr>
          <p:cNvPr id="3" name="Rechthoek 2"/>
          <p:cNvSpPr/>
          <p:nvPr/>
        </p:nvSpPr>
        <p:spPr>
          <a:xfrm>
            <a:off x="1403648" y="764704"/>
            <a:ext cx="6984776" cy="792088"/>
          </a:xfrm>
          <a:prstGeom prst="rect">
            <a:avLst/>
          </a:prstGeom>
          <a:solidFill>
            <a:srgbClr val="EC692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400" b="1" dirty="0" smtClean="0">
                <a:solidFill>
                  <a:schemeClr val="bg1"/>
                </a:solidFill>
              </a:rPr>
              <a:t>Welke functie hebben de grote delen van de bloemplant?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12</a:t>
            </a:r>
            <a:endParaRPr lang="nl-BE" sz="2800" b="1" dirty="0">
              <a:latin typeface="+mj-lt"/>
            </a:endParaRPr>
          </a:p>
        </p:txBody>
      </p:sp>
      <p:pic>
        <p:nvPicPr>
          <p:cNvPr id="5" name="Afbeelding 4" descr="http://us.123rf.com/400wm/400/400/alejandroronay/alejandroronay1105/alejandroronay110500009/9603229-funny-cartoon-pots-with-various-plants.jpg"/>
          <p:cNvPicPr/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627784" y="1844824"/>
            <a:ext cx="4174198" cy="409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18</a:t>
            </a:r>
            <a:endParaRPr lang="nl-BE" sz="2800" b="1" dirty="0">
              <a:latin typeface="+mj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39552" y="405826"/>
            <a:ext cx="3996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Planten</a:t>
            </a:r>
            <a:r>
              <a:rPr kumimoji="0" lang="nl-BE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met rare organen</a:t>
            </a: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6" name="Picture 2" descr="http://www.kulak.ac.be/facult/wet/biologie/pb/kulakbiocampus/bomen-heesters/Cytisus%20scoparius%20-%20Brem/cytisus%20scoparius-gewone%20brem-02.jpg"/>
          <p:cNvPicPr>
            <a:picLocks noChangeAspect="1" noChangeArrowheads="1"/>
          </p:cNvPicPr>
          <p:nvPr/>
        </p:nvPicPr>
        <p:blipFill>
          <a:blip r:embed="rId2" cstate="print"/>
          <a:srcRect r="16720"/>
          <a:stretch>
            <a:fillRect/>
          </a:stretch>
        </p:blipFill>
        <p:spPr bwMode="auto">
          <a:xfrm>
            <a:off x="755576" y="980728"/>
            <a:ext cx="2448272" cy="2204864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TjxhVIbI6GqAVn1cZeUbI7CTD-c0uU7f1c5660jh2wWFZ1dv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980728"/>
            <a:ext cx="2133600" cy="2143125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b/b0/Berberis_vulgaris4.jpg"/>
          <p:cNvPicPr>
            <a:picLocks noChangeAspect="1" noChangeArrowheads="1"/>
          </p:cNvPicPr>
          <p:nvPr/>
        </p:nvPicPr>
        <p:blipFill>
          <a:blip r:embed="rId4" cstate="print"/>
          <a:srcRect r="25162"/>
          <a:stretch>
            <a:fillRect/>
          </a:stretch>
        </p:blipFill>
        <p:spPr bwMode="auto">
          <a:xfrm>
            <a:off x="5940152" y="980728"/>
            <a:ext cx="2156689" cy="2160240"/>
          </a:xfrm>
          <a:prstGeom prst="rect">
            <a:avLst/>
          </a:prstGeom>
          <a:noFill/>
        </p:spPr>
      </p:pic>
      <p:pic>
        <p:nvPicPr>
          <p:cNvPr id="1032" name="Picture 8" descr="http://www.aardappel2008.be/_images/content/scholen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429000"/>
            <a:ext cx="2381250" cy="2619375"/>
          </a:xfrm>
          <a:prstGeom prst="rect">
            <a:avLst/>
          </a:prstGeom>
          <a:noFill/>
        </p:spPr>
      </p:pic>
      <p:pic>
        <p:nvPicPr>
          <p:cNvPr id="1034" name="Picture 10" descr="http://www.wierook.nl/BloemenBetekenis/klimop.jpg"/>
          <p:cNvPicPr>
            <a:picLocks noChangeAspect="1" noChangeArrowheads="1"/>
          </p:cNvPicPr>
          <p:nvPr/>
        </p:nvPicPr>
        <p:blipFill>
          <a:blip r:embed="rId6" cstate="print"/>
          <a:srcRect b="12514"/>
          <a:stretch>
            <a:fillRect/>
          </a:stretch>
        </p:blipFill>
        <p:spPr bwMode="auto">
          <a:xfrm>
            <a:off x="5868144" y="3284984"/>
            <a:ext cx="2196797" cy="2808312"/>
          </a:xfrm>
          <a:prstGeom prst="rect">
            <a:avLst/>
          </a:prstGeom>
          <a:noFill/>
        </p:spPr>
      </p:pic>
      <p:pic>
        <p:nvPicPr>
          <p:cNvPr id="1036" name="Picture 12" descr="http://www.kokopkot.be/services/ResizeImageHandler.ashx?src=uploads/ingredienten/ajuin.jpg&amp;h=64&amp;w=999&amp;cw=62&amp;ch=6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573016"/>
            <a:ext cx="2186656" cy="23298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5444480" y="44624"/>
            <a:ext cx="2007840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KLASTAAK</a:t>
            </a:r>
            <a:endParaRPr lang="nl-BE" sz="2800" b="1" dirty="0">
              <a:latin typeface="+mj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39552" y="405826"/>
            <a:ext cx="3996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Planten</a:t>
            </a:r>
            <a:r>
              <a:rPr kumimoji="0" lang="nl-BE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met rare organen</a:t>
            </a: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11560" y="1124744"/>
            <a:ext cx="731001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000" b="1" dirty="0" smtClean="0"/>
              <a:t>Opdracht 1: </a:t>
            </a:r>
            <a:r>
              <a:rPr lang="nl-BE" sz="2000" dirty="0" smtClean="0"/>
              <a:t>Vul de tabel aan met behulp van pagina 18.</a:t>
            </a:r>
          </a:p>
          <a:p>
            <a:pPr>
              <a:lnSpc>
                <a:spcPct val="150000"/>
              </a:lnSpc>
            </a:pPr>
            <a:r>
              <a:rPr lang="nl-BE" sz="2000" dirty="0" smtClean="0"/>
              <a:t>	</a:t>
            </a:r>
            <a:r>
              <a:rPr lang="nl-BE" sz="2000" dirty="0" smtClean="0">
                <a:sym typeface="Wingdings" pitchFamily="2" charset="2"/>
              </a:rPr>
              <a:t> Lees de tekstjes aandachtig.</a:t>
            </a:r>
          </a:p>
          <a:p>
            <a:pPr>
              <a:lnSpc>
                <a:spcPct val="150000"/>
              </a:lnSpc>
            </a:pPr>
            <a:r>
              <a:rPr lang="nl-BE" sz="2000" dirty="0" smtClean="0">
                <a:sym typeface="Wingdings" pitchFamily="2" charset="2"/>
              </a:rPr>
              <a:t>	 Zoek de antwoorden in de tekst.</a:t>
            </a:r>
          </a:p>
          <a:p>
            <a:pPr>
              <a:lnSpc>
                <a:spcPct val="150000"/>
              </a:lnSpc>
            </a:pPr>
            <a:r>
              <a:rPr lang="nl-BE" sz="2000" dirty="0" smtClean="0">
                <a:sym typeface="Wingdings" pitchFamily="2" charset="2"/>
              </a:rPr>
              <a:t>	 Noteer de antwoorden in </a:t>
            </a:r>
            <a:r>
              <a:rPr lang="nl-BE" sz="2000" b="1" dirty="0" smtClean="0">
                <a:sym typeface="Wingdings" pitchFamily="2" charset="2"/>
              </a:rPr>
              <a:t>potlood</a:t>
            </a:r>
            <a:r>
              <a:rPr lang="nl-BE" sz="2000" dirty="0" smtClean="0">
                <a:sym typeface="Wingdings" pitchFamily="2" charset="2"/>
              </a:rPr>
              <a:t> in de tabel</a:t>
            </a:r>
            <a:r>
              <a:rPr lang="nl-BE" sz="2000" b="1" dirty="0" smtClean="0">
                <a:sym typeface="Wingdings" pitchFamily="2" charset="2"/>
              </a:rPr>
              <a:t>.</a:t>
            </a:r>
          </a:p>
          <a:p>
            <a:pPr>
              <a:lnSpc>
                <a:spcPct val="150000"/>
              </a:lnSpc>
            </a:pPr>
            <a:endParaRPr lang="nl-BE" sz="2000" b="1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nl-BE" sz="2000" b="1" dirty="0" smtClean="0">
                <a:sym typeface="Wingdings" pitchFamily="2" charset="2"/>
              </a:rPr>
              <a:t>Opdracht 2: </a:t>
            </a:r>
            <a:endParaRPr lang="nl-BE" sz="20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nl-BE" sz="2000" b="1" dirty="0" smtClean="0">
                <a:sym typeface="Wingdings" pitchFamily="2" charset="2"/>
              </a:rPr>
              <a:t>	 </a:t>
            </a:r>
            <a:r>
              <a:rPr lang="nl-BE" sz="2000" dirty="0" smtClean="0">
                <a:sym typeface="Wingdings" pitchFamily="2" charset="2"/>
              </a:rPr>
              <a:t>Bedenkt het nut van verdikte plantendelen.</a:t>
            </a:r>
            <a:endParaRPr lang="nl-BE" sz="2000" b="1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539552" y="1628800"/>
            <a:ext cx="8064896" cy="2592288"/>
          </a:xfrm>
          <a:prstGeom prst="rect">
            <a:avLst/>
          </a:prstGeom>
          <a:solidFill>
            <a:srgbClr val="E2C06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tangle 5"/>
          <p:cNvSpPr/>
          <p:nvPr/>
        </p:nvSpPr>
        <p:spPr>
          <a:xfrm>
            <a:off x="5444480" y="44624"/>
            <a:ext cx="2007840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KLASTAAK</a:t>
            </a:r>
            <a:endParaRPr lang="nl-BE" sz="2800" b="1" dirty="0">
              <a:latin typeface="+mj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39552" y="405826"/>
            <a:ext cx="3996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Planten</a:t>
            </a:r>
            <a:r>
              <a:rPr kumimoji="0" lang="nl-BE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met rare organen</a:t>
            </a: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11560" y="1015568"/>
            <a:ext cx="31710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000" b="1" dirty="0" smtClean="0"/>
              <a:t>Opdracht 1:  voorbeeld.</a:t>
            </a:r>
          </a:p>
          <a:p>
            <a:pPr>
              <a:lnSpc>
                <a:spcPct val="150000"/>
              </a:lnSpc>
            </a:pPr>
            <a:endParaRPr lang="nl-BE" sz="2000" b="1" dirty="0" smtClean="0"/>
          </a:p>
          <a:p>
            <a:pPr>
              <a:lnSpc>
                <a:spcPct val="150000"/>
              </a:lnSpc>
            </a:pPr>
            <a:endParaRPr lang="nl-BE" sz="2000" dirty="0" smtClean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683568" y="4365104"/>
          <a:ext cx="770485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080120"/>
                <a:gridCol w="1800200"/>
                <a:gridCol w="367240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Orgaan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Naam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Rare vorm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Functie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nl-BE" b="1" dirty="0" smtClean="0"/>
                        <a:t>Blad</a:t>
                      </a:r>
                      <a:endParaRPr lang="nl-B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Brem</a:t>
                      </a:r>
                      <a:endParaRPr lang="nl-BE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 smtClean="0"/>
                    </a:p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2843808" y="4809346"/>
            <a:ext cx="2016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bg2">
                    <a:lumMod val="50000"/>
                  </a:schemeClr>
                </a:solidFill>
              </a:rPr>
              <a:t>Kleine bladeren</a:t>
            </a:r>
            <a:endParaRPr lang="nl-B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4788024" y="4931876"/>
            <a:ext cx="3528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</a:rPr>
              <a:t>Minder water verdampen.</a:t>
            </a:r>
            <a:endParaRPr lang="nl-B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http://www.kulak.ac.be/facult/wet/biologie/pb/kulakbiocampus/bomen-heesters/Cytisus%20scoparius%20-%20Brem/cytisus%20scoparius-gewone%20brem-02.jpg"/>
          <p:cNvPicPr>
            <a:picLocks noChangeAspect="1" noChangeArrowheads="1"/>
          </p:cNvPicPr>
          <p:nvPr/>
        </p:nvPicPr>
        <p:blipFill>
          <a:blip r:embed="rId2" cstate="print"/>
          <a:srcRect r="16720"/>
          <a:stretch>
            <a:fillRect/>
          </a:stretch>
        </p:blipFill>
        <p:spPr bwMode="auto">
          <a:xfrm>
            <a:off x="755576" y="1772816"/>
            <a:ext cx="2448272" cy="2204864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3347864" y="1988840"/>
            <a:ext cx="5256584" cy="234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000" dirty="0" smtClean="0"/>
              <a:t>De bladeren van de brem hebben een klein bladoppervlak. Ze verdampen hierdoor veel minder water.</a:t>
            </a:r>
          </a:p>
          <a:p>
            <a:pPr>
              <a:lnSpc>
                <a:spcPct val="150000"/>
              </a:lnSpc>
            </a:pPr>
            <a:endParaRPr lang="nl-BE" sz="2000" dirty="0" smtClean="0"/>
          </a:p>
          <a:p>
            <a:pPr>
              <a:lnSpc>
                <a:spcPct val="150000"/>
              </a:lnSpc>
            </a:pPr>
            <a:endParaRPr lang="nl-BE" sz="2000" dirty="0" smtClean="0"/>
          </a:p>
        </p:txBody>
      </p:sp>
      <p:sp>
        <p:nvSpPr>
          <p:cNvPr id="12" name="Rechthoek 11"/>
          <p:cNvSpPr/>
          <p:nvPr/>
        </p:nvSpPr>
        <p:spPr>
          <a:xfrm flipV="1">
            <a:off x="3347864" y="2924943"/>
            <a:ext cx="2592288" cy="4571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 flipV="1">
            <a:off x="6300192" y="2924943"/>
            <a:ext cx="1584176" cy="45719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/>
          <p:cNvSpPr/>
          <p:nvPr/>
        </p:nvSpPr>
        <p:spPr>
          <a:xfrm flipV="1">
            <a:off x="4572000" y="3428999"/>
            <a:ext cx="2232248" cy="45719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5148064" y="44624"/>
            <a:ext cx="2736304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Pagina 19-20</a:t>
            </a:r>
            <a:endParaRPr lang="nl-BE" sz="2800" b="1" dirty="0">
              <a:latin typeface="+mj-lt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39552" y="1124744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400" b="1" dirty="0" smtClean="0"/>
              <a:t>4</a:t>
            </a:r>
            <a:endParaRPr lang="nl-BE" sz="2400" b="1" dirty="0"/>
          </a:p>
        </p:txBody>
      </p:sp>
      <p:sp>
        <p:nvSpPr>
          <p:cNvPr id="5" name="Rechthoek 4"/>
          <p:cNvSpPr/>
          <p:nvPr/>
        </p:nvSpPr>
        <p:spPr>
          <a:xfrm>
            <a:off x="1403648" y="764704"/>
            <a:ext cx="7200800" cy="792088"/>
          </a:xfrm>
          <a:prstGeom prst="rect">
            <a:avLst/>
          </a:prstGeom>
          <a:solidFill>
            <a:srgbClr val="EC692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300" b="1" dirty="0" smtClean="0">
                <a:solidFill>
                  <a:schemeClr val="bg1"/>
                </a:solidFill>
              </a:rPr>
              <a:t>Hoe zijn planten aangepast aan hun omgeving?</a:t>
            </a:r>
            <a:endParaRPr lang="nl-BE" sz="2300" b="1" dirty="0">
              <a:solidFill>
                <a:schemeClr val="bg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974" y="1700808"/>
            <a:ext cx="1655762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1</a:t>
            </a:r>
            <a:endParaRPr lang="nl-BE" b="1" dirty="0"/>
          </a:p>
        </p:txBody>
      </p:sp>
      <p:sp>
        <p:nvSpPr>
          <p:cNvPr id="7" name="Rechthoek 6"/>
          <p:cNvSpPr/>
          <p:nvPr/>
        </p:nvSpPr>
        <p:spPr>
          <a:xfrm>
            <a:off x="2195736" y="1700808"/>
            <a:ext cx="6408712" cy="5760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Ga na hoe planten zich aanpassen aan hun omgeving.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11560" y="2492896"/>
            <a:ext cx="65806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nl-BE" sz="2000" b="1" dirty="0" smtClean="0"/>
              <a:t>Bekijk de foto’s en lees aandachtig de tekst.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nl-BE" sz="2000" b="1" dirty="0" smtClean="0"/>
              <a:t>Beschrijf hoe de plant zich aangepast heeft om </a:t>
            </a:r>
          </a:p>
          <a:p>
            <a:pPr marL="457200" indent="-457200">
              <a:lnSpc>
                <a:spcPct val="150000"/>
              </a:lnSpc>
            </a:pPr>
            <a:r>
              <a:rPr lang="nl-BE" sz="2000" b="1" dirty="0" smtClean="0"/>
              <a:t>	te kunnen overleven.</a:t>
            </a:r>
            <a:endParaRPr lang="nl-BE" sz="2000" b="1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cupunctuuramerongen.nl/images/newspost_images/herfstblade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6717770" cy="5038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5"/>
          <p:cNvSpPr/>
          <p:nvPr/>
        </p:nvSpPr>
        <p:spPr>
          <a:xfrm>
            <a:off x="5148064" y="44624"/>
            <a:ext cx="2736304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Pagina </a:t>
            </a:r>
            <a:r>
              <a:rPr lang="nl-BE" sz="2800" b="1" dirty="0" smtClean="0">
                <a:latin typeface="+mj-lt"/>
              </a:rPr>
              <a:t>19</a:t>
            </a:r>
            <a:endParaRPr lang="nl-BE" sz="2800" b="1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974" y="764704"/>
            <a:ext cx="1655762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1</a:t>
            </a:r>
            <a:endParaRPr lang="nl-BE" b="1" dirty="0"/>
          </a:p>
        </p:txBody>
      </p:sp>
      <p:sp>
        <p:nvSpPr>
          <p:cNvPr id="7" name="Rechthoek 6"/>
          <p:cNvSpPr/>
          <p:nvPr/>
        </p:nvSpPr>
        <p:spPr>
          <a:xfrm>
            <a:off x="2195736" y="764704"/>
            <a:ext cx="6408712" cy="5760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Ga na hoe planten zich aanpassen aan hun omgeving.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148064" y="1628801"/>
            <a:ext cx="338437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7938" indent="-7938" algn="ctr">
              <a:lnSpc>
                <a:spcPct val="150000"/>
              </a:lnSpc>
            </a:pPr>
            <a:r>
              <a:rPr lang="nl-BE" sz="2000" b="1" dirty="0" smtClean="0"/>
              <a:t>Hoe zorg ik ervoor dat ik niet uitdroog?</a:t>
            </a:r>
            <a:endParaRPr lang="nl-BE" sz="2000" b="1" dirty="0" smtClean="0"/>
          </a:p>
          <a:p>
            <a:pPr marL="7938" indent="-7938" algn="ctr">
              <a:lnSpc>
                <a:spcPct val="150000"/>
              </a:lnSpc>
            </a:pPr>
            <a:endParaRPr lang="nl-BE" sz="2000" b="1" dirty="0" smtClean="0"/>
          </a:p>
          <a:p>
            <a:pPr marL="7938" indent="-7938" algn="ctr">
              <a:lnSpc>
                <a:spcPct val="150000"/>
              </a:lnSpc>
            </a:pPr>
            <a:endParaRPr lang="nl-BE" sz="2000" b="1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5364088" y="2721114"/>
            <a:ext cx="3096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Ik laat mijn bladeren vallen in de herfst.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wierook.nl/BloemenBetekenis/klim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960440" cy="493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5"/>
          <p:cNvSpPr/>
          <p:nvPr/>
        </p:nvSpPr>
        <p:spPr>
          <a:xfrm>
            <a:off x="5148064" y="44624"/>
            <a:ext cx="2736304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Pagina </a:t>
            </a:r>
            <a:r>
              <a:rPr lang="nl-BE" sz="2800" b="1" dirty="0" smtClean="0">
                <a:latin typeface="+mj-lt"/>
              </a:rPr>
              <a:t>19</a:t>
            </a:r>
            <a:endParaRPr lang="nl-BE" sz="2800" b="1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974" y="764704"/>
            <a:ext cx="1655762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1</a:t>
            </a:r>
            <a:endParaRPr lang="nl-BE" b="1" dirty="0"/>
          </a:p>
        </p:txBody>
      </p:sp>
      <p:sp>
        <p:nvSpPr>
          <p:cNvPr id="7" name="Rechthoek 6"/>
          <p:cNvSpPr/>
          <p:nvPr/>
        </p:nvSpPr>
        <p:spPr>
          <a:xfrm>
            <a:off x="2195736" y="764704"/>
            <a:ext cx="6408712" cy="5760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Ga na hoe planten zich aanpassen aan hun omgeving.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572000" y="1628801"/>
            <a:ext cx="3960440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7938" indent="-7938" algn="ctr">
              <a:lnSpc>
                <a:spcPct val="150000"/>
              </a:lnSpc>
            </a:pPr>
            <a:r>
              <a:rPr lang="nl-BE" sz="2000" b="1" dirty="0" smtClean="0"/>
              <a:t>Welke aanpassing heb ik dan wel zodat ik makkelijk naar boven kan klimmen?</a:t>
            </a:r>
            <a:endParaRPr lang="nl-BE" sz="2000" b="1" dirty="0" smtClean="0"/>
          </a:p>
          <a:p>
            <a:pPr marL="7938" indent="-7938" algn="ctr">
              <a:lnSpc>
                <a:spcPct val="150000"/>
              </a:lnSpc>
            </a:pPr>
            <a:endParaRPr lang="nl-BE" sz="2000" b="1" dirty="0" smtClean="0"/>
          </a:p>
          <a:p>
            <a:pPr marL="7938" indent="-7938" algn="ctr">
              <a:lnSpc>
                <a:spcPct val="150000"/>
              </a:lnSpc>
            </a:pPr>
            <a:endParaRPr lang="nl-BE" sz="2000" b="1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5004048" y="3068960"/>
            <a:ext cx="3096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Ik heb hiervoor hechtwortels.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http://t1.gstatic.com/images?q=tbn:ANd9GcTAbwIk59py5PS_nj489rt1v0YCrrL0XHS-xoUwTn8Q31jkCX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23177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6" descr="data:image/jpeg;base64,/9j/4AAQSkZJRgABAQAAAQABAAD/2wCEAAkGBhQREBQUEhMUExUVGCAYFRcVFRQVFBcaFhcYGBsXHBUaGyYeGxkjHRcXHy8gJig1LC0sHiAzNTAqNSYrLCkBCQoKDQwNDQ0MDSkYEhgpKSkpKSkpKSkpKSkpKSkpKSkpKSkpKSkpKSkpKSkpKSkpKSkpKSkpKSkpKSkpKSkpKf/AABEIAGIAbQMBIgACEQEDEQH/xAAcAAACAwEBAQEAAAAAAAAAAAAABgQFBwMCAQj/xAA8EAABAwEFBQUGBAQHAAAAAAABAAIRAwQFEiExBkFRYXEigZGhwQcTMkKx0RRykvAjU+HxFTRSYoOiw//EABUBAQEAAAAAAAAAAAAAAAAAAAAB/8QAFBEBAAAAAAAAAAAAAAAAAAAAAP/aAAwDAQACEQMRAD8A2y0WgMEnuVe68J3qJf8AbIqBvAfWVUutqBgFv5qRZbwkwTrolb8avn4+M5/coHhC50KmJrTxAPiF0QCEL490Anggg2u8Q04RrvKji3cz4lL/AOPkzxz8V6FtQMDLwPFWFntAeJHek8W1Wlx2yakcQfv6FAwoQhAr7ZUS3BUGnwuPDePUeCVTa1p9eiHtc12YcCCOREFZ9e+yjqVWGOxMObZ+Icjx6/ZBBNqXuyE1ajabdXGBy4noBmh+zlYkNYMRJjgOpPBOezezDbKMROOqRm7cB/pby57/ACQXVOmGtAGgEDuXpCEAvjmyIX1CDMrdNGq+mflMd2494XH8anraHZplqbM4KjfheBPcRvGZ6SeJnPP8KeKr6RczGw9oB0mNJ4wglNtiZ9j6Jc91T5WjCOpifAfVL127MPqVA0uDWnV2/oAdXLRbFYmUWBjBDR+5PNB3QhCCHedvFJoO9xgfVLte3AHE4yTxX3a+0E1aYHyx/wBiPQBV1tsuMZ6ILGneEphu22Y2wdR5hZo2u6g6DJb5j+ivrDfIEOBz/fkgeUKpsm0LHRiMHyXS0341ugxDeR6ILJCiNvSkR8bRlMOMGOhUC8NpqbAQ04jGR0A8UETafacUWVA0/A3tEagnQDml7Zm5GWeljg+9qgPqOLi52YybJ3NHnJ3pc2htRqPp0pk1agxcSHPDJ7u2nj3ojSP3og5MvSHYUw3VeOI4SZnT7JGvfsOFQbjn0Vvdlr0IlA7oXKy1w9gcN+vXeuqBSv2xk2xs/CQHz+XIjxw+IRWhTtr6+Cmx3+6PFpPoEv2e04kHO8bGHArjszs+2tVqMe57QG4gWuAPxRvBHkrGscla7H2OBUqZdo4RxhuZ7pPkUFNeuylSzt94x/vGN+IRDmjjlkQMpUSlapbBOoWjpM2h2Yc1xNnp4g4zDYBa48iQMB8jyQL1dx1NQkjIT9FaHYS0vAJrU2znHaMd8KZdexFQvY+0OaGjM02ySSDIBdpHGOnNOiDCK9PBetOlixe7rFkkRPu6dSct3a9FoLM0s7R3SKN61as6wQCNMYBcZ6/Qq+slpkBBwvSlLSrGz2ttaXt3wT+aAHRylQbWS7stzJ0/vuVldVkZRZgxYnak9UDDcjYojmSfOPRT1Fu6sCyB8uSlIFbb2yY6VIyYa/Qcxr5HxStYnYHFs9Oi0q30mupODxLYk92fosxvJ+BwI3FBdgyEzbNf5ccnO+s+qVKBhuaZtlHTRd+cx+lvrKC6QhCAQhCBH9ot2yadUaEYHd0ub9XJfs1vbSoOfUMNpglx1yaJ9FpN+Xd7+zvp7yJbycMx5jwlY7tE/DYLUDl/DOXURHig92nbiz9l7asSDkWuxDqAMpUay7d0mF38UGTOYfwGWnGVmhdmf3oAF4JUVvexu29B7y6pa7NSaOyW1KrWOcSARDXEZDitAst6UaomnVp1BxY9rh4gr8hFyffZJdPv3WqIGEUtw3mt9lUbzf8AaMFB3PJZtVsxr1mUxq9wb0xGJ7tU17VX03EaeYwa5HWBn0zS5ddRjq4JdGHPgZnIILCuyCRwMeGSatlGxZh+Z31S7WrUz8zf1Be6N+tpNwtqgDWA4ffJA7oVZs/eZr0i45w6AeIgGeG9WaAQhCAWK+1CkKdO1xkCeXzVGH1hO20+0jqdd1MVCzDGQOHVodJO/VK21V3C12V7Pedt8EvdLs2uDtN47MIMXxa9fVecSaLRsBUnsVG6Z4gczviNyl3D7I7Ta3PayrRbgAJLse+YyA5IEolan7CPitvSj9bQoTvYHeG6pZT/AMlQf+SevZb7N7RdwtBtDqU1cAaKbnPgU/eZklrdcenJBpELw+zNOrWnqAV8Qg5m7aX8qn+hv2XwXXR/lU/0N+yEIJFNgaIAAA0AEAdy9IQgEIQgg2uwU3kl1Njjxc1pPiQlG/7tpNnDSpjPcxo48kIQLBotn4R4BancNFrbNRhoE0mTAA+QL6hBPQhCD//Z"/>
          <p:cNvSpPr>
            <a:spLocks noChangeAspect="1" noChangeArrowheads="1"/>
          </p:cNvSpPr>
          <p:nvPr/>
        </p:nvSpPr>
        <p:spPr bwMode="auto">
          <a:xfrm>
            <a:off x="63500" y="-455613"/>
            <a:ext cx="1038225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6149" name="AutoShape 8" descr="data:image/jpeg;base64,/9j/4AAQSkZJRgABAQAAAQABAAD/2wCEAAkGBhQREBQUEhMUExUVGCAYFRcVFRQVFBcaFhcYGBsXHBUaGyYeGxkjHRcXHy8gJig1LC0sHiAzNTAqNSYrLCkBCQoKDQwNDQ0MDSkYEhgpKSkpKSkpKSkpKSkpKSkpKSkpKSkpKSkpKSkpKSkpKSkpKSkpKSkpKSkpKSkpKSkpKf/AABEIAGIAbQMBIgACEQEDEQH/xAAcAAACAwEBAQEAAAAAAAAAAAAABgQFBwMCAQj/xAA8EAABAwEFBQUGBAQHAAAAAAABAAIRAwQFEiExBkFRYXEigZGhwQcTMkKx0RRykvAjU+HxFTRSYoOiw//EABUBAQEAAAAAAAAAAAAAAAAAAAAB/8QAFBEBAAAAAAAAAAAAAAAAAAAAAP/aAAwDAQACEQMRAD8A2y0WgMEnuVe68J3qJf8AbIqBvAfWVUutqBgFv5qRZbwkwTrolb8avn4+M5/coHhC50KmJrTxAPiF0QCEL490Anggg2u8Q04RrvKji3cz4lL/AOPkzxz8V6FtQMDLwPFWFntAeJHek8W1Wlx2yakcQfv6FAwoQhAr7ZUS3BUGnwuPDePUeCVTa1p9eiHtc12YcCCOREFZ9e+yjqVWGOxMObZ+Icjx6/ZBBNqXuyE1ajabdXGBy4noBmh+zlYkNYMRJjgOpPBOezezDbKMROOqRm7cB/pby57/ACQXVOmGtAGgEDuXpCEAvjmyIX1CDMrdNGq+mflMd2494XH8anraHZplqbM4KjfheBPcRvGZ6SeJnPP8KeKr6RczGw9oB0mNJ4wglNtiZ9j6Jc91T5WjCOpifAfVL127MPqVA0uDWnV2/oAdXLRbFYmUWBjBDR+5PNB3QhCCHedvFJoO9xgfVLte3AHE4yTxX3a+0E1aYHyx/wBiPQBV1tsuMZ6ILGneEphu22Y2wdR5hZo2u6g6DJb5j+ivrDfIEOBz/fkgeUKpsm0LHRiMHyXS0341ugxDeR6ILJCiNvSkR8bRlMOMGOhUC8NpqbAQ04jGR0A8UETafacUWVA0/A3tEagnQDml7Zm5GWeljg+9qgPqOLi52YybJ3NHnJ3pc2htRqPp0pk1agxcSHPDJ7u2nj3ojSP3og5MvSHYUw3VeOI4SZnT7JGvfsOFQbjn0Vvdlr0IlA7oXKy1w9gcN+vXeuqBSv2xk2xs/CQHz+XIjxw+IRWhTtr6+Cmx3+6PFpPoEv2e04kHO8bGHArjszs+2tVqMe57QG4gWuAPxRvBHkrGscla7H2OBUqZdo4RxhuZ7pPkUFNeuylSzt94x/vGN+IRDmjjlkQMpUSlapbBOoWjpM2h2Yc1xNnp4g4zDYBa48iQMB8jyQL1dx1NQkjIT9FaHYS0vAJrU2znHaMd8KZdexFQvY+0OaGjM02ySSDIBdpHGOnNOiDCK9PBetOlixe7rFkkRPu6dSct3a9FoLM0s7R3SKN61as6wQCNMYBcZ6/Qq+slpkBBwvSlLSrGz2ttaXt3wT+aAHRylQbWS7stzJ0/vuVldVkZRZgxYnak9UDDcjYojmSfOPRT1Fu6sCyB8uSlIFbb2yY6VIyYa/Qcxr5HxStYnYHFs9Oi0q30mupODxLYk92fosxvJ+BwI3FBdgyEzbNf5ccnO+s+qVKBhuaZtlHTRd+cx+lvrKC6QhCAQhCBH9ot2yadUaEYHd0ub9XJfs1vbSoOfUMNpglx1yaJ9FpN+Xd7+zvp7yJbycMx5jwlY7tE/DYLUDl/DOXURHig92nbiz9l7asSDkWuxDqAMpUay7d0mF38UGTOYfwGWnGVmhdmf3oAF4JUVvexu29B7y6pa7NSaOyW1KrWOcSARDXEZDitAst6UaomnVp1BxY9rh4gr8hFyffZJdPv3WqIGEUtw3mt9lUbzf8AaMFB3PJZtVsxr1mUxq9wb0xGJ7tU17VX03EaeYwa5HWBn0zS5ddRjq4JdGHPgZnIILCuyCRwMeGSatlGxZh+Z31S7WrUz8zf1Be6N+tpNwtqgDWA4ffJA7oVZs/eZr0i45w6AeIgGeG9WaAQhCAWK+1CkKdO1xkCeXzVGH1hO20+0jqdd1MVCzDGQOHVodJO/VK21V3C12V7Pedt8EvdLs2uDtN47MIMXxa9fVecSaLRsBUnsVG6Z4gczviNyl3D7I7Ta3PayrRbgAJLse+YyA5IEolan7CPitvSj9bQoTvYHeG6pZT/AMlQf+SevZb7N7RdwtBtDqU1cAaKbnPgU/eZklrdcenJBpELw+zNOrWnqAV8Qg5m7aX8qn+hv2XwXXR/lU/0N+yEIJFNgaIAAA0AEAdy9IQgEIQgg2uwU3kl1Njjxc1pPiQlG/7tpNnDSpjPcxo48kIQLBotn4R4BancNFrbNRhoE0mTAA+QL6hBPQhCD//Z"/>
          <p:cNvSpPr>
            <a:spLocks noChangeAspect="1" noChangeArrowheads="1"/>
          </p:cNvSpPr>
          <p:nvPr/>
        </p:nvSpPr>
        <p:spPr bwMode="auto">
          <a:xfrm>
            <a:off x="63500" y="-455613"/>
            <a:ext cx="1038225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6150" name="AutoShape 10" descr="data:image/jpeg;base64,/9j/4AAQSkZJRgABAQAAAQABAAD/2wCEAAkGBhQREBQUEhMUExUVGCAYFRcVFRQVFBcaFhcYGBsXHBUaGyYeGxkjHRcXHy8gJig1LC0sHiAzNTAqNSYrLCkBCQoKDQwNDQ0MDSkYEhgpKSkpKSkpKSkpKSkpKSkpKSkpKSkpKSkpKSkpKSkpKSkpKSkpKSkpKSkpKSkpKSkpKf/AABEIAGIAbQMBIgACEQEDEQH/xAAcAAACAwEBAQEAAAAAAAAAAAAABgQFBwMCAQj/xAA8EAABAwEFBQUGBAQHAAAAAAABAAIRAwQFEiExBkFRYXEigZGhwQcTMkKx0RRykvAjU+HxFTRSYoOiw//EABUBAQEAAAAAAAAAAAAAAAAAAAAB/8QAFBEBAAAAAAAAAAAAAAAAAAAAAP/aAAwDAQACEQMRAD8A2y0WgMEnuVe68J3qJf8AbIqBvAfWVUutqBgFv5qRZbwkwTrolb8avn4+M5/coHhC50KmJrTxAPiF0QCEL490Anggg2u8Q04RrvKji3cz4lL/AOPkzxz8V6FtQMDLwPFWFntAeJHek8W1Wlx2yakcQfv6FAwoQhAr7ZUS3BUGnwuPDePUeCVTa1p9eiHtc12YcCCOREFZ9e+yjqVWGOxMObZ+Icjx6/ZBBNqXuyE1ajabdXGBy4noBmh+zlYkNYMRJjgOpPBOezezDbKMROOqRm7cB/pby57/ACQXVOmGtAGgEDuXpCEAvjmyIX1CDMrdNGq+mflMd2494XH8anraHZplqbM4KjfheBPcRvGZ6SeJnPP8KeKr6RczGw9oB0mNJ4wglNtiZ9j6Jc91T5WjCOpifAfVL127MPqVA0uDWnV2/oAdXLRbFYmUWBjBDR+5PNB3QhCCHedvFJoO9xgfVLte3AHE4yTxX3a+0E1aYHyx/wBiPQBV1tsuMZ6ILGneEphu22Y2wdR5hZo2u6g6DJb5j+ivrDfIEOBz/fkgeUKpsm0LHRiMHyXS0341ugxDeR6ILJCiNvSkR8bRlMOMGOhUC8NpqbAQ04jGR0A8UETafacUWVA0/A3tEagnQDml7Zm5GWeljg+9qgPqOLi52YybJ3NHnJ3pc2htRqPp0pk1agxcSHPDJ7u2nj3ojSP3og5MvSHYUw3VeOI4SZnT7JGvfsOFQbjn0Vvdlr0IlA7oXKy1w9gcN+vXeuqBSv2xk2xs/CQHz+XIjxw+IRWhTtr6+Cmx3+6PFpPoEv2e04kHO8bGHArjszs+2tVqMe57QG4gWuAPxRvBHkrGscla7H2OBUqZdo4RxhuZ7pPkUFNeuylSzt94x/vGN+IRDmjjlkQMpUSlapbBOoWjpM2h2Yc1xNnp4g4zDYBa48iQMB8jyQL1dx1NQkjIT9FaHYS0vAJrU2znHaMd8KZdexFQvY+0OaGjM02ySSDIBdpHGOnNOiDCK9PBetOlixe7rFkkRPu6dSct3a9FoLM0s7R3SKN61as6wQCNMYBcZ6/Qq+slpkBBwvSlLSrGz2ttaXt3wT+aAHRylQbWS7stzJ0/vuVldVkZRZgxYnak9UDDcjYojmSfOPRT1Fu6sCyB8uSlIFbb2yY6VIyYa/Qcxr5HxStYnYHFs9Oi0q30mupODxLYk92fosxvJ+BwI3FBdgyEzbNf5ccnO+s+qVKBhuaZtlHTRd+cx+lvrKC6QhCAQhCBH9ot2yadUaEYHd0ub9XJfs1vbSoOfUMNpglx1yaJ9FpN+Xd7+zvp7yJbycMx5jwlY7tE/DYLUDl/DOXURHig92nbiz9l7asSDkWuxDqAMpUay7d0mF38UGTOYfwGWnGVmhdmf3oAF4JUVvexu29B7y6pa7NSaOyW1KrWOcSARDXEZDitAst6UaomnVp1BxY9rh4gr8hFyffZJdPv3WqIGEUtw3mt9lUbzf8AaMFB3PJZtVsxr1mUxq9wb0xGJ7tU17VX03EaeYwa5HWBn0zS5ddRjq4JdGHPgZnIILCuyCRwMeGSatlGxZh+Z31S7WrUz8zf1Be6N+tpNwtqgDWA4ffJA7oVZs/eZr0i45w6AeIgGeG9WaAQhCAWK+1CkKdO1xkCeXzVGH1hO20+0jqdd1MVCzDGQOHVodJO/VK21V3C12V7Pedt8EvdLs2uDtN47MIMXxa9fVecSaLRsBUnsVG6Z4gczviNyl3D7I7Ta3PayrRbgAJLse+YyA5IEolan7CPitvSj9bQoTvYHeG6pZT/AMlQf+SevZb7N7RdwtBtDqU1cAaKbnPgU/eZklrdcenJBpELw+zNOrWnqAV8Qg5m7aX8qn+hv2XwXXR/lU/0N+yEIJFNgaIAAA0AEAdy9IQgEIQgg2uwU3kl1Njjxc1pPiQlG/7tpNnDSpjPcxo48kIQLBotn4R4BancNFrbNRhoE0mTAA+QL6hBPQhCD//Z"/>
          <p:cNvSpPr>
            <a:spLocks noChangeAspect="1" noChangeArrowheads="1"/>
          </p:cNvSpPr>
          <p:nvPr/>
        </p:nvSpPr>
        <p:spPr bwMode="auto">
          <a:xfrm>
            <a:off x="63500" y="-455613"/>
            <a:ext cx="1038225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pic>
        <p:nvPicPr>
          <p:cNvPr id="6151" name="Picture 12" descr="http://www.4minds.nl/export/sites/4minds/img/Images-rechts/detachering_handen_schudd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16832"/>
            <a:ext cx="22463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http://t1.gstatic.com/images?q=tbn:ANd9GcSZJVoy7UgFA4dxiQPNQkdJq9P970eJi6h1ion5YGbn3k4Oatd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924944"/>
            <a:ext cx="3044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>
          <a:xfrm>
            <a:off x="755576" y="836712"/>
            <a:ext cx="75608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b="1" dirty="0" smtClean="0"/>
              <a:t>Even kennismaken</a:t>
            </a:r>
            <a:endParaRPr lang="nl-BE" sz="4000" b="1" dirty="0"/>
          </a:p>
        </p:txBody>
      </p:sp>
      <p:sp>
        <p:nvSpPr>
          <p:cNvPr id="10" name="Rechthoek 4"/>
          <p:cNvSpPr>
            <a:spLocks noChangeArrowheads="1"/>
          </p:cNvSpPr>
          <p:nvPr/>
        </p:nvSpPr>
        <p:spPr bwMode="auto">
          <a:xfrm>
            <a:off x="684684" y="5733256"/>
            <a:ext cx="65516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nl-BE" sz="2400" b="1" dirty="0" smtClean="0">
                <a:latin typeface="+mj-lt"/>
              </a:rPr>
              <a:t>Mail: </a:t>
            </a:r>
            <a:r>
              <a:rPr lang="nl-BE" sz="2400" b="1" dirty="0" err="1" smtClean="0">
                <a:latin typeface="+mj-lt"/>
              </a:rPr>
              <a:t>ellis.vandenbergh</a:t>
            </a:r>
            <a:r>
              <a:rPr lang="nl-BE" sz="2400" b="1" dirty="0" smtClean="0">
                <a:latin typeface="+mj-lt"/>
              </a:rPr>
              <a:t>@</a:t>
            </a:r>
            <a:r>
              <a:rPr lang="nl-BE" sz="2400" b="1" dirty="0" err="1" smtClean="0">
                <a:latin typeface="+mj-lt"/>
              </a:rPr>
              <a:t>olviboom.be</a:t>
            </a:r>
            <a:endParaRPr lang="nl-BE" sz="2400" b="1" dirty="0">
              <a:latin typeface="+mj-lt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tatic.skynetblogs.be/media/103248/dyn007_original_800_543_pjpeg_2569726_cbeb7164e5b77a031cf847eb64a3fc93.jpg"/>
          <p:cNvPicPr>
            <a:picLocks noChangeAspect="1" noChangeArrowheads="1"/>
          </p:cNvPicPr>
          <p:nvPr/>
        </p:nvPicPr>
        <p:blipFill>
          <a:blip r:embed="rId2" cstate="print"/>
          <a:srcRect l="5670" t="5569" r="4556" b="5327"/>
          <a:stretch>
            <a:fillRect/>
          </a:stretch>
        </p:blipFill>
        <p:spPr bwMode="auto">
          <a:xfrm>
            <a:off x="611560" y="1700808"/>
            <a:ext cx="684076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5"/>
          <p:cNvSpPr/>
          <p:nvPr/>
        </p:nvSpPr>
        <p:spPr>
          <a:xfrm>
            <a:off x="5148064" y="44624"/>
            <a:ext cx="2736304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Pagina </a:t>
            </a:r>
            <a:r>
              <a:rPr lang="nl-BE" sz="2800" b="1" dirty="0" smtClean="0">
                <a:latin typeface="+mj-lt"/>
              </a:rPr>
              <a:t>19</a:t>
            </a:r>
            <a:endParaRPr lang="nl-BE" sz="2800" b="1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974" y="764704"/>
            <a:ext cx="1655762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1</a:t>
            </a:r>
            <a:endParaRPr lang="nl-BE" b="1" dirty="0"/>
          </a:p>
        </p:txBody>
      </p:sp>
      <p:sp>
        <p:nvSpPr>
          <p:cNvPr id="7" name="Rechthoek 6"/>
          <p:cNvSpPr/>
          <p:nvPr/>
        </p:nvSpPr>
        <p:spPr>
          <a:xfrm>
            <a:off x="2195736" y="764704"/>
            <a:ext cx="6408712" cy="5760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Ga na hoe planten zich aanpassen aan hun omgeving.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580112" y="1916832"/>
            <a:ext cx="295232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7938" indent="-7938" algn="ctr">
              <a:lnSpc>
                <a:spcPct val="150000"/>
              </a:lnSpc>
            </a:pPr>
            <a:r>
              <a:rPr lang="nl-BE" sz="2000" b="1" dirty="0" smtClean="0"/>
              <a:t>Hoe verdedig ik me?</a:t>
            </a:r>
          </a:p>
          <a:p>
            <a:pPr marL="7938" indent="-7938" algn="ctr">
              <a:lnSpc>
                <a:spcPct val="150000"/>
              </a:lnSpc>
            </a:pPr>
            <a:endParaRPr lang="nl-BE" sz="2000" b="1" dirty="0" smtClean="0"/>
          </a:p>
          <a:p>
            <a:pPr marL="7938" indent="-7938" algn="ctr">
              <a:lnSpc>
                <a:spcPct val="150000"/>
              </a:lnSpc>
            </a:pPr>
            <a:endParaRPr lang="nl-BE" sz="2000" b="1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5508104" y="2596841"/>
            <a:ext cx="3096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Ik heb stekels.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natuurfotografie.info/images/planten/plant_zonneda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330756" cy="486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5"/>
          <p:cNvSpPr/>
          <p:nvPr/>
        </p:nvSpPr>
        <p:spPr>
          <a:xfrm>
            <a:off x="5148064" y="44624"/>
            <a:ext cx="2736304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Pagina </a:t>
            </a:r>
            <a:r>
              <a:rPr lang="nl-BE" sz="2800" b="1" dirty="0" smtClean="0">
                <a:latin typeface="+mj-lt"/>
              </a:rPr>
              <a:t>19</a:t>
            </a:r>
            <a:endParaRPr lang="nl-BE" sz="2800" b="1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974" y="764704"/>
            <a:ext cx="1655762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1</a:t>
            </a:r>
            <a:endParaRPr lang="nl-BE" b="1" dirty="0"/>
          </a:p>
        </p:txBody>
      </p:sp>
      <p:sp>
        <p:nvSpPr>
          <p:cNvPr id="7" name="Rechthoek 6"/>
          <p:cNvSpPr/>
          <p:nvPr/>
        </p:nvSpPr>
        <p:spPr>
          <a:xfrm>
            <a:off x="2195736" y="764704"/>
            <a:ext cx="6408712" cy="5760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Ga na hoe planten zich aanpassen aan hun omgeving.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220072" y="1916832"/>
            <a:ext cx="331236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7938" indent="-7938" algn="ctr">
              <a:lnSpc>
                <a:spcPct val="150000"/>
              </a:lnSpc>
            </a:pPr>
            <a:r>
              <a:rPr lang="nl-BE" sz="2000" b="1" dirty="0" smtClean="0"/>
              <a:t>Hoe ben ik aangepast om insecten te vangen?</a:t>
            </a:r>
            <a:endParaRPr lang="nl-BE" sz="2000" b="1" dirty="0" smtClean="0"/>
          </a:p>
          <a:p>
            <a:pPr marL="7938" indent="-7938" algn="ctr">
              <a:lnSpc>
                <a:spcPct val="150000"/>
              </a:lnSpc>
            </a:pPr>
            <a:endParaRPr lang="nl-BE" sz="2000" b="1" dirty="0" smtClean="0"/>
          </a:p>
          <a:p>
            <a:pPr marL="7938" indent="-7938" algn="ctr">
              <a:lnSpc>
                <a:spcPct val="150000"/>
              </a:lnSpc>
            </a:pPr>
            <a:endParaRPr lang="nl-BE" sz="2000" b="1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5364088" y="2996952"/>
            <a:ext cx="3096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Ik heb kleverige haren.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5148064" y="44624"/>
            <a:ext cx="2736304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Pagina 19-20</a:t>
            </a:r>
            <a:endParaRPr lang="nl-BE" sz="2800" b="1" dirty="0">
              <a:latin typeface="+mj-lt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39552" y="1124744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400" b="1" dirty="0" smtClean="0"/>
              <a:t>4</a:t>
            </a:r>
            <a:endParaRPr lang="nl-BE" sz="2400" b="1" dirty="0"/>
          </a:p>
        </p:txBody>
      </p:sp>
      <p:sp>
        <p:nvSpPr>
          <p:cNvPr id="5" name="Rechthoek 4"/>
          <p:cNvSpPr/>
          <p:nvPr/>
        </p:nvSpPr>
        <p:spPr>
          <a:xfrm>
            <a:off x="1403648" y="764704"/>
            <a:ext cx="7200800" cy="792088"/>
          </a:xfrm>
          <a:prstGeom prst="rect">
            <a:avLst/>
          </a:prstGeom>
          <a:solidFill>
            <a:srgbClr val="EC692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300" b="1" dirty="0" smtClean="0">
                <a:solidFill>
                  <a:schemeClr val="bg1"/>
                </a:solidFill>
              </a:rPr>
              <a:t>Hoe zijn planten aangepast aan hun omgeving?</a:t>
            </a:r>
            <a:endParaRPr lang="nl-BE" sz="2300" b="1" dirty="0">
              <a:solidFill>
                <a:schemeClr val="bg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974" y="1700808"/>
            <a:ext cx="1655762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2</a:t>
            </a:r>
            <a:endParaRPr lang="nl-BE" b="1" dirty="0"/>
          </a:p>
        </p:txBody>
      </p:sp>
      <p:sp>
        <p:nvSpPr>
          <p:cNvPr id="7" name="Rechthoek 6"/>
          <p:cNvSpPr/>
          <p:nvPr/>
        </p:nvSpPr>
        <p:spPr>
          <a:xfrm>
            <a:off x="2195736" y="1700808"/>
            <a:ext cx="6408712" cy="5760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Ga na op welke manier planten aangepast zijn aan de omgeving.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11560" y="2204864"/>
            <a:ext cx="725230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nl-BE" sz="2000" b="1" dirty="0" smtClean="0"/>
              <a:t>Bekijk de foto’s.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nl-BE" sz="2000" b="1" dirty="0" smtClean="0"/>
              <a:t>- Hoe hebben deze planten zich aangepast aan hun </a:t>
            </a:r>
          </a:p>
          <a:p>
            <a:pPr marL="457200" indent="-457200">
              <a:lnSpc>
                <a:spcPct val="150000"/>
              </a:lnSpc>
            </a:pPr>
            <a:r>
              <a:rPr lang="nl-BE" sz="2000" b="1" dirty="0" smtClean="0"/>
              <a:t>	  omgeving? </a:t>
            </a:r>
          </a:p>
          <a:p>
            <a:pPr marL="457200" indent="-457200">
              <a:lnSpc>
                <a:spcPct val="150000"/>
              </a:lnSpc>
            </a:pPr>
            <a:r>
              <a:rPr lang="nl-BE" sz="2000" b="1" dirty="0" smtClean="0"/>
              <a:t>	- Noteer de nummer van de plant bij de bijhorende </a:t>
            </a:r>
          </a:p>
          <a:p>
            <a:pPr marL="457200" indent="-457200">
              <a:lnSpc>
                <a:spcPct val="150000"/>
              </a:lnSpc>
            </a:pPr>
            <a:r>
              <a:rPr lang="nl-BE" sz="2000" b="1" dirty="0" smtClean="0"/>
              <a:t>	  aanpassing in de tabel.</a:t>
            </a:r>
          </a:p>
          <a:p>
            <a:pPr marL="457200" indent="-457200">
              <a:lnSpc>
                <a:spcPct val="150000"/>
              </a:lnSpc>
            </a:pPr>
            <a:r>
              <a:rPr lang="nl-BE" sz="2000" b="1" dirty="0" smtClean="0"/>
              <a:t>	  </a:t>
            </a:r>
            <a:r>
              <a:rPr lang="nl-BE" sz="2000" b="1" dirty="0" smtClean="0">
                <a:sym typeface="Wingdings" pitchFamily="2" charset="2"/>
              </a:rPr>
              <a:t> Een plant kan meerdere aanpassingen hebben!</a:t>
            </a:r>
          </a:p>
          <a:p>
            <a:pPr marL="457200" indent="-457200">
              <a:lnSpc>
                <a:spcPct val="150000"/>
              </a:lnSpc>
            </a:pPr>
            <a:endParaRPr lang="nl-BE" sz="2000" b="1" dirty="0" smtClean="0"/>
          </a:p>
          <a:p>
            <a:pPr marL="457200" indent="-457200">
              <a:lnSpc>
                <a:spcPct val="150000"/>
              </a:lnSpc>
              <a:buAutoNum type="alphaLcParenR" startAt="2"/>
            </a:pPr>
            <a:r>
              <a:rPr lang="nl-BE" sz="2000" b="1" dirty="0" smtClean="0"/>
              <a:t>NIET !!</a:t>
            </a:r>
          </a:p>
          <a:p>
            <a:pPr marL="457200" indent="-457200">
              <a:lnSpc>
                <a:spcPct val="150000"/>
              </a:lnSpc>
              <a:buAutoNum type="alphaLcParenR" startAt="2"/>
            </a:pPr>
            <a:r>
              <a:rPr lang="nl-BE" sz="2000" b="1" dirty="0" smtClean="0"/>
              <a:t> Besluit aanvullen.</a:t>
            </a:r>
            <a:endParaRPr lang="nl-BE" sz="2000" b="1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611560" y="836712"/>
          <a:ext cx="792087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968218"/>
                <a:gridCol w="2640293"/>
              </a:tblGrid>
              <a:tr h="529259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Planten hebben zich aangepast aan…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Nummer van de foto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Ander voorbeeld</a:t>
                      </a:r>
                      <a:endParaRPr lang="nl-BE" dirty="0"/>
                    </a:p>
                  </a:txBody>
                  <a:tcPr/>
                </a:tc>
              </a:tr>
              <a:tr h="872088">
                <a:tc>
                  <a:txBody>
                    <a:bodyPr/>
                    <a:lstStyle/>
                    <a:p>
                      <a:endParaRPr lang="nl-BE" dirty="0" smtClean="0"/>
                    </a:p>
                    <a:p>
                      <a:r>
                        <a:rPr lang="nl-BE" dirty="0" smtClean="0"/>
                        <a:t>… op droge grond</a:t>
                      </a:r>
                      <a:r>
                        <a:rPr lang="nl-BE" baseline="0" dirty="0" smtClean="0"/>
                        <a:t> te leven</a:t>
                      </a:r>
                      <a:endParaRPr lang="nl-BE" dirty="0" smtClean="0"/>
                    </a:p>
                    <a:p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3995936" y="177281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7 / 13 / 14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6300192" y="1700808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Orchidee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6" descr="http://www.bomengids.nl/lentezomer2005/pics/Servische_spar__Picea_omorika__Serbian_spruceimg_5252.jpg"/>
          <p:cNvPicPr>
            <a:picLocks noChangeAspect="1" noChangeArrowheads="1"/>
          </p:cNvPicPr>
          <p:nvPr/>
        </p:nvPicPr>
        <p:blipFill>
          <a:blip r:embed="rId2" cstate="print"/>
          <a:srcRect l="8492" r="13076" b="10000"/>
          <a:stretch>
            <a:fillRect/>
          </a:stretch>
        </p:blipFill>
        <p:spPr bwMode="auto">
          <a:xfrm>
            <a:off x="1043608" y="2492896"/>
            <a:ext cx="14934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8" descr="http://pixabay.com/static/uploads/photo/2011/08/17/13/17/roof-houseleek-8785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852936"/>
            <a:ext cx="2052736" cy="1539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0" descr="http://nutrivize.com/blog/wp-content/uploads/2012/07/Destinationtravels9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852936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hthoek 8"/>
          <p:cNvSpPr/>
          <p:nvPr/>
        </p:nvSpPr>
        <p:spPr>
          <a:xfrm>
            <a:off x="1619672" y="422108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7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211960" y="4221088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13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804248" y="4221088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14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37890" name="Picture 2" descr="http://www.odefleur.be/SD2013/images/orchidee201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492896"/>
            <a:ext cx="4968552" cy="399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9" grpId="1" animBg="1"/>
      <p:bldP spid="10" grpId="0" animBg="1"/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611560" y="836712"/>
          <a:ext cx="792087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824202"/>
                <a:gridCol w="2640293"/>
              </a:tblGrid>
              <a:tr h="529259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Planten hebben zich aangepast aan…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Nummer van de foto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Ander voorbeeld</a:t>
                      </a:r>
                      <a:endParaRPr lang="nl-BE" dirty="0"/>
                    </a:p>
                  </a:txBody>
                  <a:tcPr/>
                </a:tc>
              </a:tr>
              <a:tr h="872088">
                <a:tc>
                  <a:txBody>
                    <a:bodyPr/>
                    <a:lstStyle/>
                    <a:p>
                      <a:endParaRPr lang="nl-BE" dirty="0" smtClean="0"/>
                    </a:p>
                    <a:p>
                      <a:r>
                        <a:rPr lang="nl-BE" dirty="0" smtClean="0"/>
                        <a:t>… reservevoedsel</a:t>
                      </a:r>
                      <a:r>
                        <a:rPr lang="nl-BE" baseline="0" dirty="0" smtClean="0"/>
                        <a:t> op te slaan</a:t>
                      </a:r>
                      <a:endParaRPr lang="nl-BE" dirty="0" smtClean="0"/>
                    </a:p>
                    <a:p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3995936" y="177281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9 / 10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6300192" y="1700808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Biet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0" descr="http://media.lekkervanbijons.be/uploads/0/original/81.jpg"/>
          <p:cNvPicPr>
            <a:picLocks noChangeAspect="1" noChangeArrowheads="1"/>
          </p:cNvPicPr>
          <p:nvPr/>
        </p:nvPicPr>
        <p:blipFill>
          <a:blip r:embed="rId2" cstate="print"/>
          <a:srcRect l="11340" t="3338" r="16841" b="3207"/>
          <a:stretch>
            <a:fillRect/>
          </a:stretch>
        </p:blipFill>
        <p:spPr bwMode="auto">
          <a:xfrm>
            <a:off x="2051720" y="2780928"/>
            <a:ext cx="1978934" cy="1944216"/>
          </a:xfrm>
          <a:prstGeom prst="rect">
            <a:avLst/>
          </a:prstGeom>
          <a:noFill/>
        </p:spPr>
      </p:pic>
      <p:pic>
        <p:nvPicPr>
          <p:cNvPr id="13" name="Picture 14" descr="http://www.boerenvee.nl/uploads/2710.jpg"/>
          <p:cNvPicPr>
            <a:picLocks noChangeAspect="1" noChangeArrowheads="1"/>
          </p:cNvPicPr>
          <p:nvPr/>
        </p:nvPicPr>
        <p:blipFill>
          <a:blip r:embed="rId3" cstate="print"/>
          <a:srcRect l="54314"/>
          <a:stretch>
            <a:fillRect/>
          </a:stretch>
        </p:blipFill>
        <p:spPr bwMode="auto">
          <a:xfrm>
            <a:off x="4644008" y="2708920"/>
            <a:ext cx="1776906" cy="220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hthoek 8"/>
          <p:cNvSpPr/>
          <p:nvPr/>
        </p:nvSpPr>
        <p:spPr>
          <a:xfrm>
            <a:off x="2915816" y="4509120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9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5364088" y="4509120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10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38914" name="Picture 2" descr="http://www.opgewektienen.be/wp-content/themes/isotherm/thumb.php?src=www.opgewektienen.be/wp-content/uploads/2009/10/Suikerbiet.jpg&amp;h=300&amp;w=598&amp;zc=1&amp;q=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492896"/>
            <a:ext cx="4464496" cy="3857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611560" y="836712"/>
          <a:ext cx="792087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824202"/>
                <a:gridCol w="2640293"/>
              </a:tblGrid>
              <a:tr h="529259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Planten hebben zich aangepast aan…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Nummer van de foto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Ander voorbeeld</a:t>
                      </a:r>
                      <a:endParaRPr lang="nl-BE" dirty="0"/>
                    </a:p>
                  </a:txBody>
                  <a:tcPr/>
                </a:tc>
              </a:tr>
              <a:tr h="872088">
                <a:tc>
                  <a:txBody>
                    <a:bodyPr/>
                    <a:lstStyle/>
                    <a:p>
                      <a:endParaRPr lang="nl-BE" dirty="0" smtClean="0"/>
                    </a:p>
                    <a:p>
                      <a:r>
                        <a:rPr lang="nl-BE" dirty="0" smtClean="0"/>
                        <a:t>… in water te leven</a:t>
                      </a:r>
                    </a:p>
                    <a:p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3995936" y="177281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6300192" y="1700808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Gele lis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4" descr="http://www.anchel.nl/foto/wallpaper/waterlelie/waterlelie_1900x1200.jpg"/>
          <p:cNvPicPr>
            <a:picLocks noChangeAspect="1" noChangeArrowheads="1"/>
          </p:cNvPicPr>
          <p:nvPr/>
        </p:nvPicPr>
        <p:blipFill>
          <a:blip r:embed="rId2" cstate="print"/>
          <a:srcRect l="32634" t="25002" r="14731" b="1660"/>
          <a:stretch>
            <a:fillRect/>
          </a:stretch>
        </p:blipFill>
        <p:spPr bwMode="auto">
          <a:xfrm>
            <a:off x="3419872" y="2492896"/>
            <a:ext cx="2304256" cy="202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hthoek 9"/>
          <p:cNvSpPr/>
          <p:nvPr/>
        </p:nvSpPr>
        <p:spPr>
          <a:xfrm>
            <a:off x="4355976" y="4221088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6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39938" name="Picture 2" descr="http://www.heliam.net/Gein/_Media/gele_lis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3869"/>
            <a:ext cx="6096000" cy="418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611560" y="836712"/>
          <a:ext cx="792087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824202"/>
                <a:gridCol w="2640293"/>
              </a:tblGrid>
              <a:tr h="529259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Planten hebben zich aangepast aan…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Nummer van de foto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Ander voorbeeld</a:t>
                      </a:r>
                      <a:endParaRPr lang="nl-BE" dirty="0"/>
                    </a:p>
                  </a:txBody>
                  <a:tcPr/>
                </a:tc>
              </a:tr>
              <a:tr h="872088">
                <a:tc>
                  <a:txBody>
                    <a:bodyPr/>
                    <a:lstStyle/>
                    <a:p>
                      <a:endParaRPr lang="nl-BE" dirty="0" smtClean="0"/>
                    </a:p>
                    <a:p>
                      <a:r>
                        <a:rPr lang="nl-BE" dirty="0" smtClean="0"/>
                        <a:t>… zich te verdedigen tegen   </a:t>
                      </a:r>
                      <a:br>
                        <a:rPr lang="nl-BE" dirty="0" smtClean="0"/>
                      </a:br>
                      <a:r>
                        <a:rPr lang="nl-BE" dirty="0" smtClean="0"/>
                        <a:t>    dieren.</a:t>
                      </a:r>
                    </a:p>
                    <a:p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3995936" y="177281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5 / 14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6300192" y="1700808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Braamstruik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http://users.telenet.be/annestuin/afbeeldingen/brandne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80928"/>
            <a:ext cx="168330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0" descr="http://nutrivize.com/blog/wp-content/uploads/2012/07/Destinationtravels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003" y="2924944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hthoek 9"/>
          <p:cNvSpPr/>
          <p:nvPr/>
        </p:nvSpPr>
        <p:spPr>
          <a:xfrm>
            <a:off x="3275856" y="4653136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5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508104" y="4653136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14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static.skynetblogs.be/media/103248/dyn007_original_800_543_pjpeg_2569726_cbeb7164e5b77a031cf847eb64a3fc93.jpg"/>
          <p:cNvPicPr>
            <a:picLocks noChangeAspect="1" noChangeArrowheads="1"/>
          </p:cNvPicPr>
          <p:nvPr/>
        </p:nvPicPr>
        <p:blipFill>
          <a:blip r:embed="rId4" cstate="print"/>
          <a:srcRect l="5670" t="5569" r="4556" b="5327"/>
          <a:stretch>
            <a:fillRect/>
          </a:stretch>
        </p:blipFill>
        <p:spPr bwMode="auto">
          <a:xfrm>
            <a:off x="1979712" y="2708920"/>
            <a:ext cx="555811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611560" y="836712"/>
          <a:ext cx="792087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728192"/>
                <a:gridCol w="2376263"/>
              </a:tblGrid>
              <a:tr h="529259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Planten hebben zich aangepast aan…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Nummer van de foto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Ander voorbeeld</a:t>
                      </a:r>
                      <a:endParaRPr lang="nl-BE" dirty="0"/>
                    </a:p>
                  </a:txBody>
                  <a:tcPr/>
                </a:tc>
              </a:tr>
              <a:tr h="872088">
                <a:tc>
                  <a:txBody>
                    <a:bodyPr/>
                    <a:lstStyle/>
                    <a:p>
                      <a:endParaRPr lang="nl-BE" dirty="0" smtClean="0"/>
                    </a:p>
                    <a:p>
                      <a:r>
                        <a:rPr lang="nl-BE" dirty="0" smtClean="0"/>
                        <a:t>… zich</a:t>
                      </a:r>
                      <a:r>
                        <a:rPr lang="nl-BE" baseline="0" dirty="0" smtClean="0"/>
                        <a:t> te kunnen vasthechten</a:t>
                      </a:r>
                      <a:endParaRPr lang="nl-BE" dirty="0" smtClean="0"/>
                    </a:p>
                    <a:p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4499992" y="177281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8 / 11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6300192" y="1700808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Reukerwt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8" descr="http://www.vitis-tct.be/site/uploads/Main/wijnbl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780928"/>
            <a:ext cx="249627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2" descr="http://www.hdci.nl/wilfred/wp-content/uploads/2010/03/klimmende-wind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055135" y="2921529"/>
            <a:ext cx="2276938" cy="170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hthoek 15"/>
          <p:cNvSpPr/>
          <p:nvPr/>
        </p:nvSpPr>
        <p:spPr>
          <a:xfrm>
            <a:off x="2843808" y="4653136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11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508104" y="4437112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8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44034" name="AutoShape 2" descr="data:image/jpeg;base64,/9j/4AAQSkZJRgABAQAAAQABAAD/2wCEAAkGBxMTEhUUExQWFhUXGBoaGBgYGBwcGhcaICAZHB0YHBgYHCggGBwmHBwdITEiJSkrLi4uHB8zODMsNygtLisBCgoKDg0OGxAQGywkHyQsLCwsLCwsLDQsNCwsLCwsLCwsLCwsLCwsLCwsLCwsLCwsLCwsLCwsLCwsLCwsLCwsLP/AABEIAQMAwgMBIgACEQEDEQH/xAAbAAACAwEBAQAAAAAAAAAAAAAEBQIDBgABB//EAEQQAAECBAMEBwQIBQQCAgMAAAECEQADITEEEkEFIlFhEzJxgZGhsQYjwdEzQlJicrLh8HOCkqLCFCRj8QcVNEOjs9L/xAAZAQADAQEBAAAAAAAAAAAAAAAAAQIDBAX/xAAqEQACAgEEAAUEAgMAAAAAAAAAAQIRIQMSMUEyUWGB8AQTkcEi0XGhsf/aAAwDAQACEQMRAD8A+4R0AHbEn7Y8D8o8/wDdSfteR+UA9rGEdC3/AN3K+94frHh23L4K8B84B7WM46Ff/vZfBXl84uxc7NJKkOSUlgL25RMpbVYmmj3F48IJGuUnix0cCKtmTysFSjckhLWajv8AvWEknY84rCSClNM5ehF+8x2zUTU5loUClBIyqqSkfZpS54RlKfBC3NgP/kFBM6TlqVJIDdv6xltmy/eygFZilQzZUuBemckADnrpDz2kxy52UAZEBCszEtpcjR2AHFoz2GSU9Ed3IlaVqzZEKBqCWzZlJy2J5xvGKeSpWsBO1cc63SkJzJSS7KNQNSKDsHjSL9j4gqKgSSMtB41AsLwFjVIzJNVHIzOQGBUlzS7ptyvFuycQ01gMoyK7fq66WuADFdgg7IEqRmdIYgkg65TbU0ina8w/6NYSaCaQlgAWKg7lnq51sREesmSXNwK/hUPWI48g4XEC7KB8k/Iw0XMQAa/u36RdhgCoQOslg3H4GLcL9I9NIlkI1uyDuDkpQ8FGHE4Qj2Kd0/iX6kw9nxYIXYstMlHipQ/tUfhBSLQLtHrSj9//ABX84JQaGGAixI98g/8AOv8AJEMQP92j70o+Tx7jsXLSsJFZhnO5DBDgDd+2fIPrHmOBTiJABfMlYzEBwwdhASFSz79v+MeqvlF601qQHqAbnu4QFICjOO+Q0tFgA7lXKDOhAL3JuTUntOsA0QKBxHjHsXNHsGBlSppiacQYpWeQj2SkqIAAcxidoXLnRaCWgedKynrAjk/o1IkFWrfjT1h0xbo+YQDWCsHjVJUl1bqVW5a07zAAVzHiItRLL9UnvA+cDjaJlKPmOZOOUZkxAmUJLKvlAOnaIt2dhUZVhSySVKSFDQBmtQGovAOy8OQScoSWVkJJv4NYwFh8OJi1HNMMlK65VMc6cr1Fxpxtwjn1Y5qjnnLNIA27hhKKh0gSQFJ3gC4PAEEg0v21jKITmUlZImKyqdwTlI1OhJu+hvrGl9s0ypkzOClB3QQzkhy69HNU698ZozilIyAhWpzFlAsapHEUuxaoMdMLrJlKTcskcbmKZSs31TpVyc1ePX84Y4THzVKlolpQlQfeYl6KclmOkB4iSFI+qGUXc8SkBgPwk0EUq3OoouctiWoTxvQnTjDbpjsM2lNnhbTZwLKG6hLG4Luolrxds+sjEJNykXJLl1V8CmEqkkAvdjDaUSZM0A1MqY3aMhHrExm5MpoSySCkHi3qIvkDfJanwgWSd3s+BHyg0YVYVVKhQaRVCTNHsRe6r8R9AY0KqiMvsaaE5wSAXBbXqp0FTD8TZhAyoDfeUxPcAWHe8PoZRtM0lH/kT50+MWy1CsB7VXMyJdCQ0yX9c/bSPswQEEmppwSSB2k3UfLlDAz+20ghbhwMQjzSl2jzHyEyp2HWlWZBmKASK5SoGxIs/aOEdt2WOjn3pNRTMSC6U3B7Yu22N3Dqs06X3O4+MMkswkx5y/wpH5oNUu0B4VPvZnLL6QWU/vwhNlIvYR0c0dAAPKluaV7f+4YYfCspCrVZvHjFeEknMCYeYCWszBlAoXL2bX1iUklZpKcn2UzMMkLSWu/78osxGBCwGDkMaRoJ+HSpNQHHAWPKI4NaCkFJBozs1oiWqkZibAbISxUpPVsniRx5RXJklw4IHZ2Q8JIL5mD2ox17Xhfj58yYsy0DcDZz21YcaRH3qE3QZKUMg3QQSXAZrkfpGc2nsgu8tRyALUoObvm0I7NWjRy5SmLhrH984AxSc4Uh2BoS/Vc3Po3OHNJxEz53tnEKWcxozs1GdiBzZooRh2C+kcZbp1GZKhY82jRbe2cmRmUQVJASUqNATR2bttGdEgpC3UlikKORlKahs7AAqDuXBo12qHGCKYHiiBMWMoqAQHLApGUUuTU6x7iScmYgAgGlub8XBGsXYgpCkKOcujkl3D1vRjpyrrFalkpbImzBk92p4cYJpifBavCKWkkJUbhwCQ3M8WgrZSAEjMQQoKSQk7yXSSXBDDqv+zBOzCCTU9RAYkWKXplAAFbDvinZuGypTzKR5LR/lD2pPBqnYkRjmQpKUoYElKlIT0g1u1+WkdkHbxJ9YqKA6/3pzi2SXEUwQ72EWz/ynyb4Rq5Z3R2RkdineX+FJ81Rq5B3YFwNAm2foieBSfBSTFi4r219BMPBJPgxixy377YYGf2mHGIH3pR/KIhtBT4SUo6GUrwKYuxorieyWfB/lA2LT/sFD7KFf2qPygEMMGn3s38QH9qYNXpC7Zi3VNPFf+KYYrS8A0eFZjomAI6AB1hMIVqACgALn5AmsX4jGmStSJVaDMSHr3aQYESSyAC/EHgQD2wn2lg5+Y9HLJSAzk110HbHPqTU8bqJYZLmTp4AdiLmwHhWKpmIVILKLi+pCs3/AFAR2hiJaSkzEO/VA958jTjFkzGNlUtClIIABalRpTSJ3qXlXHuKwVeNCm6xZqXA08I0eCxsvIEiYkrSN570uKwkx2MEsCZKU+YVYM7G5B1HEcDCrBGStClTQTMZ0kPlJcu5NzA9Nyjt/wCCujcrPSpzBe41Ck3I48avSMZt4mUHSsFZJKiE1CVCoq4DmzR2CxM2UcqHAS6ikGgZyqmlH/7hn7S7PQpJWFhlIAG871qedwX0bnGWEsfkbyjJY/aqFoSFulSnCyd4EgMCALUuP1EKsNOSFEpKjRQBqm99a0MOtv7Jky+iyzErExJISAaM1bkir35iEEwMsizOPUfKOvTpRVA6SJTpm4hTDdWQWuRQ37C0TlKopJNQ5HrEVg9GpBAG+DcOKMzXgfDzHvfL6/r6w2R0Otgq3yOKB5NSLMJMJKx9REwMePvAo9wEL5CSapLL3gOxjWGOElZJc1P2QW/pCoSvhlRsz2Qha0l6FvAkekeyDQdkEbSHv5gBpmPf2+JiuQKN2jziy0NdjDfPNHof1jU4Q7sZLZJ94Pwq9URrMJaBDRVtcPIm/gV6GPAfSLNoB5UwfcV6GKJCnQk8h6CGAoxgriecoHyXEUy82GnJ/jDzUfjF05PvJw4yk/5xHZRdEwcT+ZCT8YBFewd6W9ionypDlWsKdhJaSj+b1MNCYBrgjmjo8eOgGHj2mkgKBGdZcDMHVyKjYDkIZ4faxEkTECWKkKCaFJ0ud6MhMlkMheVqLZKnq1XY30iK8XMTlKkpUkGxF+RIIJpzjzvs3FOLMbYVjcTnUVqYKFyN1+Z56QLjsfOQpAllWRSQ4BVlBdiCO4GBsVjTNoEqQ+icwHbUmLES3CSS7hiCXsTU+MdEIRaSqgQSvZ6iQJiiCQMxdIA/qPOJTkZJiQZktUkKAcGrOCWTX6pPfCufhXmJzWy1alvSPUz0nxq9X4VPZFRi12FUanGSEIE2ZLICG6JKauX6y2NTw7jCtMuZNBSj6tSM3c4B7PSB1JnLkmbvKRLyod+qCQAA5rpAuE2ulCjkmVUQEgpBJSSakFwgg6VryvOnDbGuRxTk+MBMtcpBCFoUVLSWWOsMoJUGNrXH2ResK9ozFhbihBzBjqzguNXSYsnTh0iWBJYKLmym05VNLXimcau/1a8q5f8AP1jTeqpFz1IuNIHnJYrSRUJzcwaFj+7mIuwSzNUGlblg+lTaIBTr45pfwNPKIkADi504MA/ifKE2YsYbMVU8m8SEhuVzDhFVTBxSD4pKfhCPZJv/AC+pPwh3gj7wc0J8ir5xr0axEeOLzlEtWviEmISbHtPrEtoJImILXQjvZLfCOkoJzEAsCHLFg4F+EAw3Zn0iexXw+UajCKjKYE+8R2n0MaaXMCbluWvheBDCcSHQocQfSA8Gfdy/wJ9BF6sWi2dNjr84E2dMT0MurnIkMKmw0Fu9odBZQn6dY4yk+qoF2JZX4JR/sA+EErnJTOfKsqUhgA1ACaln4s0L8FPCQvI/USCFJIYJzh3D9ncYdCsM2Mp5Es/i9TBgWYVbAmJTIQFEk16qTqSWcsIZCb90j+Z/gBDoE8FseR50n3T5fOOhUFnktIBIXQBwwbM//cK8RiEuUlaQ3afheDsZJyzFJUxUFKBPeXbthFPwxUtkgMDSlT4VMc264IiWEH4HFmWc6JqrMQEio1BBLERyp4ITlQptWUAHo5Yvft4wx2Z7OT1ke7KEUdSt2j6Pe8PlezmGlVWtamNUJupViezkLcYlqMHYUZbCgzFhKJRUvRipmrVQDNpcteNJgPZ6XLJVPTLUs2lpS6Um4JKnJPZTth9Mw+T3clISnUJoWa5NzccYXTJjGrg3LgjiK/q/Nqxdk54PdrEjCZ0pTkNVIYAl2ALgsW4ax8zODVMmmYd2pUQAwBzH+2gPeI+g7YxIGCSkjNmOW+qXOavMW9dcrIwcyxBTmlqUT90HUcHTbi0JOm6+YLU3HCA52HqpmuSXpRuVeEMpuyZf+llYgrdS2ZuqCSklBoXoFX1hSVCWoKWMyWS4dix1BB61Gq4h97Uz5CpCjJZyQAEuMtGqm1qP2QaVcsWnG+RJj+hQpAyEKYijfVVUkAsCe0wHPWkgbmZ0AnMctmFAlmtqT5mB8Ri81QAd41I+0A9DzBgbEzioAqNKgMGADu3lGjnkUnbwMtn4tIVupGgDnNZ9De+rw9lYv3qCAkFlWFDUUYuNdIzeBHVo1vMp+AhzNYLSBoojxD/CKTwVEhtTGLR0eUsQpeUgDMllKDBTOAxs7QGcYtSySpiW6oCeT7rVpF+3tOUxXmyv32wuTfuh2UMMPMJWh1HrcTwVzjTYQAWEZSSqqT94fvzjU4YwJjQUrSA9lfQo5BvCkElXrA2y/ov5l+SlQwKFf/ITzlq8lJ+cLUnL0n8OaPBavnDPEfTo/CsflMKcaWz9k8eJSqATCNlS2lt9lZ+B+MMiKwHhaGYOCgf7UwWlUA0UqmVj2J5RHQDN5NYqcpSQeKU/ER5RL5WD8KenaIsUQUZg7gOLPpRwNbQunzxmNH/fKvdfk0ckNRTVoxkmWYnFZUuX3TrW3EFyP15R4ufKO8BnVMUAEuBVQFQT2XsdIplbMK5YKlgJLUoaaNoONG7AYze0ZqQhS5a8zboegJL5suapuDQPWr3jLU2y9hJtGh2bjlKlTCpR6QKYJq6AC1+JbR7a2hdtraBXvjVIBoLsHPOvcRxoUnbAlpRLBJzmYyypINNx2Lu5zCFW2Etn6MhqtY0oW7LeOv1TSboUuBlhpefDKBIdKjlOmahFdePz1QmZmG+d9KVpvYEglPFiSO/lbzAY0TJXRGZlUlWbLyLHdrva/wBUUY3FoUogqKWllLlJctnNe8IHgdI60obL7Z0x2fZzyZ2dMdYFxvD/AKP7vFe0UqFA+VSnZ7HVxFeNXllgipATmvqGJ7aV5iKk4l90szOSdTx8I5ksHLdEVS2SGZlBKh2uUn99kUK1ADtRvT1849mSy6g9kkp7QB65fGOXMIzq13T3hnPinzjd+Yw2YkomULupJfvPzhnn6p++PQiM+qeFLr95h3p+EM8Sl0huIbxEUpfxstPyDNugZCa9cN3yxfwhbmqOw/CDca6pIrYSyedJiG8oW9JUdvwirKsJlmg7U+ojX4U2jEmZT96NGvwKnSIaKQcswNszqH8cz8youWqKNn2X+NXq/wAYoCGJ+mlfz+g+UJtrls38VQ/qQmHOI+lldqvyn5Qs2tLfP/GR5pSIQmFS/pZo5IP5h8ILSH8IDSWnq5yx6qgyWHDwDKC0dFhSY8gsZspylDNLBCi7ehFxTvcc3pAm0pSkMVpJcMNX5NV+wueGY2p2lOBMzIQoJIKS/V1oQQeIBdjZxEsXtczJaEHKTTMS9y3Kh407mjitrhGDayKjjpi3BL0pWgtUF2Ha/wDNrDDFezaFSUFc1gHIy1AUbnMdHuW8IAwOFBK3CWq29pTvAs5Dk0Yl6TkYhakpKEPLlqZSApW8ghyMpdIDsABrBKUVW7gUKfI1nIWhEmQkGgYTKMXAoCGar+AhedsFTSpoBUVEAEOVggjKHpZyCT4w+wiSqXMlslEunRkUYUJDaEFu+FO2PZ5c1pvSJUZakkkhinKpzR2cDV4mKjdRdo0aFe3AjpEnowFqGUqJBIp1d0sk04Rk8TPUVJAQGLuTcVLW/bco2ezZEwpUqYQJhWQBQ5UAXcWBNewCEe25UvPllgEukqINHJIBbSgJ7jHVq6b2779jTU0mo237COWAZbKZioDnceMBTcu9lBLEI72Djxi7EyyFZhSozDvD+sSwGGK5uVIUSteZqAguDxYM13jmSZzVYFiJqyro8qSoOkskaEu1KDeNRBCp5zTA6eoA4SwUxIegBYg2pflF5KULmbhC0UW8xgXoQMgSa1qSQxasAYabJc7i+qQ3SC4I16PhHU3US2mssGTMcE0ufn3B4dFXuuwA+DQvX0ZT9GU9aymD1+0CT4w4mKlGWsMtJyli4VpqGT5HxgihxLZpeXU3SPJSr/1PCOZTIWuE+PVfwh8qQlcsBCw5Svr7rKBQWewFaEkXq0LJmCmdEVFLpQ4cEKAZQu1nFibwSTw0ORSpNCeRjWbMmbojJrSQ4IIIoxDG3CNFseZup7BFRKQ5VFGANZo++fypi9VoGwHXm/iT+RMUUdiPpJP4z+VUA7WWylc5sr4fKGGL60r+J/iuE3tGd8jnLV4BfygJYYpTYgD/AIz6wam0LsUr38s8UKHpDCSbwDREqPGOgZc0AkObx7EhZp8IE+9UkOc26lnJF+NSRrcsODwBjsKwBCkKBuAoFqWYu4vSxAqAzlxLx8n/AFMzC9GpKlOVKV9fdsH0Iapd4lhdjygWQoitMwBCiC5oQ1CPKPK+/UvSzLZaMyJa1rKA4KgaP1iaXfs3i70d6JGgwmyEIT0cxZE1TKID5TldtHOutW8YY6dKkTklIT0gQQUsevu74TwIeo5wskzkqmlc3MoHeLda3d+x9WgjfM8rglVEdYjclIlmWr7T1GYOzcUk8D+kUez0wgK0RMEzMFHqswAqKlj4cdL8TtVCkpAzZlBwhartV1VdgytWpwiWzMSlSFJy5XGdKgAAQWcEh2LB+7lGOk05quUX3ZmcfNXLSStClS98BVnLOm+jeojPYvb/ALjoihJGbMlSVMUkXBpvOKO+g4Q32yE9FOMnelzJmYTAoZUrUnKUgGpOthCTE4ArVlKSFK7uy/r2x2aus5tMrV1Hqf0Kkz80wh2ehHJrDmIM2RthcjEFSUuC+ZPFJuAdK17of+yXs1IXMmdOM60J3UEkJLEgqOUuSABrqTC/G4cYfpQQFkgpTwANjXUfCLhCTe54J09KTyus/gjt+bnMwJDBTKLgOykDKnuKX7+UZeWtQXSrKbuU5g2ZiFqdSkksEg9gYAvoW48492eoEpOW60h+0N39byhNuXITluV2UKU61CrDM4PN1PBs6dup50PgIB2gAmceG89dGoef6QZhpgIa4DAxUPCJcUWYZJOHNbJUbtog1/p8ohUS1FCi/wB06EnxuItkqHRFJsyieW4pu7dJgTDlgWoGFO3KWhT8KB8FsvHLIAKipgGzMWHaoEw42RiD0aXUwoKBuX1Q8ZyQaCHexTutwPxjVNmhphJSzhx2EiKcE4mzAFH6nA6HiOUdIpa0eYZXvl80IPmsRdjos2hLrLqp+kTV668aQq27LPS3f3SjUDTNw7YdY+W4DEBQUlQBoFMbPoeEKcfhVmYHWrMZayWAbTdDi0GRM8xM6WpUogssXT2p8RVqVuYLRMZ4XqkHJIUlJLEOW4irwc3pACEmJxW+qv1j6x0LMUvfV+I+seQqFZ9J2RiJs9aAhQzjM0wrFRlfIwS4Y1auvCG8zZ81IEhHWSc6JnCqiSskNqQ2r90ZDYPtGiUEhYUwUkqUGypKw2cs6nZJPjQQ0O2FqmKMrFKmoFU7qSnKXotxmd7AivGPC2xSzazYrGPtDKnIEtammqSEgsG40a54vWx5R7gpWWXMmFXSKCVZgmiUqdmzqckg05N3w32djukSkFRzdG+fLlSC4HZmJNhZoxns/OMlM3p1S/ellIJuSSnOqrFnqC1I1eqttLsKpktgLVMmOnKEoJKguYnKQQespIdYOlKEjjDP2nnKRIeQkFPRKRMlu5QC4C0nTrEcwR3INiY6WiZMSUhRW4SQ3Rugk1aoFmZqtDvau1cOE9CmUkiYklWQh0rYVD2A1HAd0KMUpY7CKuJjMBj2wq5Skis1BqKpoXI7wHjR7SxqZyBMSlKlBKXKXaUTdPexYHjzjHrKQN0jMEg8ySA/bcxpvYzEgonS6ON+pqUsGAT415iPR0XUqXZf02psmsWLNvSyyJiXTmC0qYmhoaduY+EL1yCE3O+kUD3GVgG1ufCNQvHyf9PPQuYFdYISSCoqIzAsOCjfkYz+DxaDLyrS7bwPPdSQS4bQ+MXOMVPkvUWm9XLpPyEkiQtOcuoZgSKnrBnS+opEMHMIcA1dwX1DHv4+EMcRJJUWcnOU2JsCAH4uLcG7w0MkbjKKUXSLE5mzKsadnDR4lZOfa+gPaU3Mogqaou+guBpfwMFYZZygBs162/WANp4cpUXoXdtWZ/0g3CryhzR2Y9w07ImhZQx2clNQrWh7N9P+RgGdMqrSo/flFmHm5VE6P6LeB5s0qdQd6aa1ipO6Bngp4mHGxFUV2n1MJZqCM5NgR5tSGmxFX7flGi5NUzVYc0ioEic4F5dRxY3847BKcR6r6ZP4F+qIsZdtWYDLfgpB8FCBcWR/qUi3u1WLVzDhFm1n6JZ4B/N4DmzHxaP4ZHi5+EAMpxE1RlS1FSicyQd41qQaPDHX5wpxJ/26vurP5jDRS6E8oLFRmFynJLXrf9I6GGHw4KUniB6R7FWTRotlyZIzIlTUykTFJRM6VIUqZcgBNClJcgl6NpeGfs5hcPhlzRLzTpcx8xQ6koa4ygFWtFawBOxUiZIm5csodOr36hvOSVJAAFHYcAG4wdsva6pIlpStUwJzZmASlai7EFVX1Lx4UppPPz9AkHe0s4pwi2SyU1SktmfNcnQBwGFa6R87nTs6MnVQpnJDqzMbr1D9lo2c6clCz7xYWQVhITmlkqAPVUbEuH4DnCnbWPSmUmXNQtuk6RS8rO4uzdapFywAiI6jWOQas9OzynApUhLqlqnKMxxlKVEdYXG7loauIzE+ct5aiOs4NBcMxHbx5Rq9qbZlqky5UmWQMqAoi6wASoFtHZieJMZ2Xhc6GyspB3VAuX0pZmaseh9JNOX8kvTGf8Hf9FqwjJRlFfj/AEVrw+UZgCaMadXm/l4x5h8UuSrPLOUlDOLtYh9LXFYabPmgLUlah9YqcgOKPTvenA8IzaZeZTynZTs/MsLWeOr6nTUXcH7eRh9doxhO4YvryYaUzFbxlKy3MwJLHiVKs70gLFWUBY1pqRVrcHj6vtPFy0S0glIQqWQnRLZXAD6Npzj5HMxISnMRqH+6aOe4VjKekotU7OWcFGsh2w9tslUlYuoKBI1oFJVZwUua8xYtDLCYcYlSwhKcidSnKQAG+q2Y0o76QHsz2f8A9QJnRzEhaN4Ag76TqFC36iDpk4yZWUk5piUqyuxrnIsd4UBeNdOUnzwb6GrJc+TFftNi5ZEomV1kAkg5SHqyWDXe4MBpnyVAOooBSkB05srOATlNqB2ryMB4hYy3Kg6m4BiSeYijKlg4LC1b28IiU222YSlcrGCpExIWpsyQzLSXSTUggjQ/CIzARu09Bp84rw8wyukKTQ7pGihwI1DaQwnYmRMWlRBluN5k5kknLUJcEdleQ0hqmKxVOUxYvlYE9zj0htsKYCS3I+QgbaWGMsFTJUhhvSw4Z2DsNyp1AiGyZrLB0IHx+EVGNMqJssCaROZ9LL5hY8gfhFGz13i2er3kn8R/Iv5RoaBG0Q8lY+6fSFqqz0qTf3Y8UzDDbEDcUORHlCPBLfKr70kf2N8YBMjjR7qfxCzTvSfjBal+6J+4/lA2PQCnEvcFx/Sn5R6uZ/tn/wCMDyhAF4SWMiPwj0joslpYAchHkMY/x/sjMm9KlKUZRNKklVDMcAkbo3UguNHqdIfYDAyxLTh1KlheUKyUKk0ZVBUhqPCc7fCZE+ZhlCWlBEqUk1SVEOFFN7lmHDlGOw0xa1nETpiRMtmGa5ZlB6qoS4aPL04wpyk6ecfPiKikjTba2Ugz5iUHMtPR7u9lSOJANAAaC0KJUyUelExcwrOeWkAOgsE1JUXqeVOWgkyRNmTmExIJP0jqSmpAG8d5h1eyL8ZPMoKSTKU6gHyutSkhLqcgsDxo5OsTCEPE+/mDJ3eCjCbLxGUSzIUg1RnCglSq6hRYpApoSNePm09nz8HMRnIdVyC4u1Xsa+keYHbM0IKjumYnKEqBylFHmAvXqt48I921tJCgkZUhKUkKyOElVahLsKMKcLwK1LDFKWPUU7QxylkE7ynLvxdi2iQzGlPNzF4OYyFIBUSpedCEn3eUpcFnpV6aHugDABMxLf8A1AgzFsSa20YVYVax4xoxtyVJmJVIEwyynIsLYEgMAaUBoL8OZjoS/ll8iWcyYo2zjJkyalJWpUpKCwUaCtA3ZGfnYc1SzBSm1ufrVtXujVe0+2papaejAUVF6pZQP2XbnzdozeIWVJStNFmuXy17DFySi8OyZch2yMauR0a0sMjpAelmIPFweMDY7GKWqWVWQFJbgNAOTRVhlukhXaRwiieaKGvf90UI7H8YUeaFZETAMyDZz4ECsepwrpGZgHIDHkYoWGP3QG5mpbyp3RNc51FOlCNOIPwi00MvVLSxD8PRQ+EVGYEFyWAH66ax7hDmCk2J6vPKS/rFeIlFSZY4lI5dsF5Bep2GxE5JEwKYqJ706gpNCmljSC8HiXUFdHLcgUAIAqbBKg14Cx83MSBYW8xF2GQRk7C/bS8aRk6RaNhg1E2IHYKfM+MTnqU8okAtMFuYULHt4xVgDQdkXY07oPBaD/en4RqmXQxUp3YHvIHoTGb2esdETZpqL8AUCNOKxnsNLbDr5TCfBQ+UAMljjXEfwwfJQ+EeKUDhUjXdT/cBFs9IC5wYMZIenDPUc4CWoCWkJLjpWBtQLLdlIAHLkaR0Ep2jTqp8I6GMQ4nZU0YgIkylEqyqTkQrKQQKuqwqb2Lxo5+yFJCpsxZkqQEhKkMtCSGBzIPWJJLlmAKbtGnnz8SET+ikrKs+YEqCSDuuEhVMrPlNRumkYzDbTxExX+mmoWlc5xMByBOQgAnOSVTFgOWYcOzynFvL6KSsZ4mdLlZUrbMtGWYDLWZhl5lndCUZU1Jq+gqGMLMAE5VGVLRNBCkJVMKVCW1XatctdLFrQVgtjTm6KakpWB0SZi8x6RnyJH1U7rUtrU2LTikSMIkBaUMrpBLABUojK7gBk5S6crGgAOoGqSwN0U4/2UCsOhaFrK0pcdJ1US0gMgBnqTQ2vaMLtPMlFQRwcEUNY1GP9qZs5TIUmW4GeuVBy1DsHFSXLh30jMbVxs2eyp0wr5PQDkBRuyJWnndZzaiXQLsietCN1SgFULFgXeh419YvUp7q7hEUhCUVcXHYQf34wOVMb115Re3sig5YpexrFEyaFsGYgMPElu928IrkAhbku+78vMR7NLMoDk/A/swkgIyWctT9ikTx0hSigpGbNQhILpyqDZgK1cF4tkSwp1ACoBrxJYhtACPSKtugAuNFgHvH/UaprcAIuWcxCnfhzGnkYiiUSXZ1UHaXEEzsURkzVAOtRYs2ovpHk2clQJbJTdUn4pLvVrEQJJpUyj3DoCVoSSCWUDV2qKOKG0RKd2UdSfy08Xjl4YpVLmJUFINHAZi5cEGqTUROerLISQSFBSgOw0J8P3SK2jQumK6zX48Kigi/Amo7R6GApcF4IMsdo+XxjT0LRscGpmi3HK9ys8Ev4V+ECYRWkGzEPLWnilQ8jFLgsaS7PCVE0f6SaXas3xzKhjInHoEzGKqJokOd4Up3Rn9jyzMw683VSZhSOJLlz2PTtihNhM/EpmTClCs2aWQSkuwBcuRxt3wJhRuS+c0a33c0MwnflfelqFuSDCvAJ3pQ+8D/APiTCAe5Y8iynGOhjGeO9p0FacQrpApKwmXlI6MMC5JclSetcVuLCJS/beVOnEqw6WSDlmKmpJDVfIQAFH7tTSMVjtlzSjDpQoqM0nKkKCnzAMcmUEM5SS56sL1bKnJJCwQpJKSFFmZ6KLtcEd0cUFdtjUnY42n7RGaQwKRLWpaanM5rVRJ3ra6U4QtRMUtZWogkhRvXMXftDnzgXEpZNAMqdc1T/TwiiVMZnNPCvb2Hyh7Yt0ZSdshjpsxISvKpiTU9V/iaRSieopU5ZkuLk5t6j9whkqepSWWtLGoRqCH+zAOM3k5R1tLWs0aUkkhY4CcTOTvIIZt79jwiOCWSnMGLtcVa9jaLxstcxaRlJUpklIDlRYUcUuILxexpklhMHRqcFiNBpzHyiJJLJDBVpKWckg15FvQxYpJWT9m3jUQPNnPlTc7wpUHWnjF2EddAbg6gA2uTGVSJD9koYKBapAAIpofGnlAGKCTmFx0gHgkl/ECC5UlaAQS2bUkVGgfvMD7Rw2WWCRVWY0NC1AW0BBeKiMWYySRRVSeFas3fFEmZn92LgBubGo8IvxSitCFJI0dizEXD8XrAmEWETkqNGUR/MygB/U0aReCkG4fHplrsFBgFJP1kkPfQvUHSC8Zh/wDbFYIKCu+qS/VVSh15vCrDIClkmop3UZn7hBU2dNAOTqOTYFL5qAvQ9hi00nQ06ZWpCUob65FeQOkVYNW8DwI9RFoxCV0mJAP20BIP8yQwV20PMxCXg1oSFFilT5VAuCwtyPI1huLbTCnZqMJMZYhwkwgkK30w8lqcxsaluyZxThwx/wDrY0pSnwgXYOQSSnKvQllC5SDRxSOwq2kLH2TNH9yvhHbISxUD9iUf7W+EFgRJB6BSXCQKZjUgo5XNoW4IET0JIbcfyKfhBqCOiw3JSR5FMDYUkz0VsmZz+uR6NA6EO25x5HE/dR/d846AqzL7HIQp1OVXTlVlZQsSrVPEUflF8jaCiF50g5lFZJcb1dAajkXhWnFAgVCXOt+z98eyITcWUkOQLKNbDnwjCKiuUS2lwHHC5wVEpQ31Wv8Ayi3dA/8AowwIL9tPi/lAStsHNvNl82PHxjyYSpgCCLm4fu4fKE0nlYM3XJ6S0wsM3Fu9y/GIoBMxLPTUwWJoDDz4njBWx8J0q5UnM2dYQwqQ5qstprzhNXhE88Gx/wDHmCSZi55X9EHyUq4UCs8mcU1149/5OxyJsro8jTUKBcEuAXcEgMQaa3ENcV7DSktMlTFgpd0qUGUlt5JYA9Vzw7oxM1aBJUnMyjMUEEngzeZcm1Ycm4JRoqmlQi2WHChwevBw377IKkqyoKstiQ3a3zERQkAnKdw0cBn58r2/WJpWEoSghypRJPByG80+sZN5ZATi5pVLrqSHer0PjUjuinETytLE8W7GEcuWEhKTUEAvwNdedvCJIw7AOreOajdrVtVn8IQC/DS05RLJpUFuL35GPZ+AQp6l3cHgQXtHmYLUogFBfMd0lJIuXfdqHygFuehM9VQRrwseyHK1lAyhCQlGUXzB/EfBojNIMmYNQT3ByYhONT2p+HygeY2/XeqG0Ibyi9LmxxA06Qbs7ErSSgHdVcEAg1pQi/nActHH9/KCcMd7vjoZqaHBTt2XupJYVOZ+GihDiTMUKsD2UPn84RYG3Yo+tIdyTaGmNEETgJeIFmKqGl0g994IwBAmkAg+5l2L2cQFiVMMQOKEq8QU/CDij3yf4VONCn5wwBFlpKfuzU+UxorwCvfDkJv/AOwxOYk9DMfSYrtG+/ZA2EU2KKTwmfnB+MADrP2x0eBQ5R7AUfPZoKqueSWqe/h2eUUolpAYqDm7+dvUwdJTlSFTEhqam3aAyOQr2QOtfSOlMl7OzkgVZ2YMDGezBlRdL2cK5iOpmKnuHpXUW8o8lyC7pLhy3rEsPOXLQrpLNQByzMaE3bh2QRginpOsKpZJsFEhJBHB6iMpPbbJZTJnkuVBiHYeF/GNT7AYfpMalQCSmUFKU9QQxSMr1BzEHkxjOjDvMNM1nSaAa31vZoum45SSFIzIWjqrQWKeIcaQQmmwTo+je2m0yhASmYUlWYAAvmDAFKh2E+EfLps8KJbKWPBq63NYIO0lzVlUxRWp3c3pQW5RA5XI1PmfnSFKbdg3ZOTOqEkaXFh++EGhCVIzGmUsWLsbeEKcSk04QdgJhKFJFMxDvyf9DGVehJPaCCoyyngRfQEEesRmzSpaa7tj93K49IrTNDhJtmoTcKfyH6R08Us1fB83xIhvDGQWy5igkXp4MST43jp009JlFEpS/bwgWSjfOQlOWuY63DNe5vyi3FJyrKhqlj20iZJWhMpQMwWRdKXKXuxv5uRyJjpCQRMUNaDsYRAJCZjtQguHvSo5OB5xfgxRYBcUY8QzeNK83jqjTVlxE6DBUosrvHwivDIASVHS37/d49lr3g+rGLsvs0GBNVDmD4gfKHWHNIRYQsvtSPI/rDfDKikUiG0FMpQ+1L9FD/8AqGs0++lfgWPymE20+tLPE5fNJ+EN8SWmSfxKHik/KGAJij7rEDgpR/tSr4wtlf8AzT2EdrgGGeLFMSOKX/sb/GFwD4kF6bo7TlVXxEIT5HGWOjxSTHsOyjCSKltMw8yYFE9XSJTRs2Wwsx1Z++PI6OWLy/nkYrkOkzCZda7ytBopQi4IChLBDu4PY5pHR0VPxe37HPkKwc0nWxYdkQx563IOO2OjoxXjI7BMBOUVKBJYaP2RGf8ASHs+UdHRqMMxAt3+pEGSEBMsEBicxJ41MdHRm+CUA4VW+ugNDcA8BqKUJgzGBisDRKPhHR0AyEkMKfWzFXEkKYV7NIqnD0fvb9I9jol+MXYsJ95++EGezynROBsnoyOROYHxYUj2Ojp0v0XEX4sslAFAQPR4oKmUgj7vnHR0VEqI+w3WR+E/CG2GNY6Oi4lE8cPo/wCImGGM60n8f+K46Oihi/b05STNKSxyI/zgWQkBaALAyvyqj2OhCHJjo6OgK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4036" name="AutoShape 4" descr="data:image/jpeg;base64,/9j/4AAQSkZJRgABAQAAAQABAAD/2wCEAAkGBxMTEhUUExQWFhUXGBoaGBgYGBwcGhcaICAZHB0YHBgYHCggGBwmHBwdITEiJSkrLi4uHB8zODMsNygtLisBCgoKDg0OGxAQGywkHyQsLCwsLCwsLDQsNCwsLCwsLCwsLCwsLCwsLCwsLCwsLCwsLCwsLCwsLCwsLCwsLCwsLP/AABEIAQMAwgMBIgACEQEDEQH/xAAbAAACAwEBAQAAAAAAAAAAAAAEBQIDBgABB//EAEQQAAECBAMEBwQIBQQCAgMAAAECEQADITEEEkEFIlFhEzJxgZGhsQYjwdEzQlJicrLh8HOCkqLCFCRj8QcVNEOjs9L/xAAZAQADAQEBAAAAAAAAAAAAAAAAAQIDBAX/xAAqEQACAgEEAAUEAgMAAAAAAAAAAQIRIQMSMUEyUWGB8AQTkcEi0XGhsf/aAAwDAQACEQMRAD8A+4R0AHbEn7Y8D8o8/wDdSfteR+UA9rGEdC3/AN3K+94frHh23L4K8B84B7WM46Ff/vZfBXl84uxc7NJKkOSUlgL25RMpbVYmmj3F48IJGuUnix0cCKtmTysFSjckhLWajv8AvWEknY84rCSClNM5ehF+8x2zUTU5loUClBIyqqSkfZpS54RlKfBC3NgP/kFBM6TlqVJIDdv6xltmy/eygFZilQzZUuBemckADnrpDz2kxy52UAZEBCszEtpcjR2AHFoz2GSU9Ed3IlaVqzZEKBqCWzZlJy2J5xvGKeSpWsBO1cc63SkJzJSS7KNQNSKDsHjSL9j4gqKgSSMtB41AsLwFjVIzJNVHIzOQGBUlzS7ptyvFuycQ01gMoyK7fq66WuADFdgg7IEqRmdIYgkg65TbU0ina8w/6NYSaCaQlgAWKg7lnq51sREesmSXNwK/hUPWI48g4XEC7KB8k/Iw0XMQAa/u36RdhgCoQOslg3H4GLcL9I9NIlkI1uyDuDkpQ8FGHE4Qj2Kd0/iX6kw9nxYIXYstMlHipQ/tUfhBSLQLtHrSj9//ABX84JQaGGAixI98g/8AOv8AJEMQP92j70o+Tx7jsXLSsJFZhnO5DBDgDd+2fIPrHmOBTiJABfMlYzEBwwdhASFSz79v+MeqvlF601qQHqAbnu4QFICjOO+Q0tFgA7lXKDOhAL3JuTUntOsA0QKBxHjHsXNHsGBlSppiacQYpWeQj2SkqIAAcxidoXLnRaCWgedKynrAjk/o1IkFWrfjT1h0xbo+YQDWCsHjVJUl1bqVW5a07zAAVzHiItRLL9UnvA+cDjaJlKPmOZOOUZkxAmUJLKvlAOnaIt2dhUZVhSySVKSFDQBmtQGovAOy8OQScoSWVkJJv4NYwFh8OJi1HNMMlK65VMc6cr1Fxpxtwjn1Y5qjnnLNIA27hhKKh0gSQFJ3gC4PAEEg0v21jKITmUlZImKyqdwTlI1OhJu+hvrGl9s0ypkzOClB3QQzkhy69HNU698ZozilIyAhWpzFlAsapHEUuxaoMdMLrJlKTcskcbmKZSs31TpVyc1ePX84Y4THzVKlolpQlQfeYl6KclmOkB4iSFI+qGUXc8SkBgPwk0EUq3OoouctiWoTxvQnTjDbpjsM2lNnhbTZwLKG6hLG4Luolrxds+sjEJNykXJLl1V8CmEqkkAvdjDaUSZM0A1MqY3aMhHrExm5MpoSySCkHi3qIvkDfJanwgWSd3s+BHyg0YVYVVKhQaRVCTNHsRe6r8R9AY0KqiMvsaaE5wSAXBbXqp0FTD8TZhAyoDfeUxPcAWHe8PoZRtM0lH/kT50+MWy1CsB7VXMyJdCQ0yX9c/bSPswQEEmppwSSB2k3UfLlDAz+20ghbhwMQjzSl2jzHyEyp2HWlWZBmKASK5SoGxIs/aOEdt2WOjn3pNRTMSC6U3B7Yu22N3Dqs06X3O4+MMkswkx5y/wpH5oNUu0B4VPvZnLL6QWU/vwhNlIvYR0c0dAAPKluaV7f+4YYfCspCrVZvHjFeEknMCYeYCWszBlAoXL2bX1iUklZpKcn2UzMMkLSWu/78osxGBCwGDkMaRoJ+HSpNQHHAWPKI4NaCkFJBozs1oiWqkZibAbISxUpPVsniRx5RXJklw4IHZ2Q8JIL5mD2ox17Xhfj58yYsy0DcDZz21YcaRH3qE3QZKUMg3QQSXAZrkfpGc2nsgu8tRyALUoObvm0I7NWjRy5SmLhrH984AxSc4Uh2BoS/Vc3Po3OHNJxEz53tnEKWcxozs1GdiBzZooRh2C+kcZbp1GZKhY82jRbe2cmRmUQVJASUqNATR2bttGdEgpC3UlikKORlKahs7AAqDuXBo12qHGCKYHiiBMWMoqAQHLApGUUuTU6x7iScmYgAgGlub8XBGsXYgpCkKOcujkl3D1vRjpyrrFalkpbImzBk92p4cYJpifBavCKWkkJUbhwCQ3M8WgrZSAEjMQQoKSQk7yXSSXBDDqv+zBOzCCTU9RAYkWKXplAAFbDvinZuGypTzKR5LR/lD2pPBqnYkRjmQpKUoYElKlIT0g1u1+WkdkHbxJ9YqKA6/3pzi2SXEUwQ72EWz/ynyb4Rq5Z3R2RkdineX+FJ81Rq5B3YFwNAm2foieBSfBSTFi4r219BMPBJPgxixy377YYGf2mHGIH3pR/KIhtBT4SUo6GUrwKYuxorieyWfB/lA2LT/sFD7KFf2qPygEMMGn3s38QH9qYNXpC7Zi3VNPFf+KYYrS8A0eFZjomAI6AB1hMIVqACgALn5AmsX4jGmStSJVaDMSHr3aQYESSyAC/EHgQD2wn2lg5+Y9HLJSAzk110HbHPqTU8bqJYZLmTp4AdiLmwHhWKpmIVILKLi+pCs3/AFAR2hiJaSkzEO/VA958jTjFkzGNlUtClIIABalRpTSJ3qXlXHuKwVeNCm6xZqXA08I0eCxsvIEiYkrSN570uKwkx2MEsCZKU+YVYM7G5B1HEcDCrBGStClTQTMZ0kPlJcu5NzA9Nyjt/wCCujcrPSpzBe41Ck3I48avSMZt4mUHSsFZJKiE1CVCoq4DmzR2CxM2UcqHAS6ikGgZyqmlH/7hn7S7PQpJWFhlIAG871qedwX0bnGWEsfkbyjJY/aqFoSFulSnCyd4EgMCALUuP1EKsNOSFEpKjRQBqm99a0MOtv7Jky+iyzErExJISAaM1bkir35iEEwMsizOPUfKOvTpRVA6SJTpm4hTDdWQWuRQ37C0TlKopJNQ5HrEVg9GpBAG+DcOKMzXgfDzHvfL6/r6w2R0Otgq3yOKB5NSLMJMJKx9REwMePvAo9wEL5CSapLL3gOxjWGOElZJc1P2QW/pCoSvhlRsz2Qha0l6FvAkekeyDQdkEbSHv5gBpmPf2+JiuQKN2jziy0NdjDfPNHof1jU4Q7sZLZJ94Pwq9URrMJaBDRVtcPIm/gV6GPAfSLNoB5UwfcV6GKJCnQk8h6CGAoxgriecoHyXEUy82GnJ/jDzUfjF05PvJw4yk/5xHZRdEwcT+ZCT8YBFewd6W9ionypDlWsKdhJaSj+b1MNCYBrgjmjo8eOgGHj2mkgKBGdZcDMHVyKjYDkIZ4faxEkTECWKkKCaFJ0ud6MhMlkMheVqLZKnq1XY30iK8XMTlKkpUkGxF+RIIJpzjzvs3FOLMbYVjcTnUVqYKFyN1+Z56QLjsfOQpAllWRSQ4BVlBdiCO4GBsVjTNoEqQ+icwHbUmLES3CSS7hiCXsTU+MdEIRaSqgQSvZ6iQJiiCQMxdIA/qPOJTkZJiQZktUkKAcGrOCWTX6pPfCufhXmJzWy1alvSPUz0nxq9X4VPZFRi12FUanGSEIE2ZLICG6JKauX6y2NTw7jCtMuZNBSj6tSM3c4B7PSB1JnLkmbvKRLyod+qCQAA5rpAuE2ulCjkmVUQEgpBJSSakFwgg6VryvOnDbGuRxTk+MBMtcpBCFoUVLSWWOsMoJUGNrXH2ResK9ozFhbihBzBjqzguNXSYsnTh0iWBJYKLmym05VNLXimcau/1a8q5f8AP1jTeqpFz1IuNIHnJYrSRUJzcwaFj+7mIuwSzNUGlblg+lTaIBTr45pfwNPKIkADi504MA/ifKE2YsYbMVU8m8SEhuVzDhFVTBxSD4pKfhCPZJv/AC+pPwh3gj7wc0J8ir5xr0axEeOLzlEtWviEmISbHtPrEtoJImILXQjvZLfCOkoJzEAsCHLFg4F+EAw3Zn0iexXw+UajCKjKYE+8R2n0MaaXMCbluWvheBDCcSHQocQfSA8Gfdy/wJ9BF6sWi2dNjr84E2dMT0MurnIkMKmw0Fu9odBZQn6dY4yk+qoF2JZX4JR/sA+EErnJTOfKsqUhgA1ACaln4s0L8FPCQvI/USCFJIYJzh3D9ncYdCsM2Mp5Es/i9TBgWYVbAmJTIQFEk16qTqSWcsIZCb90j+Z/gBDoE8FseR50n3T5fOOhUFnktIBIXQBwwbM//cK8RiEuUlaQ3afheDsZJyzFJUxUFKBPeXbthFPwxUtkgMDSlT4VMc264IiWEH4HFmWc6JqrMQEio1BBLERyp4ITlQptWUAHo5Yvft4wx2Z7OT1ke7KEUdSt2j6Pe8PlezmGlVWtamNUJupViezkLcYlqMHYUZbCgzFhKJRUvRipmrVQDNpcteNJgPZ6XLJVPTLUs2lpS6Um4JKnJPZTth9Mw+T3clISnUJoWa5NzccYXTJjGrg3LgjiK/q/Nqxdk54PdrEjCZ0pTkNVIYAl2ALgsW4ax8zODVMmmYd2pUQAwBzH+2gPeI+g7YxIGCSkjNmOW+qXOavMW9dcrIwcyxBTmlqUT90HUcHTbi0JOm6+YLU3HCA52HqpmuSXpRuVeEMpuyZf+llYgrdS2ZuqCSklBoXoFX1hSVCWoKWMyWS4dix1BB61Gq4h97Uz5CpCjJZyQAEuMtGqm1qP2QaVcsWnG+RJj+hQpAyEKYijfVVUkAsCe0wHPWkgbmZ0AnMctmFAlmtqT5mB8Ri81QAd41I+0A9DzBgbEzioAqNKgMGADu3lGjnkUnbwMtn4tIVupGgDnNZ9De+rw9lYv3qCAkFlWFDUUYuNdIzeBHVo1vMp+AhzNYLSBoojxD/CKTwVEhtTGLR0eUsQpeUgDMllKDBTOAxs7QGcYtSySpiW6oCeT7rVpF+3tOUxXmyv32wuTfuh2UMMPMJWh1HrcTwVzjTYQAWEZSSqqT94fvzjU4YwJjQUrSA9lfQo5BvCkElXrA2y/ov5l+SlQwKFf/ITzlq8lJ+cLUnL0n8OaPBavnDPEfTo/CsflMKcaWz9k8eJSqATCNlS2lt9lZ+B+MMiKwHhaGYOCgf7UwWlUA0UqmVj2J5RHQDN5NYqcpSQeKU/ER5RL5WD8KenaIsUQUZg7gOLPpRwNbQunzxmNH/fKvdfk0ckNRTVoxkmWYnFZUuX3TrW3EFyP15R4ufKO8BnVMUAEuBVQFQT2XsdIplbMK5YKlgJLUoaaNoONG7AYze0ZqQhS5a8zboegJL5suapuDQPWr3jLU2y9hJtGh2bjlKlTCpR6QKYJq6AC1+JbR7a2hdtraBXvjVIBoLsHPOvcRxoUnbAlpRLBJzmYyypINNx2Lu5zCFW2Etn6MhqtY0oW7LeOv1TSboUuBlhpefDKBIdKjlOmahFdePz1QmZmG+d9KVpvYEglPFiSO/lbzAY0TJXRGZlUlWbLyLHdrva/wBUUY3FoUogqKWllLlJctnNe8IHgdI60obL7Z0x2fZzyZ2dMdYFxvD/AKP7vFe0UqFA+VSnZ7HVxFeNXllgipATmvqGJ7aV5iKk4l90szOSdTx8I5ksHLdEVS2SGZlBKh2uUn99kUK1ADtRvT1849mSy6g9kkp7QB65fGOXMIzq13T3hnPinzjd+Yw2YkomULupJfvPzhnn6p++PQiM+qeFLr95h3p+EM8Sl0huIbxEUpfxstPyDNugZCa9cN3yxfwhbmqOw/CDca6pIrYSyedJiG8oW9JUdvwirKsJlmg7U+ojX4U2jEmZT96NGvwKnSIaKQcswNszqH8cz8youWqKNn2X+NXq/wAYoCGJ+mlfz+g+UJtrls38VQ/qQmHOI+lldqvyn5Qs2tLfP/GR5pSIQmFS/pZo5IP5h8ILSH8IDSWnq5yx6qgyWHDwDKC0dFhSY8gsZspylDNLBCi7ehFxTvcc3pAm0pSkMVpJcMNX5NV+wueGY2p2lOBMzIQoJIKS/V1oQQeIBdjZxEsXtczJaEHKTTMS9y3Kh407mjitrhGDayKjjpi3BL0pWgtUF2Ha/wDNrDDFezaFSUFc1gHIy1AUbnMdHuW8IAwOFBK3CWq29pTvAs5Dk0Yl6TkYhakpKEPLlqZSApW8ghyMpdIDsABrBKUVW7gUKfI1nIWhEmQkGgYTKMXAoCGar+AhedsFTSpoBUVEAEOVggjKHpZyCT4w+wiSqXMlslEunRkUYUJDaEFu+FO2PZ5c1pvSJUZakkkhinKpzR2cDV4mKjdRdo0aFe3AjpEnowFqGUqJBIp1d0sk04Rk8TPUVJAQGLuTcVLW/bco2ezZEwpUqYQJhWQBQ5UAXcWBNewCEe25UvPllgEukqINHJIBbSgJ7jHVq6b2779jTU0mo237COWAZbKZioDnceMBTcu9lBLEI72Djxi7EyyFZhSozDvD+sSwGGK5uVIUSteZqAguDxYM13jmSZzVYFiJqyro8qSoOkskaEu1KDeNRBCp5zTA6eoA4SwUxIegBYg2pflF5KULmbhC0UW8xgXoQMgSa1qSQxasAYabJc7i+qQ3SC4I16PhHU3US2mssGTMcE0ufn3B4dFXuuwA+DQvX0ZT9GU9aymD1+0CT4w4mKlGWsMtJyli4VpqGT5HxgihxLZpeXU3SPJSr/1PCOZTIWuE+PVfwh8qQlcsBCw5Svr7rKBQWewFaEkXq0LJmCmdEVFLpQ4cEKAZQu1nFibwSTw0ORSpNCeRjWbMmbojJrSQ4IIIoxDG3CNFseZup7BFRKQ5VFGANZo++fypi9VoGwHXm/iT+RMUUdiPpJP4z+VUA7WWylc5sr4fKGGL60r+J/iuE3tGd8jnLV4BfygJYYpTYgD/AIz6wam0LsUr38s8UKHpDCSbwDREqPGOgZc0AkObx7EhZp8IE+9UkOc26lnJF+NSRrcsODwBjsKwBCkKBuAoFqWYu4vSxAqAzlxLx8n/AFMzC9GpKlOVKV9fdsH0Iapd4lhdjygWQoitMwBCiC5oQ1CPKPK+/UvSzLZaMyJa1rKA4KgaP1iaXfs3i70d6JGgwmyEIT0cxZE1TKID5TldtHOutW8YY6dKkTklIT0gQQUsevu74TwIeo5wskzkqmlc3MoHeLda3d+x9WgjfM8rglVEdYjclIlmWr7T1GYOzcUk8D+kUez0wgK0RMEzMFHqswAqKlj4cdL8TtVCkpAzZlBwhartV1VdgytWpwiWzMSlSFJy5XGdKgAAQWcEh2LB+7lGOk05quUX3ZmcfNXLSStClS98BVnLOm+jeojPYvb/ALjoihJGbMlSVMUkXBpvOKO+g4Q32yE9FOMnelzJmYTAoZUrUnKUgGpOthCTE4ArVlKSFK7uy/r2x2aus5tMrV1Hqf0Kkz80wh2ehHJrDmIM2RthcjEFSUuC+ZPFJuAdK17of+yXs1IXMmdOM60J3UEkJLEgqOUuSABrqTC/G4cYfpQQFkgpTwANjXUfCLhCTe54J09KTyus/gjt+bnMwJDBTKLgOykDKnuKX7+UZeWtQXSrKbuU5g2ZiFqdSkksEg9gYAvoW48492eoEpOW60h+0N39byhNuXITluV2UKU61CrDM4PN1PBs6dup50PgIB2gAmceG89dGoef6QZhpgIa4DAxUPCJcUWYZJOHNbJUbtog1/p8ohUS1FCi/wB06EnxuItkqHRFJsyieW4pu7dJgTDlgWoGFO3KWhT8KB8FsvHLIAKipgGzMWHaoEw42RiD0aXUwoKBuX1Q8ZyQaCHexTutwPxjVNmhphJSzhx2EiKcE4mzAFH6nA6HiOUdIpa0eYZXvl80IPmsRdjos2hLrLqp+kTV668aQq27LPS3f3SjUDTNw7YdY+W4DEBQUlQBoFMbPoeEKcfhVmYHWrMZayWAbTdDi0GRM8xM6WpUogssXT2p8RVqVuYLRMZ4XqkHJIUlJLEOW4irwc3pACEmJxW+qv1j6x0LMUvfV+I+seQqFZ9J2RiJs9aAhQzjM0wrFRlfIwS4Y1auvCG8zZ81IEhHWSc6JnCqiSskNqQ2r90ZDYPtGiUEhYUwUkqUGypKw2cs6nZJPjQQ0O2FqmKMrFKmoFU7qSnKXotxmd7AivGPC2xSzazYrGPtDKnIEtammqSEgsG40a54vWx5R7gpWWXMmFXSKCVZgmiUqdmzqckg05N3w32djukSkFRzdG+fLlSC4HZmJNhZoxns/OMlM3p1S/ellIJuSSnOqrFnqC1I1eqttLsKpktgLVMmOnKEoJKguYnKQQespIdYOlKEjjDP2nnKRIeQkFPRKRMlu5QC4C0nTrEcwR3INiY6WiZMSUhRW4SQ3Rugk1aoFmZqtDvau1cOE9CmUkiYklWQh0rYVD2A1HAd0KMUpY7CKuJjMBj2wq5Skis1BqKpoXI7wHjR7SxqZyBMSlKlBKXKXaUTdPexYHjzjHrKQN0jMEg8ySA/bcxpvYzEgonS6ON+pqUsGAT415iPR0XUqXZf02psmsWLNvSyyJiXTmC0qYmhoaduY+EL1yCE3O+kUD3GVgG1ufCNQvHyf9PPQuYFdYISSCoqIzAsOCjfkYz+DxaDLyrS7bwPPdSQS4bQ+MXOMVPkvUWm9XLpPyEkiQtOcuoZgSKnrBnS+opEMHMIcA1dwX1DHv4+EMcRJJUWcnOU2JsCAH4uLcG7w0MkbjKKUXSLE5mzKsadnDR4lZOfa+gPaU3Mogqaou+guBpfwMFYZZygBs162/WANp4cpUXoXdtWZ/0g3CryhzR2Y9w07ImhZQx2clNQrWh7N9P+RgGdMqrSo/flFmHm5VE6P6LeB5s0qdQd6aa1ipO6Bngp4mHGxFUV2n1MJZqCM5NgR5tSGmxFX7flGi5NUzVYc0ioEic4F5dRxY3847BKcR6r6ZP4F+qIsZdtWYDLfgpB8FCBcWR/qUi3u1WLVzDhFm1n6JZ4B/N4DmzHxaP4ZHi5+EAMpxE1RlS1FSicyQd41qQaPDHX5wpxJ/26vurP5jDRS6E8oLFRmFynJLXrf9I6GGHw4KUniB6R7FWTRotlyZIzIlTUykTFJRM6VIUqZcgBNClJcgl6NpeGfs5hcPhlzRLzTpcx8xQ6koa4ygFWtFawBOxUiZIm5csodOr36hvOSVJAAFHYcAG4wdsva6pIlpStUwJzZmASlai7EFVX1Lx4UppPPz9AkHe0s4pwi2SyU1SktmfNcnQBwGFa6R87nTs6MnVQpnJDqzMbr1D9lo2c6clCz7xYWQVhITmlkqAPVUbEuH4DnCnbWPSmUmXNQtuk6RS8rO4uzdapFywAiI6jWOQas9OzynApUhLqlqnKMxxlKVEdYXG7loauIzE+ct5aiOs4NBcMxHbx5Rq9qbZlqky5UmWQMqAoi6wASoFtHZieJMZ2Xhc6GyspB3VAuX0pZmaseh9JNOX8kvTGf8Hf9FqwjJRlFfj/AEVrw+UZgCaMadXm/l4x5h8UuSrPLOUlDOLtYh9LXFYabPmgLUlah9YqcgOKPTvenA8IzaZeZTynZTs/MsLWeOr6nTUXcH7eRh9doxhO4YvryYaUzFbxlKy3MwJLHiVKs70gLFWUBY1pqRVrcHj6vtPFy0S0glIQqWQnRLZXAD6Npzj5HMxISnMRqH+6aOe4VjKekotU7OWcFGsh2w9tslUlYuoKBI1oFJVZwUua8xYtDLCYcYlSwhKcidSnKQAG+q2Y0o76QHsz2f8A9QJnRzEhaN4Ag76TqFC36iDpk4yZWUk5piUqyuxrnIsd4UBeNdOUnzwb6GrJc+TFftNi5ZEomV1kAkg5SHqyWDXe4MBpnyVAOooBSkB05srOATlNqB2ryMB4hYy3Kg6m4BiSeYijKlg4LC1b28IiU222YSlcrGCpExIWpsyQzLSXSTUggjQ/CIzARu09Bp84rw8wyukKTQ7pGihwI1DaQwnYmRMWlRBluN5k5kknLUJcEdleQ0hqmKxVOUxYvlYE9zj0htsKYCS3I+QgbaWGMsFTJUhhvSw4Z2DsNyp1AiGyZrLB0IHx+EVGNMqJssCaROZ9LL5hY8gfhFGz13i2er3kn8R/Iv5RoaBG0Q8lY+6fSFqqz0qTf3Y8UzDDbEDcUORHlCPBLfKr70kf2N8YBMjjR7qfxCzTvSfjBal+6J+4/lA2PQCnEvcFx/Sn5R6uZ/tn/wCMDyhAF4SWMiPwj0joslpYAchHkMY/x/sjMm9KlKUZRNKklVDMcAkbo3UguNHqdIfYDAyxLTh1KlheUKyUKk0ZVBUhqPCc7fCZE+ZhlCWlBEqUk1SVEOFFN7lmHDlGOw0xa1nETpiRMtmGa5ZlB6qoS4aPL04wpyk6ecfPiKikjTba2Ugz5iUHMtPR7u9lSOJANAAaC0KJUyUelExcwrOeWkAOgsE1JUXqeVOWgkyRNmTmExIJP0jqSmpAG8d5h1eyL8ZPMoKSTKU6gHyutSkhLqcgsDxo5OsTCEPE+/mDJ3eCjCbLxGUSzIUg1RnCglSq6hRYpApoSNePm09nz8HMRnIdVyC4u1Xsa+keYHbM0IKjumYnKEqBylFHmAvXqt48I921tJCgkZUhKUkKyOElVahLsKMKcLwK1LDFKWPUU7QxylkE7ynLvxdi2iQzGlPNzF4OYyFIBUSpedCEn3eUpcFnpV6aHugDABMxLf8A1AgzFsSa20YVYVax4xoxtyVJmJVIEwyynIsLYEgMAaUBoL8OZjoS/ll8iWcyYo2zjJkyalJWpUpKCwUaCtA3ZGfnYc1SzBSm1ufrVtXujVe0+2papaejAUVF6pZQP2XbnzdozeIWVJStNFmuXy17DFySi8OyZch2yMauR0a0sMjpAelmIPFweMDY7GKWqWVWQFJbgNAOTRVhlukhXaRwiieaKGvf90UI7H8YUeaFZETAMyDZz4ECsepwrpGZgHIDHkYoWGP3QG5mpbyp3RNc51FOlCNOIPwi00MvVLSxD8PRQ+EVGYEFyWAH66ax7hDmCk2J6vPKS/rFeIlFSZY4lI5dsF5Bep2GxE5JEwKYqJ706gpNCmljSC8HiXUFdHLcgUAIAqbBKg14Cx83MSBYW8xF2GQRk7C/bS8aRk6RaNhg1E2IHYKfM+MTnqU8okAtMFuYULHt4xVgDQdkXY07oPBaD/en4RqmXQxUp3YHvIHoTGb2esdETZpqL8AUCNOKxnsNLbDr5TCfBQ+UAMljjXEfwwfJQ+EeKUDhUjXdT/cBFs9IC5wYMZIenDPUc4CWoCWkJLjpWBtQLLdlIAHLkaR0Ep2jTqp8I6GMQ4nZU0YgIkylEqyqTkQrKQQKuqwqb2Lxo5+yFJCpsxZkqQEhKkMtCSGBzIPWJJLlmAKbtGnnz8SET+ikrKs+YEqCSDuuEhVMrPlNRumkYzDbTxExX+mmoWlc5xMByBOQgAnOSVTFgOWYcOzynFvL6KSsZ4mdLlZUrbMtGWYDLWZhl5lndCUZU1Jq+gqGMLMAE5VGVLRNBCkJVMKVCW1XatctdLFrQVgtjTm6KakpWB0SZi8x6RnyJH1U7rUtrU2LTikSMIkBaUMrpBLABUojK7gBk5S6crGgAOoGqSwN0U4/2UCsOhaFrK0pcdJ1US0gMgBnqTQ2vaMLtPMlFQRwcEUNY1GP9qZs5TIUmW4GeuVBy1DsHFSXLh30jMbVxs2eyp0wr5PQDkBRuyJWnndZzaiXQLsietCN1SgFULFgXeh419YvUp7q7hEUhCUVcXHYQf34wOVMb115Re3sig5YpexrFEyaFsGYgMPElu928IrkAhbku+78vMR7NLMoDk/A/swkgIyWctT9ikTx0hSigpGbNQhILpyqDZgK1cF4tkSwp1ACoBrxJYhtACPSKtugAuNFgHvH/UaprcAIuWcxCnfhzGnkYiiUSXZ1UHaXEEzsURkzVAOtRYs2ovpHk2clQJbJTdUn4pLvVrEQJJpUyj3DoCVoSSCWUDV2qKOKG0RKd2UdSfy08Xjl4YpVLmJUFINHAZi5cEGqTUROerLISQSFBSgOw0J8P3SK2jQumK6zX48Kigi/Amo7R6GApcF4IMsdo+XxjT0LRscGpmi3HK9ys8Ev4V+ECYRWkGzEPLWnilQ8jFLgsaS7PCVE0f6SaXas3xzKhjInHoEzGKqJokOd4Up3Rn9jyzMw683VSZhSOJLlz2PTtihNhM/EpmTClCs2aWQSkuwBcuRxt3wJhRuS+c0a33c0MwnflfelqFuSDCvAJ3pQ+8D/APiTCAe5Y8iynGOhjGeO9p0FacQrpApKwmXlI6MMC5JclSetcVuLCJS/beVOnEqw6WSDlmKmpJDVfIQAFH7tTSMVjtlzSjDpQoqM0nKkKCnzAMcmUEM5SS56sL1bKnJJCwQpJKSFFmZ6KLtcEd0cUFdtjUnY42n7RGaQwKRLWpaanM5rVRJ3ra6U4QtRMUtZWogkhRvXMXftDnzgXEpZNAMqdc1T/TwiiVMZnNPCvb2Hyh7Yt0ZSdshjpsxISvKpiTU9V/iaRSieopU5ZkuLk5t6j9whkqepSWWtLGoRqCH+zAOM3k5R1tLWs0aUkkhY4CcTOTvIIZt79jwiOCWSnMGLtcVa9jaLxstcxaRlJUpklIDlRYUcUuILxexpklhMHRqcFiNBpzHyiJJLJDBVpKWckg15FvQxYpJWT9m3jUQPNnPlTc7wpUHWnjF2EddAbg6gA2uTGVSJD9koYKBapAAIpofGnlAGKCTmFx0gHgkl/ECC5UlaAQS2bUkVGgfvMD7Rw2WWCRVWY0NC1AW0BBeKiMWYySRRVSeFas3fFEmZn92LgBubGo8IvxSitCFJI0dizEXD8XrAmEWETkqNGUR/MygB/U0aReCkG4fHplrsFBgFJP1kkPfQvUHSC8Zh/wDbFYIKCu+qS/VVSh15vCrDIClkmop3UZn7hBU2dNAOTqOTYFL5qAvQ9hi00nQ06ZWpCUob65FeQOkVYNW8DwI9RFoxCV0mJAP20BIP8yQwV20PMxCXg1oSFFilT5VAuCwtyPI1huLbTCnZqMJMZYhwkwgkK30w8lqcxsaluyZxThwx/wDrY0pSnwgXYOQSSnKvQllC5SDRxSOwq2kLH2TNH9yvhHbISxUD9iUf7W+EFgRJB6BSXCQKZjUgo5XNoW4IET0JIbcfyKfhBqCOiw3JSR5FMDYUkz0VsmZz+uR6NA6EO25x5HE/dR/d846AqzL7HIQp1OVXTlVlZQsSrVPEUflF8jaCiF50g5lFZJcb1dAajkXhWnFAgVCXOt+z98eyITcWUkOQLKNbDnwjCKiuUS2lwHHC5wVEpQ31Wv8Ayi3dA/8AowwIL9tPi/lAStsHNvNl82PHxjyYSpgCCLm4fu4fKE0nlYM3XJ6S0wsM3Fu9y/GIoBMxLPTUwWJoDDz4njBWx8J0q5UnM2dYQwqQ5qstprzhNXhE88Gx/wDHmCSZi55X9EHyUq4UCs8mcU1149/5OxyJsro8jTUKBcEuAXcEgMQaa3ENcV7DSktMlTFgpd0qUGUlt5JYA9Vzw7oxM1aBJUnMyjMUEEngzeZcm1Ycm4JRoqmlQi2WHChwevBw377IKkqyoKstiQ3a3zERQkAnKdw0cBn58r2/WJpWEoSghypRJPByG80+sZN5ZATi5pVLrqSHer0PjUjuinETytLE8W7GEcuWEhKTUEAvwNdedvCJIw7AOreOajdrVtVn8IQC/DS05RLJpUFuL35GPZ+AQp6l3cHgQXtHmYLUogFBfMd0lJIuXfdqHygFuehM9VQRrwseyHK1lAyhCQlGUXzB/EfBojNIMmYNQT3ByYhONT2p+HygeY2/XeqG0Ibyi9LmxxA06Qbs7ErSSgHdVcEAg1pQi/nActHH9/KCcMd7vjoZqaHBTt2XupJYVOZ+GihDiTMUKsD2UPn84RYG3Yo+tIdyTaGmNEETgJeIFmKqGl0g994IwBAmkAg+5l2L2cQFiVMMQOKEq8QU/CDij3yf4VONCn5wwBFlpKfuzU+UxorwCvfDkJv/AOwxOYk9DMfSYrtG+/ZA2EU2KKTwmfnB+MADrP2x0eBQ5R7AUfPZoKqueSWqe/h2eUUolpAYqDm7+dvUwdJTlSFTEhqam3aAyOQr2QOtfSOlMl7OzkgVZ2YMDGezBlRdL2cK5iOpmKnuHpXUW8o8lyC7pLhy3rEsPOXLQrpLNQByzMaE3bh2QRginpOsKpZJsFEhJBHB6iMpPbbJZTJnkuVBiHYeF/GNT7AYfpMalQCSmUFKU9QQxSMr1BzEHkxjOjDvMNM1nSaAa31vZoum45SSFIzIWjqrQWKeIcaQQmmwTo+je2m0yhASmYUlWYAAvmDAFKh2E+EfLps8KJbKWPBq63NYIO0lzVlUxRWp3c3pQW5RA5XI1PmfnSFKbdg3ZOTOqEkaXFh++EGhCVIzGmUsWLsbeEKcSk04QdgJhKFJFMxDvyf9DGVehJPaCCoyyngRfQEEesRmzSpaa7tj93K49IrTNDhJtmoTcKfyH6R08Us1fB83xIhvDGQWy5igkXp4MST43jp009JlFEpS/bwgWSjfOQlOWuY63DNe5vyi3FJyrKhqlj20iZJWhMpQMwWRdKXKXuxv5uRyJjpCQRMUNaDsYRAJCZjtQguHvSo5OB5xfgxRYBcUY8QzeNK83jqjTVlxE6DBUosrvHwivDIASVHS37/d49lr3g+rGLsvs0GBNVDmD4gfKHWHNIRYQsvtSPI/rDfDKikUiG0FMpQ+1L9FD/8AqGs0++lfgWPymE20+tLPE5fNJ+EN8SWmSfxKHik/KGAJij7rEDgpR/tSr4wtlf8AzT2EdrgGGeLFMSOKX/sb/GFwD4kF6bo7TlVXxEIT5HGWOjxSTHsOyjCSKltMw8yYFE9XSJTRs2Wwsx1Z++PI6OWLy/nkYrkOkzCZda7ytBopQi4IChLBDu4PY5pHR0VPxe37HPkKwc0nWxYdkQx563IOO2OjoxXjI7BMBOUVKBJYaP2RGf8ASHs+UdHRqMMxAt3+pEGSEBMsEBicxJ41MdHRm+CUA4VW+ugNDcA8BqKUJgzGBisDRKPhHR0AyEkMKfWzFXEkKYV7NIqnD0fvb9I9jol+MXYsJ95++EGezynROBsnoyOROYHxYUj2Ojp0v0XEX4sslAFAQPR4oKmUgj7vnHR0VEqI+w3WR+E/CG2GNY6Oi4lE8cPo/wCImGGM60n8f+K46Oihi/b05STNKSxyI/zgWQkBaALAyvyqj2OhCHJjo6OgK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44038" name="Picture 6" descr="http://onderdeappelboom.files.wordpress.com/2010/07/pict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564904"/>
            <a:ext cx="316835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animBg="1"/>
      <p:bldP spid="16" grpId="1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611560" y="836712"/>
          <a:ext cx="792087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824202"/>
                <a:gridCol w="2640293"/>
              </a:tblGrid>
              <a:tr h="529259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Planten hebben zich aangepast aan…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Nummer van de foto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Ander voorbeeld</a:t>
                      </a:r>
                      <a:endParaRPr lang="nl-BE" dirty="0"/>
                    </a:p>
                  </a:txBody>
                  <a:tcPr/>
                </a:tc>
              </a:tr>
              <a:tr h="872088">
                <a:tc>
                  <a:txBody>
                    <a:bodyPr/>
                    <a:lstStyle/>
                    <a:p>
                      <a:endParaRPr lang="nl-BE" dirty="0" smtClean="0"/>
                    </a:p>
                    <a:p>
                      <a:r>
                        <a:rPr lang="nl-BE" dirty="0" smtClean="0"/>
                        <a:t>… te overwinteren</a:t>
                      </a:r>
                    </a:p>
                    <a:p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3995936" y="177281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allemaal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6300192" y="1700808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611560" y="836712"/>
          <a:ext cx="792087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728192"/>
                <a:gridCol w="2376263"/>
              </a:tblGrid>
              <a:tr h="529259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Planten hebben zich aangepast aan…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Nummer van de foto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Ander voorbeeld</a:t>
                      </a:r>
                      <a:endParaRPr lang="nl-BE" dirty="0"/>
                    </a:p>
                  </a:txBody>
                  <a:tcPr/>
                </a:tc>
              </a:tr>
              <a:tr h="872088">
                <a:tc>
                  <a:txBody>
                    <a:bodyPr/>
                    <a:lstStyle/>
                    <a:p>
                      <a:endParaRPr lang="nl-BE" dirty="0" smtClean="0"/>
                    </a:p>
                    <a:p>
                      <a:r>
                        <a:rPr lang="nl-BE" dirty="0" smtClean="0"/>
                        <a:t>… minder water te</a:t>
                      </a:r>
                      <a:r>
                        <a:rPr lang="nl-BE" baseline="0" dirty="0" smtClean="0"/>
                        <a:t> verdampen</a:t>
                      </a:r>
                      <a:endParaRPr lang="nl-BE" dirty="0" smtClean="0"/>
                    </a:p>
                    <a:p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4499992" y="177281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7 / 13 / 14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6300192" y="1700808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Brem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0" descr="http://nutrivize.com/blog/wp-content/uploads/2012/07/Destinationtravels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24944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hthoek 11"/>
          <p:cNvSpPr/>
          <p:nvPr/>
        </p:nvSpPr>
        <p:spPr>
          <a:xfrm>
            <a:off x="6420205" y="4653136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14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11" name="Picture 18" descr="http://pixabay.com/static/uploads/photo/2011/08/17/13/17/roof-houseleek-8785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140968"/>
            <a:ext cx="2244757" cy="168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hthoek 13"/>
          <p:cNvSpPr/>
          <p:nvPr/>
        </p:nvSpPr>
        <p:spPr>
          <a:xfrm>
            <a:off x="3851920" y="4653136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13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15" name="Picture 6" descr="http://www.bomengids.nl/lentezomer2005/pics/Servische_spar__Picea_omorika__Serbian_spruceimg_5252.jpg"/>
          <p:cNvPicPr>
            <a:picLocks noChangeAspect="1" noChangeArrowheads="1"/>
          </p:cNvPicPr>
          <p:nvPr/>
        </p:nvPicPr>
        <p:blipFill>
          <a:blip r:embed="rId4" cstate="print"/>
          <a:srcRect l="8492" r="13076" b="10000"/>
          <a:stretch>
            <a:fillRect/>
          </a:stretch>
        </p:blipFill>
        <p:spPr bwMode="auto">
          <a:xfrm>
            <a:off x="1331640" y="2852936"/>
            <a:ext cx="14934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hthoek 15"/>
          <p:cNvSpPr/>
          <p:nvPr/>
        </p:nvSpPr>
        <p:spPr>
          <a:xfrm>
            <a:off x="1907704" y="458112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7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40962" name="Picture 2" descr="http://upload.wikimedia.org/wikipedia/commons/6/60/XN_Cytisus_scoparius_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376264"/>
            <a:ext cx="5748131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t1.gstatic.com/images?q=tbn:ANd9GcT7tubIsl-Yld_rp9EKUDs2t0FM6IYD8Lq-Cp6Us3TEswpZfKjmWA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10001"/>
          <a:stretch>
            <a:fillRect/>
          </a:stretch>
        </p:blipFill>
        <p:spPr bwMode="auto">
          <a:xfrm>
            <a:off x="5148064" y="3774268"/>
            <a:ext cx="3456384" cy="17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hthoek 1"/>
          <p:cNvSpPr>
            <a:spLocks noChangeArrowheads="1"/>
          </p:cNvSpPr>
          <p:nvPr/>
        </p:nvSpPr>
        <p:spPr bwMode="auto">
          <a:xfrm>
            <a:off x="1619250" y="549275"/>
            <a:ext cx="6337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nl-BE" sz="2800">
              <a:latin typeface="Verdana" pitchFamily="34" charset="0"/>
            </a:endParaRPr>
          </a:p>
        </p:txBody>
      </p:sp>
      <p:sp>
        <p:nvSpPr>
          <p:cNvPr id="7171" name="Rechthoek 2"/>
          <p:cNvSpPr>
            <a:spLocks noChangeArrowheads="1"/>
          </p:cNvSpPr>
          <p:nvPr/>
        </p:nvSpPr>
        <p:spPr bwMode="auto">
          <a:xfrm>
            <a:off x="1187450" y="1484313"/>
            <a:ext cx="1841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90000"/>
              </a:lnSpc>
            </a:pPr>
            <a:endParaRPr lang="nl-BE" sz="2400">
              <a:latin typeface="Verdana" pitchFamily="34" charset="0"/>
            </a:endParaRPr>
          </a:p>
        </p:txBody>
      </p:sp>
      <p:sp>
        <p:nvSpPr>
          <p:cNvPr id="7176" name="Rechthoek 9"/>
          <p:cNvSpPr>
            <a:spLocks noChangeArrowheads="1"/>
          </p:cNvSpPr>
          <p:nvPr/>
        </p:nvSpPr>
        <p:spPr bwMode="auto">
          <a:xfrm>
            <a:off x="755650" y="1340768"/>
            <a:ext cx="381635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buFont typeface="Arial" charset="0"/>
              <a:buChar char="•"/>
            </a:pPr>
            <a:r>
              <a:rPr lang="nl-BE" sz="2400" b="1" dirty="0">
                <a:latin typeface="+mj-lt"/>
              </a:rPr>
              <a:t> </a:t>
            </a:r>
            <a:r>
              <a:rPr lang="nl-BE" sz="2400" b="1" dirty="0" smtClean="0">
                <a:latin typeface="+mj-lt"/>
              </a:rPr>
              <a:t>2 </a:t>
            </a:r>
            <a:r>
              <a:rPr lang="nl-BE" sz="2400" b="1" dirty="0">
                <a:latin typeface="+mj-lt"/>
              </a:rPr>
              <a:t>uur per week</a:t>
            </a:r>
          </a:p>
        </p:txBody>
      </p:sp>
      <p:sp>
        <p:nvSpPr>
          <p:cNvPr id="7177" name="Rechthoek 10"/>
          <p:cNvSpPr>
            <a:spLocks noChangeArrowheads="1"/>
          </p:cNvSpPr>
          <p:nvPr/>
        </p:nvSpPr>
        <p:spPr bwMode="auto">
          <a:xfrm>
            <a:off x="755650" y="1917030"/>
            <a:ext cx="4572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buFont typeface="Arial" charset="0"/>
              <a:buChar char="•"/>
            </a:pPr>
            <a:r>
              <a:rPr lang="nl-BE" sz="2400" b="1" dirty="0">
                <a:latin typeface="+mj-lt"/>
              </a:rPr>
              <a:t>Vaklokaal </a:t>
            </a:r>
            <a:r>
              <a:rPr lang="nl-BE" sz="2400" b="1" dirty="0" err="1">
                <a:latin typeface="+mj-lt"/>
              </a:rPr>
              <a:t>NaWe</a:t>
            </a:r>
            <a:endParaRPr lang="nl-BE" sz="2400" b="1" dirty="0">
              <a:latin typeface="+mj-lt"/>
            </a:endParaRPr>
          </a:p>
        </p:txBody>
      </p:sp>
      <p:pic>
        <p:nvPicPr>
          <p:cNvPr id="7174" name="Picture 11" descr="http://t1.gstatic.com/images?q=tbn:ANd9GcRcLVYu2V8TGpw93gGnBPz0zw64NH9s8kwgScYdwHw0WobFodg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08720"/>
            <a:ext cx="21204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611560" y="476672"/>
            <a:ext cx="23762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b="1" dirty="0" smtClean="0"/>
              <a:t>Wat?</a:t>
            </a:r>
            <a:endParaRPr lang="nl-BE" sz="4000" b="1" dirty="0"/>
          </a:p>
        </p:txBody>
      </p:sp>
      <p:sp>
        <p:nvSpPr>
          <p:cNvPr id="9" name="Rechthoek 2"/>
          <p:cNvSpPr>
            <a:spLocks noChangeArrowheads="1"/>
          </p:cNvSpPr>
          <p:nvPr/>
        </p:nvSpPr>
        <p:spPr bwMode="auto">
          <a:xfrm>
            <a:off x="1043434" y="2348409"/>
            <a:ext cx="1841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90000"/>
              </a:lnSpc>
            </a:pPr>
            <a:endParaRPr lang="nl-BE" sz="2400">
              <a:latin typeface="Verdana" pitchFamily="34" charset="0"/>
            </a:endParaRPr>
          </a:p>
        </p:txBody>
      </p:sp>
      <p:sp>
        <p:nvSpPr>
          <p:cNvPr id="10" name="Rechthoek 4"/>
          <p:cNvSpPr>
            <a:spLocks noChangeArrowheads="1"/>
          </p:cNvSpPr>
          <p:nvPr/>
        </p:nvSpPr>
        <p:spPr bwMode="auto">
          <a:xfrm>
            <a:off x="540668" y="3861048"/>
            <a:ext cx="65516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buFont typeface="Arial" charset="0"/>
              <a:buChar char="•"/>
            </a:pPr>
            <a:r>
              <a:rPr lang="nl-BE" sz="2400" b="1" dirty="0">
                <a:latin typeface="+mj-lt"/>
              </a:rPr>
              <a:t>Studeer steeds je </a:t>
            </a:r>
            <a:r>
              <a:rPr lang="nl-BE" sz="2400" b="1" dirty="0" smtClean="0">
                <a:latin typeface="+mj-lt"/>
              </a:rPr>
              <a:t>les.</a:t>
            </a:r>
            <a:endParaRPr lang="nl-BE" sz="2400" b="1" dirty="0">
              <a:latin typeface="+mj-lt"/>
            </a:endParaRPr>
          </a:p>
        </p:txBody>
      </p:sp>
      <p:sp>
        <p:nvSpPr>
          <p:cNvPr id="11" name="Rechthoek 4"/>
          <p:cNvSpPr>
            <a:spLocks noChangeArrowheads="1"/>
          </p:cNvSpPr>
          <p:nvPr/>
        </p:nvSpPr>
        <p:spPr bwMode="auto">
          <a:xfrm>
            <a:off x="540668" y="4508748"/>
            <a:ext cx="65516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buFont typeface="Arial" charset="0"/>
              <a:buChar char="•"/>
            </a:pPr>
            <a:r>
              <a:rPr lang="nl-BE" sz="2400" b="1" dirty="0">
                <a:latin typeface="+mj-lt"/>
              </a:rPr>
              <a:t>Hermaak de </a:t>
            </a:r>
            <a:r>
              <a:rPr lang="nl-BE" sz="2400" b="1" dirty="0" smtClean="0">
                <a:latin typeface="+mj-lt"/>
              </a:rPr>
              <a:t>oefeningen.</a:t>
            </a:r>
            <a:endParaRPr lang="nl-BE" sz="2400" b="1" dirty="0">
              <a:latin typeface="+mj-lt"/>
            </a:endParaRPr>
          </a:p>
        </p:txBody>
      </p:sp>
      <p:sp>
        <p:nvSpPr>
          <p:cNvPr id="12" name="Rechthoek 4"/>
          <p:cNvSpPr>
            <a:spLocks noChangeArrowheads="1"/>
          </p:cNvSpPr>
          <p:nvPr/>
        </p:nvSpPr>
        <p:spPr bwMode="auto">
          <a:xfrm>
            <a:off x="540668" y="5156448"/>
            <a:ext cx="65516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buFont typeface="Arial" charset="0"/>
              <a:buChar char="•"/>
            </a:pPr>
            <a:r>
              <a:rPr lang="nl-BE" sz="2400" b="1" dirty="0">
                <a:latin typeface="+mj-lt"/>
              </a:rPr>
              <a:t>Maak steeds je </a:t>
            </a:r>
            <a:r>
              <a:rPr lang="nl-BE" sz="2400" b="1" dirty="0" smtClean="0">
                <a:latin typeface="+mj-lt"/>
              </a:rPr>
              <a:t>huiswerk.</a:t>
            </a:r>
            <a:endParaRPr lang="nl-BE" sz="2400" b="1" dirty="0">
              <a:latin typeface="+mj-lt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611560" y="3068960"/>
            <a:ext cx="23762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b="1" dirty="0" smtClean="0"/>
              <a:t>Hoe?</a:t>
            </a:r>
            <a:endParaRPr lang="nl-BE" sz="4000" b="1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611560" y="836712"/>
          <a:ext cx="792087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728192"/>
                <a:gridCol w="2376263"/>
              </a:tblGrid>
              <a:tr h="529259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Planten hebben zich aangepast aan…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Nummer van de foto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Ander voorbeeld</a:t>
                      </a:r>
                      <a:endParaRPr lang="nl-BE" dirty="0"/>
                    </a:p>
                  </a:txBody>
                  <a:tcPr/>
                </a:tc>
              </a:tr>
              <a:tr h="872088">
                <a:tc>
                  <a:txBody>
                    <a:bodyPr/>
                    <a:lstStyle/>
                    <a:p>
                      <a:endParaRPr lang="nl-BE" dirty="0" smtClean="0"/>
                    </a:p>
                    <a:p>
                      <a:r>
                        <a:rPr lang="nl-BE" dirty="0" smtClean="0"/>
                        <a:t>… zich</a:t>
                      </a:r>
                      <a:r>
                        <a:rPr lang="nl-BE" baseline="0" dirty="0" smtClean="0"/>
                        <a:t> voort te planten</a:t>
                      </a:r>
                      <a:endParaRPr lang="nl-BE" dirty="0" smtClean="0"/>
                    </a:p>
                    <a:p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4499992" y="177281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allemaal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6300192" y="1700808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611560" y="836712"/>
          <a:ext cx="792087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728192"/>
                <a:gridCol w="2376263"/>
              </a:tblGrid>
              <a:tr h="529259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Planten hebben zich aangepast aan…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Nummer van de foto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Ander voorbeeld</a:t>
                      </a:r>
                      <a:endParaRPr lang="nl-BE" dirty="0"/>
                    </a:p>
                  </a:txBody>
                  <a:tcPr/>
                </a:tc>
              </a:tr>
              <a:tr h="872088">
                <a:tc>
                  <a:txBody>
                    <a:bodyPr/>
                    <a:lstStyle/>
                    <a:p>
                      <a:endParaRPr lang="nl-BE" dirty="0" smtClean="0"/>
                    </a:p>
                    <a:p>
                      <a:r>
                        <a:rPr lang="nl-BE" dirty="0" smtClean="0"/>
                        <a:t>… voldoende licht te hebben</a:t>
                      </a:r>
                    </a:p>
                    <a:p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4499992" y="177281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8 / 11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6300192" y="1700808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>
                <a:solidFill>
                  <a:schemeClr val="accent1">
                    <a:lumMod val="75000"/>
                  </a:schemeClr>
                </a:solidFill>
              </a:rPr>
              <a:t>Klimop</a:t>
            </a:r>
            <a:endParaRPr lang="nl-B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8" descr="http://www.vitis-tct.be/site/uploads/Main/wijnbl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780928"/>
            <a:ext cx="249627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2" descr="http://www.hdci.nl/wilfred/wp-content/uploads/2010/03/klimmende-wind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055135" y="2921529"/>
            <a:ext cx="2276938" cy="170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hthoek 15"/>
          <p:cNvSpPr/>
          <p:nvPr/>
        </p:nvSpPr>
        <p:spPr>
          <a:xfrm>
            <a:off x="2843808" y="4653136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11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508104" y="4437112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8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18" name="Picture 2" descr="http://www.wierook.nl/BloemenBetekenis/klim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420889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83568" y="764704"/>
            <a:ext cx="7776864" cy="56886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nl-BE" b="1" dirty="0" smtClean="0">
                <a:solidFill>
                  <a:schemeClr val="tx1"/>
                </a:solidFill>
              </a:rPr>
              <a:t>Besluit: </a:t>
            </a:r>
          </a:p>
          <a:p>
            <a:pPr>
              <a:lnSpc>
                <a:spcPct val="150000"/>
              </a:lnSpc>
            </a:pPr>
            <a:r>
              <a:rPr lang="nl-BE" dirty="0" smtClean="0">
                <a:solidFill>
                  <a:schemeClr val="tx1"/>
                </a:solidFill>
              </a:rPr>
              <a:t>Planten hebben zich op verschillende manieren aangepast om te overleven.</a:t>
            </a:r>
            <a:endParaRPr lang="nl-BE" dirty="0">
              <a:solidFill>
                <a:schemeClr val="tx1"/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827584" y="2204864"/>
          <a:ext cx="7560840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3672408"/>
                <a:gridCol w="216024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Mogelijke problemen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Aanpassingen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Voorbeeld</a:t>
                      </a:r>
                      <a:endParaRPr lang="nl-BE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l-BE" dirty="0" smtClean="0"/>
                        <a:t>vraat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reservevoedsel opslaan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nl-BE" baseline="0" dirty="0" smtClean="0"/>
                        <a:t> naalden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BE" baseline="0" dirty="0" smtClean="0"/>
                        <a:t> 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-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nl-BE" baseline="0" dirty="0" smtClean="0"/>
                        <a:t> e</a:t>
                      </a:r>
                      <a:r>
                        <a:rPr lang="nl-BE" dirty="0" smtClean="0"/>
                        <a:t>ik</a:t>
                      </a:r>
                      <a:endParaRPr lang="nl-BE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l-BE" dirty="0" smtClean="0"/>
                        <a:t>leven in het water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nl-BE" dirty="0" smtClean="0"/>
                        <a:t>Waterlelie</a:t>
                      </a:r>
                      <a:endParaRPr lang="nl-BE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nl-BE" dirty="0" smtClean="0"/>
                        <a:t>onvoldoende licht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nl-BE" dirty="0"/>
                    </a:p>
                  </a:txBody>
                  <a:tcPr/>
                </a:tc>
              </a:tr>
              <a:tr h="752048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nl-BE" dirty="0" smtClean="0"/>
                    </a:p>
                    <a:p>
                      <a:pPr>
                        <a:buFontTx/>
                        <a:buNone/>
                      </a:pP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2555776" y="2852936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/>
              <a:t>s</a:t>
            </a:r>
            <a:r>
              <a:rPr lang="nl-BE" sz="2000" b="1" dirty="0" smtClean="0"/>
              <a:t>tekels, netelharen, doornen</a:t>
            </a:r>
            <a:endParaRPr lang="nl-BE" b="1" dirty="0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6291808" y="2852936"/>
            <a:ext cx="19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/>
              <a:t>brandnetel</a:t>
            </a:r>
            <a:endParaRPr lang="nl-BE" b="1" dirty="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755576" y="3284984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/>
              <a:t>voedseltekort</a:t>
            </a:r>
            <a:endParaRPr lang="nl-BE" b="1" dirty="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6372200" y="3284984"/>
            <a:ext cx="1088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/>
              <a:t>radijs</a:t>
            </a:r>
            <a:endParaRPr lang="nl-BE" b="1" dirty="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827584" y="3861048"/>
            <a:ext cx="1791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/>
              <a:t>watertekort</a:t>
            </a:r>
            <a:endParaRPr lang="nl-BE" b="1" dirty="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2708176" y="4005064"/>
            <a:ext cx="16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/>
              <a:t>bladverlies</a:t>
            </a:r>
            <a:endParaRPr lang="nl-BE" b="1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6228184" y="3645024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/>
              <a:t>spar</a:t>
            </a:r>
            <a:endParaRPr lang="nl-BE" b="1" dirty="0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2555776" y="4437112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/>
              <a:t>l</a:t>
            </a:r>
            <a:r>
              <a:rPr lang="nl-BE" sz="2000" b="1" dirty="0" smtClean="0"/>
              <a:t>uchtholtes in blad</a:t>
            </a:r>
            <a:endParaRPr lang="nl-BE" b="1" dirty="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2555776" y="5085184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/>
              <a:t>b</a:t>
            </a:r>
            <a:r>
              <a:rPr lang="nl-BE" sz="2000" b="1" dirty="0" smtClean="0"/>
              <a:t>ladranken, hechtwortels</a:t>
            </a:r>
            <a:endParaRPr lang="nl-BE" b="1" dirty="0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6444208" y="5085184"/>
            <a:ext cx="1728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/>
              <a:t>druivelaar</a:t>
            </a:r>
            <a:endParaRPr lang="nl-BE" b="1" dirty="0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-108520" y="5661248"/>
            <a:ext cx="3672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/>
              <a:t>te veel </a:t>
            </a:r>
          </a:p>
          <a:p>
            <a:pPr algn="ctr"/>
            <a:r>
              <a:rPr lang="nl-BE" sz="2000" b="1" dirty="0" smtClean="0"/>
              <a:t>zonlicht</a:t>
            </a:r>
            <a:endParaRPr lang="nl-BE" b="1" dirty="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2627784" y="5733256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/>
              <a:t>witte schors</a:t>
            </a:r>
            <a:endParaRPr lang="nl-BE" b="1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auto">
          <a:xfrm>
            <a:off x="5436096" y="5765194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000" b="1" dirty="0" smtClean="0"/>
              <a:t>berk</a:t>
            </a:r>
            <a:endParaRPr lang="nl-BE" b="1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hthoek 3"/>
          <p:cNvSpPr>
            <a:spLocks noChangeArrowheads="1"/>
          </p:cNvSpPr>
          <p:nvPr/>
        </p:nvSpPr>
        <p:spPr bwMode="auto">
          <a:xfrm>
            <a:off x="611188" y="1700808"/>
            <a:ext cx="7632700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BE" sz="2400" b="1" dirty="0"/>
              <a:t>In een ringmap:</a:t>
            </a:r>
          </a:p>
          <a:p>
            <a:pPr marL="342900" indent="-342900">
              <a:buFontTx/>
              <a:buChar char="-"/>
              <a:defRPr/>
            </a:pPr>
            <a:r>
              <a:rPr lang="nl-BE" sz="2400" dirty="0"/>
              <a:t>Het hoofdstuk waar we mee bezig zijn  .  </a:t>
            </a:r>
          </a:p>
          <a:p>
            <a:pPr>
              <a:defRPr/>
            </a:pPr>
            <a:r>
              <a:rPr lang="nl-BE" sz="2400" dirty="0"/>
              <a:t>	(Start: eerste 3 thema’s)</a:t>
            </a:r>
          </a:p>
          <a:p>
            <a:pPr>
              <a:defRPr/>
            </a:pPr>
            <a:r>
              <a:rPr lang="nl-BE" sz="2400" dirty="0"/>
              <a:t>- 5 toetsenbladen</a:t>
            </a:r>
          </a:p>
          <a:p>
            <a:pPr>
              <a:defRPr/>
            </a:pPr>
            <a:r>
              <a:rPr lang="nl-BE" sz="2400" dirty="0"/>
              <a:t>- 5 A4-cursusbladen</a:t>
            </a:r>
          </a:p>
          <a:p>
            <a:pPr>
              <a:defRPr/>
            </a:pPr>
            <a:r>
              <a:rPr lang="nl-BE" sz="2400" dirty="0"/>
              <a:t>- 3 foldermapjes</a:t>
            </a:r>
          </a:p>
          <a:p>
            <a:pPr marL="609600" indent="-609600">
              <a:lnSpc>
                <a:spcPct val="90000"/>
              </a:lnSpc>
              <a:defRPr/>
            </a:pPr>
            <a:endParaRPr lang="nl-BE" sz="2400" b="1" i="1" u="sng" dirty="0">
              <a:latin typeface="Verdana" pitchFamily="34" charset="0"/>
            </a:endParaRPr>
          </a:p>
        </p:txBody>
      </p:sp>
      <p:pic>
        <p:nvPicPr>
          <p:cNvPr id="10243" name="Picture 6" descr="http://www.carpos.eu/images/detailed/13/2102045_P12663516924b7afe4c1198f.jpg"/>
          <p:cNvPicPr>
            <a:picLocks noChangeAspect="1" noChangeArrowheads="1"/>
          </p:cNvPicPr>
          <p:nvPr/>
        </p:nvPicPr>
        <p:blipFill>
          <a:blip r:embed="rId2" cstate="print"/>
          <a:srcRect l="29399"/>
          <a:stretch>
            <a:fillRect/>
          </a:stretch>
        </p:blipFill>
        <p:spPr bwMode="auto">
          <a:xfrm>
            <a:off x="6156176" y="3212976"/>
            <a:ext cx="21209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611188" y="4564285"/>
            <a:ext cx="74898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2400" b="1" dirty="0"/>
              <a:t>In je pennenzak:</a:t>
            </a:r>
          </a:p>
          <a:p>
            <a:r>
              <a:rPr lang="nl-BE" sz="2400" dirty="0"/>
              <a:t>- 5-tal kleurpotloodjes/stiften</a:t>
            </a:r>
          </a:p>
          <a:p>
            <a:r>
              <a:rPr lang="nl-BE" sz="2400" dirty="0"/>
              <a:t>- Gom en potlood</a:t>
            </a:r>
          </a:p>
        </p:txBody>
      </p:sp>
      <p:sp>
        <p:nvSpPr>
          <p:cNvPr id="8" name="Rechthoek 7"/>
          <p:cNvSpPr/>
          <p:nvPr/>
        </p:nvSpPr>
        <p:spPr>
          <a:xfrm>
            <a:off x="683568" y="620688"/>
            <a:ext cx="36724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b="1" dirty="0" smtClean="0"/>
              <a:t>Wat nodig?</a:t>
            </a:r>
            <a:endParaRPr lang="nl-BE" sz="4000" b="1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hthoek 1"/>
          <p:cNvSpPr>
            <a:spLocks noChangeArrowheads="1"/>
          </p:cNvSpPr>
          <p:nvPr/>
        </p:nvSpPr>
        <p:spPr bwMode="auto">
          <a:xfrm>
            <a:off x="539750" y="1700213"/>
            <a:ext cx="8136706" cy="501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nl-BE" sz="2400" b="1" dirty="0">
                <a:latin typeface="Verdana" pitchFamily="34" charset="0"/>
              </a:rPr>
              <a:t>Tegen elke volgende les:</a:t>
            </a:r>
          </a:p>
          <a:p>
            <a:pPr marL="457200" indent="-457200">
              <a:lnSpc>
                <a:spcPct val="150000"/>
              </a:lnSpc>
            </a:pPr>
            <a:r>
              <a:rPr lang="nl-BE" sz="2400" dirty="0" smtClean="0">
                <a:latin typeface="Verdana" pitchFamily="34" charset="0"/>
              </a:rPr>
              <a:t>Herhaal / studeer </a:t>
            </a:r>
            <a:r>
              <a:rPr lang="nl-BE" sz="2400" dirty="0">
                <a:latin typeface="Verdana" pitchFamily="34" charset="0"/>
              </a:rPr>
              <a:t>je les!</a:t>
            </a:r>
          </a:p>
          <a:p>
            <a:pPr marL="457200" indent="-457200">
              <a:lnSpc>
                <a:spcPct val="150000"/>
              </a:lnSpc>
            </a:pPr>
            <a:endParaRPr lang="nl-BE" sz="2400" b="1" dirty="0">
              <a:latin typeface="Verdana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nl-BE" sz="2400" b="1" dirty="0">
                <a:latin typeface="Verdana" pitchFamily="34" charset="0"/>
              </a:rPr>
              <a:t>Vorige les afwezig:</a:t>
            </a:r>
          </a:p>
          <a:p>
            <a:pPr marL="95250">
              <a:lnSpc>
                <a:spcPct val="150000"/>
              </a:lnSpc>
            </a:pPr>
            <a:r>
              <a:rPr lang="nl-BE" sz="2400" dirty="0">
                <a:latin typeface="Verdana" pitchFamily="34" charset="0"/>
              </a:rPr>
              <a:t>Werkschrift in orde </a:t>
            </a:r>
            <a:r>
              <a:rPr lang="nl-BE" sz="2400" dirty="0" smtClean="0">
                <a:latin typeface="Verdana" pitchFamily="34" charset="0"/>
              </a:rPr>
              <a:t>brengen tegen </a:t>
            </a:r>
            <a:r>
              <a:rPr lang="nl-BE" sz="2400" b="1" dirty="0" smtClean="0">
                <a:latin typeface="Verdana" pitchFamily="34" charset="0"/>
              </a:rPr>
              <a:t>VOLGENDE</a:t>
            </a:r>
            <a:r>
              <a:rPr lang="nl-BE" sz="2400" dirty="0" smtClean="0">
                <a:latin typeface="Verdana" pitchFamily="34" charset="0"/>
              </a:rPr>
              <a:t> les!</a:t>
            </a:r>
            <a:endParaRPr lang="nl-BE" sz="2400" dirty="0">
              <a:latin typeface="Verdana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nl-BE" dirty="0"/>
          </a:p>
          <a:p>
            <a:pPr marL="457200" indent="-457200"/>
            <a:r>
              <a:rPr lang="nl-BE" sz="2800" b="1" dirty="0"/>
              <a:t>Scheurboek:</a:t>
            </a:r>
          </a:p>
          <a:p>
            <a:pPr marL="457200" indent="-457200"/>
            <a:r>
              <a:rPr lang="nl-B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Naam op voor- en achterflap! Rest blijft in de klas!</a:t>
            </a:r>
          </a:p>
          <a:p>
            <a:pPr marL="457200" indent="-457200">
              <a:lnSpc>
                <a:spcPct val="90000"/>
              </a:lnSpc>
            </a:pPr>
            <a:endParaRPr lang="nl-BE" dirty="0">
              <a:latin typeface="Verdana" pitchFamily="34" charset="0"/>
            </a:endParaRPr>
          </a:p>
        </p:txBody>
      </p:sp>
      <p:pic>
        <p:nvPicPr>
          <p:cNvPr id="11268" name="Picture 2" descr="http://t1.gstatic.com/images?q=tbn:ANd9GcTm4TPg29DdW60HM2Ru7aGK6z0pZP8xCuNbIQL7G9HrwbOYZRT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16832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539552" y="764704"/>
            <a:ext cx="55446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b="1" dirty="0" smtClean="0"/>
              <a:t>Enkele afspraken!</a:t>
            </a:r>
            <a:endParaRPr lang="nl-BE" sz="4000" b="1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539552" y="1700808"/>
            <a:ext cx="417646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nl-BE" sz="2200" b="1" dirty="0" smtClean="0"/>
              <a:t>Net als bij de mens zie je bij de plant verschillende delen.</a:t>
            </a:r>
          </a:p>
          <a:p>
            <a:pPr algn="just"/>
            <a:endParaRPr lang="nl-BE" sz="2200" b="1" dirty="0" smtClean="0"/>
          </a:p>
          <a:p>
            <a:pPr algn="just"/>
            <a:r>
              <a:rPr lang="nl-BE" sz="2200" b="1" dirty="0" smtClean="0"/>
              <a:t>Weet jij welke delen een plant allemaal heeft? </a:t>
            </a:r>
          </a:p>
          <a:p>
            <a:pPr algn="just"/>
            <a:endParaRPr lang="nl-BE" sz="2200" b="1" dirty="0" smtClean="0"/>
          </a:p>
          <a:p>
            <a:pPr algn="just"/>
            <a:r>
              <a:rPr lang="nl-BE" sz="2200" b="1" dirty="0" smtClean="0"/>
              <a:t>Duid ze aan op de tekening!</a:t>
            </a:r>
            <a:endParaRPr lang="nl-BE" sz="2200" b="1" dirty="0"/>
          </a:p>
        </p:txBody>
      </p:sp>
      <p:sp>
        <p:nvSpPr>
          <p:cNvPr id="12" name="Rechthoek 11"/>
          <p:cNvSpPr/>
          <p:nvPr/>
        </p:nvSpPr>
        <p:spPr>
          <a:xfrm>
            <a:off x="539552" y="1124744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400" b="1" dirty="0" smtClean="0"/>
              <a:t>1</a:t>
            </a:r>
            <a:endParaRPr lang="nl-BE" sz="2400" b="1" dirty="0"/>
          </a:p>
        </p:txBody>
      </p:sp>
      <p:sp>
        <p:nvSpPr>
          <p:cNvPr id="13" name="Rechthoek 12"/>
          <p:cNvSpPr/>
          <p:nvPr/>
        </p:nvSpPr>
        <p:spPr>
          <a:xfrm>
            <a:off x="1403648" y="764704"/>
            <a:ext cx="6984776" cy="792088"/>
          </a:xfrm>
          <a:prstGeom prst="rect">
            <a:avLst/>
          </a:prstGeom>
          <a:solidFill>
            <a:srgbClr val="EC692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400" b="1" dirty="0" smtClean="0">
                <a:solidFill>
                  <a:schemeClr val="bg1"/>
                </a:solidFill>
              </a:rPr>
              <a:t>Welke zijn de grote delen van de bloemplant?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10</a:t>
            </a:r>
            <a:endParaRPr lang="nl-BE" sz="2800" b="1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00808"/>
            <a:ext cx="2288282" cy="481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11982" y="764704"/>
            <a:ext cx="1655762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1</a:t>
            </a:r>
            <a:endParaRPr lang="nl-BE" b="1" dirty="0"/>
          </a:p>
        </p:txBody>
      </p:sp>
      <p:sp>
        <p:nvSpPr>
          <p:cNvPr id="3" name="Rechthoek 2"/>
          <p:cNvSpPr/>
          <p:nvPr/>
        </p:nvSpPr>
        <p:spPr>
          <a:xfrm>
            <a:off x="2267744" y="764704"/>
            <a:ext cx="6120680" cy="5760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De delen van een bloemplant.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10</a:t>
            </a:r>
            <a:endParaRPr lang="nl-BE" sz="2800" b="1" dirty="0">
              <a:latin typeface="+mj-lt"/>
            </a:endParaRPr>
          </a:p>
        </p:txBody>
      </p:sp>
      <p:sp>
        <p:nvSpPr>
          <p:cNvPr id="26" name="Rechthoek 25"/>
          <p:cNvSpPr>
            <a:spLocks noChangeArrowheads="1"/>
          </p:cNvSpPr>
          <p:nvPr/>
        </p:nvSpPr>
        <p:spPr bwMode="auto">
          <a:xfrm>
            <a:off x="539552" y="1412776"/>
            <a:ext cx="81369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AutoNum type="alphaLcParenR"/>
            </a:pPr>
            <a:r>
              <a:rPr lang="nl-BE" sz="2200" b="1" dirty="0" smtClean="0"/>
              <a:t>Noteer: bovengronds en ondergronds</a:t>
            </a:r>
          </a:p>
          <a:p>
            <a:pPr marL="457200" indent="-457200" algn="just">
              <a:buAutoNum type="alphaLcParenR"/>
            </a:pPr>
            <a:r>
              <a:rPr lang="nl-BE" sz="2200" b="1" dirty="0" smtClean="0"/>
              <a:t>Schrijf de naam bij ieder aangeduid orgaan. (Figuur 1)</a:t>
            </a:r>
          </a:p>
          <a:p>
            <a:pPr marL="457200" indent="-457200" algn="just">
              <a:buAutoNum type="alphaLcParenR"/>
            </a:pPr>
            <a:r>
              <a:rPr lang="nl-BE" sz="2200" b="1" dirty="0" smtClean="0"/>
              <a:t>Kleur de delen van de tomatenplant. (Figuur 2)</a:t>
            </a:r>
            <a:endParaRPr lang="nl-BE" sz="2200" b="1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10</a:t>
            </a:r>
            <a:endParaRPr lang="nl-BE" sz="2800" b="1" dirty="0">
              <a:latin typeface="+mj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83568" y="1340768"/>
            <a:ext cx="7776864" cy="36724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ysClr val="windowText" lastClr="000000"/>
                </a:solidFill>
              </a:rPr>
              <a:t>d</a:t>
            </a:r>
            <a:endParaRPr lang="nl-BE" dirty="0">
              <a:solidFill>
                <a:sysClr val="windowText" lastClr="0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41124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755576" y="14127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/>
            <a:r>
              <a:rPr lang="nl-BE" sz="2400" b="1" dirty="0" smtClean="0"/>
              <a:t>Delen van het blad</a:t>
            </a:r>
          </a:p>
        </p:txBody>
      </p:sp>
      <p:sp>
        <p:nvSpPr>
          <p:cNvPr id="6" name="Lijntoelichting 1 (rand en accentlijn) 5"/>
          <p:cNvSpPr/>
          <p:nvPr/>
        </p:nvSpPr>
        <p:spPr>
          <a:xfrm>
            <a:off x="2339752" y="4077072"/>
            <a:ext cx="432048" cy="432048"/>
          </a:xfrm>
          <a:prstGeom prst="accentBorderCallout1">
            <a:avLst>
              <a:gd name="adj1" fmla="val 18750"/>
              <a:gd name="adj2" fmla="val -8333"/>
              <a:gd name="adj3" fmla="val -136097"/>
              <a:gd name="adj4" fmla="val -7192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1</a:t>
            </a:r>
            <a:endParaRPr lang="nl-BE" b="1" dirty="0"/>
          </a:p>
        </p:txBody>
      </p:sp>
      <p:sp>
        <p:nvSpPr>
          <p:cNvPr id="7" name="Lijntoelichting 1 (rand en accentlijn) 6"/>
          <p:cNvSpPr/>
          <p:nvPr/>
        </p:nvSpPr>
        <p:spPr>
          <a:xfrm>
            <a:off x="1763688" y="4077072"/>
            <a:ext cx="432048" cy="432048"/>
          </a:xfrm>
          <a:prstGeom prst="accentBorderCallout1">
            <a:avLst>
              <a:gd name="adj1" fmla="val 18750"/>
              <a:gd name="adj2" fmla="val -8333"/>
              <a:gd name="adj3" fmla="val -72268"/>
              <a:gd name="adj4" fmla="val 198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2</a:t>
            </a:r>
            <a:endParaRPr lang="nl-BE" b="1" dirty="0"/>
          </a:p>
        </p:txBody>
      </p:sp>
      <p:sp>
        <p:nvSpPr>
          <p:cNvPr id="8" name="Lijntoelichting 1 (rand en accentlijn) 7"/>
          <p:cNvSpPr/>
          <p:nvPr/>
        </p:nvSpPr>
        <p:spPr>
          <a:xfrm>
            <a:off x="3419872" y="4149080"/>
            <a:ext cx="432048" cy="432048"/>
          </a:xfrm>
          <a:prstGeom prst="accentBorderCallout1">
            <a:avLst>
              <a:gd name="adj1" fmla="val 18750"/>
              <a:gd name="adj2" fmla="val -8333"/>
              <a:gd name="adj3" fmla="val -15158"/>
              <a:gd name="adj4" fmla="val 198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3</a:t>
            </a:r>
            <a:endParaRPr lang="nl-BE" b="1" dirty="0"/>
          </a:p>
        </p:txBody>
      </p:sp>
      <p:sp>
        <p:nvSpPr>
          <p:cNvPr id="9" name="Lijntoelichting 1 (rand en accentlijn) 8"/>
          <p:cNvSpPr/>
          <p:nvPr/>
        </p:nvSpPr>
        <p:spPr>
          <a:xfrm>
            <a:off x="2195736" y="2276872"/>
            <a:ext cx="432048" cy="432048"/>
          </a:xfrm>
          <a:prstGeom prst="accentBorderCallout1">
            <a:avLst>
              <a:gd name="adj1" fmla="val 102735"/>
              <a:gd name="adj2" fmla="val -1614"/>
              <a:gd name="adj3" fmla="val 230079"/>
              <a:gd name="adj4" fmla="val 122919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4</a:t>
            </a:r>
            <a:endParaRPr lang="nl-BE" b="1" dirty="0"/>
          </a:p>
        </p:txBody>
      </p:sp>
      <p:sp>
        <p:nvSpPr>
          <p:cNvPr id="10" name="Lijntoelichting 1 (rand en accentlijn) 9"/>
          <p:cNvSpPr/>
          <p:nvPr/>
        </p:nvSpPr>
        <p:spPr>
          <a:xfrm>
            <a:off x="4499992" y="2276872"/>
            <a:ext cx="432048" cy="432048"/>
          </a:xfrm>
          <a:prstGeom prst="accentBorderCallout1">
            <a:avLst>
              <a:gd name="adj1" fmla="val 96017"/>
              <a:gd name="adj2" fmla="val -4974"/>
              <a:gd name="adj3" fmla="val 112500"/>
              <a:gd name="adj4" fmla="val -105521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5</a:t>
            </a:r>
            <a:endParaRPr lang="nl-BE" b="1" dirty="0"/>
          </a:p>
        </p:txBody>
      </p:sp>
      <p:sp>
        <p:nvSpPr>
          <p:cNvPr id="11" name="Rechthoek 10"/>
          <p:cNvSpPr/>
          <p:nvPr/>
        </p:nvSpPr>
        <p:spPr>
          <a:xfrm>
            <a:off x="5220072" y="1790236"/>
            <a:ext cx="4572000" cy="27908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nl-BE" sz="2400" b="1" dirty="0" smtClean="0"/>
              <a:t>1. ………………</a:t>
            </a:r>
          </a:p>
          <a:p>
            <a:pPr marL="457200" indent="-457200" algn="just">
              <a:lnSpc>
                <a:spcPct val="150000"/>
              </a:lnSpc>
            </a:pPr>
            <a:r>
              <a:rPr lang="nl-BE" sz="2400" b="1" dirty="0" smtClean="0"/>
              <a:t>2. ………………</a:t>
            </a:r>
          </a:p>
          <a:p>
            <a:pPr marL="457200" indent="-457200" algn="just">
              <a:lnSpc>
                <a:spcPct val="150000"/>
              </a:lnSpc>
            </a:pPr>
            <a:r>
              <a:rPr lang="nl-BE" sz="2400" b="1" dirty="0" smtClean="0"/>
              <a:t>3. ………………</a:t>
            </a:r>
          </a:p>
          <a:p>
            <a:pPr marL="457200" indent="-457200" algn="just">
              <a:lnSpc>
                <a:spcPct val="150000"/>
              </a:lnSpc>
            </a:pPr>
            <a:r>
              <a:rPr lang="nl-BE" sz="2400" b="1" dirty="0" smtClean="0"/>
              <a:t>4. ………………</a:t>
            </a:r>
          </a:p>
          <a:p>
            <a:pPr marL="457200" indent="-457200" algn="just">
              <a:lnSpc>
                <a:spcPct val="150000"/>
              </a:lnSpc>
            </a:pPr>
            <a:r>
              <a:rPr lang="nl-BE" sz="2400" b="1" dirty="0" smtClean="0"/>
              <a:t>5. ………………</a:t>
            </a: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5652120" y="1772816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bladsteel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5652120" y="2348880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bladschede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5652120" y="2895327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bladschijf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5724128" y="3429000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hoofdnerf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auto">
          <a:xfrm>
            <a:off x="5724128" y="3975447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zijnerf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hteraccolade 16"/>
          <p:cNvSpPr/>
          <p:nvPr/>
        </p:nvSpPr>
        <p:spPr>
          <a:xfrm rot="5400000">
            <a:off x="3275856" y="2636912"/>
            <a:ext cx="576064" cy="2448272"/>
          </a:xfrm>
          <a:prstGeom prst="rightBrace">
            <a:avLst>
              <a:gd name="adj1" fmla="val 8333"/>
              <a:gd name="adj2" fmla="val 488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11</a:t>
            </a:r>
            <a:endParaRPr lang="nl-BE" sz="2800" b="1" dirty="0">
              <a:latin typeface="+mj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83568" y="908720"/>
            <a:ext cx="7776864" cy="48965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ysClr val="windowText" lastClr="00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755576" y="98072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nl-BE" sz="2400" b="1" dirty="0" smtClean="0"/>
              <a:t>De stengel</a:t>
            </a:r>
          </a:p>
          <a:p>
            <a:pPr marL="457200" indent="-457200" algn="just"/>
            <a:endParaRPr lang="nl-BE" sz="2400" b="1" dirty="0" smtClean="0"/>
          </a:p>
          <a:p>
            <a:pPr marL="457200" indent="-457200" algn="just"/>
            <a:r>
              <a:rPr lang="nl-BE" sz="2400" b="1" dirty="0" smtClean="0"/>
              <a:t>		  houtachtig			        kruidachtig		</a:t>
            </a:r>
          </a:p>
        </p:txBody>
      </p:sp>
      <p:pic>
        <p:nvPicPr>
          <p:cNvPr id="27650" name="Picture 2" descr="http://www.waterwereld.nu/images/boter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4864"/>
            <a:ext cx="222004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upload.wikimedia.org/wikipedia/commons/thumb/4/48/Eik.jpg/266px-E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04864"/>
            <a:ext cx="2664296" cy="286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806</Words>
  <Application>Microsoft Office PowerPoint</Application>
  <PresentationFormat>Diavoorstelling (4:3)</PresentationFormat>
  <Paragraphs>272</Paragraphs>
  <Slides>32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Austin</vt:lpstr>
      <vt:lpstr>Natuur- weten-schappen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 1 Veiligheid</dc:title>
  <dc:creator>Leerkracht</dc:creator>
  <cp:lastModifiedBy>Ellis</cp:lastModifiedBy>
  <cp:revision>293</cp:revision>
  <dcterms:created xsi:type="dcterms:W3CDTF">2012-12-05T08:28:55Z</dcterms:created>
  <dcterms:modified xsi:type="dcterms:W3CDTF">2013-10-16T18:44:10Z</dcterms:modified>
</cp:coreProperties>
</file>