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92" r:id="rId2"/>
    <p:sldId id="273" r:id="rId3"/>
    <p:sldId id="271" r:id="rId4"/>
    <p:sldId id="272" r:id="rId5"/>
    <p:sldId id="258" r:id="rId6"/>
    <p:sldId id="256" r:id="rId7"/>
    <p:sldId id="262" r:id="rId8"/>
    <p:sldId id="264" r:id="rId9"/>
    <p:sldId id="259" r:id="rId10"/>
    <p:sldId id="260" r:id="rId11"/>
    <p:sldId id="263" r:id="rId12"/>
    <p:sldId id="261" r:id="rId13"/>
    <p:sldId id="265" r:id="rId14"/>
    <p:sldId id="266" r:id="rId15"/>
    <p:sldId id="267" r:id="rId16"/>
    <p:sldId id="291" r:id="rId17"/>
    <p:sldId id="268" r:id="rId18"/>
    <p:sldId id="269" r:id="rId19"/>
    <p:sldId id="290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DCA40-768A-4A6A-94EA-0730B1686F1A}" type="datetimeFigureOut">
              <a:rPr lang="nl-BE" smtClean="0"/>
              <a:t>26/11/2018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A7187-C996-4045-AD36-3374DBC30A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389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E6152-D147-459D-8593-C6572D80C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97692E-773B-403E-90A1-9F102F34C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3D3F22-BEFD-49C7-A416-81053C16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7604-B46F-48F9-B75C-1478B46D1471}" type="datetime1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032E87-DD99-4124-9567-AF2BF831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805D54-ACD9-41A3-AC12-B7A2C05D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33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72BC8-04AC-4D7B-BA01-17D1AC6F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9AE6D3-748C-48D4-ADDC-C44E9630F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FC2E38-625E-4C51-9B84-197A7A6A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01A3-EE8D-40B6-ACC3-BA7F46FA1E23}" type="datetime1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9F86A7-25DE-4615-A4CC-386E6A0DA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AF6E2B-7D56-434E-A222-A232242D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80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42F7956-EA3E-4A6F-91FF-A0F24D866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5D6100-79F4-43E1-9585-F1453EAE2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72CB75-1DB6-4AD1-BFD8-9CB4C367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3FE4-0612-4ACA-9730-4FBD40AF8D5B}" type="datetime1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04C6C-67EF-41F7-AE59-CC12A0A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EE7DF3-BA8B-413A-B5FC-41FC79CF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0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FF8E1-B971-4E71-ABB0-DB7E1377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3A7B21-CD76-461C-9A6C-C5B2D7EF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509DD4-1610-4174-991F-C9560B22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A6A1-C4A8-4B55-AA1A-1BC04C5F395F}" type="datetime1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7FF964-A9F8-4D2B-925D-6E0FBDD3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C1BF1-4E7F-48A8-934F-FAC96CB8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91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B7A8B-F9D7-4037-AF24-C96F8635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B7F994-2BB0-4358-9733-BC2387D21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AA6367-E18F-4740-A1E4-85793BD3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9CC2-EFA5-435E-81A6-6A3B942C3247}" type="datetime1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1549E0-D863-4951-9746-546FDF27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5991E4-9C34-447E-8C38-7A763950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850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E89FA-C463-4A26-8CA3-63AACC64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29E4B-29A7-4A06-8BCC-01D605EF4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7A7224-444C-4A17-963D-1ABFC37D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72BCE8-7BDA-4E63-837A-363FE959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C85A-BC0E-48F2-A929-32BD1569E60D}" type="datetime1">
              <a:rPr lang="nl-BE" smtClean="0"/>
              <a:t>26/11/2018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D56109-A28E-4115-A913-AAEEDD3C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729E83-C50E-4085-A817-C182F297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467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6EAAA-5ADE-42E7-A77E-0FFEAC2C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837E4-EAAC-40B9-9226-2885FB80A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A54ABE-4B5D-4A45-B7E4-86A9A4B70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66914A-8FBB-4676-9C9D-BC61F09FC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7375EB-BFA8-426C-BA0F-DB7C76B12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557F484-929C-4A8E-BA50-C848AE97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C560-9E8E-42F9-A57C-7BFB545BF9B1}" type="datetime1">
              <a:rPr lang="nl-BE" smtClean="0"/>
              <a:t>26/11/2018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DECE0E-3529-4118-A5C0-01ECE269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2A04930-E3F9-4679-B4CA-6D8D5F90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422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DC602-E1CF-4561-823E-DD2F5ADF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1811C9-72CE-45C5-83AE-1499E544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121-DD06-4897-AA21-B98826A8B78E}" type="datetime1">
              <a:rPr lang="nl-BE" smtClean="0"/>
              <a:t>26/11/2018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4B84FA-1E5A-4DC5-99D0-17145E64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7433F1-77AA-429D-9349-7B39B9DB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179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F826AD-F43A-41E8-A2EC-927F133A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6A61-23B4-4059-A54E-76C8454DA8E4}" type="datetime1">
              <a:rPr lang="nl-BE" smtClean="0"/>
              <a:t>26/11/2018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4517C78-23CA-49DE-9091-25F516BE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99FCDF-48E2-4C50-8153-BEDEC4AB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025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1698B-7ED1-4FEE-B11C-53C7038F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E073F4-9AFA-4979-A3D5-809886C0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4BC50D-5F96-461D-86DE-AFDE450E4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94C331-568E-46B6-83D2-56FEED1A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EAB5-FD5E-4FDC-915A-7D8AA59A4FCE}" type="datetime1">
              <a:rPr lang="nl-BE" smtClean="0"/>
              <a:t>26/11/2018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C73222-0EF3-44BD-BE61-2B6E83E1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91DE9C-A249-4CE5-A43C-09BF2E26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6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47F5C-97B9-45DD-9A07-2BC74427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7312A5-898F-44F1-9C03-3C8649ED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D6B473-2F6A-4D66-A038-9D7B46AE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88CD2F-6574-40A2-8882-A2A9C8D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4451C-1828-4AC0-840B-FE9A0BC17BBF}" type="datetime1">
              <a:rPr lang="nl-BE" smtClean="0"/>
              <a:t>26/11/2018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22DF2D-B5D4-49FF-9BDD-57D42AF2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4CD27D-7373-4332-B4E0-B37336C6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145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61000"/>
                <a:lumOff val="39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CC17AB-8529-4179-86CE-2C072BCD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57A690-622D-4112-BE22-D6E5B04E3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4C1811-D70F-40E6-AF9E-ADF2DF338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DC55A-AEE7-4EB1-AE05-89D924ECD786}" type="datetime1">
              <a:rPr lang="nl-BE" smtClean="0"/>
              <a:t>26/11/2018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D728FD-D391-44B9-B7DB-F29CC3116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Mediawijsheid De Zwaan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778828-D2F9-4F4D-8A30-1E19BAA16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2FEA-1E57-424A-9FD6-6C144CE972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76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3C51E47-FE6A-4389-920B-6CCE79A3FEC8}"/>
              </a:ext>
            </a:extLst>
          </p:cNvPr>
          <p:cNvSpPr txBox="1"/>
          <p:nvPr/>
        </p:nvSpPr>
        <p:spPr>
          <a:xfrm>
            <a:off x="3334043" y="1350498"/>
            <a:ext cx="46142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5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460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ED8BFA-0AEE-457A-A1FC-EA241E1D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FC0FF24-00B7-452C-BEBA-A7430BD6A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7" y="1430279"/>
            <a:ext cx="2696115" cy="29011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2BB293E-73D0-4F61-A393-932A81597F44}"/>
              </a:ext>
            </a:extLst>
          </p:cNvPr>
          <p:cNvSpPr txBox="1"/>
          <p:nvPr/>
        </p:nvSpPr>
        <p:spPr>
          <a:xfrm>
            <a:off x="4726745" y="1195754"/>
            <a:ext cx="6147136" cy="156966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/>
              <a:t>Wat kunnen we hier uit besluiten?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111E7B-79AC-4B6B-A4E7-307F20632AD1}"/>
              </a:ext>
            </a:extLst>
          </p:cNvPr>
          <p:cNvSpPr txBox="1"/>
          <p:nvPr/>
        </p:nvSpPr>
        <p:spPr>
          <a:xfrm>
            <a:off x="1758462" y="4772568"/>
            <a:ext cx="9636369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3600" dirty="0"/>
              <a:t>Iets gratis bestaat niet!</a:t>
            </a:r>
          </a:p>
        </p:txBody>
      </p:sp>
    </p:spTree>
    <p:extLst>
      <p:ext uri="{BB962C8B-B14F-4D97-AF65-F5344CB8AC3E}">
        <p14:creationId xmlns:p14="http://schemas.microsoft.com/office/powerpoint/2010/main" val="33164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B11825-CF6F-4019-A840-D498D674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906" y="463560"/>
            <a:ext cx="7081911" cy="159032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nl-BE" i="1" dirty="0"/>
              <a:t>Mail in de spam-box steken.</a:t>
            </a:r>
          </a:p>
          <a:p>
            <a:r>
              <a:rPr lang="nl-BE" i="1" dirty="0"/>
              <a:t>Nooit op reageren.</a:t>
            </a:r>
          </a:p>
          <a:p>
            <a:r>
              <a:rPr lang="nl-BE" i="1" dirty="0"/>
              <a:t>Zeker geen persoonlijke gegevens doorgeven!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36D3D8-9F0A-40C0-8B6F-5E514EFA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5" name="Tekstballon: ovaal 4">
            <a:extLst>
              <a:ext uri="{FF2B5EF4-FFF2-40B4-BE49-F238E27FC236}">
                <a16:creationId xmlns:a16="http://schemas.microsoft.com/office/drawing/2014/main" id="{0E7E68D9-1235-43BF-A0BB-236C3755F8E0}"/>
              </a:ext>
            </a:extLst>
          </p:cNvPr>
          <p:cNvSpPr/>
          <p:nvPr/>
        </p:nvSpPr>
        <p:spPr>
          <a:xfrm>
            <a:off x="703385" y="430099"/>
            <a:ext cx="3637950" cy="1944517"/>
          </a:xfrm>
          <a:prstGeom prst="wedgeEllipseCallou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doe je?</a:t>
            </a:r>
          </a:p>
        </p:txBody>
      </p:sp>
      <p:sp>
        <p:nvSpPr>
          <p:cNvPr id="6" name="Gedachtewolkje: wolk 5">
            <a:extLst>
              <a:ext uri="{FF2B5EF4-FFF2-40B4-BE49-F238E27FC236}">
                <a16:creationId xmlns:a16="http://schemas.microsoft.com/office/drawing/2014/main" id="{55DC3797-3C42-4F5B-A3E4-0AC3C81BED51}"/>
              </a:ext>
            </a:extLst>
          </p:cNvPr>
          <p:cNvSpPr/>
          <p:nvPr/>
        </p:nvSpPr>
        <p:spPr>
          <a:xfrm>
            <a:off x="426720" y="2910615"/>
            <a:ext cx="5669280" cy="3145540"/>
          </a:xfrm>
          <a:prstGeom prst="cloud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Bij welke sociale media die jullie zelf gebruiken kan dit ook voor komen?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8C008C1-9945-47BB-AF55-64FFC90836E9}"/>
              </a:ext>
            </a:extLst>
          </p:cNvPr>
          <p:cNvSpPr txBox="1"/>
          <p:nvPr/>
        </p:nvSpPr>
        <p:spPr>
          <a:xfrm>
            <a:off x="6766560" y="4542508"/>
            <a:ext cx="4114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800" dirty="0"/>
              <a:t>…</a:t>
            </a:r>
          </a:p>
        </p:txBody>
      </p:sp>
      <p:pic>
        <p:nvPicPr>
          <p:cNvPr id="8" name="Afbeelding 7" descr="Afbeelding met binnen, muur&#10;&#10;Automatisch gegenereerde beschrijving">
            <a:extLst>
              <a:ext uri="{FF2B5EF4-FFF2-40B4-BE49-F238E27FC236}">
                <a16:creationId xmlns:a16="http://schemas.microsoft.com/office/drawing/2014/main" id="{6DEF1459-C215-408D-9E8F-B93DF30A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61" y="2652520"/>
            <a:ext cx="1076126" cy="1291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9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CD4426-CF6D-45EC-89E5-A59795C5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D448F7-D3C2-4F52-AAFB-608E6E56A037}"/>
              </a:ext>
            </a:extLst>
          </p:cNvPr>
          <p:cNvSpPr txBox="1"/>
          <p:nvPr/>
        </p:nvSpPr>
        <p:spPr>
          <a:xfrm>
            <a:off x="3487119" y="3610640"/>
            <a:ext cx="4428947" cy="1938992"/>
          </a:xfrm>
          <a:prstGeom prst="rect">
            <a:avLst/>
          </a:prstGeom>
          <a:solidFill>
            <a:srgbClr val="FFFF00"/>
          </a:solidFill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4000" dirty="0"/>
              <a:t>Per groepje probeer je er van</a:t>
            </a:r>
          </a:p>
          <a:p>
            <a:pPr algn="ctr"/>
            <a:r>
              <a:rPr lang="nl-BE" sz="4000" dirty="0"/>
              <a:t> elk 2 te vinden.</a:t>
            </a:r>
          </a:p>
        </p:txBody>
      </p:sp>
      <p:sp>
        <p:nvSpPr>
          <p:cNvPr id="6" name="Gedachtewolkje: wolk 5">
            <a:extLst>
              <a:ext uri="{FF2B5EF4-FFF2-40B4-BE49-F238E27FC236}">
                <a16:creationId xmlns:a16="http://schemas.microsoft.com/office/drawing/2014/main" id="{9B4EB005-E95C-44CB-BAC3-4BAAF4C86C54}"/>
              </a:ext>
            </a:extLst>
          </p:cNvPr>
          <p:cNvSpPr/>
          <p:nvPr/>
        </p:nvSpPr>
        <p:spPr>
          <a:xfrm>
            <a:off x="1139483" y="662781"/>
            <a:ext cx="3967090" cy="2588455"/>
          </a:xfrm>
          <a:prstGeom prst="cloudCallou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Right"/>
            <a:lightRig rig="harsh" dir="t">
              <a:rot lat="0" lon="0" rev="3000000"/>
            </a:lightRig>
          </a:scene3d>
          <a:sp3d extrusionH="254000" contourW="19050">
            <a:bevelT w="82550" h="44450" prst="coolSlant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Welke leuke dingen kunnen we nog doen met de sociale media?</a:t>
            </a:r>
          </a:p>
        </p:txBody>
      </p:sp>
      <p:sp>
        <p:nvSpPr>
          <p:cNvPr id="7" name="Gedachtewolkje: wolk 6">
            <a:extLst>
              <a:ext uri="{FF2B5EF4-FFF2-40B4-BE49-F238E27FC236}">
                <a16:creationId xmlns:a16="http://schemas.microsoft.com/office/drawing/2014/main" id="{F293A9AA-572E-409B-8207-EFC41D37DC6A}"/>
              </a:ext>
            </a:extLst>
          </p:cNvPr>
          <p:cNvSpPr/>
          <p:nvPr/>
        </p:nvSpPr>
        <p:spPr>
          <a:xfrm>
            <a:off x="6722011" y="840545"/>
            <a:ext cx="3967090" cy="2588455"/>
          </a:xfrm>
          <a:prstGeom prst="cloudCallou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90000" dist="50800" dir="5400000" sy="-100000" algn="bl" rotWithShape="0"/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Welke gevaren schuilen er nog in sociale media?</a:t>
            </a:r>
          </a:p>
        </p:txBody>
      </p:sp>
    </p:spTree>
    <p:extLst>
      <p:ext uri="{BB962C8B-B14F-4D97-AF65-F5344CB8AC3E}">
        <p14:creationId xmlns:p14="http://schemas.microsoft.com/office/powerpoint/2010/main" val="37353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21494A6-D947-4A86-AD50-BBB019FB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81475B2B-65DA-409C-A9E6-50277EC5E73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31705709"/>
              </p:ext>
            </p:extLst>
          </p:nvPr>
        </p:nvGraphicFramePr>
        <p:xfrm>
          <a:off x="682167" y="443895"/>
          <a:ext cx="4731661" cy="563668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4731661">
                  <a:extLst>
                    <a:ext uri="{9D8B030D-6E8A-4147-A177-3AD203B41FA5}">
                      <a16:colId xmlns:a16="http://schemas.microsoft.com/office/drawing/2014/main" val="353590883"/>
                    </a:ext>
                  </a:extLst>
                </a:gridCol>
              </a:tblGrid>
              <a:tr h="430867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Mogelijkheden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94761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63868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9746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95757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035422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10895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60025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08610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514C418-D573-4FA8-853C-196C14EF939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85741461"/>
              </p:ext>
            </p:extLst>
          </p:nvPr>
        </p:nvGraphicFramePr>
        <p:xfrm>
          <a:off x="6778174" y="443895"/>
          <a:ext cx="4731661" cy="563668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731661">
                  <a:extLst>
                    <a:ext uri="{9D8B030D-6E8A-4147-A177-3AD203B41FA5}">
                      <a16:colId xmlns:a16="http://schemas.microsoft.com/office/drawing/2014/main" val="353590883"/>
                    </a:ext>
                  </a:extLst>
                </a:gridCol>
              </a:tblGrid>
              <a:tr h="430867"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Gevaren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394761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63868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9746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095757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035422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10895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60025"/>
                  </a:ext>
                </a:extLst>
              </a:tr>
              <a:tr h="743688">
                <a:tc>
                  <a:txBody>
                    <a:bodyPr/>
                    <a:lstStyle/>
                    <a:p>
                      <a:pPr algn="ctr"/>
                      <a:endParaRPr lang="nl-BE" dirty="0"/>
                    </a:p>
                    <a:p>
                      <a:pPr algn="ctr"/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0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41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DCABC3-B878-4019-A2F6-29254B3C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D78182B5-6556-4AAD-9A82-CE7CBECFBF2F}"/>
              </a:ext>
            </a:extLst>
          </p:cNvPr>
          <p:cNvSpPr/>
          <p:nvPr/>
        </p:nvSpPr>
        <p:spPr>
          <a:xfrm>
            <a:off x="2902857" y="972457"/>
            <a:ext cx="6008914" cy="2728686"/>
          </a:xfrm>
          <a:prstGeom prst="wedgeRoundRectCallout">
            <a:avLst/>
          </a:prstGeom>
          <a:solidFill>
            <a:schemeClr val="tx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Hoeveel tijd per dag gebruiken wij sociale media?</a:t>
            </a:r>
          </a:p>
        </p:txBody>
      </p:sp>
    </p:spTree>
    <p:extLst>
      <p:ext uri="{BB962C8B-B14F-4D97-AF65-F5344CB8AC3E}">
        <p14:creationId xmlns:p14="http://schemas.microsoft.com/office/powerpoint/2010/main" val="212217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AF8F43-08E8-4649-A92F-7F98D2AC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6BDF99F7-95E0-41BD-8AD6-631F6C173A3A}"/>
              </a:ext>
            </a:extLst>
          </p:cNvPr>
          <p:cNvSpPr/>
          <p:nvPr/>
        </p:nvSpPr>
        <p:spPr>
          <a:xfrm>
            <a:off x="246743" y="2598056"/>
            <a:ext cx="11945257" cy="1886857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EA88BA80-9F5D-4106-9A70-151C80EBCC44}"/>
              </a:ext>
            </a:extLst>
          </p:cNvPr>
          <p:cNvGrpSpPr/>
          <p:nvPr/>
        </p:nvGrpSpPr>
        <p:grpSpPr>
          <a:xfrm>
            <a:off x="246743" y="1368105"/>
            <a:ext cx="720000" cy="1701326"/>
            <a:chOff x="246743" y="1368105"/>
            <a:chExt cx="720000" cy="1701326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49B15AC9-3A16-4F29-B8DC-0FF2FBB52F80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C6C7AA42-A99B-4358-B205-6221B8E0DB37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1A5E255-4A88-432A-AD31-03AFB6C2D665}"/>
              </a:ext>
            </a:extLst>
          </p:cNvPr>
          <p:cNvGrpSpPr/>
          <p:nvPr/>
        </p:nvGrpSpPr>
        <p:grpSpPr>
          <a:xfrm rot="10800000">
            <a:off x="426743" y="4040982"/>
            <a:ext cx="720000" cy="1701326"/>
            <a:chOff x="246743" y="1368105"/>
            <a:chExt cx="720000" cy="1701326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0EEB62-CD9D-42A4-9AAE-022696D7FD60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DE3E138A-25A7-430A-B23F-B3F6915EB07C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947B2947-4BE3-4E9C-88D0-39FBF12837B1}"/>
              </a:ext>
            </a:extLst>
          </p:cNvPr>
          <p:cNvGrpSpPr/>
          <p:nvPr/>
        </p:nvGrpSpPr>
        <p:grpSpPr>
          <a:xfrm>
            <a:off x="7307943" y="1368105"/>
            <a:ext cx="720000" cy="1701326"/>
            <a:chOff x="246743" y="1368105"/>
            <a:chExt cx="720000" cy="170132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880684F-4936-405B-A2C8-220E474F47CD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CBB1EE32-00D9-4D8E-A8D5-46D273D53B81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5B9E98BF-24BB-4FAD-914E-D91BEA1C8856}"/>
              </a:ext>
            </a:extLst>
          </p:cNvPr>
          <p:cNvGrpSpPr/>
          <p:nvPr/>
        </p:nvGrpSpPr>
        <p:grpSpPr>
          <a:xfrm>
            <a:off x="4991485" y="1368105"/>
            <a:ext cx="720000" cy="1701326"/>
            <a:chOff x="246743" y="1368105"/>
            <a:chExt cx="720000" cy="1701326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341EB94-557B-4551-9F74-CF2B764BA38B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2581DBBC-7E2C-4BC2-8775-56E3DA955C7F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8EAF3C99-9BDD-40A7-B540-7B71BBFB7FC1}"/>
              </a:ext>
            </a:extLst>
          </p:cNvPr>
          <p:cNvGrpSpPr/>
          <p:nvPr/>
        </p:nvGrpSpPr>
        <p:grpSpPr>
          <a:xfrm>
            <a:off x="2881086" y="1368105"/>
            <a:ext cx="720000" cy="1701326"/>
            <a:chOff x="246743" y="1368105"/>
            <a:chExt cx="720000" cy="1701326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FC3B8BE-845B-4960-A7FF-398128C36656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C0A17B6B-49AC-4F85-A7CF-3FCC736BEFB4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48FFAB67-8163-40E8-BF29-8600DF74C4AC}"/>
              </a:ext>
            </a:extLst>
          </p:cNvPr>
          <p:cNvGrpSpPr/>
          <p:nvPr/>
        </p:nvGrpSpPr>
        <p:grpSpPr>
          <a:xfrm rot="10800000">
            <a:off x="5489257" y="4026650"/>
            <a:ext cx="720000" cy="1701326"/>
            <a:chOff x="246743" y="1368105"/>
            <a:chExt cx="720000" cy="1701326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F674106-0D42-4034-A46C-891FEDD3767B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839A333A-B35E-4B5A-9429-B9056F787CCD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3FE15A52-E2F7-4F66-838B-C4624E31B61F}"/>
              </a:ext>
            </a:extLst>
          </p:cNvPr>
          <p:cNvGrpSpPr/>
          <p:nvPr/>
        </p:nvGrpSpPr>
        <p:grpSpPr>
          <a:xfrm rot="10800000">
            <a:off x="2881086" y="4040982"/>
            <a:ext cx="720000" cy="1701326"/>
            <a:chOff x="246743" y="1368105"/>
            <a:chExt cx="720000" cy="1701326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856D4376-9AF3-4618-9FA5-F70F74E954FA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C38ACF1B-C8C2-4588-BCC0-490DA5763777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926EA80C-9599-4CF7-8550-964D4632466E}"/>
              </a:ext>
            </a:extLst>
          </p:cNvPr>
          <p:cNvGrpSpPr/>
          <p:nvPr/>
        </p:nvGrpSpPr>
        <p:grpSpPr>
          <a:xfrm rot="10800000">
            <a:off x="8663600" y="3985782"/>
            <a:ext cx="720000" cy="1701326"/>
            <a:chOff x="246743" y="1368105"/>
            <a:chExt cx="720000" cy="1701326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2CC4DF7-4373-4276-B083-68D01293C9C1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9F19D6DB-E8CB-4DBB-8EA6-936B2D85AF40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FE0B492-17F8-4D15-BA06-E78A734A02FC}"/>
              </a:ext>
            </a:extLst>
          </p:cNvPr>
          <p:cNvGrpSpPr/>
          <p:nvPr/>
        </p:nvGrpSpPr>
        <p:grpSpPr>
          <a:xfrm>
            <a:off x="9929971" y="1368105"/>
            <a:ext cx="720000" cy="1701326"/>
            <a:chOff x="246743" y="1368105"/>
            <a:chExt cx="720000" cy="1701326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9593409-8C80-4597-950F-703349F085F7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FD5C257E-6E7E-4A93-949E-9AC384DA4A22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hthoek 1">
            <a:extLst>
              <a:ext uri="{FF2B5EF4-FFF2-40B4-BE49-F238E27FC236}">
                <a16:creationId xmlns:a16="http://schemas.microsoft.com/office/drawing/2014/main" id="{88D7D369-4F3D-4AB6-ABC0-4C35F0E6428D}"/>
              </a:ext>
            </a:extLst>
          </p:cNvPr>
          <p:cNvSpPr/>
          <p:nvPr/>
        </p:nvSpPr>
        <p:spPr>
          <a:xfrm rot="19972726">
            <a:off x="1076677" y="3352650"/>
            <a:ext cx="8587780" cy="493783"/>
          </a:xfrm>
          <a:prstGeom prst="rect">
            <a:avLst/>
          </a:prstGeom>
          <a:solidFill>
            <a:srgbClr val="FFFF00"/>
          </a:solidFill>
          <a:scene3d>
            <a:camera prst="perspective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Maak je eigen tijdlijn over het gebruik van sociale media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F0C31FE-4AF7-415D-A97E-8B369CD4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391" y="4879235"/>
            <a:ext cx="834685" cy="13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AF8F43-08E8-4649-A92F-7F98D2AC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6BDF99F7-95E0-41BD-8AD6-631F6C173A3A}"/>
              </a:ext>
            </a:extLst>
          </p:cNvPr>
          <p:cNvSpPr/>
          <p:nvPr/>
        </p:nvSpPr>
        <p:spPr>
          <a:xfrm>
            <a:off x="246743" y="2598056"/>
            <a:ext cx="11945257" cy="1886857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EA88BA80-9F5D-4106-9A70-151C80EBCC44}"/>
              </a:ext>
            </a:extLst>
          </p:cNvPr>
          <p:cNvGrpSpPr/>
          <p:nvPr/>
        </p:nvGrpSpPr>
        <p:grpSpPr>
          <a:xfrm>
            <a:off x="246743" y="1368105"/>
            <a:ext cx="720000" cy="1701326"/>
            <a:chOff x="246743" y="1368105"/>
            <a:chExt cx="720000" cy="1701326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49B15AC9-3A16-4F29-B8DC-0FF2FBB52F80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C6C7AA42-A99B-4358-B205-6221B8E0DB37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11A5E255-4A88-432A-AD31-03AFB6C2D665}"/>
              </a:ext>
            </a:extLst>
          </p:cNvPr>
          <p:cNvGrpSpPr/>
          <p:nvPr/>
        </p:nvGrpSpPr>
        <p:grpSpPr>
          <a:xfrm rot="10800000">
            <a:off x="426743" y="4040982"/>
            <a:ext cx="720000" cy="1701326"/>
            <a:chOff x="246743" y="1368105"/>
            <a:chExt cx="720000" cy="1701326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70EEB62-CD9D-42A4-9AAE-022696D7FD60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DE3E138A-25A7-430A-B23F-B3F6915EB07C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947B2947-4BE3-4E9C-88D0-39FBF12837B1}"/>
              </a:ext>
            </a:extLst>
          </p:cNvPr>
          <p:cNvGrpSpPr/>
          <p:nvPr/>
        </p:nvGrpSpPr>
        <p:grpSpPr>
          <a:xfrm>
            <a:off x="7307943" y="1368105"/>
            <a:ext cx="720000" cy="1701326"/>
            <a:chOff x="246743" y="1368105"/>
            <a:chExt cx="720000" cy="170132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880684F-4936-405B-A2C8-220E474F47CD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CBB1EE32-00D9-4D8E-A8D5-46D273D53B81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5B9E98BF-24BB-4FAD-914E-D91BEA1C8856}"/>
              </a:ext>
            </a:extLst>
          </p:cNvPr>
          <p:cNvGrpSpPr/>
          <p:nvPr/>
        </p:nvGrpSpPr>
        <p:grpSpPr>
          <a:xfrm>
            <a:off x="4991485" y="1368105"/>
            <a:ext cx="720000" cy="1701326"/>
            <a:chOff x="246743" y="1368105"/>
            <a:chExt cx="720000" cy="1701326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C341EB94-557B-4551-9F74-CF2B764BA38B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2581DBBC-7E2C-4BC2-8775-56E3DA955C7F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8EAF3C99-9BDD-40A7-B540-7B71BBFB7FC1}"/>
              </a:ext>
            </a:extLst>
          </p:cNvPr>
          <p:cNvGrpSpPr/>
          <p:nvPr/>
        </p:nvGrpSpPr>
        <p:grpSpPr>
          <a:xfrm>
            <a:off x="2881086" y="1368105"/>
            <a:ext cx="720000" cy="1701326"/>
            <a:chOff x="246743" y="1368105"/>
            <a:chExt cx="720000" cy="1701326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FC3B8BE-845B-4960-A7FF-398128C36656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C0A17B6B-49AC-4F85-A7CF-3FCC736BEFB4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48FFAB67-8163-40E8-BF29-8600DF74C4AC}"/>
              </a:ext>
            </a:extLst>
          </p:cNvPr>
          <p:cNvGrpSpPr/>
          <p:nvPr/>
        </p:nvGrpSpPr>
        <p:grpSpPr>
          <a:xfrm rot="10800000">
            <a:off x="5489257" y="4026650"/>
            <a:ext cx="720000" cy="1701326"/>
            <a:chOff x="246743" y="1368105"/>
            <a:chExt cx="720000" cy="1701326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F674106-0D42-4034-A46C-891FEDD3767B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839A333A-B35E-4B5A-9429-B9056F787CCD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3FE15A52-E2F7-4F66-838B-C4624E31B61F}"/>
              </a:ext>
            </a:extLst>
          </p:cNvPr>
          <p:cNvGrpSpPr/>
          <p:nvPr/>
        </p:nvGrpSpPr>
        <p:grpSpPr>
          <a:xfrm rot="10800000">
            <a:off x="2881086" y="4040982"/>
            <a:ext cx="720000" cy="1701326"/>
            <a:chOff x="246743" y="1368105"/>
            <a:chExt cx="720000" cy="1701326"/>
          </a:xfrm>
        </p:grpSpPr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856D4376-9AF3-4618-9FA5-F70F74E954FA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C38ACF1B-C8C2-4588-BCC0-490DA5763777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ep 29">
            <a:extLst>
              <a:ext uri="{FF2B5EF4-FFF2-40B4-BE49-F238E27FC236}">
                <a16:creationId xmlns:a16="http://schemas.microsoft.com/office/drawing/2014/main" id="{926EA80C-9599-4CF7-8550-964D4632466E}"/>
              </a:ext>
            </a:extLst>
          </p:cNvPr>
          <p:cNvGrpSpPr/>
          <p:nvPr/>
        </p:nvGrpSpPr>
        <p:grpSpPr>
          <a:xfrm rot="10800000">
            <a:off x="8663600" y="3985782"/>
            <a:ext cx="720000" cy="1701326"/>
            <a:chOff x="246743" y="1368105"/>
            <a:chExt cx="720000" cy="1701326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C2CC4DF7-4373-4276-B083-68D01293C9C1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9F19D6DB-E8CB-4DBB-8EA6-936B2D85AF40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FE0B492-17F8-4D15-BA06-E78A734A02FC}"/>
              </a:ext>
            </a:extLst>
          </p:cNvPr>
          <p:cNvGrpSpPr/>
          <p:nvPr/>
        </p:nvGrpSpPr>
        <p:grpSpPr>
          <a:xfrm>
            <a:off x="9929971" y="1368105"/>
            <a:ext cx="720000" cy="1701326"/>
            <a:chOff x="246743" y="1368105"/>
            <a:chExt cx="720000" cy="1701326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89593409-8C80-4597-950F-703349F085F7}"/>
                </a:ext>
              </a:extLst>
            </p:cNvPr>
            <p:cNvSpPr/>
            <p:nvPr/>
          </p:nvSpPr>
          <p:spPr>
            <a:xfrm>
              <a:off x="246743" y="1368105"/>
              <a:ext cx="72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35" name="Rechte verbindingslijn 34">
              <a:extLst>
                <a:ext uri="{FF2B5EF4-FFF2-40B4-BE49-F238E27FC236}">
                  <a16:creationId xmlns:a16="http://schemas.microsoft.com/office/drawing/2014/main" id="{FD5C257E-6E7E-4A93-949E-9AC384DA4A22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246743" y="1728105"/>
              <a:ext cx="360000" cy="1341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F0C31FE-4AF7-415D-A97E-8B369CD48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391" y="4879235"/>
            <a:ext cx="834685" cy="1366145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947ABA56-AA82-4796-862A-AF3F03543B46}"/>
              </a:ext>
            </a:extLst>
          </p:cNvPr>
          <p:cNvSpPr/>
          <p:nvPr/>
        </p:nvSpPr>
        <p:spPr>
          <a:xfrm>
            <a:off x="1975986" y="2270085"/>
            <a:ext cx="7751299" cy="24874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 u="sng" dirty="0"/>
              <a:t>OPDRACHT: </a:t>
            </a:r>
            <a:r>
              <a:rPr lang="nl-BE" sz="3200" dirty="0"/>
              <a:t>Stel de tijdlijn voor aan je klasgenoten</a:t>
            </a:r>
          </a:p>
        </p:txBody>
      </p:sp>
    </p:spTree>
    <p:extLst>
      <p:ext uri="{BB962C8B-B14F-4D97-AF65-F5344CB8AC3E}">
        <p14:creationId xmlns:p14="http://schemas.microsoft.com/office/powerpoint/2010/main" val="1580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2978EC-DB2A-4EB5-9E3B-ACC7A6EF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A9106B-C281-4F97-961C-1DC558500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45" y="502102"/>
            <a:ext cx="3438738" cy="4315279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112500"/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8D198AC-3030-47DD-BA19-39E1FD944071}"/>
              </a:ext>
            </a:extLst>
          </p:cNvPr>
          <p:cNvSpPr txBox="1"/>
          <p:nvPr/>
        </p:nvSpPr>
        <p:spPr>
          <a:xfrm>
            <a:off x="5341258" y="1291771"/>
            <a:ext cx="6473371" cy="4154984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>
                <a:latin typeface="Comic Sans MS" panose="030F0702030302020204" pitchFamily="66" charset="0"/>
              </a:rPr>
              <a:t>Wat vind je van je eigen gebruik?</a:t>
            </a:r>
          </a:p>
          <a:p>
            <a:endParaRPr lang="nl-BE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>
                <a:latin typeface="Comic Sans MS" panose="030F0702030302020204" pitchFamily="66" charset="0"/>
              </a:rPr>
              <a:t>Is het goed?</a:t>
            </a:r>
          </a:p>
          <a:p>
            <a:endParaRPr lang="nl-BE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>
                <a:latin typeface="Comic Sans MS" panose="030F0702030302020204" pitchFamily="66" charset="0"/>
              </a:rPr>
              <a:t>Kan het beter?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>
                <a:latin typeface="Comic Sans MS" panose="030F0702030302020204" pitchFamily="66" charset="0"/>
              </a:rPr>
              <a:t>Waarom is het goed?</a:t>
            </a:r>
          </a:p>
          <a:p>
            <a:endParaRPr lang="nl-BE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>
                <a:latin typeface="Comic Sans MS" panose="030F0702030302020204" pitchFamily="66" charset="0"/>
              </a:rPr>
              <a:t>Waarom kan het beter?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>
                <a:latin typeface="Comic Sans MS" panose="030F0702030302020204" pitchFamily="66" charset="0"/>
              </a:rPr>
              <a:t>Bekijk je eigen gebruik kritisch!</a:t>
            </a:r>
          </a:p>
        </p:txBody>
      </p:sp>
      <p:pic>
        <p:nvPicPr>
          <p:cNvPr id="5" name="Afbeelding 4" descr="Afbeelding met binnen, muur&#10;&#10;Automatisch gegenereerde beschrijving">
            <a:extLst>
              <a:ext uri="{FF2B5EF4-FFF2-40B4-BE49-F238E27FC236}">
                <a16:creationId xmlns:a16="http://schemas.microsoft.com/office/drawing/2014/main" id="{E5558CDA-4759-4152-BC25-156EBFD13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65" y="2158720"/>
            <a:ext cx="1829638" cy="219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7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9C7049-ACC4-4F4F-8BF1-9929EA05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pic>
        <p:nvPicPr>
          <p:cNvPr id="6" name="Afbeelding 5" descr="Afbeelding met tekst, dame, boek&#10;&#10;Automatisch gegenereerde beschrijving">
            <a:extLst>
              <a:ext uri="{FF2B5EF4-FFF2-40B4-BE49-F238E27FC236}">
                <a16:creationId xmlns:a16="http://schemas.microsoft.com/office/drawing/2014/main" id="{94EB74CC-E874-4290-8FC4-9D84884F9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89" y="853531"/>
            <a:ext cx="2786426" cy="2786426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AC5B15-30AD-428A-9BC9-6B92E0988032}"/>
              </a:ext>
            </a:extLst>
          </p:cNvPr>
          <p:cNvSpPr txBox="1"/>
          <p:nvPr/>
        </p:nvSpPr>
        <p:spPr>
          <a:xfrm>
            <a:off x="5050971" y="1092582"/>
            <a:ext cx="6633029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400" dirty="0">
                <a:latin typeface="Comic Sans MS" panose="030F0702030302020204" pitchFamily="66" charset="0"/>
              </a:rPr>
              <a:t>Welke dingen onthoud je van je onderzoek vandaag?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400" dirty="0">
                <a:latin typeface="Comic Sans MS" panose="030F0702030302020204" pitchFamily="66" charset="0"/>
              </a:rPr>
              <a:t>Welke dingen ga je zeker toepassen?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BE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2400" dirty="0">
                <a:latin typeface="Comic Sans MS" panose="030F0702030302020204" pitchFamily="66" charset="0"/>
              </a:rPr>
              <a:t>Welke dingen wist je nog niet?</a:t>
            </a:r>
          </a:p>
        </p:txBody>
      </p:sp>
      <p:pic>
        <p:nvPicPr>
          <p:cNvPr id="5" name="Afbeelding 4" descr="Afbeelding met binnen, muur&#10;&#10;Automatisch gegenereerde beschrijving">
            <a:extLst>
              <a:ext uri="{FF2B5EF4-FFF2-40B4-BE49-F238E27FC236}">
                <a16:creationId xmlns:a16="http://schemas.microsoft.com/office/drawing/2014/main" id="{5B6AC6B2-E8EB-4792-B0ED-C80139F98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45" y="3973005"/>
            <a:ext cx="1263695" cy="151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56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D0FC98-3C22-4CA1-91D1-C40C32A1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pic>
        <p:nvPicPr>
          <p:cNvPr id="6" name="Afbeelding 5" descr="Afbeelding met binnen, muur&#10;&#10;Automatisch gegenereerde beschrijving">
            <a:extLst>
              <a:ext uri="{FF2B5EF4-FFF2-40B4-BE49-F238E27FC236}">
                <a16:creationId xmlns:a16="http://schemas.microsoft.com/office/drawing/2014/main" id="{EC51F84E-634E-46BE-8FB2-C4AFBB702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40" y="2261566"/>
            <a:ext cx="3025506" cy="3630607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2512BF30-CA33-4A0F-AD1D-AF754DCB5F1B}"/>
              </a:ext>
            </a:extLst>
          </p:cNvPr>
          <p:cNvSpPr/>
          <p:nvPr/>
        </p:nvSpPr>
        <p:spPr>
          <a:xfrm>
            <a:off x="1050388" y="1690688"/>
            <a:ext cx="4675163" cy="466566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Vul je fiche verder aan!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27B487F-95A1-47D6-8418-52FFD85E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/>
          <a:p>
            <a:pPr algn="ctr"/>
            <a:r>
              <a:rPr lang="nl-BE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Jezelf beoordelen</a:t>
            </a:r>
          </a:p>
        </p:txBody>
      </p:sp>
    </p:spTree>
    <p:extLst>
      <p:ext uri="{BB962C8B-B14F-4D97-AF65-F5344CB8AC3E}">
        <p14:creationId xmlns:p14="http://schemas.microsoft.com/office/powerpoint/2010/main" val="429170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1B498FF-27FF-44F4-BB87-FF9AB6851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2696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8FFD77-8ED4-4979-B788-A909337E0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gebruiker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E5249C-967A-4B75-A657-4F1DAAFB1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 sz="4800">
                <a:solidFill>
                  <a:srgbClr val="FFFFFF"/>
                </a:solidFill>
              </a:rPr>
              <a:t>Leerlingen </a:t>
            </a:r>
            <a:r>
              <a:rPr lang="nl-BE" sz="4800" dirty="0">
                <a:solidFill>
                  <a:srgbClr val="FFFFFF"/>
                </a:solidFill>
              </a:rPr>
              <a:t>6</a:t>
            </a:r>
            <a:r>
              <a:rPr lang="nl-BE" sz="4800" baseline="30000" dirty="0">
                <a:solidFill>
                  <a:srgbClr val="FFFFFF"/>
                </a:solidFill>
              </a:rPr>
              <a:t>de</a:t>
            </a:r>
            <a:r>
              <a:rPr lang="nl-BE" sz="4800" dirty="0">
                <a:solidFill>
                  <a:srgbClr val="FFFFFF"/>
                </a:solidFill>
              </a:rPr>
              <a:t> leerjaar De Zwaan</a:t>
            </a:r>
          </a:p>
        </p:txBody>
      </p:sp>
    </p:spTree>
    <p:extLst>
      <p:ext uri="{BB962C8B-B14F-4D97-AF65-F5344CB8AC3E}">
        <p14:creationId xmlns:p14="http://schemas.microsoft.com/office/powerpoint/2010/main" val="80226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721DB-BD5E-4F07-B47B-331CB348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/>
          <a:p>
            <a:pPr algn="ctr"/>
            <a:r>
              <a:rPr lang="nl-BE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 jezelf in vraag! Sociale media.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79CA3-E3CF-4078-A5C8-705D81CF8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Vinden jullie van jezelf dat jullie veel weten over de sociale media?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26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Wat weten jullie allemaal?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26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Hoe zijn jullie dat te weten gekomen?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26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Heb je daar naar gevraagd?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26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Wie heeft jullie dat geleerd?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FF890F-A176-4007-9AB7-8D376432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pic>
        <p:nvPicPr>
          <p:cNvPr id="5" name="Afbeelding 4" descr="Afbeelding met binnen, muur&#10;&#10;Automatisch gegenereerde beschrijving">
            <a:extLst>
              <a:ext uri="{FF2B5EF4-FFF2-40B4-BE49-F238E27FC236}">
                <a16:creationId xmlns:a16="http://schemas.microsoft.com/office/drawing/2014/main" id="{E835F1DA-B927-42CD-9E45-61B658C45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25" y="3429000"/>
            <a:ext cx="1882133" cy="225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3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721DB-BD5E-4F07-B47B-331CB348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blipFill>
            <a:blip r:embed="rId3">
              <a:alphaModFix amt="12000"/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nl-BE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 jezelf in vraag! De apparaten.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79CA3-E3CF-4078-A5C8-705D81CF8B18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3">
              <a:alphaModFix amt="12000"/>
            </a:blip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Vinden jullie van jezelf dat jullie veel weten over het gebruik van apparaten voor sociale media?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BE" sz="26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Wat weten jullie allemaal?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nl-BE" sz="26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Hoe zijn jullie dat te weten gekomen?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nl-BE" sz="26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Heb je daar naar gevraagd?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nl-BE" sz="2600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nl-BE" sz="2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Wie heeft jullie dat geleerd?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FF890F-A176-4007-9AB7-8D3764324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pic>
        <p:nvPicPr>
          <p:cNvPr id="5" name="Afbeelding 4" descr="Afbeelding met binnen, muur&#10;&#10;Automatisch gegenereerde beschrijving">
            <a:extLst>
              <a:ext uri="{FF2B5EF4-FFF2-40B4-BE49-F238E27FC236}">
                <a16:creationId xmlns:a16="http://schemas.microsoft.com/office/drawing/2014/main" id="{0EC4FEB8-3512-4DEA-BB22-2AB98A039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05" y="2748422"/>
            <a:ext cx="1954575" cy="234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8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6AF891-B791-4F57-9E19-7E87E439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1AB0CBB9-A572-429C-AC84-8FD7BAF2DBEB}"/>
              </a:ext>
            </a:extLst>
          </p:cNvPr>
          <p:cNvSpPr/>
          <p:nvPr/>
        </p:nvSpPr>
        <p:spPr>
          <a:xfrm>
            <a:off x="298874" y="379671"/>
            <a:ext cx="5442857" cy="2859314"/>
          </a:xfrm>
          <a:prstGeom prst="roundRect">
            <a:avLst/>
          </a:pr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Kunnen werken met apparaten.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8896CA98-1126-4FD0-A48D-6AAA4EB65A77}"/>
              </a:ext>
            </a:extLst>
          </p:cNvPr>
          <p:cNvSpPr/>
          <p:nvPr/>
        </p:nvSpPr>
        <p:spPr>
          <a:xfrm>
            <a:off x="6450271" y="380368"/>
            <a:ext cx="5442857" cy="2859314"/>
          </a:xfrm>
          <a:prstGeom prst="roundRect">
            <a:avLst/>
          </a:prstGeom>
          <a:blipFill>
            <a:blip r:embed="rId3">
              <a:alphaModFix amt="36000"/>
            </a:blip>
            <a:stretch>
              <a:fillRect/>
            </a:stretch>
          </a:blip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Weten wat je met de verschillende sociale media kan doen.</a:t>
            </a:r>
          </a:p>
        </p:txBody>
      </p:sp>
      <p:sp>
        <p:nvSpPr>
          <p:cNvPr id="7" name="Rechthoek: schuine rand 6">
            <a:extLst>
              <a:ext uri="{FF2B5EF4-FFF2-40B4-BE49-F238E27FC236}">
                <a16:creationId xmlns:a16="http://schemas.microsoft.com/office/drawing/2014/main" id="{8D096898-D19E-44A0-9C25-C4877CE988A4}"/>
              </a:ext>
            </a:extLst>
          </p:cNvPr>
          <p:cNvSpPr/>
          <p:nvPr/>
        </p:nvSpPr>
        <p:spPr>
          <a:xfrm>
            <a:off x="2431143" y="3800443"/>
            <a:ext cx="7329714" cy="201748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b="1" dirty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Welke naam gaan we dat geven</a:t>
            </a:r>
            <a:r>
              <a:rPr lang="nl-BE" sz="3200" b="1" dirty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Tekstballon: ovaal 7">
            <a:extLst>
              <a:ext uri="{FF2B5EF4-FFF2-40B4-BE49-F238E27FC236}">
                <a16:creationId xmlns:a16="http://schemas.microsoft.com/office/drawing/2014/main" id="{28F3DA97-E7F0-403E-A618-4DA79ABFF9A8}"/>
              </a:ext>
            </a:extLst>
          </p:cNvPr>
          <p:cNvSpPr/>
          <p:nvPr/>
        </p:nvSpPr>
        <p:spPr>
          <a:xfrm>
            <a:off x="298874" y="4252685"/>
            <a:ext cx="2046514" cy="1064502"/>
          </a:xfrm>
          <a:prstGeom prst="wedgeEllipseCallou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Media gebruiken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DD3F8CDE-51FC-48B4-85D1-4FC3D07742EE}"/>
              </a:ext>
            </a:extLst>
          </p:cNvPr>
          <p:cNvSpPr/>
          <p:nvPr/>
        </p:nvSpPr>
        <p:spPr>
          <a:xfrm>
            <a:off x="9846612" y="4276935"/>
            <a:ext cx="2046514" cy="1064502"/>
          </a:xfrm>
          <a:prstGeom prst="wedgeEllipseCallout">
            <a:avLst/>
          </a:prstGeom>
          <a:solidFill>
            <a:srgbClr val="92D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Media begrijpen</a:t>
            </a:r>
          </a:p>
        </p:txBody>
      </p:sp>
    </p:spTree>
    <p:extLst>
      <p:ext uri="{BB962C8B-B14F-4D97-AF65-F5344CB8AC3E}">
        <p14:creationId xmlns:p14="http://schemas.microsoft.com/office/powerpoint/2010/main" val="38168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AD1B8D-087A-4D56-987F-99E6927A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D1A3AAE-2CE8-477B-9DE0-0E7CE40FB3C0}"/>
              </a:ext>
            </a:extLst>
          </p:cNvPr>
          <p:cNvSpPr txBox="1"/>
          <p:nvPr/>
        </p:nvSpPr>
        <p:spPr>
          <a:xfrm>
            <a:off x="2394857" y="1132114"/>
            <a:ext cx="7271657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l-BE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anose="02000000000000000000" pitchFamily="2" charset="0"/>
              </a:rPr>
              <a:t>MEDIAWIJSHEID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197EFB-DB74-4076-8CB4-155B31FAF9E0}"/>
              </a:ext>
            </a:extLst>
          </p:cNvPr>
          <p:cNvSpPr txBox="1"/>
          <p:nvPr/>
        </p:nvSpPr>
        <p:spPr>
          <a:xfrm>
            <a:off x="2194609" y="3585029"/>
            <a:ext cx="8142515" cy="267765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400" i="1" dirty="0">
                <a:latin typeface="Comic Sans MS" panose="030F0702030302020204" pitchFamily="66" charset="0"/>
              </a:rPr>
              <a:t>Is dit belangrijk?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2400" i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400" i="1" dirty="0">
                <a:latin typeface="Comic Sans MS" panose="030F0702030302020204" pitchFamily="66" charset="0"/>
              </a:rPr>
              <a:t>Waarom of waarom niet?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2400" i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400" i="1" dirty="0">
                <a:latin typeface="Comic Sans MS" panose="030F0702030302020204" pitchFamily="66" charset="0"/>
              </a:rPr>
              <a:t>Welke dingen vinden jullie belangrijk of gevaarlijk?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sz="2400" i="1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400" i="1" dirty="0">
                <a:latin typeface="Comic Sans MS" panose="030F0702030302020204" pitchFamily="66" charset="0"/>
              </a:rPr>
              <a:t>Waarom zijn deze dingen belangrijk of gevaarlijk?</a:t>
            </a:r>
          </a:p>
        </p:txBody>
      </p:sp>
    </p:spTree>
    <p:extLst>
      <p:ext uri="{BB962C8B-B14F-4D97-AF65-F5344CB8AC3E}">
        <p14:creationId xmlns:p14="http://schemas.microsoft.com/office/powerpoint/2010/main" val="2505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DC58B3-EBBF-4D8C-AE95-EAE94415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BE"/>
              <a:t>Mediawijsheid De Zwaan</a:t>
            </a:r>
          </a:p>
        </p:txBody>
      </p:sp>
      <p:pic>
        <p:nvPicPr>
          <p:cNvPr id="6" name="Afbeelding 5" descr="Afbeelding met gras, outdoor-object, tent, jongen&#10;&#10;Automatisch gegenereerde beschrijving">
            <a:extLst>
              <a:ext uri="{FF2B5EF4-FFF2-40B4-BE49-F238E27FC236}">
                <a16:creationId xmlns:a16="http://schemas.microsoft.com/office/drawing/2014/main" id="{53043F6A-454D-4517-A626-5E280A697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" y="193631"/>
            <a:ext cx="6477091" cy="4323668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C4A1589-BE92-4E64-BFAB-BE03C7971AE8}"/>
              </a:ext>
            </a:extLst>
          </p:cNvPr>
          <p:cNvSpPr txBox="1"/>
          <p:nvPr/>
        </p:nvSpPr>
        <p:spPr>
          <a:xfrm>
            <a:off x="7761514" y="1187271"/>
            <a:ext cx="4169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 vakantie leer je iemand kennen die eigenlijk niet in de buurt woont. </a:t>
            </a:r>
          </a:p>
          <a:p>
            <a:r>
              <a:rPr lang="nl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 je gemakkelijk contact houden met hem of haar? </a:t>
            </a:r>
          </a:p>
          <a:p>
            <a:r>
              <a:rPr lang="nl-B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Hoe?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07C71C0-DDFE-4DE1-AC03-64FF0091B9C9}"/>
              </a:ext>
            </a:extLst>
          </p:cNvPr>
          <p:cNvSpPr txBox="1"/>
          <p:nvPr/>
        </p:nvSpPr>
        <p:spPr>
          <a:xfrm>
            <a:off x="2275840" y="4470400"/>
            <a:ext cx="8717280" cy="1200329"/>
          </a:xfrm>
          <a:prstGeom prst="rect">
            <a:avLst/>
          </a:prstGeom>
          <a:solidFill>
            <a:schemeClr val="accent6"/>
          </a:solidFill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nl-BE" sz="3600" dirty="0"/>
              <a:t>Sociale media verbindt mensen, afstand speelt geen rol.</a:t>
            </a:r>
          </a:p>
        </p:txBody>
      </p:sp>
    </p:spTree>
    <p:extLst>
      <p:ext uri="{BB962C8B-B14F-4D97-AF65-F5344CB8AC3E}">
        <p14:creationId xmlns:p14="http://schemas.microsoft.com/office/powerpoint/2010/main" val="4711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D73C76-511F-4AD9-A1B4-CBA51521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sp>
        <p:nvSpPr>
          <p:cNvPr id="17" name="Tekstballon: ovaal 16">
            <a:extLst>
              <a:ext uri="{FF2B5EF4-FFF2-40B4-BE49-F238E27FC236}">
                <a16:creationId xmlns:a16="http://schemas.microsoft.com/office/drawing/2014/main" id="{87B321FD-C8EE-44F0-A6C0-5B6F9ADCBC20}"/>
              </a:ext>
            </a:extLst>
          </p:cNvPr>
          <p:cNvSpPr/>
          <p:nvPr/>
        </p:nvSpPr>
        <p:spPr>
          <a:xfrm>
            <a:off x="6096000" y="501748"/>
            <a:ext cx="5152571" cy="2714171"/>
          </a:xfrm>
          <a:prstGeom prst="wedgeEllipseCallout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Welke media kan je gebruiken?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7DB0BC45-76E1-4280-9DD2-0895E3813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83" y="3805505"/>
            <a:ext cx="2063527" cy="2081824"/>
          </a:xfrm>
          <a:prstGeom prst="rect">
            <a:avLst/>
          </a:prstGeom>
        </p:spPr>
      </p:pic>
      <p:pic>
        <p:nvPicPr>
          <p:cNvPr id="23" name="Afbeelding 22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E1CE9244-D11A-4B8D-909D-8A6225FA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84" y="987362"/>
            <a:ext cx="2228557" cy="2228557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D7BFFCA-0407-44A5-A02C-ED392E359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37" y="3904427"/>
            <a:ext cx="2063528" cy="2091413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C15AA0B-1AF6-4480-8D40-049086047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43" y="3824389"/>
            <a:ext cx="2063528" cy="20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1918EC-C85F-4AC9-B220-1DC98F71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Mediawijsheid De Zwaan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E7A638D-D544-4798-9C8E-71422E216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43" y="262333"/>
            <a:ext cx="5885714" cy="633333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19D3663-40E7-43BE-93CE-282D682CF095}"/>
              </a:ext>
            </a:extLst>
          </p:cNvPr>
          <p:cNvSpPr txBox="1"/>
          <p:nvPr/>
        </p:nvSpPr>
        <p:spPr>
          <a:xfrm>
            <a:off x="3153143" y="2474284"/>
            <a:ext cx="7877907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nl-BE" sz="4000" dirty="0"/>
              <a:t>Is dit echt?</a:t>
            </a:r>
          </a:p>
        </p:txBody>
      </p:sp>
    </p:spTree>
    <p:extLst>
      <p:ext uri="{BB962C8B-B14F-4D97-AF65-F5344CB8AC3E}">
        <p14:creationId xmlns:p14="http://schemas.microsoft.com/office/powerpoint/2010/main" val="31482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427</Words>
  <Application>Microsoft Office PowerPoint</Application>
  <PresentationFormat>Breedbeeld</PresentationFormat>
  <Paragraphs>94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 BLANCA</vt:lpstr>
      <vt:lpstr>Arial</vt:lpstr>
      <vt:lpstr>Calibri</vt:lpstr>
      <vt:lpstr>Calibri Light</vt:lpstr>
      <vt:lpstr>Comic Sans MS</vt:lpstr>
      <vt:lpstr>Wingdings</vt:lpstr>
      <vt:lpstr>Kantoorthema</vt:lpstr>
      <vt:lpstr>PowerPoint-presentatie</vt:lpstr>
      <vt:lpstr>De gebruiker</vt:lpstr>
      <vt:lpstr>Stel jezelf in vraag! Sociale media.</vt:lpstr>
      <vt:lpstr>Stel jezelf in vraag! De apparaten.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Jezelf beoordelen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Andy Van de Geuchte</dc:creator>
  <cp:lastModifiedBy>Andy Van de Geuchte</cp:lastModifiedBy>
  <cp:revision>13</cp:revision>
  <dcterms:created xsi:type="dcterms:W3CDTF">2018-11-21T08:59:20Z</dcterms:created>
  <dcterms:modified xsi:type="dcterms:W3CDTF">2018-11-26T10:45:31Z</dcterms:modified>
</cp:coreProperties>
</file>