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69" r:id="rId4"/>
    <p:sldId id="259" r:id="rId5"/>
    <p:sldId id="260" r:id="rId6"/>
    <p:sldId id="261" r:id="rId7"/>
    <p:sldId id="267" r:id="rId8"/>
    <p:sldId id="268" r:id="rId9"/>
    <p:sldId id="272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9B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AEDD7-0AF3-45A3-A98B-6070825B0970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5CA8-8A41-4956-B412-071D284E743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65789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AB782-9CE9-4FAA-A1B2-046F88CC31C5}" type="datetimeFigureOut">
              <a:rPr lang="nl-BE" smtClean="0"/>
              <a:pPr/>
              <a:t>22/12/2016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77B1-BE12-416D-A931-0F6A0869EE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627784" y="5733256"/>
            <a:ext cx="4905980" cy="4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320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22" charset="0"/>
              <a:cs typeface="Arial" pitchFamily="22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1556792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sz="3200" dirty="0" smtClean="0">
              <a:latin typeface="Gill Sans MT" pitchFamily="34" charset="0"/>
            </a:endParaRPr>
          </a:p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dirty="0" smtClean="0">
              <a:latin typeface="Gill Sans MT" pitchFamily="34" charset="0"/>
            </a:endParaRPr>
          </a:p>
          <a:p>
            <a:pPr lvl="2">
              <a:buClr>
                <a:srgbClr val="000099"/>
              </a:buClr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BE" sz="2400" dirty="0" smtClean="0">
              <a:latin typeface="Gill Sans MT" pitchFamily="34" charset="0"/>
            </a:endParaRPr>
          </a:p>
          <a:p>
            <a:pPr lvl="1"/>
            <a:endParaRPr lang="nl-BE" sz="2400" dirty="0" smtClean="0">
              <a:latin typeface="Gill Sans MT" pitchFamily="34" charset="0"/>
            </a:endParaRPr>
          </a:p>
          <a:p>
            <a:endParaRPr lang="nl-B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  <a:ln/>
        </p:spPr>
        <p:txBody>
          <a:bodyPr lIns="92075" tIns="46037" rIns="92075" bIns="46037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544" y="11967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>
              <a:latin typeface="Tahoma"/>
              <a:cs typeface="Tahoma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403648" y="980728"/>
            <a:ext cx="61206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ctr"/>
            <a:r>
              <a:rPr lang="nl-BE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KSVR EUGDACADAMIE</a:t>
            </a:r>
          </a:p>
          <a:p>
            <a:pPr algn="ctr"/>
            <a:r>
              <a:rPr lang="nl-BE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‘OLTEGOARE’</a:t>
            </a:r>
          </a:p>
          <a:p>
            <a:endParaRPr lang="nl-BE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nl-BE" sz="32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nl-BE" sz="32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Renzy\Desktop\Robbe\DSC04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Afbeeldingsresultaat voor ksv roesel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17232"/>
            <a:ext cx="1080120" cy="1080120"/>
          </a:xfrm>
          <a:prstGeom prst="rect">
            <a:avLst/>
          </a:prstGeom>
          <a:noFill/>
        </p:spPr>
      </p:pic>
      <p:pic>
        <p:nvPicPr>
          <p:cNvPr id="17" name="Afbeelding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517232"/>
            <a:ext cx="936104" cy="1080120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1704201" y="980728"/>
            <a:ext cx="5720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 smtClean="0">
                <a:solidFill>
                  <a:schemeClr val="bg1"/>
                </a:solidFill>
                <a:latin typeface="+mj-lt"/>
              </a:rPr>
              <a:t>KSVR</a:t>
            </a:r>
          </a:p>
          <a:p>
            <a:pPr algn="ctr"/>
            <a:r>
              <a:rPr lang="nl-BE" sz="6000" b="1" dirty="0" smtClean="0">
                <a:solidFill>
                  <a:schemeClr val="bg1"/>
                </a:solidFill>
                <a:latin typeface="+mj-lt"/>
              </a:rPr>
              <a:t>JEUGDACADEMIE</a:t>
            </a:r>
            <a:br>
              <a:rPr lang="nl-BE" sz="6000" b="1" dirty="0" smtClean="0">
                <a:solidFill>
                  <a:schemeClr val="bg1"/>
                </a:solidFill>
                <a:latin typeface="+mj-lt"/>
              </a:rPr>
            </a:br>
            <a:r>
              <a:rPr lang="nl-BE" sz="6000" b="1" dirty="0" smtClean="0">
                <a:solidFill>
                  <a:schemeClr val="bg1"/>
                </a:solidFill>
                <a:latin typeface="+mj-lt"/>
              </a:rPr>
              <a:t>‘OLTEGOARE’</a:t>
            </a:r>
            <a:endParaRPr lang="nl-BE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779912" y="5949280"/>
            <a:ext cx="19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</a:rPr>
              <a:t>Seizoen 2017-2018</a:t>
            </a:r>
            <a:endParaRPr lang="nl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23528" y="1556792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sz="3200" dirty="0" smtClean="0">
              <a:latin typeface="Gill Sans MT" pitchFamily="34" charset="0"/>
            </a:endParaRPr>
          </a:p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dirty="0" smtClean="0">
              <a:latin typeface="Gill Sans MT" pitchFamily="34" charset="0"/>
            </a:endParaRPr>
          </a:p>
          <a:p>
            <a:pPr lvl="2">
              <a:buClr>
                <a:srgbClr val="000099"/>
              </a:buClr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BE" sz="2400" dirty="0" smtClean="0">
              <a:latin typeface="Gill Sans MT" pitchFamily="34" charset="0"/>
            </a:endParaRPr>
          </a:p>
          <a:p>
            <a:pPr lvl="1"/>
            <a:endParaRPr lang="nl-BE" sz="2400" dirty="0" smtClean="0">
              <a:latin typeface="Gill Sans MT" pitchFamily="34" charset="0"/>
            </a:endParaRPr>
          </a:p>
          <a:p>
            <a:endParaRPr lang="nl-B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  <a:ln/>
        </p:spPr>
        <p:txBody>
          <a:bodyPr lIns="92075" tIns="46037" rIns="92075" bIns="46037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Tahoma"/>
                <a:cs typeface="Tahoma"/>
              </a:rPr>
              <a:t>Het leven zoals het is…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544" y="11967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>
              <a:latin typeface="Tahoma"/>
              <a:cs typeface="Tahoma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1187624" y="1412776"/>
          <a:ext cx="7080448" cy="379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60"/>
                <a:gridCol w="2448272"/>
                <a:gridCol w="792088"/>
                <a:gridCol w="2952328"/>
              </a:tblGrid>
              <a:tr h="376083">
                <a:tc>
                  <a:txBody>
                    <a:bodyPr/>
                    <a:lstStyle/>
                    <a:p>
                      <a:pPr algn="l"/>
                      <a:r>
                        <a:rPr lang="nl-BE" dirty="0" smtClean="0"/>
                        <a:t>Uur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 smtClean="0"/>
                        <a:t>Activiteit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 smtClean="0"/>
                        <a:t>Uur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 smtClean="0"/>
                        <a:t>Activiteit</a:t>
                      </a:r>
                      <a:endParaRPr lang="nl-BE" dirty="0"/>
                    </a:p>
                  </a:txBody>
                  <a:tcPr/>
                </a:tc>
              </a:tr>
              <a:tr h="376083"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6u30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Opstaan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17u30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Taak maken, toets</a:t>
                      </a:r>
                      <a:r>
                        <a:rPr lang="nl-BE" sz="1200" baseline="0" dirty="0" smtClean="0"/>
                        <a:t> leren</a:t>
                      </a:r>
                      <a:endParaRPr lang="nl-BE" sz="1200" dirty="0"/>
                    </a:p>
                  </a:txBody>
                  <a:tcPr/>
                </a:tc>
              </a:tr>
              <a:tr h="327958"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7u00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Nog</a:t>
                      </a:r>
                      <a:r>
                        <a:rPr lang="nl-BE" sz="1200" baseline="0" dirty="0" smtClean="0"/>
                        <a:t> snel een taak maken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18u15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Vertrek met auto naar de training</a:t>
                      </a:r>
                      <a:endParaRPr lang="nl-BE" sz="1200" dirty="0"/>
                    </a:p>
                  </a:txBody>
                  <a:tcPr/>
                </a:tc>
              </a:tr>
              <a:tr h="376083"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7u30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Met de fiets naar het</a:t>
                      </a:r>
                      <a:r>
                        <a:rPr lang="nl-BE" sz="1200" baseline="0" dirty="0" smtClean="0"/>
                        <a:t> station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19u15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Training</a:t>
                      </a:r>
                      <a:endParaRPr lang="nl-BE" sz="1200" dirty="0"/>
                    </a:p>
                  </a:txBody>
                  <a:tcPr/>
                </a:tc>
              </a:tr>
              <a:tr h="376083"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7u45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Met de trein naar school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21u00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Vertrek</a:t>
                      </a:r>
                      <a:r>
                        <a:rPr lang="nl-BE" sz="1200" baseline="0" dirty="0" smtClean="0"/>
                        <a:t> auto naar huis</a:t>
                      </a:r>
                      <a:endParaRPr lang="nl-BE" sz="1200" dirty="0"/>
                    </a:p>
                  </a:txBody>
                  <a:tcPr/>
                </a:tc>
              </a:tr>
              <a:tr h="376083"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8u15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Snel ongezond ontbijt</a:t>
                      </a:r>
                      <a:r>
                        <a:rPr lang="nl-BE" sz="1200" baseline="0" dirty="0" smtClean="0"/>
                        <a:t> want daarnet geen tijd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21u30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Avondmaal</a:t>
                      </a:r>
                      <a:endParaRPr lang="nl-BE" sz="1200" dirty="0"/>
                    </a:p>
                  </a:txBody>
                  <a:tcPr/>
                </a:tc>
              </a:tr>
              <a:tr h="376083"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8u30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Begin schooldag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Taak</a:t>
                      </a:r>
                      <a:r>
                        <a:rPr lang="nl-BE" sz="1200" baseline="0" dirty="0" smtClean="0"/>
                        <a:t> maken</a:t>
                      </a:r>
                      <a:endParaRPr lang="nl-BE" sz="1200" dirty="0"/>
                    </a:p>
                  </a:txBody>
                  <a:tcPr/>
                </a:tc>
              </a:tr>
              <a:tr h="376083"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16u30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Einde schooldag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Toets</a:t>
                      </a:r>
                      <a:r>
                        <a:rPr lang="nl-BE" sz="1200" baseline="0" dirty="0" smtClean="0"/>
                        <a:t> leren</a:t>
                      </a:r>
                      <a:endParaRPr lang="nl-BE" sz="1200" dirty="0"/>
                    </a:p>
                  </a:txBody>
                  <a:tcPr/>
                </a:tc>
              </a:tr>
              <a:tr h="376083"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16u45 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Met de trein naar </a:t>
                      </a:r>
                      <a:r>
                        <a:rPr lang="nl-BE" sz="1200" dirty="0" smtClean="0"/>
                        <a:t>huis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Ontspanning</a:t>
                      </a:r>
                      <a:endParaRPr lang="nl-BE" sz="1200" dirty="0"/>
                    </a:p>
                  </a:txBody>
                  <a:tcPr/>
                </a:tc>
              </a:tr>
              <a:tr h="376083"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17u15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Met de fiets naar huis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??u??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sz="1200" dirty="0" smtClean="0"/>
                        <a:t>Te laat</a:t>
                      </a:r>
                      <a:r>
                        <a:rPr lang="nl-BE" sz="1200" baseline="0" dirty="0" smtClean="0"/>
                        <a:t> gaan slapen</a:t>
                      </a:r>
                      <a:endParaRPr lang="nl-B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hthoek 9"/>
          <p:cNvSpPr/>
          <p:nvPr/>
        </p:nvSpPr>
        <p:spPr>
          <a:xfrm>
            <a:off x="499292" y="5733256"/>
            <a:ext cx="7712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b="1" dirty="0" smtClean="0">
                <a:latin typeface="Tahoma"/>
                <a:cs typeface="Tahoma"/>
              </a:rPr>
              <a:t>…van een KSVR Jeugdvoetballer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nzy\Desktop\Robbe\DSC04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755576" y="6206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2000" dirty="0" smtClean="0">
                <a:solidFill>
                  <a:schemeClr val="bg1"/>
                </a:solidFill>
              </a:rPr>
              <a:t>“</a:t>
            </a:r>
            <a:r>
              <a:rPr lang="nl-BE" sz="2000" dirty="0" err="1" smtClean="0">
                <a:solidFill>
                  <a:schemeClr val="bg1"/>
                </a:solidFill>
              </a:rPr>
              <a:t>Robbe</a:t>
            </a:r>
            <a:r>
              <a:rPr lang="nl-BE" sz="2000" dirty="0" smtClean="0">
                <a:solidFill>
                  <a:schemeClr val="bg1"/>
                </a:solidFill>
              </a:rPr>
              <a:t>, vandaag spelen we vanaf 1</a:t>
            </a:r>
            <a:r>
              <a:rPr lang="nl-BE" sz="2000" baseline="30000" dirty="0" smtClean="0">
                <a:solidFill>
                  <a:schemeClr val="bg1"/>
                </a:solidFill>
              </a:rPr>
              <a:t>ste</a:t>
            </a:r>
            <a:r>
              <a:rPr lang="nl-BE" sz="2000" dirty="0" smtClean="0">
                <a:solidFill>
                  <a:schemeClr val="bg1"/>
                </a:solidFill>
              </a:rPr>
              <a:t> minuut high </a:t>
            </a:r>
            <a:r>
              <a:rPr lang="nl-BE" sz="2000" dirty="0" err="1" smtClean="0">
                <a:solidFill>
                  <a:schemeClr val="bg1"/>
                </a:solidFill>
              </a:rPr>
              <a:t>press</a:t>
            </a:r>
            <a:r>
              <a:rPr lang="nl-BE" sz="2000" dirty="0" smtClean="0">
                <a:solidFill>
                  <a:schemeClr val="bg1"/>
                </a:solidFill>
              </a:rPr>
              <a:t>. Ga voor iedere bal voor de volle 100%” </a:t>
            </a:r>
            <a:r>
              <a:rPr lang="nl-BE" sz="1200" dirty="0" smtClean="0">
                <a:solidFill>
                  <a:schemeClr val="bg1"/>
                </a:solidFill>
              </a:rPr>
              <a:t>(trainer)</a:t>
            </a:r>
          </a:p>
          <a:p>
            <a:pPr>
              <a:buNone/>
            </a:pPr>
            <a:endParaRPr lang="nl-BE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BE" sz="2000" dirty="0" smtClean="0">
                <a:solidFill>
                  <a:schemeClr val="bg1"/>
                </a:solidFill>
              </a:rPr>
              <a:t>“</a:t>
            </a:r>
            <a:r>
              <a:rPr lang="nl-BE" sz="2000" dirty="0" err="1" smtClean="0">
                <a:solidFill>
                  <a:schemeClr val="bg1"/>
                </a:solidFill>
              </a:rPr>
              <a:t>Robbe</a:t>
            </a:r>
            <a:r>
              <a:rPr lang="nl-BE" sz="2000" dirty="0" smtClean="0">
                <a:solidFill>
                  <a:schemeClr val="bg1"/>
                </a:solidFill>
              </a:rPr>
              <a:t>, je verloor bijna iedere bal. Ik verwacht op de volgende trainingen en wedstrijd een reactie!” </a:t>
            </a:r>
            <a:r>
              <a:rPr lang="nl-BE" sz="1200" dirty="0" smtClean="0">
                <a:solidFill>
                  <a:schemeClr val="bg1"/>
                </a:solidFill>
              </a:rPr>
              <a:t>(trainer)</a:t>
            </a:r>
          </a:p>
          <a:p>
            <a:pPr>
              <a:buNone/>
            </a:pPr>
            <a:endParaRPr lang="nl-BE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BE" sz="2000" dirty="0" smtClean="0">
                <a:solidFill>
                  <a:schemeClr val="bg1"/>
                </a:solidFill>
              </a:rPr>
              <a:t>“</a:t>
            </a:r>
            <a:r>
              <a:rPr lang="nl-BE" sz="2000" dirty="0" err="1" smtClean="0">
                <a:solidFill>
                  <a:schemeClr val="bg1"/>
                </a:solidFill>
              </a:rPr>
              <a:t>Robbe</a:t>
            </a:r>
            <a:r>
              <a:rPr lang="nl-BE" sz="2000" dirty="0" smtClean="0">
                <a:solidFill>
                  <a:schemeClr val="bg1"/>
                </a:solidFill>
              </a:rPr>
              <a:t>, wat een wedstrijd was dat? Wil jij geen voetballer worden misschien? In mijn tijd ging ik er wel voor!” </a:t>
            </a:r>
            <a:r>
              <a:rPr lang="nl-BE" sz="1200" dirty="0" smtClean="0">
                <a:solidFill>
                  <a:schemeClr val="bg1"/>
                </a:solidFill>
              </a:rPr>
              <a:t>(ouder)</a:t>
            </a:r>
          </a:p>
          <a:p>
            <a:pPr>
              <a:buNone/>
            </a:pPr>
            <a:endParaRPr lang="nl-BE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BE" sz="2000" dirty="0" smtClean="0">
                <a:solidFill>
                  <a:schemeClr val="bg1"/>
                </a:solidFill>
              </a:rPr>
              <a:t>“</a:t>
            </a:r>
            <a:r>
              <a:rPr lang="nl-BE" sz="2000" dirty="0" err="1" smtClean="0">
                <a:solidFill>
                  <a:schemeClr val="bg1"/>
                </a:solidFill>
              </a:rPr>
              <a:t>Robbe</a:t>
            </a:r>
            <a:r>
              <a:rPr lang="nl-BE" sz="2000" dirty="0" smtClean="0">
                <a:solidFill>
                  <a:schemeClr val="bg1"/>
                </a:solidFill>
              </a:rPr>
              <a:t>, je punten voor wiskunde kunnen heel wat beter. Mits meer inzet kan je betere punten behalen!” </a:t>
            </a:r>
            <a:r>
              <a:rPr lang="nl-BE" sz="1200" dirty="0" smtClean="0">
                <a:solidFill>
                  <a:schemeClr val="bg1"/>
                </a:solidFill>
              </a:rPr>
              <a:t>(leerkracht)</a:t>
            </a:r>
          </a:p>
          <a:p>
            <a:pPr>
              <a:buNone/>
            </a:pPr>
            <a:endParaRPr lang="nl-BE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BE" sz="2000" dirty="0" smtClean="0">
                <a:solidFill>
                  <a:schemeClr val="bg1"/>
                </a:solidFill>
              </a:rPr>
              <a:t>“</a:t>
            </a:r>
            <a:r>
              <a:rPr lang="nl-BE" sz="2000" dirty="0" err="1" smtClean="0">
                <a:solidFill>
                  <a:schemeClr val="bg1"/>
                </a:solidFill>
              </a:rPr>
              <a:t>Robbe</a:t>
            </a:r>
            <a:r>
              <a:rPr lang="nl-BE" sz="2000" dirty="0" smtClean="0">
                <a:solidFill>
                  <a:schemeClr val="bg1"/>
                </a:solidFill>
              </a:rPr>
              <a:t>, je zit vaak te slapen in de lessen aardrijkskunde. Ga je wel op tijd naar bed?” </a:t>
            </a:r>
            <a:r>
              <a:rPr lang="nl-BE" sz="1200" dirty="0" smtClean="0">
                <a:solidFill>
                  <a:schemeClr val="bg1"/>
                </a:solidFill>
              </a:rPr>
              <a:t>(leerkracht)</a:t>
            </a:r>
          </a:p>
          <a:p>
            <a:pPr>
              <a:buNone/>
            </a:pPr>
            <a:endParaRPr lang="nl-BE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BE" sz="2000" dirty="0" smtClean="0">
                <a:solidFill>
                  <a:schemeClr val="bg1"/>
                </a:solidFill>
              </a:rPr>
              <a:t>“</a:t>
            </a:r>
            <a:r>
              <a:rPr lang="nl-BE" sz="2000" dirty="0" err="1" smtClean="0">
                <a:solidFill>
                  <a:schemeClr val="bg1"/>
                </a:solidFill>
              </a:rPr>
              <a:t>Robbe</a:t>
            </a:r>
            <a:r>
              <a:rPr lang="nl-BE" sz="2000" dirty="0" smtClean="0">
                <a:solidFill>
                  <a:schemeClr val="bg1"/>
                </a:solidFill>
              </a:rPr>
              <a:t>, je punten trekken ook al op niets. Wat scheelt er toch? </a:t>
            </a:r>
            <a:r>
              <a:rPr lang="nl-BE" sz="1200" dirty="0" smtClean="0">
                <a:solidFill>
                  <a:schemeClr val="bg1"/>
                </a:solidFill>
              </a:rPr>
              <a:t>(ouder)</a:t>
            </a:r>
            <a:endParaRPr lang="nl-B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nzy\Desktop\Robbe\DSC04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2314477" cy="367240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23528" y="1196752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sz="3200" dirty="0" smtClean="0">
              <a:latin typeface="Gill Sans MT" pitchFamily="34" charset="0"/>
            </a:endParaRPr>
          </a:p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dirty="0" smtClean="0">
              <a:latin typeface="Gill Sans MT" pitchFamily="34" charset="0"/>
            </a:endParaRPr>
          </a:p>
          <a:p>
            <a:pPr lvl="2">
              <a:buClr>
                <a:srgbClr val="000099"/>
              </a:buClr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BE" sz="2400" dirty="0" smtClean="0">
              <a:latin typeface="Gill Sans MT" pitchFamily="34" charset="0"/>
            </a:endParaRPr>
          </a:p>
          <a:p>
            <a:pPr lvl="1"/>
            <a:endParaRPr lang="nl-BE" sz="2400" dirty="0" smtClean="0">
              <a:latin typeface="Gill Sans MT" pitchFamily="34" charset="0"/>
            </a:endParaRPr>
          </a:p>
          <a:p>
            <a:endParaRPr lang="nl-B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  <a:ln/>
        </p:spPr>
        <p:txBody>
          <a:bodyPr lIns="92075" tIns="46037" rIns="92075" bIns="46037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4046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3600" b="1" dirty="0" smtClean="0">
              <a:latin typeface="Tahoma"/>
              <a:cs typeface="Tahoma"/>
            </a:endParaRPr>
          </a:p>
          <a:p>
            <a:pPr algn="ctr"/>
            <a:endParaRPr lang="nl-NL" sz="3600" b="1" dirty="0" smtClean="0">
              <a:latin typeface="Tahoma"/>
              <a:cs typeface="Tahoma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134076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 smtClean="0">
              <a:latin typeface="Tahoma"/>
              <a:cs typeface="Tahoma"/>
            </a:endParaRPr>
          </a:p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>
              <a:latin typeface="Tahoma"/>
              <a:cs typeface="Tahoma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b="1" dirty="0" smtClean="0"/>
              <a:t>KSVR </a:t>
            </a:r>
            <a:br>
              <a:rPr lang="nl-BE" sz="2000" b="1" dirty="0" smtClean="0"/>
            </a:br>
            <a:r>
              <a:rPr lang="nl-BE" sz="2000" b="1" dirty="0" smtClean="0"/>
              <a:t>JEUGDACADEMIE </a:t>
            </a:r>
            <a:br>
              <a:rPr lang="nl-BE" sz="2000" b="1" dirty="0" smtClean="0"/>
            </a:br>
            <a:r>
              <a:rPr lang="nl-BE" sz="2000" b="1" dirty="0" smtClean="0"/>
              <a:t>‘OLTEGOARE’</a:t>
            </a:r>
            <a:endParaRPr lang="nl-BE" sz="2000" b="1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/>
          </a:bodyPr>
          <a:lstStyle/>
          <a:p>
            <a:r>
              <a:rPr lang="nl-BE" dirty="0" smtClean="0"/>
              <a:t>Middelbare school diploma zonder achterstand</a:t>
            </a:r>
          </a:p>
          <a:p>
            <a:r>
              <a:rPr lang="nl-BE" dirty="0" smtClean="0"/>
              <a:t>6 extra trainingsuren</a:t>
            </a:r>
          </a:p>
          <a:p>
            <a:r>
              <a:rPr lang="nl-BE" dirty="0" smtClean="0"/>
              <a:t>Studiebegeleiding op KSVR</a:t>
            </a:r>
          </a:p>
          <a:p>
            <a:r>
              <a:rPr lang="nl-BE" dirty="0" smtClean="0"/>
              <a:t>Gezonde voeding</a:t>
            </a:r>
          </a:p>
          <a:p>
            <a:r>
              <a:rPr lang="nl-BE" dirty="0" smtClean="0"/>
              <a:t>Extra rust</a:t>
            </a:r>
          </a:p>
          <a:p>
            <a:r>
              <a:rPr lang="nl-BE" dirty="0" smtClean="0"/>
              <a:t>Ontspanning</a:t>
            </a:r>
          </a:p>
          <a:p>
            <a:r>
              <a:rPr lang="nl-BE" dirty="0" smtClean="0"/>
              <a:t>Individuele ontwikkeling als </a:t>
            </a:r>
          </a:p>
          <a:p>
            <a:pPr>
              <a:buNone/>
            </a:pPr>
            <a:r>
              <a:rPr lang="nl-BE" dirty="0" smtClean="0"/>
              <a:t>	voetballer, student, persoon</a:t>
            </a:r>
            <a:endParaRPr lang="nl-BE" dirty="0"/>
          </a:p>
        </p:txBody>
      </p:sp>
      <p:sp>
        <p:nvSpPr>
          <p:cNvPr id="16" name="Tijdelijke aanduiding voor inhoud 15"/>
          <p:cNvSpPr>
            <a:spLocks noGrp="1"/>
          </p:cNvSpPr>
          <p:nvPr>
            <p:ph sz="half" idx="2"/>
          </p:nvPr>
        </p:nvSpPr>
        <p:spPr>
          <a:xfrm>
            <a:off x="6228184" y="2060848"/>
            <a:ext cx="2458616" cy="4065315"/>
          </a:xfrm>
        </p:spPr>
        <p:txBody>
          <a:bodyPr>
            <a:normAutofit/>
          </a:bodyPr>
          <a:lstStyle/>
          <a:p>
            <a:endParaRPr lang="nl-BE" dirty="0"/>
          </a:p>
        </p:txBody>
      </p:sp>
      <p:pic>
        <p:nvPicPr>
          <p:cNvPr id="12" name="Picture 2" descr="Afbeeldingsresultaat voor ksv roesel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2128" cy="1152128"/>
          </a:xfrm>
          <a:prstGeom prst="rect">
            <a:avLst/>
          </a:prstGeom>
          <a:noFill/>
        </p:spPr>
      </p:pic>
      <p:pic>
        <p:nvPicPr>
          <p:cNvPr id="13" name="Afbeelding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3000" y="188640"/>
            <a:ext cx="881000" cy="8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96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g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564904"/>
            <a:ext cx="3810000" cy="2857500"/>
          </a:xfrm>
          <a:prstGeom prst="rect">
            <a:avLst/>
          </a:prstGeom>
        </p:spPr>
      </p:pic>
      <p:pic>
        <p:nvPicPr>
          <p:cNvPr id="1028" name="Afbeelding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3000" y="0"/>
            <a:ext cx="881000" cy="8810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23528" y="1556792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sz="3200" dirty="0" smtClean="0">
              <a:latin typeface="Gill Sans MT" pitchFamily="34" charset="0"/>
            </a:endParaRPr>
          </a:p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dirty="0" smtClean="0">
              <a:latin typeface="Gill Sans MT" pitchFamily="34" charset="0"/>
            </a:endParaRPr>
          </a:p>
          <a:p>
            <a:pPr lvl="2">
              <a:buClr>
                <a:srgbClr val="000099"/>
              </a:buClr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BE" sz="2400" dirty="0" smtClean="0">
              <a:latin typeface="Gill Sans MT" pitchFamily="34" charset="0"/>
            </a:endParaRPr>
          </a:p>
          <a:p>
            <a:pPr lvl="1"/>
            <a:endParaRPr lang="nl-BE" sz="2400" dirty="0" smtClean="0">
              <a:latin typeface="Gill Sans MT" pitchFamily="34" charset="0"/>
            </a:endParaRPr>
          </a:p>
          <a:p>
            <a:endParaRPr lang="nl-B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  <a:ln/>
        </p:spPr>
        <p:txBody>
          <a:bodyPr lIns="92075" tIns="46037" rIns="92075" bIns="46037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34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Inhoudelijk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0" y="198884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nl-NL" sz="2400" dirty="0">
              <a:latin typeface="Tahoma"/>
              <a:cs typeface="Tahom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6 uur training per week tijdens de lesuren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Onder leiding van </a:t>
            </a:r>
            <a:r>
              <a:rPr lang="nl-NL" sz="2400" dirty="0" err="1" smtClean="0">
                <a:latin typeface="Tahoma"/>
                <a:cs typeface="Tahoma"/>
              </a:rPr>
              <a:t>Renzy</a:t>
            </a:r>
            <a:r>
              <a:rPr lang="nl-NL" sz="2400" dirty="0" smtClean="0">
                <a:latin typeface="Tahoma"/>
                <a:cs typeface="Tahoma"/>
              </a:rPr>
              <a:t> </a:t>
            </a:r>
            <a:r>
              <a:rPr lang="nl-NL" sz="2400" dirty="0" err="1" smtClean="0">
                <a:latin typeface="Tahoma"/>
                <a:cs typeface="Tahoma"/>
              </a:rPr>
              <a:t>Callewaert</a:t>
            </a: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Individuele (keeper)training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Techniektraining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CLUSK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Videoanalyse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Persoonlijk </a:t>
            </a:r>
            <a:r>
              <a:rPr lang="nl-NL" sz="2400" dirty="0" err="1" smtClean="0">
                <a:latin typeface="Tahoma"/>
                <a:cs typeface="Tahoma"/>
              </a:rPr>
              <a:t>OntwikkelingsPlan</a:t>
            </a: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Mogelijkheid tot een vrije avond want training overdag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Zowel mogelijk in ASO, TSO en BSO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Studiebegeleiding op dinsdag</a:t>
            </a:r>
          </a:p>
          <a:p>
            <a:endParaRPr lang="nl-NL" sz="2400" dirty="0" smtClean="0">
              <a:latin typeface="Tahoma"/>
              <a:cs typeface="Tahoma"/>
            </a:endParaRPr>
          </a:p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>
              <a:latin typeface="Tahoma"/>
              <a:cs typeface="Tahom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60648"/>
            <a:ext cx="9144000" cy="1143000"/>
          </a:xfrm>
          <a:prstGeom prst="rect">
            <a:avLst/>
          </a:prstGeom>
          <a:noFill/>
          <a:ln/>
        </p:spPr>
        <p:txBody>
          <a:bodyPr lIns="92075" tIns="46037" rIns="92075" bIns="46037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483768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b="1" dirty="0" smtClean="0"/>
              <a:t>KSVR </a:t>
            </a:r>
            <a:br>
              <a:rPr lang="nl-BE" b="1" dirty="0" smtClean="0"/>
            </a:br>
            <a:r>
              <a:rPr lang="nl-BE" b="1" dirty="0" smtClean="0"/>
              <a:t>JEUGDACADEMIE </a:t>
            </a:r>
            <a:br>
              <a:rPr lang="nl-BE" b="1" dirty="0" smtClean="0"/>
            </a:br>
            <a:r>
              <a:rPr lang="nl-BE" b="1" dirty="0" smtClean="0"/>
              <a:t>‘OLTEGOARE’</a:t>
            </a:r>
            <a:endParaRPr lang="nl-BE" dirty="0"/>
          </a:p>
        </p:txBody>
      </p:sp>
      <p:pic>
        <p:nvPicPr>
          <p:cNvPr id="12" name="Picture 2" descr="Afbeeldingsresultaat voor ksv roesel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52128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21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627784" y="5733256"/>
            <a:ext cx="4905980" cy="4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2" charset="0"/>
                <a:cs typeface="Arial" pitchFamily="22" charset="0"/>
              </a:rPr>
              <a:t>meer dan onderwijs</a:t>
            </a:r>
            <a:endParaRPr kumimoji="0" lang="nl-BE" sz="320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22" charset="0"/>
              <a:cs typeface="Arial" pitchFamily="22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1196752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sz="3200" dirty="0" smtClean="0">
              <a:latin typeface="Gill Sans MT" pitchFamily="34" charset="0"/>
            </a:endParaRPr>
          </a:p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dirty="0" smtClean="0">
              <a:latin typeface="Gill Sans MT" pitchFamily="34" charset="0"/>
            </a:endParaRPr>
          </a:p>
          <a:p>
            <a:pPr lvl="2">
              <a:buClr>
                <a:srgbClr val="000099"/>
              </a:buClr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BE" sz="2400" dirty="0" smtClean="0">
              <a:latin typeface="Gill Sans MT" pitchFamily="34" charset="0"/>
            </a:endParaRPr>
          </a:p>
          <a:p>
            <a:pPr lvl="1"/>
            <a:endParaRPr lang="nl-BE" sz="2400" dirty="0" smtClean="0">
              <a:latin typeface="Gill Sans MT" pitchFamily="34" charset="0"/>
            </a:endParaRPr>
          </a:p>
          <a:p>
            <a:endParaRPr lang="nl-B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  <a:noFill/>
          <a:ln/>
        </p:spPr>
        <p:txBody>
          <a:bodyPr lIns="92075" tIns="46037" rIns="92075" bIns="46037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34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Troeven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431" y="213285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Ervaring MSKA ‘Optie voetbal’ sedert 2014 </a:t>
            </a:r>
          </a:p>
          <a:p>
            <a:pPr marL="342900" indent="-342900"/>
            <a:r>
              <a:rPr lang="nl-NL" sz="2400" dirty="0" smtClean="0">
                <a:latin typeface="Tahoma"/>
                <a:cs typeface="Tahoma"/>
              </a:rPr>
              <a:t>	(reeds 35 voetballers)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Sport op school: 	</a:t>
            </a:r>
            <a:r>
              <a:rPr lang="nl-NL" sz="2400" dirty="0" err="1" smtClean="0">
                <a:latin typeface="Tahoma"/>
                <a:cs typeface="Tahoma"/>
              </a:rPr>
              <a:t>Sport-Wetenschappen</a:t>
            </a:r>
            <a:r>
              <a:rPr lang="nl-NL" sz="2400" dirty="0" smtClean="0">
                <a:latin typeface="Tahoma"/>
                <a:cs typeface="Tahoma"/>
              </a:rPr>
              <a:t> in ASO					LO en Sport in TSO</a:t>
            </a:r>
          </a:p>
          <a:p>
            <a:pPr marL="3086100" lvl="6" indent="-342900"/>
            <a:r>
              <a:rPr lang="nl-NL" sz="2400" dirty="0" smtClean="0">
                <a:latin typeface="Tahoma"/>
                <a:cs typeface="Tahoma"/>
              </a:rPr>
              <a:t>Extra uren sport in BSO</a:t>
            </a:r>
          </a:p>
          <a:p>
            <a:pPr marL="3086100" lvl="6" indent="-342900">
              <a:buFont typeface="Arial" pitchFamily="34" charset="0"/>
              <a:buChar char="•"/>
            </a:pP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Extra faciliteiten aan ‘elite’-sporters: voetbal, wielrennen, judo,…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latin typeface="Tahoma"/>
                <a:cs typeface="Tahoma"/>
              </a:rPr>
              <a:t>Mogelijkheid tot internaat</a:t>
            </a:r>
          </a:p>
          <a:p>
            <a:pPr marL="342900" indent="-342900"/>
            <a:endParaRPr lang="nl-NL" sz="2400" dirty="0" smtClean="0">
              <a:latin typeface="Tahoma"/>
              <a:cs typeface="Tahoma"/>
            </a:endParaRPr>
          </a:p>
          <a:p>
            <a:endParaRPr lang="nl-NL" sz="2400" dirty="0" smtClean="0">
              <a:latin typeface="Tahoma"/>
              <a:cs typeface="Tahoma"/>
            </a:endParaRPr>
          </a:p>
          <a:p>
            <a:pPr marL="342900" indent="-342900"/>
            <a:endParaRPr lang="nl-NL" sz="2400" dirty="0">
              <a:latin typeface="Tahoma"/>
              <a:cs typeface="Tahoma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267744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b="1" dirty="0" smtClean="0"/>
              <a:t>KSVR </a:t>
            </a:r>
            <a:br>
              <a:rPr lang="nl-BE" b="1" dirty="0" smtClean="0"/>
            </a:br>
            <a:r>
              <a:rPr lang="nl-BE" b="1" dirty="0" smtClean="0"/>
              <a:t>JEUGDACADEMIE </a:t>
            </a:r>
            <a:br>
              <a:rPr lang="nl-BE" b="1" dirty="0" smtClean="0"/>
            </a:br>
            <a:r>
              <a:rPr lang="nl-BE" b="1" dirty="0" smtClean="0"/>
              <a:t>‘OLTEGOARE’</a:t>
            </a:r>
            <a:endParaRPr lang="nl-BE" dirty="0"/>
          </a:p>
        </p:txBody>
      </p:sp>
      <p:pic>
        <p:nvPicPr>
          <p:cNvPr id="10" name="Afbeelding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3000" y="0"/>
            <a:ext cx="881000" cy="881000"/>
          </a:xfrm>
          <a:prstGeom prst="rect">
            <a:avLst/>
          </a:prstGeom>
          <a:noFill/>
        </p:spPr>
      </p:pic>
      <p:pic>
        <p:nvPicPr>
          <p:cNvPr id="11" name="Picture 2" descr="Afbeeldingsresultaat voor ksv roesel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2128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6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nzy\Desktop\Robbe\DSC04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2880320" cy="3609400"/>
          </a:xfrm>
          <a:prstGeom prst="rect">
            <a:avLst/>
          </a:prstGeom>
          <a:noFill/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627784" y="5733256"/>
            <a:ext cx="4905980" cy="4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2" charset="0"/>
                <a:cs typeface="Arial" pitchFamily="22" charset="0"/>
              </a:rPr>
              <a:t>mee dan onderwijs</a:t>
            </a:r>
            <a:endParaRPr kumimoji="0" lang="nl-BE" sz="320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22" charset="0"/>
              <a:cs typeface="Arial" pitchFamily="22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1196752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sz="3200" dirty="0" smtClean="0">
              <a:latin typeface="Gill Sans MT" pitchFamily="34" charset="0"/>
            </a:endParaRPr>
          </a:p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dirty="0" smtClean="0">
              <a:latin typeface="Gill Sans MT" pitchFamily="34" charset="0"/>
            </a:endParaRPr>
          </a:p>
          <a:p>
            <a:pPr lvl="2">
              <a:buClr>
                <a:srgbClr val="000099"/>
              </a:buClr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BE" sz="2400" dirty="0" smtClean="0">
              <a:latin typeface="Gill Sans MT" pitchFamily="34" charset="0"/>
            </a:endParaRPr>
          </a:p>
          <a:p>
            <a:pPr lvl="1"/>
            <a:endParaRPr lang="nl-BE" sz="2400" dirty="0" smtClean="0">
              <a:latin typeface="Gill Sans MT" pitchFamily="34" charset="0"/>
            </a:endParaRPr>
          </a:p>
          <a:p>
            <a:endParaRPr lang="nl-B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1196752"/>
            <a:ext cx="9144000" cy="1143000"/>
          </a:xfrm>
          <a:prstGeom prst="rect">
            <a:avLst/>
          </a:prstGeom>
          <a:noFill/>
          <a:ln/>
        </p:spPr>
        <p:txBody>
          <a:bodyPr lIns="92075" tIns="46037" rIns="92075" bIns="46037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68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Weekschema</a:t>
            </a:r>
          </a:p>
          <a:p>
            <a:pPr algn="ctr"/>
            <a:endParaRPr lang="nl-NL" sz="3600" b="1" dirty="0" smtClean="0">
              <a:latin typeface="Tahoma"/>
              <a:cs typeface="Tahoma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431" y="105273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 smtClean="0">
              <a:latin typeface="Tahoma"/>
              <a:cs typeface="Tahoma"/>
            </a:endParaRPr>
          </a:p>
          <a:p>
            <a:endParaRPr lang="nl-NL" sz="2400" dirty="0">
              <a:latin typeface="Tahoma"/>
              <a:cs typeface="Tahoma"/>
            </a:endParaRPr>
          </a:p>
          <a:p>
            <a:endParaRPr lang="nl-NL" sz="2400" dirty="0" smtClean="0">
              <a:latin typeface="Tahoma"/>
              <a:cs typeface="Tahoma"/>
            </a:endParaRPr>
          </a:p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>
              <a:latin typeface="Tahoma"/>
              <a:cs typeface="Tahoma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323528" y="2060848"/>
          <a:ext cx="4536504" cy="355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3096344"/>
              </a:tblGrid>
              <a:tr h="253193">
                <a:tc>
                  <a:txBody>
                    <a:bodyPr/>
                    <a:lstStyle/>
                    <a:p>
                      <a:r>
                        <a:rPr lang="nl-BE" dirty="0" smtClean="0"/>
                        <a:t>DAG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Trainingsmomenten</a:t>
                      </a:r>
                      <a:endParaRPr lang="nl-BE" dirty="0"/>
                    </a:p>
                  </a:txBody>
                  <a:tcPr/>
                </a:tc>
              </a:tr>
              <a:tr h="253193">
                <a:tc>
                  <a:txBody>
                    <a:bodyPr/>
                    <a:lstStyle/>
                    <a:p>
                      <a:r>
                        <a:rPr lang="nl-BE" dirty="0" smtClean="0"/>
                        <a:t>Maandag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19u15-20u45 (KSVR)</a:t>
                      </a:r>
                      <a:endParaRPr lang="nl-BE" dirty="0"/>
                    </a:p>
                  </a:txBody>
                  <a:tcPr/>
                </a:tc>
              </a:tr>
              <a:tr h="632982">
                <a:tc>
                  <a:txBody>
                    <a:bodyPr/>
                    <a:lstStyle/>
                    <a:p>
                      <a:r>
                        <a:rPr lang="nl-BE" dirty="0" smtClean="0"/>
                        <a:t>Dinsdag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15u00-16u30 (OLTEGOARE)</a:t>
                      </a:r>
                    </a:p>
                    <a:p>
                      <a:r>
                        <a:rPr lang="nl-BE" b="0" dirty="0" smtClean="0"/>
                        <a:t>19u15-20u45</a:t>
                      </a:r>
                      <a:r>
                        <a:rPr lang="nl-BE" b="0" baseline="0" dirty="0" smtClean="0"/>
                        <a:t> (KSVR)</a:t>
                      </a:r>
                      <a:endParaRPr lang="nl-BE" b="0" dirty="0"/>
                    </a:p>
                  </a:txBody>
                  <a:tcPr/>
                </a:tc>
              </a:tr>
              <a:tr h="443087">
                <a:tc>
                  <a:txBody>
                    <a:bodyPr/>
                    <a:lstStyle/>
                    <a:p>
                      <a:r>
                        <a:rPr lang="nl-BE" dirty="0" smtClean="0"/>
                        <a:t>Woensdag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11u30-13u00 (OLTEGOARE)</a:t>
                      </a:r>
                    </a:p>
                  </a:txBody>
                  <a:tcPr/>
                </a:tc>
              </a:tr>
              <a:tr h="443087">
                <a:tc>
                  <a:txBody>
                    <a:bodyPr/>
                    <a:lstStyle/>
                    <a:p>
                      <a:r>
                        <a:rPr lang="nl-BE" dirty="0" smtClean="0"/>
                        <a:t>Donderdag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8u30-10u00 (OLTEGOARE)</a:t>
                      </a:r>
                    </a:p>
                    <a:p>
                      <a:r>
                        <a:rPr lang="nl-BE" dirty="0" smtClean="0"/>
                        <a:t>19u15-20u45 (KSVR)</a:t>
                      </a:r>
                      <a:endParaRPr lang="nl-BE" dirty="0"/>
                    </a:p>
                  </a:txBody>
                  <a:tcPr/>
                </a:tc>
              </a:tr>
              <a:tr h="253193">
                <a:tc>
                  <a:txBody>
                    <a:bodyPr/>
                    <a:lstStyle/>
                    <a:p>
                      <a:r>
                        <a:rPr lang="nl-BE" dirty="0" smtClean="0"/>
                        <a:t>Vrijdag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 smtClean="0"/>
                        <a:t>Vrij</a:t>
                      </a:r>
                      <a:endParaRPr lang="nl-BE" dirty="0"/>
                    </a:p>
                  </a:txBody>
                  <a:tcPr/>
                </a:tc>
              </a:tr>
              <a:tr h="253193">
                <a:tc>
                  <a:txBody>
                    <a:bodyPr/>
                    <a:lstStyle/>
                    <a:p>
                      <a:r>
                        <a:rPr lang="nl-BE" dirty="0" smtClean="0"/>
                        <a:t>Zaterdag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Wedstrijd</a:t>
                      </a:r>
                      <a:endParaRPr lang="nl-BE" dirty="0"/>
                    </a:p>
                  </a:txBody>
                  <a:tcPr/>
                </a:tc>
              </a:tr>
              <a:tr h="253193">
                <a:tc>
                  <a:txBody>
                    <a:bodyPr/>
                    <a:lstStyle/>
                    <a:p>
                      <a:r>
                        <a:rPr lang="nl-BE" dirty="0" smtClean="0"/>
                        <a:t>Zondag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Optioneel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hthoek 9"/>
          <p:cNvSpPr/>
          <p:nvPr/>
        </p:nvSpPr>
        <p:spPr>
          <a:xfrm>
            <a:off x="2267744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b="1" dirty="0" smtClean="0"/>
              <a:t>KSVR </a:t>
            </a:r>
            <a:br>
              <a:rPr lang="nl-BE" b="1" dirty="0" smtClean="0"/>
            </a:br>
            <a:r>
              <a:rPr lang="nl-BE" b="1" dirty="0" smtClean="0"/>
              <a:t>JEUGDACADEMIE </a:t>
            </a:r>
            <a:br>
              <a:rPr lang="nl-BE" b="1" dirty="0" smtClean="0"/>
            </a:br>
            <a:r>
              <a:rPr lang="nl-BE" b="1" dirty="0" smtClean="0"/>
              <a:t>‘OLTEGOARE’</a:t>
            </a:r>
            <a:endParaRPr lang="nl-BE" dirty="0"/>
          </a:p>
        </p:txBody>
      </p:sp>
      <p:pic>
        <p:nvPicPr>
          <p:cNvPr id="11" name="Afbeelding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3000" y="0"/>
            <a:ext cx="881000" cy="881000"/>
          </a:xfrm>
          <a:prstGeom prst="rect">
            <a:avLst/>
          </a:prstGeom>
          <a:noFill/>
        </p:spPr>
      </p:pic>
      <p:pic>
        <p:nvPicPr>
          <p:cNvPr id="12" name="Picture 2" descr="Afbeeldingsresultaat voor ksv roesel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52128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6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627784" y="5733256"/>
            <a:ext cx="4905980" cy="4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22" charset="0"/>
                <a:cs typeface="Arial" pitchFamily="22" charset="0"/>
              </a:rPr>
              <a:t>mee dan onderwijs</a:t>
            </a:r>
            <a:endParaRPr kumimoji="0" lang="nl-BE" sz="320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22" charset="0"/>
              <a:cs typeface="Arial" pitchFamily="22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119675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Clr>
                <a:srgbClr val="000099"/>
              </a:buClr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BE" sz="2400" dirty="0" smtClean="0">
              <a:latin typeface="Gill Sans MT" pitchFamily="34" charset="0"/>
            </a:endParaRPr>
          </a:p>
          <a:p>
            <a:pPr lvl="1"/>
            <a:endParaRPr lang="nl-BE" sz="2400" dirty="0" smtClean="0">
              <a:latin typeface="Gill Sans MT" pitchFamily="34" charset="0"/>
            </a:endParaRPr>
          </a:p>
          <a:p>
            <a:endParaRPr lang="nl-B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  <a:noFill/>
          <a:ln/>
        </p:spPr>
        <p:txBody>
          <a:bodyPr lIns="92075" tIns="46037" rIns="92075" bIns="46037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9512" y="134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Vragen???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431" y="105273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 smtClean="0">
              <a:latin typeface="Tahoma"/>
              <a:cs typeface="Tahoma"/>
            </a:endParaRPr>
          </a:p>
          <a:p>
            <a:endParaRPr lang="nl-NL" sz="2400" dirty="0">
              <a:latin typeface="Tahoma"/>
              <a:cs typeface="Tahoma"/>
            </a:endParaRPr>
          </a:p>
          <a:p>
            <a:endParaRPr lang="nl-NL" sz="2400" dirty="0" smtClean="0">
              <a:latin typeface="Tahoma"/>
              <a:cs typeface="Tahoma"/>
            </a:endParaRPr>
          </a:p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>
              <a:latin typeface="Tahoma"/>
              <a:cs typeface="Tahoma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sz="2700" i="1" dirty="0" smtClean="0"/>
              <a:t/>
            </a:r>
            <a:br>
              <a:rPr lang="nl-BE" sz="2700" i="1" dirty="0" smtClean="0"/>
            </a:br>
            <a:r>
              <a:rPr lang="nl-BE" sz="2700" dirty="0" smtClean="0"/>
              <a:t/>
            </a:r>
            <a:br>
              <a:rPr lang="nl-BE" sz="2700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7560840" cy="1176536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nl-BE" sz="9600" dirty="0" smtClean="0">
                <a:solidFill>
                  <a:srgbClr val="000000"/>
                </a:solidFill>
              </a:rPr>
              <a:t> Welke vakken zal mijn zoon missen?</a:t>
            </a:r>
          </a:p>
          <a:p>
            <a:pPr algn="l">
              <a:buFont typeface="Arial" pitchFamily="34" charset="0"/>
              <a:buChar char="•"/>
            </a:pPr>
            <a:r>
              <a:rPr lang="nl-BE" sz="9600" dirty="0" smtClean="0">
                <a:solidFill>
                  <a:srgbClr val="000000"/>
                </a:solidFill>
              </a:rPr>
              <a:t> Wat als het moeilijk gaat in een bepaald vak?</a:t>
            </a:r>
          </a:p>
          <a:p>
            <a:pPr algn="l">
              <a:buFont typeface="Arial" pitchFamily="34" charset="0"/>
              <a:buChar char="•"/>
            </a:pPr>
            <a:r>
              <a:rPr lang="nl-BE" sz="9600" dirty="0" smtClean="0">
                <a:solidFill>
                  <a:srgbClr val="000000"/>
                </a:solidFill>
              </a:rPr>
              <a:t> Hoe gebeurt de opvolging van de gemiste lessen?</a:t>
            </a:r>
          </a:p>
          <a:p>
            <a:pPr algn="l">
              <a:buFont typeface="Arial" pitchFamily="34" charset="0"/>
              <a:buChar char="•"/>
            </a:pPr>
            <a:r>
              <a:rPr lang="nl-BE" sz="9600" dirty="0" smtClean="0">
                <a:solidFill>
                  <a:srgbClr val="000000"/>
                </a:solidFill>
              </a:rPr>
              <a:t> Wat in geval van blessure?</a:t>
            </a:r>
          </a:p>
          <a:p>
            <a:pPr algn="l">
              <a:buFont typeface="Arial" pitchFamily="34" charset="0"/>
              <a:buChar char="•"/>
            </a:pPr>
            <a:r>
              <a:rPr lang="nl-BE" sz="9600" dirty="0" smtClean="0">
                <a:solidFill>
                  <a:srgbClr val="000000"/>
                </a:solidFill>
              </a:rPr>
              <a:t> Waar kunnen de spelers studeren?</a:t>
            </a:r>
          </a:p>
          <a:p>
            <a:pPr algn="l">
              <a:buFont typeface="Arial" pitchFamily="34" charset="0"/>
              <a:buChar char="•"/>
            </a:pPr>
            <a:r>
              <a:rPr lang="nl-BE" sz="9600" dirty="0" smtClean="0">
                <a:solidFill>
                  <a:srgbClr val="000000"/>
                </a:solidFill>
              </a:rPr>
              <a:t> Wat is het schema tijdens de schoolvakantie?</a:t>
            </a:r>
          </a:p>
          <a:p>
            <a:pPr algn="l">
              <a:buFont typeface="Arial" pitchFamily="34" charset="0"/>
              <a:buChar char="•"/>
            </a:pPr>
            <a:r>
              <a:rPr lang="nl-BE" sz="9600" dirty="0" smtClean="0">
                <a:solidFill>
                  <a:srgbClr val="000000"/>
                </a:solidFill>
              </a:rPr>
              <a:t> Hoe gebeurt het vervoer van en naar de club?</a:t>
            </a:r>
          </a:p>
          <a:p>
            <a:pPr algn="l">
              <a:buFont typeface="Arial" pitchFamily="34" charset="0"/>
              <a:buChar char="•"/>
            </a:pPr>
            <a:r>
              <a:rPr lang="nl-BE" sz="9600" dirty="0" smtClean="0">
                <a:solidFill>
                  <a:srgbClr val="000000"/>
                </a:solidFill>
              </a:rPr>
              <a:t>…?</a:t>
            </a:r>
          </a:p>
          <a:p>
            <a:pPr lvl="1" algn="l"/>
            <a:endParaRPr lang="nl-BE" sz="7000" dirty="0" smtClean="0"/>
          </a:p>
          <a:p>
            <a:pPr lvl="1" algn="l"/>
            <a:endParaRPr lang="nl-BE" sz="7000" dirty="0" smtClean="0"/>
          </a:p>
          <a:p>
            <a:pPr algn="l">
              <a:buFont typeface="Arial" pitchFamily="34" charset="0"/>
              <a:buChar char="•"/>
            </a:pPr>
            <a:endParaRPr lang="nl-BE" dirty="0" smtClean="0"/>
          </a:p>
        </p:txBody>
      </p:sp>
      <p:sp>
        <p:nvSpPr>
          <p:cNvPr id="12" name="Rechthoek 11"/>
          <p:cNvSpPr/>
          <p:nvPr/>
        </p:nvSpPr>
        <p:spPr>
          <a:xfrm>
            <a:off x="2267744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BE" b="1" dirty="0" smtClean="0"/>
              <a:t>KSVR </a:t>
            </a:r>
            <a:br>
              <a:rPr lang="nl-BE" b="1" dirty="0" smtClean="0"/>
            </a:br>
            <a:r>
              <a:rPr lang="nl-BE" b="1" dirty="0" smtClean="0"/>
              <a:t>JEUGDACADEMIE </a:t>
            </a:r>
            <a:br>
              <a:rPr lang="nl-BE" b="1" dirty="0" smtClean="0"/>
            </a:br>
            <a:r>
              <a:rPr lang="nl-BE" b="1" dirty="0" smtClean="0"/>
              <a:t>‘OLTEGOARE’</a:t>
            </a:r>
            <a:endParaRPr lang="nl-BE" dirty="0"/>
          </a:p>
        </p:txBody>
      </p:sp>
      <p:pic>
        <p:nvPicPr>
          <p:cNvPr id="13" name="Afbeelding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3000" y="0"/>
            <a:ext cx="881000" cy="881000"/>
          </a:xfrm>
          <a:prstGeom prst="rect">
            <a:avLst/>
          </a:prstGeom>
          <a:noFill/>
        </p:spPr>
      </p:pic>
      <p:pic>
        <p:nvPicPr>
          <p:cNvPr id="14" name="Picture 2" descr="Afbeeldingsresultaat voor ksv roesel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2128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6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Renzy\Desktop\Robbe\DSC04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627784" y="5733256"/>
            <a:ext cx="4905980" cy="4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320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22" charset="0"/>
              <a:cs typeface="Arial" pitchFamily="22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1556792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sz="3200" dirty="0" smtClean="0">
              <a:latin typeface="Gill Sans MT" pitchFamily="34" charset="0"/>
            </a:endParaRPr>
          </a:p>
          <a:p>
            <a:pPr lvl="1">
              <a:buClr>
                <a:srgbClr val="A9B905"/>
              </a:buClr>
              <a:buFont typeface="Wingdings" pitchFamily="2" charset="2"/>
              <a:buChar char="Ø"/>
            </a:pPr>
            <a:endParaRPr lang="nl-NL" dirty="0" smtClean="0">
              <a:latin typeface="Gill Sans MT" pitchFamily="34" charset="0"/>
            </a:endParaRPr>
          </a:p>
          <a:p>
            <a:pPr lvl="2">
              <a:buClr>
                <a:srgbClr val="000099"/>
              </a:buClr>
            </a:pPr>
            <a:endParaRPr lang="nl-NL" dirty="0" smtClean="0"/>
          </a:p>
          <a:p>
            <a:pPr>
              <a:lnSpc>
                <a:spcPct val="150000"/>
              </a:lnSpc>
            </a:pPr>
            <a:endParaRPr lang="nl-BE" sz="2400" dirty="0" smtClean="0">
              <a:latin typeface="Gill Sans MT" pitchFamily="34" charset="0"/>
            </a:endParaRPr>
          </a:p>
          <a:p>
            <a:pPr lvl="1"/>
            <a:endParaRPr lang="nl-BE" sz="2400" dirty="0" smtClean="0">
              <a:latin typeface="Gill Sans MT" pitchFamily="34" charset="0"/>
            </a:endParaRPr>
          </a:p>
          <a:p>
            <a:endParaRPr lang="nl-B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  <a:ln/>
        </p:spPr>
        <p:txBody>
          <a:bodyPr lIns="92075" tIns="46037" rIns="92075" bIns="46037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544" y="11967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lvl="1"/>
            <a:endParaRPr lang="nl-NL" sz="2400" dirty="0" smtClean="0">
              <a:latin typeface="Tahoma"/>
              <a:cs typeface="Tahoma"/>
            </a:endParaRPr>
          </a:p>
          <a:p>
            <a:pPr marL="342900" indent="-342900">
              <a:buFontTx/>
              <a:buChar char="-"/>
            </a:pPr>
            <a:endParaRPr lang="nl-NL" sz="2400" dirty="0">
              <a:latin typeface="Tahoma"/>
              <a:cs typeface="Tahoma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619672" y="0"/>
            <a:ext cx="61206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pPr algn="ctr"/>
            <a:r>
              <a:rPr lang="nl-BE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KSVR JEUGDACADAMIE</a:t>
            </a:r>
          </a:p>
          <a:p>
            <a:pPr algn="ctr"/>
            <a:r>
              <a:rPr lang="nl-BE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‘OLTEGOARE’</a:t>
            </a:r>
          </a:p>
          <a:p>
            <a:endParaRPr lang="nl-BE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nl-BE" sz="32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nl-BE" sz="3200" b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Afbeeldingsresultaat voor ksv roesel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45224"/>
            <a:ext cx="1152128" cy="1152128"/>
          </a:xfrm>
          <a:prstGeom prst="rect">
            <a:avLst/>
          </a:prstGeom>
          <a:noFill/>
        </p:spPr>
      </p:pic>
      <p:pic>
        <p:nvPicPr>
          <p:cNvPr id="17" name="Afbeelding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445224"/>
            <a:ext cx="936104" cy="1080120"/>
          </a:xfrm>
          <a:prstGeom prst="rect">
            <a:avLst/>
          </a:prstGeom>
          <a:noFill/>
        </p:spPr>
      </p:pic>
      <p:sp>
        <p:nvSpPr>
          <p:cNvPr id="24" name="Titel 23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nl-BE" sz="2200" dirty="0" smtClean="0">
                <a:solidFill>
                  <a:srgbClr val="FFFF00"/>
                </a:solidFill>
              </a:rPr>
              <a:t>Contactpersonen:</a:t>
            </a:r>
            <a:br>
              <a:rPr lang="nl-BE" sz="2200" dirty="0" smtClean="0">
                <a:solidFill>
                  <a:srgbClr val="FFFF00"/>
                </a:solidFill>
              </a:rPr>
            </a:br>
            <a:r>
              <a:rPr lang="nl-BE" sz="2200" dirty="0" smtClean="0">
                <a:solidFill>
                  <a:srgbClr val="FFFF00"/>
                </a:solidFill>
              </a:rPr>
              <a:t/>
            </a:r>
            <a:br>
              <a:rPr lang="nl-BE" sz="2200" dirty="0" smtClean="0">
                <a:solidFill>
                  <a:srgbClr val="FFFF00"/>
                </a:solidFill>
              </a:rPr>
            </a:br>
            <a:r>
              <a:rPr lang="nl-BE" sz="2200" dirty="0" smtClean="0">
                <a:solidFill>
                  <a:srgbClr val="FFFF00"/>
                </a:solidFill>
              </a:rPr>
              <a:t>Trainer </a:t>
            </a:r>
            <a:r>
              <a:rPr lang="nl-BE" sz="2200" dirty="0" err="1" smtClean="0">
                <a:solidFill>
                  <a:srgbClr val="FFFF00"/>
                </a:solidFill>
              </a:rPr>
              <a:t>Renzy</a:t>
            </a:r>
            <a:r>
              <a:rPr lang="nl-BE" sz="2200" dirty="0" smtClean="0">
                <a:solidFill>
                  <a:srgbClr val="FFFF00"/>
                </a:solidFill>
              </a:rPr>
              <a:t> </a:t>
            </a:r>
            <a:r>
              <a:rPr lang="nl-BE" sz="2200" dirty="0" err="1" smtClean="0">
                <a:solidFill>
                  <a:srgbClr val="FFFF00"/>
                </a:solidFill>
              </a:rPr>
              <a:t>Callewaert</a:t>
            </a:r>
            <a:r>
              <a:rPr lang="nl-BE" sz="2200" dirty="0" smtClean="0">
                <a:solidFill>
                  <a:srgbClr val="FFFF00"/>
                </a:solidFill>
              </a:rPr>
              <a:t/>
            </a:r>
            <a:br>
              <a:rPr lang="nl-BE" sz="2200" dirty="0" smtClean="0">
                <a:solidFill>
                  <a:srgbClr val="FFFF00"/>
                </a:solidFill>
              </a:rPr>
            </a:br>
            <a:r>
              <a:rPr lang="nl-BE" sz="2200" dirty="0" smtClean="0">
                <a:solidFill>
                  <a:srgbClr val="FFFF00"/>
                </a:solidFill>
              </a:rPr>
              <a:t>0478/605428</a:t>
            </a:r>
            <a:br>
              <a:rPr lang="nl-BE" sz="2200" dirty="0" smtClean="0">
                <a:solidFill>
                  <a:srgbClr val="FFFF00"/>
                </a:solidFill>
              </a:rPr>
            </a:br>
            <a:r>
              <a:rPr lang="nl-BE" sz="2200" dirty="0" err="1" smtClean="0">
                <a:solidFill>
                  <a:srgbClr val="FFFF00"/>
                </a:solidFill>
              </a:rPr>
              <a:t>renzy.callewaert</a:t>
            </a:r>
            <a:r>
              <a:rPr lang="nl-BE" sz="2200" dirty="0" smtClean="0">
                <a:solidFill>
                  <a:srgbClr val="FFFF00"/>
                </a:solidFill>
              </a:rPr>
              <a:t>@</a:t>
            </a:r>
            <a:r>
              <a:rPr lang="nl-BE" sz="2200" dirty="0" err="1" smtClean="0">
                <a:solidFill>
                  <a:srgbClr val="FFFF00"/>
                </a:solidFill>
              </a:rPr>
              <a:t>hotmail.com</a:t>
            </a:r>
            <a:r>
              <a:rPr lang="nl-BE" sz="2200" dirty="0" smtClean="0">
                <a:solidFill>
                  <a:srgbClr val="FFFF00"/>
                </a:solidFill>
              </a:rPr>
              <a:t/>
            </a:r>
            <a:br>
              <a:rPr lang="nl-BE" sz="2200" dirty="0" smtClean="0">
                <a:solidFill>
                  <a:srgbClr val="FFFF00"/>
                </a:solidFill>
              </a:rPr>
            </a:br>
            <a:r>
              <a:rPr lang="nl-BE" sz="2200" dirty="0" smtClean="0">
                <a:solidFill>
                  <a:srgbClr val="FFFF00"/>
                </a:solidFill>
              </a:rPr>
              <a:t/>
            </a:r>
            <a:br>
              <a:rPr lang="nl-BE" sz="2200" dirty="0" smtClean="0">
                <a:solidFill>
                  <a:srgbClr val="FFFF00"/>
                </a:solidFill>
              </a:rPr>
            </a:br>
            <a:r>
              <a:rPr lang="nl-BE" sz="2200" dirty="0" smtClean="0">
                <a:solidFill>
                  <a:srgbClr val="FFFF00"/>
                </a:solidFill>
              </a:rPr>
              <a:t>Directeur </a:t>
            </a:r>
            <a:r>
              <a:rPr lang="nl-BE" sz="2200" dirty="0" err="1" smtClean="0">
                <a:solidFill>
                  <a:srgbClr val="FFFF00"/>
                </a:solidFill>
              </a:rPr>
              <a:t>Fangio</a:t>
            </a:r>
            <a:r>
              <a:rPr lang="nl-BE" sz="2200" dirty="0" smtClean="0">
                <a:solidFill>
                  <a:srgbClr val="FFFF00"/>
                </a:solidFill>
              </a:rPr>
              <a:t> </a:t>
            </a:r>
            <a:r>
              <a:rPr lang="nl-BE" sz="2200" dirty="0" err="1" smtClean="0">
                <a:solidFill>
                  <a:srgbClr val="FFFF00"/>
                </a:solidFill>
              </a:rPr>
              <a:t>Hoorelbeke</a:t>
            </a:r>
            <a:r>
              <a:rPr lang="nl-BE" sz="2200" dirty="0" smtClean="0">
                <a:solidFill>
                  <a:srgbClr val="FFFF00"/>
                </a:solidFill>
              </a:rPr>
              <a:t/>
            </a:r>
            <a:br>
              <a:rPr lang="nl-BE" sz="2200" dirty="0" smtClean="0">
                <a:solidFill>
                  <a:srgbClr val="FFFF00"/>
                </a:solidFill>
              </a:rPr>
            </a:br>
            <a:r>
              <a:rPr lang="nl-BE" sz="2200" dirty="0" smtClean="0">
                <a:solidFill>
                  <a:srgbClr val="FFFF00"/>
                </a:solidFill>
              </a:rPr>
              <a:t>0492/038883</a:t>
            </a:r>
            <a:br>
              <a:rPr lang="nl-BE" sz="2200" dirty="0" smtClean="0">
                <a:solidFill>
                  <a:srgbClr val="FFFF00"/>
                </a:solidFill>
              </a:rPr>
            </a:br>
            <a:r>
              <a:rPr lang="nl-BE" sz="2200" dirty="0" err="1" smtClean="0">
                <a:solidFill>
                  <a:srgbClr val="FFFF00"/>
                </a:solidFill>
              </a:rPr>
              <a:t>fangio.hoorelbeke</a:t>
            </a:r>
            <a:r>
              <a:rPr lang="nl-BE" sz="2200" dirty="0" smtClean="0">
                <a:solidFill>
                  <a:srgbClr val="FFFF00"/>
                </a:solidFill>
              </a:rPr>
              <a:t>@</a:t>
            </a:r>
            <a:r>
              <a:rPr lang="nl-BE" sz="2200" dirty="0" err="1" smtClean="0">
                <a:solidFill>
                  <a:srgbClr val="FFFF00"/>
                </a:solidFill>
              </a:rPr>
              <a:t>mskaroeselare.be</a:t>
            </a:r>
            <a:r>
              <a:rPr lang="nl-BE" sz="1600" dirty="0" smtClean="0"/>
              <a:t/>
            </a:r>
            <a:br>
              <a:rPr lang="nl-BE" sz="1600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440</Words>
  <Application>Microsoft Office PowerPoint</Application>
  <PresentationFormat>Diavoorstelling (4:3)</PresentationFormat>
  <Paragraphs>180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Dia 1</vt:lpstr>
      <vt:lpstr>Dia 2</vt:lpstr>
      <vt:lpstr>Dia 3</vt:lpstr>
      <vt:lpstr>KSVR  JEUGDACADEMIE  ‘OLTEGOARE’</vt:lpstr>
      <vt:lpstr>Dia 5</vt:lpstr>
      <vt:lpstr>Dia 6</vt:lpstr>
      <vt:lpstr>Dia 7</vt:lpstr>
      <vt:lpstr>   </vt:lpstr>
      <vt:lpstr>Contactpersonen:  Trainer Renzy Callewaert 0478/605428 renzy.callewaert@hotmail.com  Directeur Fangio Hoorelbeke 0492/038883 fangio.hoorelbeke@mskaroeselare.be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mike</dc:creator>
  <cp:lastModifiedBy>Renzy</cp:lastModifiedBy>
  <cp:revision>184</cp:revision>
  <dcterms:created xsi:type="dcterms:W3CDTF">2008-01-07T12:41:23Z</dcterms:created>
  <dcterms:modified xsi:type="dcterms:W3CDTF">2016-12-22T14:38:18Z</dcterms:modified>
</cp:coreProperties>
</file>