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70" r:id="rId6"/>
    <p:sldId id="259" r:id="rId7"/>
    <p:sldId id="260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61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CF8-D8CC-4963-BA27-0CD67C822846}" type="datetimeFigureOut">
              <a:rPr lang="nl-BE" smtClean="0"/>
              <a:t>23/06/2016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719-B70E-4C95-8508-7B9334C3F9D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CF8-D8CC-4963-BA27-0CD67C822846}" type="datetimeFigureOut">
              <a:rPr lang="nl-BE" smtClean="0"/>
              <a:t>23/06/2016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719-B70E-4C95-8508-7B9334C3F9D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CF8-D8CC-4963-BA27-0CD67C822846}" type="datetimeFigureOut">
              <a:rPr lang="nl-BE" smtClean="0"/>
              <a:t>23/06/2016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719-B70E-4C95-8508-7B9334C3F9D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CF8-D8CC-4963-BA27-0CD67C822846}" type="datetimeFigureOut">
              <a:rPr lang="nl-BE" smtClean="0"/>
              <a:t>23/06/2016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719-B70E-4C95-8508-7B9334C3F9D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CF8-D8CC-4963-BA27-0CD67C822846}" type="datetimeFigureOut">
              <a:rPr lang="nl-BE" smtClean="0"/>
              <a:t>23/06/2016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719-B70E-4C95-8508-7B9334C3F9D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CF8-D8CC-4963-BA27-0CD67C822846}" type="datetimeFigureOut">
              <a:rPr lang="nl-BE" smtClean="0"/>
              <a:t>23/06/2016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719-B70E-4C95-8508-7B9334C3F9D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CF8-D8CC-4963-BA27-0CD67C822846}" type="datetimeFigureOut">
              <a:rPr lang="nl-BE" smtClean="0"/>
              <a:t>23/06/2016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719-B70E-4C95-8508-7B9334C3F9D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CF8-D8CC-4963-BA27-0CD67C822846}" type="datetimeFigureOut">
              <a:rPr lang="nl-BE" smtClean="0"/>
              <a:t>23/06/2016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719-B70E-4C95-8508-7B9334C3F9D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CF8-D8CC-4963-BA27-0CD67C822846}" type="datetimeFigureOut">
              <a:rPr lang="nl-BE" smtClean="0"/>
              <a:t>23/06/2016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719-B70E-4C95-8508-7B9334C3F9DC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CF8-D8CC-4963-BA27-0CD67C822846}" type="datetimeFigureOut">
              <a:rPr lang="nl-BE" smtClean="0"/>
              <a:t>23/06/2016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719-B70E-4C95-8508-7B9334C3F9DC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0CF8-D8CC-4963-BA27-0CD67C822846}" type="datetimeFigureOut">
              <a:rPr lang="nl-BE" smtClean="0"/>
              <a:t>23/06/2016</a:t>
            </a:fld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4F719-B70E-4C95-8508-7B9334C3F9DC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84F719-B70E-4C95-8508-7B9334C3F9DC}" type="slidenum">
              <a:rPr lang="nl-BE" smtClean="0"/>
              <a:t>‹nr.›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340CF8-D8CC-4963-BA27-0CD67C822846}" type="datetimeFigureOut">
              <a:rPr lang="nl-BE" smtClean="0"/>
              <a:t>23/06/2016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Denemarken 2016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ALECE (Aesthetic Learning in </a:t>
            </a:r>
            <a:r>
              <a:rPr lang="nl-BE" dirty="0" err="1" smtClean="0">
                <a:solidFill>
                  <a:schemeClr val="tx1"/>
                </a:solidFill>
              </a:rPr>
              <a:t>Early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Childhood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err="1" smtClean="0">
                <a:solidFill>
                  <a:schemeClr val="tx1"/>
                </a:solidFill>
              </a:rPr>
              <a:t>Education</a:t>
            </a:r>
            <a:r>
              <a:rPr lang="nl-BE" dirty="0" smtClean="0">
                <a:solidFill>
                  <a:schemeClr val="tx1"/>
                </a:solidFill>
              </a:rPr>
              <a:t>)</a:t>
            </a:r>
          </a:p>
          <a:p>
            <a:r>
              <a:rPr lang="nl-BE" dirty="0" smtClean="0">
                <a:solidFill>
                  <a:schemeClr val="tx1"/>
                </a:solidFill>
              </a:rPr>
              <a:t>Klara Symaeys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Module 2: Child development in </a:t>
            </a:r>
            <a:r>
              <a:rPr lang="nl-BE" dirty="0" err="1"/>
              <a:t>C</a:t>
            </a:r>
            <a:r>
              <a:rPr lang="nl-BE" dirty="0" err="1" smtClean="0"/>
              <a:t>ultural</a:t>
            </a:r>
            <a:r>
              <a:rPr lang="nl-BE" dirty="0" smtClean="0"/>
              <a:t> </a:t>
            </a:r>
            <a:r>
              <a:rPr lang="nl-BE" dirty="0" err="1" smtClean="0"/>
              <a:t>perspective</a:t>
            </a:r>
            <a:endParaRPr lang="nl-BE" dirty="0"/>
          </a:p>
        </p:txBody>
      </p:sp>
      <p:pic>
        <p:nvPicPr>
          <p:cNvPr id="2050" name="Picture 2" descr="C:\Klara Documenten\denemarken fotos\week 11 (15)\klas handpop 11 apr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042585" cy="45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Gastdocenten van Nederland – België – Zweden –  Denemarken</a:t>
            </a:r>
          </a:p>
          <a:p>
            <a:r>
              <a:rPr lang="nl-BE" dirty="0" smtClean="0"/>
              <a:t>Minder theoretisch, meer groepswerken die vooral praktisch zijn (theorie  toepassen in praktijk)</a:t>
            </a:r>
          </a:p>
          <a:p>
            <a:r>
              <a:rPr lang="nl-BE" dirty="0" smtClean="0"/>
              <a:t>Zelf leren muziekinstrumenten bespelen (drums – piano – gitaar) (Normaal met Gitte als docent) </a:t>
            </a:r>
          </a:p>
          <a:p>
            <a:r>
              <a:rPr lang="nl-BE" dirty="0" smtClean="0"/>
              <a:t>Hoe muziek gebruiken in sprookjes?</a:t>
            </a:r>
          </a:p>
          <a:p>
            <a:r>
              <a:rPr lang="nl-BE" dirty="0" smtClean="0"/>
              <a:t>Minder teksten om te lezen, meer samenzitten met groep</a:t>
            </a:r>
          </a:p>
          <a:p>
            <a:r>
              <a:rPr lang="nl-BE" dirty="0" smtClean="0"/>
              <a:t>Einde van module = optreden in Hellerup (zelfgemaakt verhaal)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2050" name="Picture 2" descr="C:\Klara Documenten\denemarken fotos\week 13 (17)\person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0"/>
            <a:ext cx="172819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Klara Documenten\denemarken fotos\week 13 (17)\toneelstuk groep 2 (blauwe groep) Namboo the spi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21" y="4119923"/>
            <a:ext cx="1547663" cy="28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Klara Documenten\denemarken fotos\week 10 (14)\les\zelf gitaar spelen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68067"/>
            <a:ext cx="1717894" cy="16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Examen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dirty="0" smtClean="0"/>
              <a:t>Paper</a:t>
            </a:r>
          </a:p>
          <a:p>
            <a:r>
              <a:rPr lang="nl-BE" dirty="0" smtClean="0"/>
              <a:t>Performance van Hellerup </a:t>
            </a:r>
          </a:p>
          <a:p>
            <a:r>
              <a:rPr lang="nl-BE" dirty="0" smtClean="0"/>
              <a:t>Theoretische kaders toepassen op je performance</a:t>
            </a:r>
          </a:p>
          <a:p>
            <a:r>
              <a:rPr lang="nl-BE" dirty="0" smtClean="0"/>
              <a:t>Doelgroep = kinderen van Internationale school te Hellerup</a:t>
            </a:r>
          </a:p>
          <a:p>
            <a:endParaRPr lang="nl-BE" dirty="0"/>
          </a:p>
          <a:p>
            <a:pPr marL="114300" indent="0">
              <a:buNone/>
            </a:pPr>
            <a:r>
              <a:rPr lang="nl-BE" dirty="0" smtClean="0"/>
              <a:t>Examen </a:t>
            </a:r>
          </a:p>
          <a:p>
            <a:r>
              <a:rPr lang="nl-BE" b="1" dirty="0" smtClean="0"/>
              <a:t>Performance </a:t>
            </a:r>
            <a:r>
              <a:rPr lang="nl-BE" dirty="0" smtClean="0"/>
              <a:t>van Hellerup voor eigen klas &amp; leerkrachten brengen </a:t>
            </a:r>
          </a:p>
          <a:p>
            <a:r>
              <a:rPr lang="nl-BE" b="1" dirty="0" smtClean="0"/>
              <a:t>Presentatie </a:t>
            </a:r>
            <a:r>
              <a:rPr lang="nl-BE" dirty="0" smtClean="0"/>
              <a:t>van theorie aan leerkrachten</a:t>
            </a:r>
          </a:p>
          <a:p>
            <a:r>
              <a:rPr lang="nl-BE" b="1" dirty="0" smtClean="0"/>
              <a:t>Discussie</a:t>
            </a:r>
            <a:r>
              <a:rPr lang="nl-BE" dirty="0" smtClean="0"/>
              <a:t> met leerkrachten</a:t>
            </a:r>
          </a:p>
          <a:p>
            <a:r>
              <a:rPr lang="nl-BE" dirty="0" smtClean="0"/>
              <a:t>‘</a:t>
            </a:r>
            <a:r>
              <a:rPr lang="nl-BE" b="1" dirty="0" smtClean="0"/>
              <a:t>Grading</a:t>
            </a:r>
            <a:r>
              <a:rPr lang="nl-BE" dirty="0" smtClean="0"/>
              <a:t> ‘</a:t>
            </a:r>
            <a:endParaRPr lang="nl-BE" dirty="0"/>
          </a:p>
        </p:txBody>
      </p:sp>
      <p:pic>
        <p:nvPicPr>
          <p:cNvPr id="1026" name="Picture 2" descr="C:\Klara Documenten\denemarken fotos\week 14 (18)\green group performance heller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83"/>
          <a:stretch/>
        </p:blipFill>
        <p:spPr bwMode="auto">
          <a:xfrm>
            <a:off x="3491880" y="0"/>
            <a:ext cx="5010150" cy="163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Module 3: Creative </a:t>
            </a:r>
            <a:r>
              <a:rPr lang="nl-BE" dirty="0" err="1" smtClean="0"/>
              <a:t>forms</a:t>
            </a:r>
            <a:r>
              <a:rPr lang="nl-BE" dirty="0" smtClean="0"/>
              <a:t> of </a:t>
            </a:r>
            <a:r>
              <a:rPr lang="nl-BE" dirty="0" err="1" smtClean="0"/>
              <a:t>expression</a:t>
            </a:r>
            <a:endParaRPr lang="nl-BE" dirty="0"/>
          </a:p>
        </p:txBody>
      </p:sp>
      <p:pic>
        <p:nvPicPr>
          <p:cNvPr id="4" name="Picture 2" descr="C:\Klara Documenten\denemarken fotos\week 18 (22)\schmink hellerup green group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8" t="32179" r="25325" b="1154"/>
          <a:stretch/>
        </p:blipFill>
        <p:spPr bwMode="auto">
          <a:xfrm>
            <a:off x="1403648" y="1772816"/>
            <a:ext cx="5821651" cy="484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9A57C"/>
              </a:buClr>
            </a:pPr>
            <a:r>
              <a:rPr lang="nl-BE" dirty="0" smtClean="0">
                <a:solidFill>
                  <a:srgbClr val="2F2B20"/>
                </a:solidFill>
              </a:rPr>
              <a:t>Enkele gastdocenten</a:t>
            </a:r>
            <a:endParaRPr lang="nl-BE" dirty="0" smtClean="0"/>
          </a:p>
          <a:p>
            <a:r>
              <a:rPr lang="nl-BE" dirty="0" smtClean="0"/>
              <a:t>Minder theoretisch – meer groepswerk en praktijk tijdens les</a:t>
            </a:r>
          </a:p>
          <a:p>
            <a:pPr marL="114300" lvl="0" indent="0">
              <a:buClr>
                <a:srgbClr val="A9A57C"/>
              </a:buClr>
              <a:buNone/>
            </a:pPr>
            <a:r>
              <a:rPr lang="nl-BE" dirty="0">
                <a:solidFill>
                  <a:srgbClr val="2F2B20"/>
                </a:solidFill>
              </a:rPr>
              <a:t>https://</a:t>
            </a:r>
            <a:r>
              <a:rPr lang="nl-BE" dirty="0" smtClean="0">
                <a:solidFill>
                  <a:srgbClr val="2F2B20"/>
                </a:solidFill>
              </a:rPr>
              <a:t>www.youtube.com/watch?v=lS4f2wei114&amp;feature=youtu.be</a:t>
            </a:r>
          </a:p>
          <a:p>
            <a:pPr lvl="0">
              <a:buClr>
                <a:srgbClr val="A9A57C"/>
              </a:buClr>
            </a:pPr>
            <a:endParaRPr lang="nl-BE" dirty="0" smtClean="0"/>
          </a:p>
          <a:p>
            <a:pPr lvl="0">
              <a:buClr>
                <a:srgbClr val="A9A57C"/>
              </a:buClr>
            </a:pPr>
            <a:r>
              <a:rPr lang="nl-BE" dirty="0">
                <a:solidFill>
                  <a:srgbClr val="2F2B20"/>
                </a:solidFill>
              </a:rPr>
              <a:t>Bezoek ‘</a:t>
            </a:r>
            <a:r>
              <a:rPr lang="nl-BE" dirty="0" err="1">
                <a:solidFill>
                  <a:srgbClr val="2F2B20"/>
                </a:solidFill>
              </a:rPr>
              <a:t>kindergarten</a:t>
            </a:r>
            <a:r>
              <a:rPr lang="nl-BE" dirty="0">
                <a:solidFill>
                  <a:srgbClr val="2F2B20"/>
                </a:solidFill>
              </a:rPr>
              <a:t>’ </a:t>
            </a:r>
            <a:r>
              <a:rPr lang="nl-BE" dirty="0" err="1">
                <a:solidFill>
                  <a:srgbClr val="2F2B20"/>
                </a:solidFill>
              </a:rPr>
              <a:t>Trekroner</a:t>
            </a:r>
            <a:r>
              <a:rPr lang="nl-BE" dirty="0">
                <a:solidFill>
                  <a:srgbClr val="2F2B20"/>
                </a:solidFill>
              </a:rPr>
              <a:t> (normaal in Module 1</a:t>
            </a:r>
            <a:r>
              <a:rPr lang="nl-BE" dirty="0" smtClean="0">
                <a:solidFill>
                  <a:srgbClr val="2F2B20"/>
                </a:solidFill>
              </a:rPr>
              <a:t>)</a:t>
            </a:r>
            <a:endParaRPr lang="nl-BE" dirty="0" smtClean="0"/>
          </a:p>
          <a:p>
            <a:r>
              <a:rPr lang="nl-BE" dirty="0" smtClean="0"/>
              <a:t>Hele week meedraaien in de Internationale school te Hellerup</a:t>
            </a:r>
          </a:p>
          <a:p>
            <a:r>
              <a:rPr lang="nl-BE" dirty="0" smtClean="0"/>
              <a:t>Performance in Hellerup maken met kinderen (zelf habitat kiezen – Jungle )</a:t>
            </a:r>
          </a:p>
          <a:p>
            <a:r>
              <a:rPr lang="nl-BE" dirty="0" smtClean="0"/>
              <a:t>Performance op einde van de week brengen met kinderen voor hun ouders</a:t>
            </a:r>
          </a:p>
          <a:p>
            <a:endParaRPr lang="nl-BE" dirty="0" smtClean="0"/>
          </a:p>
        </p:txBody>
      </p:sp>
      <p:pic>
        <p:nvPicPr>
          <p:cNvPr id="1028" name="Picture 4" descr="C:\Klara Documenten\denemarken fotos\week 18 (22)\Hellerup paintings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2" t="18467" r="14167" b="37904"/>
          <a:stretch/>
        </p:blipFill>
        <p:spPr bwMode="auto">
          <a:xfrm>
            <a:off x="3563888" y="332656"/>
            <a:ext cx="4348088" cy="16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7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Examen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nl-BE" dirty="0" smtClean="0"/>
          </a:p>
          <a:p>
            <a:pPr marL="114300" indent="0">
              <a:buNone/>
            </a:pPr>
            <a:r>
              <a:rPr lang="nl-BE" dirty="0" smtClean="0"/>
              <a:t>Paper</a:t>
            </a:r>
          </a:p>
          <a:p>
            <a:r>
              <a:rPr lang="nl-BE" dirty="0" smtClean="0"/>
              <a:t>Evaluatie over de week &amp; performance in Hellerup</a:t>
            </a:r>
          </a:p>
          <a:p>
            <a:r>
              <a:rPr lang="nl-BE" dirty="0" smtClean="0"/>
              <a:t>Theorie toepassen</a:t>
            </a:r>
          </a:p>
          <a:p>
            <a:r>
              <a:rPr lang="nl-BE" dirty="0" smtClean="0"/>
              <a:t>Voorbeelden geven</a:t>
            </a:r>
          </a:p>
          <a:p>
            <a:pPr marL="114300" indent="0">
              <a:buNone/>
            </a:pPr>
            <a:endParaRPr lang="nl-BE" dirty="0" smtClean="0"/>
          </a:p>
          <a:p>
            <a:pPr marL="114300" lvl="0" indent="0">
              <a:buClr>
                <a:srgbClr val="A9A57C"/>
              </a:buClr>
              <a:buNone/>
            </a:pPr>
            <a:r>
              <a:rPr lang="nl-BE" dirty="0">
                <a:solidFill>
                  <a:srgbClr val="2F2B20"/>
                </a:solidFill>
              </a:rPr>
              <a:t>Examen </a:t>
            </a:r>
            <a:endParaRPr lang="nl-BE" b="1" dirty="0" smtClean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r>
              <a:rPr lang="nl-BE" b="1" dirty="0" smtClean="0">
                <a:solidFill>
                  <a:srgbClr val="2F2B20"/>
                </a:solidFill>
              </a:rPr>
              <a:t>Presentatie </a:t>
            </a:r>
            <a:r>
              <a:rPr lang="nl-BE" b="1" dirty="0" smtClean="0">
                <a:solidFill>
                  <a:srgbClr val="2F2B20"/>
                </a:solidFill>
              </a:rPr>
              <a:t>(Performance)</a:t>
            </a:r>
            <a:r>
              <a:rPr lang="nl-BE" dirty="0" smtClean="0">
                <a:solidFill>
                  <a:srgbClr val="2F2B20"/>
                </a:solidFill>
              </a:rPr>
              <a:t> voor klasgroep</a:t>
            </a:r>
            <a:endParaRPr lang="nl-BE" b="1" dirty="0" smtClean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r>
              <a:rPr lang="nl-BE" b="1" dirty="0" smtClean="0">
                <a:solidFill>
                  <a:srgbClr val="2F2B20"/>
                </a:solidFill>
              </a:rPr>
              <a:t>Presentatie </a:t>
            </a:r>
            <a:r>
              <a:rPr lang="nl-BE" dirty="0">
                <a:solidFill>
                  <a:srgbClr val="2F2B20"/>
                </a:solidFill>
              </a:rPr>
              <a:t>van theorie aan leerkrachten</a:t>
            </a:r>
          </a:p>
          <a:p>
            <a:pPr lvl="0">
              <a:buClr>
                <a:srgbClr val="A9A57C"/>
              </a:buClr>
            </a:pPr>
            <a:r>
              <a:rPr lang="nl-BE" b="1" dirty="0" smtClean="0">
                <a:solidFill>
                  <a:srgbClr val="2F2B20"/>
                </a:solidFill>
              </a:rPr>
              <a:t>Discussie</a:t>
            </a:r>
            <a:r>
              <a:rPr lang="nl-BE" dirty="0" smtClean="0">
                <a:solidFill>
                  <a:srgbClr val="2F2B20"/>
                </a:solidFill>
              </a:rPr>
              <a:t> </a:t>
            </a:r>
            <a:r>
              <a:rPr lang="nl-BE" dirty="0">
                <a:solidFill>
                  <a:srgbClr val="2F2B20"/>
                </a:solidFill>
              </a:rPr>
              <a:t>met leerkrachten</a:t>
            </a:r>
          </a:p>
          <a:p>
            <a:pPr lvl="0">
              <a:buClr>
                <a:srgbClr val="A9A57C"/>
              </a:buClr>
            </a:pPr>
            <a:r>
              <a:rPr lang="nl-BE" dirty="0">
                <a:solidFill>
                  <a:srgbClr val="2F2B20"/>
                </a:solidFill>
              </a:rPr>
              <a:t>‘</a:t>
            </a:r>
            <a:r>
              <a:rPr lang="nl-BE" b="1" dirty="0">
                <a:solidFill>
                  <a:srgbClr val="2F2B20"/>
                </a:solidFill>
              </a:rPr>
              <a:t>Grading</a:t>
            </a:r>
            <a:r>
              <a:rPr lang="nl-BE" dirty="0">
                <a:solidFill>
                  <a:srgbClr val="2F2B20"/>
                </a:solidFill>
              </a:rPr>
              <a:t> ‘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18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Meer informatie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dirty="0" smtClean="0"/>
              <a:t>Voor meer informatie en foto’s kan je altijd terecht op mijn blog:</a:t>
            </a:r>
          </a:p>
          <a:p>
            <a:pPr marL="114300" indent="0">
              <a:buNone/>
            </a:pPr>
            <a:r>
              <a:rPr lang="nl-BE" dirty="0" smtClean="0"/>
              <a:t>                      www.bloggen.be/klara_indenemarken</a:t>
            </a:r>
            <a:endParaRPr lang="nl-BE" dirty="0"/>
          </a:p>
        </p:txBody>
      </p:sp>
      <p:pic>
        <p:nvPicPr>
          <p:cNvPr id="3074" name="Picture 2" descr="C:\Klara Documenten\denemarken fotos\week 1\klasgroep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"/>
          <a:stretch/>
        </p:blipFill>
        <p:spPr bwMode="auto">
          <a:xfrm>
            <a:off x="1043608" y="2420888"/>
            <a:ext cx="6064202" cy="41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00765"/>
            <a:ext cx="4891760" cy="32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 Denemarken</a:t>
            </a:r>
            <a:endParaRPr lang="nl-B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2555776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0784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6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Algemeen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5256584"/>
          </a:xfrm>
        </p:spPr>
        <p:txBody>
          <a:bodyPr>
            <a:normAutofit/>
          </a:bodyPr>
          <a:lstStyle/>
          <a:p>
            <a:r>
              <a:rPr lang="nl-BE" dirty="0" smtClean="0"/>
              <a:t>Korallen: 540 € per maand (alles inbegrepen, behalve de was) =&gt; eigen keuken + badkamer</a:t>
            </a:r>
          </a:p>
          <a:p>
            <a:r>
              <a:rPr lang="nl-BE" dirty="0" smtClean="0"/>
              <a:t>Gemeenschappelijke keukens (oven + microgolfoven)</a:t>
            </a:r>
          </a:p>
          <a:p>
            <a:r>
              <a:rPr lang="nl-BE" dirty="0" smtClean="0"/>
              <a:t>Internet met kabel op kamer (standaard)</a:t>
            </a:r>
          </a:p>
          <a:p>
            <a:pPr lvl="0">
              <a:buClr>
                <a:srgbClr val="A9A57C"/>
              </a:buClr>
            </a:pPr>
            <a:r>
              <a:rPr lang="nl-BE" dirty="0">
                <a:solidFill>
                  <a:srgbClr val="2F2B20"/>
                </a:solidFill>
              </a:rPr>
              <a:t>Wifi (op kamer) + eigen fiets </a:t>
            </a:r>
            <a:r>
              <a:rPr lang="nl-BE" dirty="0" smtClean="0">
                <a:solidFill>
                  <a:srgbClr val="2F2B20"/>
                </a:solidFill>
              </a:rPr>
              <a:t>= gratis huur van school</a:t>
            </a:r>
          </a:p>
          <a:p>
            <a:pPr lvl="0">
              <a:buClr>
                <a:srgbClr val="A9A57C"/>
              </a:buClr>
            </a:pPr>
            <a:endParaRPr lang="nl-BE" dirty="0" smtClean="0"/>
          </a:p>
          <a:p>
            <a:endParaRPr lang="nl-BE" dirty="0" smtClean="0"/>
          </a:p>
          <a:p>
            <a:pPr marL="114300" indent="0">
              <a:buNone/>
            </a:pPr>
            <a:endParaRPr lang="nl-BE" dirty="0" smtClean="0"/>
          </a:p>
          <a:p>
            <a:pPr marL="114300" indent="0">
              <a:buNone/>
            </a:pPr>
            <a:endParaRPr lang="nl-BE" dirty="0" smtClean="0"/>
          </a:p>
          <a:p>
            <a:pPr marL="114300" indent="0">
              <a:buNone/>
            </a:pPr>
            <a:endParaRPr lang="nl-BE" dirty="0" smtClean="0"/>
          </a:p>
        </p:txBody>
      </p:sp>
      <p:pic>
        <p:nvPicPr>
          <p:cNvPr id="2050" name="Picture 2" descr="C:\Users\Klara\Downloads\12788479_805418916230158_213320419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97" y="3286263"/>
            <a:ext cx="2570666" cy="199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Klara Documenten\denemarken fotos\week 2 (5)\pancake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263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enemarken fotos\week 1\school + kot\kamer_115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98148"/>
            <a:ext cx="2613136" cy="195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332656"/>
            <a:ext cx="7825680" cy="6068144"/>
          </a:xfrm>
        </p:spPr>
        <p:txBody>
          <a:bodyPr/>
          <a:lstStyle/>
          <a:p>
            <a:pPr lvl="0">
              <a:buClr>
                <a:srgbClr val="A9A57C"/>
              </a:buClr>
            </a:pPr>
            <a:r>
              <a:rPr lang="nl-BE" dirty="0">
                <a:solidFill>
                  <a:srgbClr val="2F2B20"/>
                </a:solidFill>
              </a:rPr>
              <a:t>UCSJ nieuw &amp; modern – goede communicatie </a:t>
            </a:r>
          </a:p>
          <a:p>
            <a:pPr lvl="0">
              <a:buClr>
                <a:srgbClr val="A9A57C"/>
              </a:buClr>
            </a:pPr>
            <a:r>
              <a:rPr lang="nl-BE" dirty="0" smtClean="0">
                <a:solidFill>
                  <a:srgbClr val="2F2B20"/>
                </a:solidFill>
              </a:rPr>
              <a:t>Communicatie </a:t>
            </a:r>
            <a:r>
              <a:rPr lang="nl-BE" dirty="0" smtClean="0">
                <a:solidFill>
                  <a:srgbClr val="2F2B20"/>
                </a:solidFill>
              </a:rPr>
              <a:t>via mail, </a:t>
            </a:r>
            <a:r>
              <a:rPr lang="nl-BE" dirty="0" err="1" smtClean="0">
                <a:solidFill>
                  <a:srgbClr val="2F2B20"/>
                </a:solidFill>
              </a:rPr>
              <a:t>Fronter</a:t>
            </a:r>
            <a:r>
              <a:rPr lang="nl-BE" dirty="0" smtClean="0">
                <a:solidFill>
                  <a:srgbClr val="2F2B20"/>
                </a:solidFill>
              </a:rPr>
              <a:t> en Facebookgroep</a:t>
            </a:r>
            <a:endParaRPr lang="nl-BE" dirty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r>
              <a:rPr lang="nl-BE" b="1" u="sng" dirty="0">
                <a:solidFill>
                  <a:srgbClr val="2F2B20"/>
                </a:solidFill>
              </a:rPr>
              <a:t>Engels</a:t>
            </a:r>
            <a:r>
              <a:rPr lang="nl-BE" dirty="0">
                <a:solidFill>
                  <a:srgbClr val="2F2B20"/>
                </a:solidFill>
              </a:rPr>
              <a:t>: belangrijk om basiskennis te hebben &amp; je kunnen drukken tijdens lessen + examen! </a:t>
            </a:r>
          </a:p>
          <a:p>
            <a:pPr lvl="0">
              <a:buClr>
                <a:srgbClr val="A9A57C"/>
              </a:buClr>
            </a:pPr>
            <a:r>
              <a:rPr lang="nl-BE" dirty="0">
                <a:solidFill>
                  <a:srgbClr val="2F2B20"/>
                </a:solidFill>
              </a:rPr>
              <a:t>Deens = algemene taal. Deense les (via Clavis) gratis met </a:t>
            </a:r>
            <a:r>
              <a:rPr lang="nl-BE" dirty="0" smtClean="0">
                <a:solidFill>
                  <a:srgbClr val="2F2B20"/>
                </a:solidFill>
              </a:rPr>
              <a:t>CPR-nummer, niet </a:t>
            </a:r>
            <a:r>
              <a:rPr lang="nl-BE" dirty="0">
                <a:solidFill>
                  <a:srgbClr val="2F2B20"/>
                </a:solidFill>
              </a:rPr>
              <a:t>noodzakelijk om te </a:t>
            </a:r>
            <a:r>
              <a:rPr lang="nl-BE" dirty="0" smtClean="0">
                <a:solidFill>
                  <a:srgbClr val="2F2B20"/>
                </a:solidFill>
              </a:rPr>
              <a:t>volgen.</a:t>
            </a:r>
            <a:endParaRPr lang="nl-BE" dirty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r>
              <a:rPr lang="nl-BE" dirty="0" smtClean="0">
                <a:solidFill>
                  <a:srgbClr val="2F2B20"/>
                </a:solidFill>
              </a:rPr>
              <a:t>Persoonlijke Student buddy  via UCSJ</a:t>
            </a:r>
            <a:endParaRPr lang="nl-BE" dirty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r>
              <a:rPr lang="nl-BE" dirty="0">
                <a:solidFill>
                  <a:srgbClr val="2F2B20"/>
                </a:solidFill>
              </a:rPr>
              <a:t>Cultuur bij (bepaalde) Deense studenten: pauze nemen wanneer ze willen, niet tijdig aanwezig zijn in de </a:t>
            </a:r>
            <a:r>
              <a:rPr lang="nl-BE" dirty="0" smtClean="0">
                <a:solidFill>
                  <a:srgbClr val="2F2B20"/>
                </a:solidFill>
              </a:rPr>
              <a:t>les</a:t>
            </a:r>
            <a:endParaRPr lang="nl-BE" dirty="0">
              <a:solidFill>
                <a:srgbClr val="2F2B20"/>
              </a:solidFill>
            </a:endParaRPr>
          </a:p>
          <a:p>
            <a:endParaRPr lang="nl-BE" dirty="0"/>
          </a:p>
        </p:txBody>
      </p:sp>
      <p:pic>
        <p:nvPicPr>
          <p:cNvPr id="3074" name="Picture 2" descr="E:\denemarken fotos\week 13 (17)\IMG_20160501_1641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33089"/>
          <a:stretch/>
        </p:blipFill>
        <p:spPr bwMode="auto">
          <a:xfrm>
            <a:off x="3347864" y="4667882"/>
            <a:ext cx="5100062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content-arn2-1.xx.fbcdn.net/v/t1.0-9/12369116_10208027238346884_7618963879328250631_n.jpg?oh=e28b34787a4db570c80d66a31c129fb5&amp;oe=57E55A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7505"/>
            <a:ext cx="3194043" cy="212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692696"/>
            <a:ext cx="7825680" cy="5708104"/>
          </a:xfrm>
        </p:spPr>
        <p:txBody>
          <a:bodyPr>
            <a:normAutofit/>
          </a:bodyPr>
          <a:lstStyle/>
          <a:p>
            <a:pPr lvl="0">
              <a:buClr>
                <a:srgbClr val="A9A57C"/>
              </a:buClr>
            </a:pPr>
            <a:r>
              <a:rPr lang="nl-BE" dirty="0">
                <a:solidFill>
                  <a:srgbClr val="2F2B20"/>
                </a:solidFill>
              </a:rPr>
              <a:t>CPR-nummer: belangrijk om te hebben (Internationale School) </a:t>
            </a:r>
          </a:p>
          <a:p>
            <a:pPr lvl="0">
              <a:buClr>
                <a:srgbClr val="A9A57C"/>
              </a:buClr>
            </a:pPr>
            <a:r>
              <a:rPr lang="nl-BE" dirty="0">
                <a:solidFill>
                  <a:srgbClr val="2F2B20"/>
                </a:solidFill>
              </a:rPr>
              <a:t>CPR-nummer: openbaar vervoer goedkoper (</a:t>
            </a:r>
            <a:r>
              <a:rPr lang="nl-BE" dirty="0" err="1">
                <a:solidFill>
                  <a:srgbClr val="2F2B20"/>
                </a:solidFill>
              </a:rPr>
              <a:t>Rejsekort</a:t>
            </a:r>
            <a:r>
              <a:rPr lang="nl-BE" dirty="0">
                <a:solidFill>
                  <a:srgbClr val="2F2B20"/>
                </a:solidFill>
              </a:rPr>
              <a:t>)</a:t>
            </a:r>
          </a:p>
          <a:p>
            <a:pPr lvl="0">
              <a:buClr>
                <a:srgbClr val="A9A57C"/>
              </a:buClr>
            </a:pPr>
            <a:r>
              <a:rPr lang="nl-BE" dirty="0" smtClean="0">
                <a:solidFill>
                  <a:srgbClr val="2F2B20"/>
                </a:solidFill>
              </a:rPr>
              <a:t>Door CPR-nummer heb je ook </a:t>
            </a:r>
            <a:r>
              <a:rPr lang="nl-BE" dirty="0" err="1" smtClean="0">
                <a:solidFill>
                  <a:srgbClr val="2F2B20"/>
                </a:solidFill>
              </a:rPr>
              <a:t>healthcard</a:t>
            </a:r>
            <a:r>
              <a:rPr lang="nl-BE" dirty="0" smtClean="0">
                <a:solidFill>
                  <a:srgbClr val="2F2B20"/>
                </a:solidFill>
              </a:rPr>
              <a:t> (dokter, tandarts,…)</a:t>
            </a:r>
            <a:endParaRPr lang="nl-BE" dirty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endParaRPr lang="nl-BE" sz="2000" dirty="0" smtClean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r>
              <a:rPr lang="nl-BE" b="1" dirty="0" smtClean="0">
                <a:solidFill>
                  <a:srgbClr val="2F2B20"/>
                </a:solidFill>
              </a:rPr>
              <a:t>Kostprijs</a:t>
            </a:r>
            <a:r>
              <a:rPr lang="nl-BE" dirty="0">
                <a:solidFill>
                  <a:srgbClr val="2F2B20"/>
                </a:solidFill>
              </a:rPr>
              <a:t>: </a:t>
            </a:r>
            <a:r>
              <a:rPr lang="nl-BE" dirty="0" smtClean="0">
                <a:solidFill>
                  <a:srgbClr val="2F2B20"/>
                </a:solidFill>
              </a:rPr>
              <a:t>duurder dan in België! (x2</a:t>
            </a:r>
            <a:r>
              <a:rPr lang="nl-BE" dirty="0" smtClean="0">
                <a:solidFill>
                  <a:srgbClr val="2F2B20"/>
                </a:solidFill>
              </a:rPr>
              <a:t>)</a:t>
            </a:r>
          </a:p>
          <a:p>
            <a:pPr lvl="0">
              <a:buClr>
                <a:srgbClr val="A9A57C"/>
              </a:buClr>
            </a:pPr>
            <a:endParaRPr lang="nl-BE" dirty="0" smtClean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r>
              <a:rPr lang="nl-BE" dirty="0" smtClean="0">
                <a:solidFill>
                  <a:srgbClr val="2F2B20"/>
                </a:solidFill>
              </a:rPr>
              <a:t>Weer</a:t>
            </a:r>
            <a:r>
              <a:rPr lang="nl-BE" dirty="0">
                <a:solidFill>
                  <a:srgbClr val="2F2B20"/>
                </a:solidFill>
              </a:rPr>
              <a:t>: heel koude </a:t>
            </a:r>
            <a:r>
              <a:rPr lang="nl-BE" dirty="0" smtClean="0">
                <a:solidFill>
                  <a:srgbClr val="2F2B20"/>
                </a:solidFill>
              </a:rPr>
              <a:t>wind, zeker in winter!  </a:t>
            </a:r>
            <a:r>
              <a:rPr lang="nl-BE" dirty="0">
                <a:solidFill>
                  <a:srgbClr val="2F2B20"/>
                </a:solidFill>
              </a:rPr>
              <a:t>Winter = koud (muts &amp; handschoenen!), lente = </a:t>
            </a:r>
            <a:r>
              <a:rPr lang="nl-BE" dirty="0" smtClean="0">
                <a:solidFill>
                  <a:srgbClr val="2F2B20"/>
                </a:solidFill>
              </a:rPr>
              <a:t> warmer (wind blijft, zon – snel verbranden)</a:t>
            </a:r>
          </a:p>
          <a:p>
            <a:pPr lvl="0" fontAlgn="ctr">
              <a:buClr>
                <a:srgbClr val="A9A57C"/>
              </a:buClr>
            </a:pPr>
            <a:r>
              <a:rPr lang="nl-BE" sz="1900" dirty="0">
                <a:solidFill>
                  <a:srgbClr val="333333"/>
                </a:solidFill>
              </a:rPr>
              <a:t>Hobby: scoutsgroep in Roskilde (gratis als leiding</a:t>
            </a:r>
            <a:r>
              <a:rPr lang="nl-BE" sz="1900" dirty="0" smtClean="0">
                <a:solidFill>
                  <a:srgbClr val="333333"/>
                </a:solidFill>
              </a:rPr>
              <a:t>). Medeleiding = zeer behulpzaam. </a:t>
            </a:r>
            <a:endParaRPr lang="nl-BE" dirty="0">
              <a:solidFill>
                <a:srgbClr val="2F2B20"/>
              </a:solidFill>
            </a:endParaRPr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6" b="30450"/>
          <a:stretch/>
        </p:blipFill>
        <p:spPr bwMode="auto">
          <a:xfrm>
            <a:off x="4211960" y="4509120"/>
            <a:ext cx="4164391" cy="224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5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Klara Documenten\denemarken fotos\week 17 (21)\carlsberg museum Valby (10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6" r="20028" b="10059"/>
          <a:stretch/>
        </p:blipFill>
        <p:spPr bwMode="auto">
          <a:xfrm>
            <a:off x="2739102" y="4993623"/>
            <a:ext cx="2726013" cy="18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Klara Documenten\denemarken fotos\week 9 (13)\bezoek mama en papa\02 + 03 april bezoek mama papa\IMG_20160402_170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6" y="3140968"/>
            <a:ext cx="240513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Zeker doen!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268760"/>
            <a:ext cx="8460432" cy="5472608"/>
          </a:xfrm>
        </p:spPr>
        <p:txBody>
          <a:bodyPr>
            <a:normAutofit fontScale="62500" lnSpcReduction="20000"/>
          </a:bodyPr>
          <a:lstStyle/>
          <a:p>
            <a:pPr marL="114300" lvl="0" indent="0" fontAlgn="ctr">
              <a:buClr>
                <a:srgbClr val="A9A57C"/>
              </a:buClr>
              <a:buNone/>
            </a:pPr>
            <a:r>
              <a:rPr lang="nl-BE" sz="2600" dirty="0">
                <a:solidFill>
                  <a:srgbClr val="333333"/>
                </a:solidFill>
              </a:rPr>
              <a:t>RUC Cooking class </a:t>
            </a:r>
            <a:endParaRPr lang="nl-BE" sz="2600" b="1" dirty="0">
              <a:solidFill>
                <a:srgbClr val="333333"/>
              </a:solidFill>
            </a:endParaRPr>
          </a:p>
          <a:p>
            <a:pPr lvl="0" fontAlgn="ctr">
              <a:buClr>
                <a:srgbClr val="A9A57C"/>
              </a:buClr>
            </a:pPr>
            <a:r>
              <a:rPr lang="nl-BE" sz="2500" b="1" dirty="0" smtClean="0"/>
              <a:t>Kopenhagen </a:t>
            </a:r>
          </a:p>
          <a:p>
            <a:pPr marL="114300" indent="0">
              <a:buNone/>
            </a:pPr>
            <a:r>
              <a:rPr lang="nl-BE" sz="2500" dirty="0" smtClean="0"/>
              <a:t>Botanische tuin </a:t>
            </a:r>
            <a:endParaRPr lang="nl-BE" sz="2500" dirty="0"/>
          </a:p>
          <a:p>
            <a:pPr marL="114300" indent="0">
              <a:buNone/>
            </a:pPr>
            <a:r>
              <a:rPr lang="nl-BE" sz="2500" dirty="0" err="1" smtClean="0"/>
              <a:t>Rosenborg</a:t>
            </a:r>
            <a:r>
              <a:rPr lang="nl-BE" sz="2500" dirty="0" smtClean="0"/>
              <a:t> slot </a:t>
            </a:r>
            <a:endParaRPr lang="nl-BE" sz="2500" dirty="0"/>
          </a:p>
          <a:p>
            <a:pPr marL="114300" indent="0">
              <a:buNone/>
            </a:pPr>
            <a:r>
              <a:rPr lang="nl-BE" sz="2500" dirty="0" smtClean="0"/>
              <a:t>Ronde toren </a:t>
            </a:r>
            <a:endParaRPr lang="nl-BE" sz="2500" dirty="0"/>
          </a:p>
          <a:p>
            <a:pPr marL="114300" indent="0">
              <a:buNone/>
            </a:pPr>
            <a:r>
              <a:rPr lang="nl-BE" sz="2500" dirty="0" smtClean="0">
                <a:solidFill>
                  <a:srgbClr val="333333"/>
                </a:solidFill>
              </a:rPr>
              <a:t>Den </a:t>
            </a:r>
            <a:r>
              <a:rPr lang="nl-BE" sz="2500" dirty="0" err="1">
                <a:solidFill>
                  <a:srgbClr val="333333"/>
                </a:solidFill>
              </a:rPr>
              <a:t>Blå</a:t>
            </a:r>
            <a:r>
              <a:rPr lang="nl-BE" sz="2500" dirty="0">
                <a:solidFill>
                  <a:srgbClr val="333333"/>
                </a:solidFill>
              </a:rPr>
              <a:t> </a:t>
            </a:r>
            <a:r>
              <a:rPr lang="nl-BE" sz="2500" dirty="0" err="1" smtClean="0">
                <a:solidFill>
                  <a:srgbClr val="333333"/>
                </a:solidFill>
              </a:rPr>
              <a:t>Planet</a:t>
            </a:r>
            <a:r>
              <a:rPr lang="nl-BE" sz="2500" dirty="0" smtClean="0">
                <a:solidFill>
                  <a:srgbClr val="333333"/>
                </a:solidFill>
              </a:rPr>
              <a:t> (= aquarium)</a:t>
            </a:r>
          </a:p>
          <a:p>
            <a:pPr marL="114300" indent="0">
              <a:buNone/>
            </a:pPr>
            <a:r>
              <a:rPr lang="nl-BE" sz="2500" dirty="0" err="1" smtClean="0">
                <a:solidFill>
                  <a:srgbClr val="333333"/>
                </a:solidFill>
              </a:rPr>
              <a:t>Superkilen</a:t>
            </a:r>
            <a:endParaRPr lang="nl-BE" sz="2500" dirty="0" smtClean="0">
              <a:solidFill>
                <a:srgbClr val="333333"/>
              </a:solidFill>
            </a:endParaRPr>
          </a:p>
          <a:p>
            <a:pPr marL="114300" indent="0">
              <a:buNone/>
            </a:pPr>
            <a:r>
              <a:rPr lang="nl-BE" sz="2500" dirty="0" err="1" smtClean="0">
                <a:solidFill>
                  <a:srgbClr val="333333"/>
                </a:solidFill>
              </a:rPr>
              <a:t>Glyptoteket</a:t>
            </a:r>
            <a:endParaRPr lang="nl-BE" sz="2500" dirty="0" smtClean="0">
              <a:solidFill>
                <a:srgbClr val="333333"/>
              </a:solidFill>
            </a:endParaRPr>
          </a:p>
          <a:p>
            <a:pPr marL="114300" indent="0" fontAlgn="base">
              <a:buNone/>
            </a:pPr>
            <a:r>
              <a:rPr lang="nl-BE" sz="2600" dirty="0" err="1" smtClean="0"/>
              <a:t>Assistens</a:t>
            </a:r>
            <a:r>
              <a:rPr lang="nl-BE" sz="2600" dirty="0" smtClean="0"/>
              <a:t> </a:t>
            </a:r>
            <a:r>
              <a:rPr lang="nl-BE" sz="2600" dirty="0" err="1" smtClean="0"/>
              <a:t>Cemetry</a:t>
            </a:r>
            <a:endParaRPr lang="nl-BE" sz="2600" dirty="0" smtClean="0"/>
          </a:p>
          <a:p>
            <a:pPr marL="114300" indent="0" fontAlgn="base">
              <a:buNone/>
            </a:pPr>
            <a:r>
              <a:rPr lang="nl-BE" sz="2500" dirty="0" err="1" smtClean="0">
                <a:solidFill>
                  <a:srgbClr val="333333"/>
                </a:solidFill>
              </a:rPr>
              <a:t>MarmorKirke</a:t>
            </a:r>
            <a:r>
              <a:rPr lang="nl-BE" sz="2500" dirty="0" smtClean="0">
                <a:solidFill>
                  <a:srgbClr val="333333"/>
                </a:solidFill>
              </a:rPr>
              <a:t> </a:t>
            </a:r>
          </a:p>
          <a:p>
            <a:pPr marL="114300" indent="0" fontAlgn="base">
              <a:buNone/>
            </a:pPr>
            <a:r>
              <a:rPr lang="nl-BE" sz="2500" dirty="0" smtClean="0">
                <a:solidFill>
                  <a:srgbClr val="333333"/>
                </a:solidFill>
              </a:rPr>
              <a:t>Nationaal Museum</a:t>
            </a:r>
          </a:p>
          <a:p>
            <a:pPr marL="114300" indent="0" fontAlgn="base">
              <a:buNone/>
            </a:pPr>
            <a:r>
              <a:rPr lang="nl-BE" sz="2500" dirty="0" smtClean="0">
                <a:solidFill>
                  <a:srgbClr val="333333"/>
                </a:solidFill>
              </a:rPr>
              <a:t>Museum of Modern Arts</a:t>
            </a:r>
            <a:endParaRPr lang="nl-BE" sz="2500" dirty="0" smtClean="0">
              <a:solidFill>
                <a:srgbClr val="333333"/>
              </a:solidFill>
            </a:endParaRPr>
          </a:p>
          <a:p>
            <a:pPr marL="114300" indent="0" fontAlgn="base">
              <a:buNone/>
            </a:pPr>
            <a:r>
              <a:rPr lang="nl-BE" sz="2500" dirty="0" err="1" smtClean="0">
                <a:solidFill>
                  <a:srgbClr val="333333"/>
                </a:solidFill>
              </a:rPr>
              <a:t>Carlsberg</a:t>
            </a:r>
            <a:r>
              <a:rPr lang="nl-BE" sz="2500" dirty="0" smtClean="0">
                <a:solidFill>
                  <a:srgbClr val="333333"/>
                </a:solidFill>
              </a:rPr>
              <a:t> Museum (</a:t>
            </a:r>
            <a:r>
              <a:rPr lang="nl-BE" sz="2500" dirty="0" err="1" smtClean="0">
                <a:solidFill>
                  <a:srgbClr val="333333"/>
                </a:solidFill>
              </a:rPr>
              <a:t>Valby</a:t>
            </a:r>
            <a:r>
              <a:rPr lang="nl-BE" sz="2500" dirty="0" smtClean="0">
                <a:solidFill>
                  <a:srgbClr val="333333"/>
                </a:solidFill>
              </a:rPr>
              <a:t>)</a:t>
            </a:r>
            <a:endParaRPr lang="nl-BE" sz="2500" b="1" dirty="0" smtClean="0">
              <a:solidFill>
                <a:srgbClr val="333333"/>
              </a:solidFill>
            </a:endParaRPr>
          </a:p>
          <a:p>
            <a:pPr fontAlgn="ctr"/>
            <a:r>
              <a:rPr lang="nl-BE" sz="2500" b="1" dirty="0" smtClean="0">
                <a:solidFill>
                  <a:srgbClr val="333333"/>
                </a:solidFill>
              </a:rPr>
              <a:t>Odense</a:t>
            </a:r>
          </a:p>
          <a:p>
            <a:pPr fontAlgn="ctr"/>
            <a:r>
              <a:rPr lang="nl-BE" sz="2500" b="1" dirty="0" smtClean="0">
                <a:solidFill>
                  <a:srgbClr val="333333"/>
                </a:solidFill>
              </a:rPr>
              <a:t>Roskilde</a:t>
            </a:r>
          </a:p>
          <a:p>
            <a:pPr marL="114300" indent="0" fontAlgn="ctr">
              <a:buNone/>
            </a:pPr>
            <a:r>
              <a:rPr lang="nl-BE" sz="2500" dirty="0" err="1">
                <a:solidFill>
                  <a:srgbClr val="333333"/>
                </a:solidFill>
              </a:rPr>
              <a:t>Domkirke</a:t>
            </a:r>
            <a:r>
              <a:rPr lang="nl-BE" sz="2500" dirty="0">
                <a:solidFill>
                  <a:srgbClr val="333333"/>
                </a:solidFill>
              </a:rPr>
              <a:t> </a:t>
            </a:r>
          </a:p>
          <a:p>
            <a:pPr marL="114300" indent="0" fontAlgn="ctr">
              <a:buNone/>
            </a:pPr>
            <a:r>
              <a:rPr lang="nl-BE" sz="2500" dirty="0" smtClean="0">
                <a:solidFill>
                  <a:srgbClr val="333333"/>
                </a:solidFill>
              </a:rPr>
              <a:t>Vikingmuseum </a:t>
            </a:r>
          </a:p>
          <a:p>
            <a:pPr marL="114300" indent="0" fontAlgn="ctr">
              <a:buNone/>
            </a:pPr>
            <a:r>
              <a:rPr lang="nl-BE" sz="2500" dirty="0" smtClean="0">
                <a:solidFill>
                  <a:srgbClr val="333333"/>
                </a:solidFill>
              </a:rPr>
              <a:t>Natuurgebied Himmelev </a:t>
            </a:r>
            <a:r>
              <a:rPr lang="nl-BE" sz="2500" dirty="0" err="1" smtClean="0">
                <a:solidFill>
                  <a:srgbClr val="333333"/>
                </a:solidFill>
              </a:rPr>
              <a:t>Skov</a:t>
            </a:r>
            <a:endParaRPr lang="nl-BE" sz="2500" dirty="0" smtClean="0">
              <a:solidFill>
                <a:srgbClr val="333333"/>
              </a:solidFill>
            </a:endParaRPr>
          </a:p>
          <a:p>
            <a:pPr marL="114300" indent="0" fontAlgn="ctr">
              <a:buNone/>
            </a:pPr>
            <a:r>
              <a:rPr lang="nl-BE" sz="2500" dirty="0" err="1" smtClean="0">
                <a:solidFill>
                  <a:srgbClr val="333333"/>
                </a:solidFill>
              </a:rPr>
              <a:t>Vigen</a:t>
            </a:r>
            <a:r>
              <a:rPr lang="nl-BE" sz="2500" dirty="0" smtClean="0">
                <a:solidFill>
                  <a:srgbClr val="333333"/>
                </a:solidFill>
              </a:rPr>
              <a:t> Strand </a:t>
            </a:r>
          </a:p>
          <a:p>
            <a:pPr fontAlgn="ctr"/>
            <a:r>
              <a:rPr lang="nl-BE" sz="2500" b="1" dirty="0" smtClean="0">
                <a:solidFill>
                  <a:srgbClr val="333333"/>
                </a:solidFill>
              </a:rPr>
              <a:t>Zweden</a:t>
            </a:r>
          </a:p>
          <a:p>
            <a:pPr marL="114300" indent="0" fontAlgn="ctr">
              <a:buNone/>
            </a:pPr>
            <a:r>
              <a:rPr lang="nl-BE" sz="2500" dirty="0" smtClean="0">
                <a:solidFill>
                  <a:srgbClr val="333333"/>
                </a:solidFill>
              </a:rPr>
              <a:t>Malmö</a:t>
            </a:r>
          </a:p>
          <a:p>
            <a:pPr marL="114300" indent="0" fontAlgn="ctr">
              <a:buNone/>
            </a:pPr>
            <a:r>
              <a:rPr lang="nl-BE" sz="2500" dirty="0" err="1" smtClean="0">
                <a:solidFill>
                  <a:srgbClr val="333333"/>
                </a:solidFill>
              </a:rPr>
              <a:t>Göteburg</a:t>
            </a:r>
            <a:endParaRPr lang="nl-BE" sz="2500" dirty="0" smtClean="0">
              <a:solidFill>
                <a:srgbClr val="333333"/>
              </a:solidFill>
            </a:endParaRPr>
          </a:p>
          <a:p>
            <a:pPr marL="114300" indent="0" fontAlgn="ctr">
              <a:buNone/>
            </a:pPr>
            <a:endParaRPr lang="nl-BE" sz="2500" dirty="0" smtClean="0">
              <a:solidFill>
                <a:srgbClr val="333333"/>
              </a:solidFill>
            </a:endParaRPr>
          </a:p>
          <a:p>
            <a:pPr fontAlgn="ctr"/>
            <a:endParaRPr lang="nl-BE" dirty="0">
              <a:solidFill>
                <a:srgbClr val="333333"/>
              </a:solidFill>
            </a:endParaRP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1027" name="Picture 3" descr="C:\Klara Documenten\denemarken fotos\week 10 (14)\glyptoteket\glyptoteket muse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17032"/>
            <a:ext cx="187926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Klara Documenten\denemarken fotos\week 8 (12)\Den Blå Planet\finding nem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71" y="1985020"/>
            <a:ext cx="2581429" cy="17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Klara Documenten\denemarken fotos\week 5 (9)\superkile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13376" r="22545"/>
          <a:stretch/>
        </p:blipFill>
        <p:spPr bwMode="auto">
          <a:xfrm>
            <a:off x="5606696" y="-922"/>
            <a:ext cx="3537304" cy="26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Klara Documenten\denemarken fotos\week 8 (12)\zweden\de ze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6" r="15943"/>
          <a:stretch/>
        </p:blipFill>
        <p:spPr bwMode="auto">
          <a:xfrm>
            <a:off x="5543600" y="1716443"/>
            <a:ext cx="3600400" cy="200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Klara Documenten\denemarken fotos\week 6 (10)\week 6\rosenborg slo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46" y="-922"/>
            <a:ext cx="2647923" cy="19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Klara Documenten\denemarken fotos\week 2 (5)\IMG_20160211_17343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5"/>
          <a:stretch/>
        </p:blipFill>
        <p:spPr bwMode="auto">
          <a:xfrm>
            <a:off x="2699792" y="3685377"/>
            <a:ext cx="2203374" cy="131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smtClean="0"/>
              <a:t>Module 1:  </a:t>
            </a:r>
            <a:r>
              <a:rPr lang="nl-BE" sz="3600" dirty="0" smtClean="0">
                <a:latin typeface="+mn-lt"/>
              </a:rPr>
              <a:t>Aesthetic Learning Processes in Theory and </a:t>
            </a:r>
            <a:r>
              <a:rPr lang="nl-BE" sz="3600" dirty="0">
                <a:latin typeface="+mn-lt"/>
              </a:rPr>
              <a:t>P</a:t>
            </a:r>
            <a:r>
              <a:rPr lang="nl-BE" sz="3600" dirty="0" smtClean="0">
                <a:latin typeface="+mn-lt"/>
              </a:rPr>
              <a:t>ractice</a:t>
            </a:r>
            <a:endParaRPr lang="nl-BE" sz="3600" u="sng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Klara Documenten\denemarken fotos\week 4 (7)\dans stoel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3" y="1772816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 module 1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Meest theoretische module </a:t>
            </a:r>
          </a:p>
          <a:p>
            <a:r>
              <a:rPr lang="nl-BE" dirty="0"/>
              <a:t>V</a:t>
            </a:r>
            <a:r>
              <a:rPr lang="nl-BE" dirty="0" smtClean="0"/>
              <a:t>eel teksten lezen (staan altijd op </a:t>
            </a:r>
            <a:r>
              <a:rPr lang="nl-BE" dirty="0" err="1" smtClean="0"/>
              <a:t>Fronter</a:t>
            </a:r>
            <a:r>
              <a:rPr lang="nl-BE" dirty="0" smtClean="0"/>
              <a:t>)</a:t>
            </a:r>
          </a:p>
          <a:p>
            <a:r>
              <a:rPr lang="nl-BE" dirty="0" smtClean="0"/>
              <a:t>Teksten: soms tijdens de les op ingegaan. Vooral belangrijk om te lezen voor ‘</a:t>
            </a:r>
            <a:r>
              <a:rPr lang="nl-BE" dirty="0" err="1" smtClean="0"/>
              <a:t>reflection</a:t>
            </a:r>
            <a:r>
              <a:rPr lang="nl-BE" dirty="0" smtClean="0"/>
              <a:t> paper’ en examen!</a:t>
            </a:r>
          </a:p>
          <a:p>
            <a:r>
              <a:rPr lang="nl-BE" dirty="0" smtClean="0"/>
              <a:t>Tijdens de lessen wordt de koppeling naar de praktijk gemaakt door oefeningen (drama – muziek – </a:t>
            </a:r>
            <a:r>
              <a:rPr lang="nl-BE" dirty="0" err="1" smtClean="0"/>
              <a:t>visual</a:t>
            </a:r>
            <a:r>
              <a:rPr lang="nl-BE" dirty="0" smtClean="0"/>
              <a:t> arts)</a:t>
            </a:r>
          </a:p>
          <a:p>
            <a:r>
              <a:rPr lang="nl-BE" dirty="0"/>
              <a:t>E</a:t>
            </a:r>
            <a:r>
              <a:rPr lang="nl-BE" dirty="0" smtClean="0"/>
              <a:t>lke week in groep reflectie schrijven (wat je hebt geleerd tijdens de lessen + theorie toepassen op vragen)</a:t>
            </a:r>
          </a:p>
          <a:p>
            <a:r>
              <a:rPr lang="nl-BE" dirty="0" smtClean="0"/>
              <a:t>Kennismaking  met drama- muziek – </a:t>
            </a:r>
            <a:r>
              <a:rPr lang="nl-BE" dirty="0" err="1" smtClean="0"/>
              <a:t>visual</a:t>
            </a:r>
            <a:r>
              <a:rPr lang="nl-BE" dirty="0" smtClean="0"/>
              <a:t> arts</a:t>
            </a:r>
          </a:p>
          <a:p>
            <a:r>
              <a:rPr lang="nl-BE" dirty="0"/>
              <a:t>F</a:t>
            </a:r>
            <a:r>
              <a:rPr lang="nl-BE" dirty="0" smtClean="0"/>
              <a:t>ieldtrip naar Internationale School in Hellerup 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83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Examen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nl-BE" dirty="0" smtClean="0"/>
              <a:t>Paper</a:t>
            </a:r>
          </a:p>
          <a:p>
            <a:r>
              <a:rPr lang="nl-BE" dirty="0" smtClean="0"/>
              <a:t>Uitschrijven van performance </a:t>
            </a:r>
            <a:r>
              <a:rPr lang="nl-BE" dirty="0" smtClean="0"/>
              <a:t>(‘toneelstuk’ gebaseerd </a:t>
            </a:r>
            <a:r>
              <a:rPr lang="nl-BE" dirty="0" smtClean="0"/>
              <a:t>op een verhaal) voor doelgroep</a:t>
            </a:r>
          </a:p>
          <a:p>
            <a:pPr marL="114300" indent="0">
              <a:buNone/>
            </a:pPr>
            <a:r>
              <a:rPr lang="nl-BE" dirty="0" smtClean="0"/>
              <a:t>Doelgroep: kinderen tussen 0 – 8 jaar</a:t>
            </a:r>
          </a:p>
          <a:p>
            <a:r>
              <a:rPr lang="nl-BE" dirty="0" smtClean="0"/>
              <a:t>Theoretische kaders integreren in de paper</a:t>
            </a:r>
          </a:p>
          <a:p>
            <a:r>
              <a:rPr lang="nl-BE" dirty="0" smtClean="0"/>
              <a:t>Uitleggen wat aesthetic learning is alsook wat de rol van de pedagoog/leerkracht is</a:t>
            </a:r>
          </a:p>
          <a:p>
            <a:pPr marL="114300" indent="0">
              <a:buNone/>
            </a:pPr>
            <a:r>
              <a:rPr lang="nl-BE" dirty="0" smtClean="0"/>
              <a:t>Examen</a:t>
            </a:r>
          </a:p>
          <a:p>
            <a:pPr marL="114300" indent="0">
              <a:buNone/>
            </a:pPr>
            <a:r>
              <a:rPr lang="nl-BE" dirty="0" smtClean="0"/>
              <a:t>1. </a:t>
            </a:r>
            <a:r>
              <a:rPr lang="nl-BE" b="1" dirty="0" smtClean="0"/>
              <a:t>Presentatie </a:t>
            </a:r>
            <a:r>
              <a:rPr lang="nl-BE" dirty="0" smtClean="0"/>
              <a:t>= Performance brengen voor eigen klasgroep</a:t>
            </a:r>
          </a:p>
          <a:p>
            <a:pPr marL="114300" indent="0">
              <a:buNone/>
            </a:pPr>
            <a:r>
              <a:rPr lang="nl-BE" dirty="0" smtClean="0"/>
              <a:t>2. </a:t>
            </a:r>
            <a:r>
              <a:rPr lang="nl-BE" b="1" dirty="0" smtClean="0"/>
              <a:t>Discussie</a:t>
            </a:r>
            <a:r>
              <a:rPr lang="nl-BE" dirty="0" smtClean="0"/>
              <a:t> met de leerkrachten (enkel met jou groep) over de theorie</a:t>
            </a:r>
          </a:p>
          <a:p>
            <a:pPr marL="114300" indent="0">
              <a:buNone/>
            </a:pPr>
            <a:r>
              <a:rPr lang="nl-BE" dirty="0" smtClean="0"/>
              <a:t>3. ‘</a:t>
            </a:r>
            <a:r>
              <a:rPr lang="nl-BE" b="1" dirty="0" smtClean="0"/>
              <a:t>Grading’</a:t>
            </a:r>
            <a:r>
              <a:rPr lang="nl-BE" dirty="0" smtClean="0"/>
              <a:t>: leerkrachten overleggen welk punt ze je geven en delen dit mee aan je groep.</a:t>
            </a:r>
          </a:p>
          <a:p>
            <a:pPr marL="114300" indent="0">
              <a:buNone/>
            </a:pPr>
            <a:endParaRPr lang="nl-BE" dirty="0" smtClean="0"/>
          </a:p>
          <a:p>
            <a:pPr marL="11430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09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renzend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509</TotalTime>
  <Words>692</Words>
  <Application>Microsoft Office PowerPoint</Application>
  <PresentationFormat>Diavoorstelling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Aangrenzend</vt:lpstr>
      <vt:lpstr>Denemarken 2016</vt:lpstr>
      <vt:lpstr>Over Denemarken</vt:lpstr>
      <vt:lpstr>Algemeen</vt:lpstr>
      <vt:lpstr>PowerPoint-presentatie</vt:lpstr>
      <vt:lpstr>PowerPoint-presentatie</vt:lpstr>
      <vt:lpstr>Zeker doen!</vt:lpstr>
      <vt:lpstr>Module 1:  Aesthetic Learning Processes in Theory and Practice</vt:lpstr>
      <vt:lpstr>Inhoud module 1</vt:lpstr>
      <vt:lpstr>Examen </vt:lpstr>
      <vt:lpstr>Module 2: Child development in Cultural perspective</vt:lpstr>
      <vt:lpstr>Inhoud</vt:lpstr>
      <vt:lpstr>Examen </vt:lpstr>
      <vt:lpstr>Module 3: Creative forms of expression</vt:lpstr>
      <vt:lpstr>Inhoud</vt:lpstr>
      <vt:lpstr>Examen</vt:lpstr>
      <vt:lpstr>Meer informatie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Denemarken 2016</dc:title>
  <dc:creator>Klara</dc:creator>
  <cp:lastModifiedBy>Klara</cp:lastModifiedBy>
  <cp:revision>43</cp:revision>
  <dcterms:created xsi:type="dcterms:W3CDTF">2016-05-03T10:59:04Z</dcterms:created>
  <dcterms:modified xsi:type="dcterms:W3CDTF">2016-06-23T15:17:15Z</dcterms:modified>
</cp:coreProperties>
</file>