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82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0.xml"/><Relationship Id="rId1" Type="http://schemas.openxmlformats.org/officeDocument/2006/relationships/slide" Target="slides/slide2.xml"/><Relationship Id="rId4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41D80B-74ED-483F-BDB0-5AF108B661B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DAA34-3CF4-4648-9A8B-2D85D58BC072}" type="slidenum">
              <a:rPr lang="nl-NL"/>
              <a:pPr/>
              <a:t>1</a:t>
            </a:fld>
            <a:endParaRPr lang="nl-NL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Oppervlakte van vlakke figuren: formules</a:t>
            </a:r>
          </a:p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AEB9-1BFA-45CC-AFE9-A2B5677A07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0D4B6-E3EA-4D87-8C06-5CCDE29D807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48B91-EB88-49A9-BF51-CDA0A781A37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DE19-8C50-44CC-98AB-87A37B045D2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80B3-DC35-4F84-AD79-F9E3C9A9341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61B48-DFBA-456D-A02B-0C5E65B87CD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0DAB2-9CFA-4087-A525-2817502D173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ED003-FA12-4AD3-B616-CF904AD33D8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EE076-78A5-4882-A052-885C2A04750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4F038-A265-4389-ABD5-E2AB133ADB6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A94A6-18EB-47B4-A7ED-02AB0BD45A3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DE15B9-5029-42BA-A9B4-9B7FF97E30D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62000" y="2286000"/>
            <a:ext cx="777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600" b="1"/>
              <a:t>Oppervlakte van vlakke figuren : </a:t>
            </a:r>
          </a:p>
          <a:p>
            <a:pPr algn="ctr">
              <a:spcBef>
                <a:spcPct val="50000"/>
              </a:spcBef>
            </a:pPr>
            <a:r>
              <a:rPr lang="nl-BE" sz="3600" b="1"/>
              <a:t>formules.</a:t>
            </a:r>
            <a:endParaRPr lang="nl-NL" sz="36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0" y="144780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parallellogram :</a:t>
            </a:r>
          </a:p>
          <a:p>
            <a:pPr algn="ctr">
              <a:spcBef>
                <a:spcPct val="50000"/>
              </a:spcBef>
            </a:pPr>
            <a:endParaRPr lang="nl-NL" sz="2800" b="1"/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2438400" y="48768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5791200" y="3657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   X   h</a:t>
            </a:r>
            <a:endParaRPr lang="nl-NL"/>
          </a:p>
        </p:txBody>
      </p:sp>
      <p:pic>
        <p:nvPicPr>
          <p:cNvPr id="17414" name="Picture 1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41910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5" name="Text Box 1031"/>
          <p:cNvSpPr txBox="1">
            <a:spLocks noChangeArrowheads="1"/>
          </p:cNvSpPr>
          <p:nvPr/>
        </p:nvSpPr>
        <p:spPr bwMode="auto">
          <a:xfrm>
            <a:off x="35814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h</a:t>
            </a:r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ruit :</a:t>
            </a:r>
            <a:endParaRPr lang="nl-NL" sz="2800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29200" y="2362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191000" y="2362200"/>
            <a:ext cx="495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* Mogen we hier ook rechthoek </a:t>
            </a:r>
          </a:p>
          <a:p>
            <a:pPr>
              <a:spcBef>
                <a:spcPct val="50000"/>
              </a:spcBef>
            </a:pPr>
            <a:r>
              <a:rPr lang="nl-BE" b="1"/>
              <a:t>   tegen zeggen?</a:t>
            </a:r>
            <a:endParaRPr lang="nl-NL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781800" y="29718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b="1"/>
              <a:t>NEEN</a:t>
            </a:r>
            <a:endParaRPr lang="nl-NL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038600" y="3733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114800" y="3657600"/>
            <a:ext cx="472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 * </a:t>
            </a:r>
            <a:r>
              <a:rPr lang="nl-BE" b="1"/>
              <a:t>Kunnen we er een rechthoek</a:t>
            </a:r>
          </a:p>
          <a:p>
            <a:pPr>
              <a:spcBef>
                <a:spcPct val="50000"/>
              </a:spcBef>
            </a:pPr>
            <a:r>
              <a:rPr lang="nl-BE" b="1"/>
              <a:t>     van maken? </a:t>
            </a:r>
            <a:endParaRPr lang="nl-NL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3810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7" grpId="0" build="p" autoUpdateAnimBg="0"/>
      <p:bldP spid="13318" grpId="0" build="p" autoUpdateAnimBg="0"/>
      <p:bldP spid="133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 </a:t>
            </a:r>
            <a:r>
              <a:rPr lang="nl-BE" sz="2800" b="1"/>
              <a:t>* Misschien moeten we met 2 ruiten werken ?</a:t>
            </a:r>
            <a:endParaRPr lang="nl-NL" sz="2800" b="1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13435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4572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We knippen door op de stippellijnen :</a:t>
            </a:r>
            <a:r>
              <a:rPr lang="nl-BE" b="1"/>
              <a:t> 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  <p:bldP spid="3072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9144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 sz="2800" b="1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En vormen hiermee een rechthoek :</a:t>
            </a:r>
            <a:r>
              <a:rPr lang="nl-BE" sz="2800"/>
              <a:t> </a:t>
            </a:r>
            <a:endParaRPr lang="nl-NL" sz="280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7443788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We verplaatsen de afgeknipte delen,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  <p:bldP spid="1434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14600"/>
            <a:ext cx="54102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104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d</a:t>
            </a:r>
            <a:endParaRPr lang="nl-NL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953000" y="5867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762000" y="1676400"/>
          <a:ext cx="7086600" cy="4337050"/>
        </p:xfrm>
        <a:graphic>
          <a:graphicData uri="http://schemas.openxmlformats.org/presentationml/2006/ole">
            <p:oleObj spid="_x0000_s16390" name="Drawing" r:id="rId4" imgW="8667720" imgH="5305320" progId="AutoCAD.Drawing.15">
              <p:embed/>
            </p:oleObj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228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En kunnen we dus de formule van een rechthoek toepassen :</a:t>
            </a:r>
            <a:endParaRPr lang="nl-NL" sz="2800" b="1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108325" y="4994275"/>
            <a:ext cx="41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/>
              <a:t>   </a:t>
            </a:r>
          </a:p>
          <a:p>
            <a:r>
              <a:rPr lang="nl-BE"/>
              <a:t>  </a:t>
            </a:r>
            <a:endParaRPr lang="nl-NL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295400"/>
            <a:ext cx="436245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743200" y="3962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/>
              <a:t>D</a:t>
            </a:r>
            <a:endParaRPr lang="nl-NL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257800" y="22860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d</a:t>
            </a:r>
            <a:endParaRPr lang="nl-NL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219200" y="4572000"/>
            <a:ext cx="7013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sz="2800" b="1"/>
              <a:t>Opgelet !!!  Dat is de formule van 2 ruiten!!!!</a:t>
            </a:r>
            <a:endParaRPr lang="nl-NL" sz="2800" b="1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81000" y="54864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BE" sz="2800" b="1"/>
              <a:t>Dus delen we de  formule door 2, </a:t>
            </a:r>
          </a:p>
          <a:p>
            <a:pPr algn="ctr"/>
            <a:r>
              <a:rPr lang="nl-BE" sz="2800" b="1"/>
              <a:t>om die van 1 ruit te vinden :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p" autoUpdateAnimBg="0"/>
      <p:bldP spid="16401" grpId="0" build="p" autoUpdateAnimBg="0"/>
      <p:bldP spid="164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ruit :</a:t>
            </a:r>
            <a:r>
              <a:rPr lang="nl-BE" b="1"/>
              <a:t> </a:t>
            </a:r>
            <a:endParaRPr lang="nl-NL" b="1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  D    X    d</a:t>
            </a:r>
          </a:p>
          <a:p>
            <a:pPr>
              <a:spcBef>
                <a:spcPct val="50000"/>
              </a:spcBef>
            </a:pPr>
            <a:r>
              <a:rPr lang="nl-BE"/>
              <a:t>_________</a:t>
            </a:r>
          </a:p>
          <a:p>
            <a:pPr>
              <a:spcBef>
                <a:spcPct val="50000"/>
              </a:spcBef>
            </a:pPr>
            <a:r>
              <a:rPr lang="nl-BE"/>
              <a:t>         2 </a:t>
            </a:r>
            <a:endParaRPr lang="nl-NL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43150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057400" y="4572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D</a:t>
            </a:r>
            <a:endParaRPr lang="nl-NL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343400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d</a:t>
            </a:r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driehoek :</a:t>
            </a:r>
            <a:endParaRPr lang="nl-NL" sz="2800" b="1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40100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0" y="22860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* Mogen we hier ook rechthoek </a:t>
            </a:r>
          </a:p>
          <a:p>
            <a:pPr>
              <a:spcBef>
                <a:spcPct val="50000"/>
              </a:spcBef>
            </a:pPr>
            <a:r>
              <a:rPr lang="nl-BE" b="1"/>
              <a:t>   tegen zeggen?</a:t>
            </a:r>
            <a:endParaRPr lang="nl-NL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162800" y="2819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NEEN</a:t>
            </a:r>
            <a:endParaRPr lang="nl-NL" b="1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572000" y="35052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* </a:t>
            </a:r>
            <a:r>
              <a:rPr lang="nl-BE" b="1"/>
              <a:t>Kunnen we er een rechthoek</a:t>
            </a:r>
          </a:p>
          <a:p>
            <a:pPr>
              <a:spcBef>
                <a:spcPct val="50000"/>
              </a:spcBef>
            </a:pPr>
            <a:r>
              <a:rPr lang="nl-BE" b="1"/>
              <a:t>     van maken? </a:t>
            </a:r>
            <a:endParaRPr lang="nl-NL" b="1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0866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NEEN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60" grpId="0" build="p" autoUpdateAnimBg="0"/>
      <p:bldP spid="19461" grpId="0" build="p" autoUpdateAnimBg="0"/>
      <p:bldP spid="19462" grpId="0" build="p" autoUpdateAnimBg="0"/>
      <p:bldP spid="1946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2300288"/>
            <a:ext cx="87820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 </a:t>
            </a:r>
            <a:r>
              <a:rPr lang="nl-BE" b="1"/>
              <a:t>* Misschien lukt het wel als we twee identieke driehoeken nemen?</a:t>
            </a:r>
            <a:endParaRPr lang="nl-NL" b="1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800" y="5334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/>
              <a:t>We knippen weer op de stippellijn :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  <p:bldP spid="204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2271713"/>
            <a:ext cx="87820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27125" y="650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We veranderen ook nu de stukken van plaats :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En bekomen zo een rechthoek :</a:t>
            </a:r>
            <a:endParaRPr lang="nl-NL" sz="2800" b="1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6101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41910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/>
              <a:t>Waarop we de formule van een rechthoek  toepassen :  B  x  h</a:t>
            </a:r>
            <a:endParaRPr lang="nl-NL" b="1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/>
              <a:t>Opgelet !!!  Dat is de formule van 2 driehoeken!!!!</a:t>
            </a:r>
            <a:endParaRPr lang="nl-NL" b="1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563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/>
              <a:t>Dus delen we de  formule door 2, om die van 1 driehoek te vinden :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2" grpId="0" build="p" autoUpdateAnimBg="0"/>
      <p:bldP spid="22533" grpId="0" build="p" autoUpdateAnimBg="0"/>
      <p:bldP spid="2253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Basisformule </a:t>
            </a:r>
          </a:p>
          <a:p>
            <a:pPr algn="ctr">
              <a:spcBef>
                <a:spcPct val="50000"/>
              </a:spcBef>
            </a:pPr>
            <a:r>
              <a:rPr lang="nl-BE" sz="2800" b="1"/>
              <a:t>= </a:t>
            </a:r>
          </a:p>
          <a:p>
            <a:pPr algn="ctr">
              <a:spcBef>
                <a:spcPct val="50000"/>
              </a:spcBef>
            </a:pPr>
            <a:r>
              <a:rPr lang="nl-BE" sz="2800" b="1"/>
              <a:t>formule van oppervlakte van een rechthoek :</a:t>
            </a:r>
            <a:endParaRPr lang="nl-NL" sz="28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98525" y="5527675"/>
            <a:ext cx="283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010400" y="3581400"/>
            <a:ext cx="260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sz="2800" b="1"/>
              <a:t> b  X   h</a:t>
            </a:r>
            <a:endParaRPr lang="nl-NL" sz="2800" b="1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87638"/>
            <a:ext cx="4114800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27325" y="5146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b="1"/>
              <a:t>b</a:t>
            </a:r>
            <a:endParaRPr lang="nl-NL" b="1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394325" y="35464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b="1"/>
              <a:t>h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7" grpId="0" build="p" autoUpdateAnimBg="0"/>
      <p:bldP spid="5130" grpId="0" build="p" autoUpdateAnimBg="0"/>
      <p:bldP spid="513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53911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driehoek :</a:t>
            </a:r>
            <a:endParaRPr lang="nl-NL" sz="2800" b="1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0" y="4495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867400" y="2971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h</a:t>
            </a:r>
            <a:endParaRPr lang="nl-NL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934200" y="2590800"/>
            <a:ext cx="1981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  X   h</a:t>
            </a:r>
          </a:p>
          <a:p>
            <a:pPr>
              <a:spcBef>
                <a:spcPct val="50000"/>
              </a:spcBef>
            </a:pPr>
            <a:r>
              <a:rPr lang="nl-BE"/>
              <a:t>______</a:t>
            </a:r>
          </a:p>
          <a:p>
            <a:pPr>
              <a:spcBef>
                <a:spcPct val="50000"/>
              </a:spcBef>
            </a:pPr>
            <a:r>
              <a:rPr lang="nl-BE"/>
              <a:t>     2</a:t>
            </a: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r>
              <a:rPr lang="nl-BE"/>
              <a:t>  </a:t>
            </a:r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trapezium :</a:t>
            </a:r>
            <a:r>
              <a:rPr lang="nl-BE"/>
              <a:t> </a:t>
            </a:r>
            <a:endParaRPr lang="nl-NL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316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20574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* Mogen we hier ook rechthoek </a:t>
            </a:r>
          </a:p>
          <a:p>
            <a:pPr>
              <a:spcBef>
                <a:spcPct val="50000"/>
              </a:spcBef>
            </a:pPr>
            <a:r>
              <a:rPr lang="nl-BE" b="1"/>
              <a:t>   tegen zeggen?</a:t>
            </a:r>
            <a:endParaRPr lang="nl-NL" b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114800" y="32766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* </a:t>
            </a:r>
            <a:r>
              <a:rPr lang="nl-BE" b="1"/>
              <a:t>Kunnen we er een rechthoek</a:t>
            </a:r>
          </a:p>
          <a:p>
            <a:pPr>
              <a:spcBef>
                <a:spcPct val="50000"/>
              </a:spcBef>
            </a:pPr>
            <a:r>
              <a:rPr lang="nl-BE" b="1"/>
              <a:t>     van maken? </a:t>
            </a:r>
            <a:endParaRPr lang="nl-NL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705600" y="259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NEEN</a:t>
            </a:r>
            <a:endParaRPr lang="nl-NL" b="1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705600" y="38100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NEEN</a:t>
            </a:r>
            <a:endParaRPr lang="nl-NL" b="1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11163" y="4648200"/>
            <a:ext cx="747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b="1"/>
              <a:t>* Misschien lukt het wel als we twee trapeziums nemen?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80" grpId="0" build="p" autoUpdateAnimBg="0"/>
      <p:bldP spid="24581" grpId="0" build="p" autoUpdateAnimBg="0"/>
      <p:bldP spid="24582" grpId="0" build="p" autoUpdateAnimBg="0"/>
      <p:bldP spid="24583" grpId="0" build="p" autoUpdateAnimBg="0"/>
      <p:bldP spid="245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1200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47244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We knippen weerom op de stippellijn .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80200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En verplaatsen opnieuw de delen zodat we een rechthoek kunnen vormen :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6400800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We passen de formule van een rechthoek hierop toe :</a:t>
            </a:r>
            <a:r>
              <a:rPr lang="nl-BE"/>
              <a:t> </a:t>
            </a:r>
            <a:endParaRPr lang="nl-NL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00400" y="2971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505200" y="1143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19800" y="2895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962400" y="3581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   +   b </a:t>
            </a:r>
            <a:endParaRPr lang="nl-NL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391400" y="2057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h</a:t>
            </a:r>
            <a:endParaRPr lang="nl-NL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43434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sz="2800" b="1"/>
              <a:t>Opgelet !!! Dat is de formule van 2 x een parallellogram!!</a:t>
            </a:r>
            <a:endParaRPr lang="nl-NL" sz="2800" b="1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548640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Dus delen we de  formule door 2, </a:t>
            </a:r>
          </a:p>
          <a:p>
            <a:pPr algn="ctr">
              <a:spcBef>
                <a:spcPct val="50000"/>
              </a:spcBef>
            </a:pPr>
            <a:r>
              <a:rPr lang="nl-BE" sz="2800" b="1"/>
              <a:t>om die van 1 parallellogram te vinden :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7" grpId="0" build="p" autoUpdateAnimBg="0"/>
      <p:bldP spid="2765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767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trapezium :</a:t>
            </a:r>
            <a:endParaRPr lang="nl-NL" sz="2800" b="1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105400" y="2895600"/>
            <a:ext cx="434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( B   +   b )  X    h</a:t>
            </a:r>
          </a:p>
          <a:p>
            <a:pPr>
              <a:spcBef>
                <a:spcPct val="50000"/>
              </a:spcBef>
            </a:pPr>
            <a:r>
              <a:rPr lang="nl-BE"/>
              <a:t>_______________</a:t>
            </a:r>
          </a:p>
          <a:p>
            <a:pPr>
              <a:spcBef>
                <a:spcPct val="50000"/>
              </a:spcBef>
            </a:pPr>
            <a:r>
              <a:rPr lang="nl-BE"/>
              <a:t>             2</a:t>
            </a:r>
            <a:endParaRPr lang="nl-NL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057400" y="4495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Overzicht van  formules :</a:t>
            </a:r>
            <a:endParaRPr lang="nl-NL" sz="2800" b="1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2400" y="2590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   </a:t>
            </a:r>
            <a:endParaRPr lang="nl-NL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609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BE"/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19335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133600" y="1600200"/>
            <a:ext cx="126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Z  X  Z</a:t>
            </a:r>
            <a:endParaRPr lang="nl-NL" b="1"/>
          </a:p>
        </p:txBody>
      </p:sp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24200"/>
            <a:ext cx="25908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124200" y="34290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/>
              <a:t>b   X   h</a:t>
            </a:r>
            <a:endParaRPr lang="nl-NL"/>
          </a:p>
        </p:txBody>
      </p:sp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648200"/>
            <a:ext cx="25146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2819400" y="4724400"/>
            <a:ext cx="129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D   X  d</a:t>
            </a:r>
          </a:p>
          <a:p>
            <a:pPr>
              <a:spcBef>
                <a:spcPct val="50000"/>
              </a:spcBef>
            </a:pPr>
            <a:r>
              <a:rPr lang="nl-BE"/>
              <a:t>______               </a:t>
            </a:r>
          </a:p>
          <a:p>
            <a:pPr>
              <a:spcBef>
                <a:spcPct val="50000"/>
              </a:spcBef>
            </a:pPr>
            <a:r>
              <a:rPr lang="nl-BE"/>
              <a:t>       2 </a:t>
            </a:r>
            <a:endParaRPr lang="nl-NL"/>
          </a:p>
        </p:txBody>
      </p:sp>
      <p:pic>
        <p:nvPicPr>
          <p:cNvPr id="2971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219200"/>
            <a:ext cx="296227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7162800" y="1219200"/>
            <a:ext cx="1143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  X   h</a:t>
            </a:r>
          </a:p>
          <a:p>
            <a:pPr>
              <a:spcBef>
                <a:spcPct val="50000"/>
              </a:spcBef>
            </a:pPr>
            <a:r>
              <a:rPr lang="nl-BE"/>
              <a:t>______</a:t>
            </a:r>
          </a:p>
          <a:p>
            <a:pPr>
              <a:spcBef>
                <a:spcPct val="50000"/>
              </a:spcBef>
            </a:pPr>
            <a:r>
              <a:rPr lang="nl-BE"/>
              <a:t>     2</a:t>
            </a:r>
          </a:p>
          <a:p>
            <a:pPr>
              <a:spcBef>
                <a:spcPct val="50000"/>
              </a:spcBef>
            </a:pPr>
            <a:endParaRPr lang="nl-BE"/>
          </a:p>
          <a:p>
            <a:pPr>
              <a:spcBef>
                <a:spcPct val="50000"/>
              </a:spcBef>
            </a:pPr>
            <a:r>
              <a:rPr lang="nl-BE"/>
              <a:t>  </a:t>
            </a:r>
            <a:endParaRPr lang="nl-NL"/>
          </a:p>
        </p:txBody>
      </p:sp>
      <p:pic>
        <p:nvPicPr>
          <p:cNvPr id="29718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048000"/>
            <a:ext cx="227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324600" y="31242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( B   +   b )  X    h</a:t>
            </a:r>
          </a:p>
          <a:p>
            <a:pPr>
              <a:spcBef>
                <a:spcPct val="50000"/>
              </a:spcBef>
            </a:pPr>
            <a:r>
              <a:rPr lang="nl-BE"/>
              <a:t>_______________</a:t>
            </a:r>
          </a:p>
          <a:p>
            <a:pPr>
              <a:spcBef>
                <a:spcPct val="50000"/>
              </a:spcBef>
            </a:pPr>
            <a:r>
              <a:rPr lang="nl-BE"/>
              <a:t>             2</a:t>
            </a:r>
            <a:endParaRPr lang="nl-NL"/>
          </a:p>
        </p:txBody>
      </p:sp>
      <p:pic>
        <p:nvPicPr>
          <p:cNvPr id="29720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5181600"/>
            <a:ext cx="204787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858000" y="5486400"/>
            <a:ext cx="260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sz="2800" b="1"/>
              <a:t> </a:t>
            </a:r>
            <a:r>
              <a:rPr lang="nl-BE" sz="2800"/>
              <a:t>b  X   h</a:t>
            </a:r>
            <a:endParaRPr lang="nl-NL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819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800" b="1"/>
              <a:t>Vanuit deze formules vinden we de andere formules :</a:t>
            </a:r>
            <a:endParaRPr lang="nl-NL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vierkant :</a:t>
            </a:r>
            <a:r>
              <a:rPr lang="nl-BE"/>
              <a:t> </a:t>
            </a:r>
            <a:endParaRPr lang="nl-NL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2895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05200" y="2514600"/>
            <a:ext cx="495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* Mogen we hier ook rechthoek </a:t>
            </a:r>
          </a:p>
          <a:p>
            <a:pPr>
              <a:spcBef>
                <a:spcPct val="50000"/>
              </a:spcBef>
            </a:pPr>
            <a:r>
              <a:rPr lang="nl-BE" b="1"/>
              <a:t>   tegen zeggen?</a:t>
            </a:r>
            <a:endParaRPr lang="nl-NL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48400" y="31242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b="1"/>
              <a:t>JA</a:t>
            </a:r>
            <a:endParaRPr lang="nl-NL" b="1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65525" y="3546475"/>
            <a:ext cx="461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b="1"/>
              <a:t>* Dus kunnen we ook die formule </a:t>
            </a:r>
          </a:p>
          <a:p>
            <a:r>
              <a:rPr lang="nl-BE" b="1"/>
              <a:t>   toepassen :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2" grpId="0" build="p" autoUpdateAnimBg="0"/>
      <p:bldP spid="7174" grpId="0" build="p" autoUpdateAnimBg="0"/>
      <p:bldP spid="71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3152775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76800" y="2133600"/>
            <a:ext cx="388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b="1"/>
              <a:t>Oppervlakte van een vierkant</a:t>
            </a:r>
            <a:r>
              <a:rPr lang="nl-BE"/>
              <a:t> </a:t>
            </a:r>
          </a:p>
          <a:p>
            <a:pPr algn="ctr">
              <a:spcBef>
                <a:spcPct val="50000"/>
              </a:spcBef>
            </a:pPr>
            <a:r>
              <a:rPr lang="nl-BE"/>
              <a:t>=</a:t>
            </a:r>
          </a:p>
          <a:p>
            <a:pPr algn="ctr">
              <a:spcBef>
                <a:spcPct val="50000"/>
              </a:spcBef>
            </a:pPr>
            <a:r>
              <a:rPr lang="nl-BE" b="1"/>
              <a:t>Z  X  Z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5052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Oppervlakte van een parallellogram :</a:t>
            </a:r>
            <a:endParaRPr lang="nl-NL" sz="2800" b="1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48200" y="1905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733800" y="2057400"/>
            <a:ext cx="495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* Mogen we hier ook rechthoek </a:t>
            </a:r>
          </a:p>
          <a:p>
            <a:pPr>
              <a:spcBef>
                <a:spcPct val="50000"/>
              </a:spcBef>
            </a:pPr>
            <a:r>
              <a:rPr lang="nl-BE" b="1"/>
              <a:t>   tegen zeggen?</a:t>
            </a:r>
            <a:endParaRPr lang="nl-NL" b="1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94125" y="3394075"/>
            <a:ext cx="458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BE" b="1"/>
              <a:t> * Kunnen we er misschien een    </a:t>
            </a:r>
          </a:p>
          <a:p>
            <a:r>
              <a:rPr lang="nl-BE" b="1"/>
              <a:t>    rechthoek van maken?</a:t>
            </a:r>
            <a:endParaRPr lang="nl-NL" b="1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53200" y="259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NEEN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build="p" autoUpdateAnimBg="0"/>
      <p:bldP spid="9222" grpId="0" build="p" autoUpdateAnimBg="0"/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7338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590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b="1"/>
              <a:t>We knippen op de stippellijn.</a:t>
            </a:r>
            <a:endParaRPr lang="nl-NL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En plakken dit stuk aan de andere kant :</a:t>
            </a:r>
            <a:endParaRPr lang="nl-NL" sz="2800" b="1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0"/>
            <a:ext cx="5367338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800" b="1"/>
              <a:t>Zo vinden we een rechthoek</a:t>
            </a:r>
          </a:p>
          <a:p>
            <a:pPr algn="ctr">
              <a:spcBef>
                <a:spcPct val="50000"/>
              </a:spcBef>
            </a:pPr>
            <a:r>
              <a:rPr lang="nl-BE" sz="2800" b="1"/>
              <a:t>en </a:t>
            </a:r>
          </a:p>
          <a:p>
            <a:pPr algn="ctr">
              <a:spcBef>
                <a:spcPct val="50000"/>
              </a:spcBef>
            </a:pPr>
            <a:r>
              <a:rPr lang="nl-BE" sz="2800" b="1"/>
              <a:t>kunnen we de formule van een rechthoek toepassen :</a:t>
            </a:r>
            <a:endParaRPr lang="nl-NL" sz="2800" b="1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b</a:t>
            </a:r>
            <a:endParaRPr lang="nl-NL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96200" y="4495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h</a:t>
            </a:r>
            <a:endParaRPr lang="nl-NL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5838825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2" grpId="0" build="p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525</Words>
  <Application>Microsoft Office PowerPoint</Application>
  <PresentationFormat>Diavoorstelling (4:3)</PresentationFormat>
  <Paragraphs>125</Paragraphs>
  <Slides>26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9" baseType="lpstr">
      <vt:lpstr>Times New Roman</vt:lpstr>
      <vt:lpstr>Standaardontwerp</vt:lpstr>
      <vt:lpstr>AutoCAD Drawing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Lenaerts</dc:creator>
  <cp:lastModifiedBy>Leerkracht</cp:lastModifiedBy>
  <cp:revision>7</cp:revision>
  <dcterms:created xsi:type="dcterms:W3CDTF">2004-01-18T14:12:55Z</dcterms:created>
  <dcterms:modified xsi:type="dcterms:W3CDTF">2011-04-29T07:56:56Z</dcterms:modified>
</cp:coreProperties>
</file>