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82" r:id="rId13"/>
    <p:sldId id="266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2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64" y="-6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4.xml"/><Relationship Id="rId2" Type="http://schemas.openxmlformats.org/officeDocument/2006/relationships/slide" Target="slides/slide10.xml"/><Relationship Id="rId1" Type="http://schemas.openxmlformats.org/officeDocument/2006/relationships/slide" Target="slides/slide2.xml"/><Relationship Id="rId4" Type="http://schemas.openxmlformats.org/officeDocument/2006/relationships/slide" Target="slides/slide2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41D80B-74ED-483F-BDB0-5AF108B661B1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DAA34-3CF4-4648-9A8B-2D85D58BC072}" type="slidenum">
              <a:rPr lang="nl-NL"/>
              <a:pPr/>
              <a:t>1</a:t>
            </a:fld>
            <a:endParaRPr lang="nl-NL"/>
          </a:p>
        </p:txBody>
      </p:sp>
      <p:sp>
        <p:nvSpPr>
          <p:cNvPr id="4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/>
              <a:t>Oppervlakte van vlakke figuren: formules</a:t>
            </a:r>
          </a:p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8AEB9-1BFA-45CC-AFE9-A2B5677A074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0D4B6-E3EA-4D87-8C06-5CCDE29D807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48B91-EB88-49A9-BF51-CDA0A781A373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4DE19-8C50-44CC-98AB-87A37B045D2F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B80B3-DC35-4F84-AD79-F9E3C9A9341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61B48-DFBA-456D-A02B-0C5E65B87CDD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0DAB2-9CFA-4087-A525-2817502D173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ED003-FA12-4AD3-B616-CF904AD33D8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EE076-78A5-4882-A052-885C2A04750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4F038-A265-4389-ABD5-E2AB133ADB6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A94A6-18EB-47B4-A7ED-02AB0BD45A3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DDE15B9-5029-42BA-A9B4-9B7FF97E30DC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png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762000" y="2286000"/>
            <a:ext cx="7772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3600" b="1"/>
              <a:t>Oppervlakte van vlakke figuren : </a:t>
            </a:r>
          </a:p>
          <a:p>
            <a:pPr algn="ctr">
              <a:spcBef>
                <a:spcPct val="50000"/>
              </a:spcBef>
            </a:pPr>
            <a:r>
              <a:rPr lang="nl-BE" sz="3600" b="1"/>
              <a:t>formules.</a:t>
            </a:r>
            <a:endParaRPr lang="nl-NL" sz="3600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026"/>
          <p:cNvSpPr txBox="1">
            <a:spLocks noChangeArrowheads="1"/>
          </p:cNvSpPr>
          <p:nvPr/>
        </p:nvSpPr>
        <p:spPr bwMode="auto">
          <a:xfrm>
            <a:off x="0" y="1447800"/>
            <a:ext cx="9144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Oppervlakte van een parallellogram :</a:t>
            </a:r>
          </a:p>
          <a:p>
            <a:pPr algn="ctr">
              <a:spcBef>
                <a:spcPct val="50000"/>
              </a:spcBef>
            </a:pPr>
            <a:endParaRPr lang="nl-NL" sz="2800" b="1"/>
          </a:p>
        </p:txBody>
      </p:sp>
      <p:sp>
        <p:nvSpPr>
          <p:cNvPr id="17412" name="Text Box 1028"/>
          <p:cNvSpPr txBox="1">
            <a:spLocks noChangeArrowheads="1"/>
          </p:cNvSpPr>
          <p:nvPr/>
        </p:nvSpPr>
        <p:spPr bwMode="auto">
          <a:xfrm>
            <a:off x="2438400" y="4876800"/>
            <a:ext cx="51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b</a:t>
            </a:r>
            <a:endParaRPr lang="nl-NL"/>
          </a:p>
        </p:txBody>
      </p:sp>
      <p:sp>
        <p:nvSpPr>
          <p:cNvPr id="17413" name="Text Box 1029"/>
          <p:cNvSpPr txBox="1">
            <a:spLocks noChangeArrowheads="1"/>
          </p:cNvSpPr>
          <p:nvPr/>
        </p:nvSpPr>
        <p:spPr bwMode="auto">
          <a:xfrm>
            <a:off x="5791200" y="36576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b   X   h</a:t>
            </a:r>
            <a:endParaRPr lang="nl-NL"/>
          </a:p>
        </p:txBody>
      </p:sp>
      <p:pic>
        <p:nvPicPr>
          <p:cNvPr id="17414" name="Picture 10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819400"/>
            <a:ext cx="4191000" cy="210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15" name="Text Box 1031"/>
          <p:cNvSpPr txBox="1">
            <a:spLocks noChangeArrowheads="1"/>
          </p:cNvSpPr>
          <p:nvPr/>
        </p:nvSpPr>
        <p:spPr bwMode="auto">
          <a:xfrm>
            <a:off x="3581400" y="3581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h</a:t>
            </a:r>
            <a:endParaRPr lang="nl-N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8600" y="9906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Oppervlakte van een ruit :</a:t>
            </a:r>
            <a:endParaRPr lang="nl-NL" sz="2800" b="1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029200" y="23622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191000" y="2362200"/>
            <a:ext cx="4953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b="1"/>
              <a:t>* Mogen we hier ook rechthoek </a:t>
            </a:r>
          </a:p>
          <a:p>
            <a:pPr>
              <a:spcBef>
                <a:spcPct val="50000"/>
              </a:spcBef>
            </a:pPr>
            <a:r>
              <a:rPr lang="nl-BE" b="1"/>
              <a:t>   tegen zeggen?</a:t>
            </a:r>
            <a:endParaRPr lang="nl-NL" b="1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781800" y="2971800"/>
            <a:ext cx="123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BE" b="1"/>
              <a:t>NEEN</a:t>
            </a:r>
            <a:endParaRPr lang="nl-NL" b="1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038600" y="37338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BE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114800" y="3657600"/>
            <a:ext cx="4724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 * </a:t>
            </a:r>
            <a:r>
              <a:rPr lang="nl-BE" b="1"/>
              <a:t>Kunnen we er een rechthoek</a:t>
            </a:r>
          </a:p>
          <a:p>
            <a:pPr>
              <a:spcBef>
                <a:spcPct val="50000"/>
              </a:spcBef>
            </a:pPr>
            <a:r>
              <a:rPr lang="nl-BE" b="1"/>
              <a:t>     van maken? </a:t>
            </a:r>
            <a:endParaRPr lang="nl-NL"/>
          </a:p>
        </p:txBody>
      </p:sp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514600"/>
            <a:ext cx="3810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autoUpdateAnimBg="0"/>
      <p:bldP spid="13317" grpId="0" build="p" autoUpdateAnimBg="0"/>
      <p:bldP spid="13318" grpId="0" build="p" autoUpdateAnimBg="0"/>
      <p:bldP spid="133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609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/>
              <a:t> </a:t>
            </a:r>
            <a:r>
              <a:rPr lang="nl-BE" sz="2800" b="1"/>
              <a:t>* Misschien moeten we met 2 ruiten werken ?</a:t>
            </a:r>
            <a:endParaRPr lang="nl-NL" sz="2800" b="1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00200"/>
            <a:ext cx="8134350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0" y="4572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We knippen door op de stippellijnen :</a:t>
            </a:r>
            <a:r>
              <a:rPr lang="nl-BE" b="1"/>
              <a:t> </a:t>
            </a:r>
            <a:endParaRPr lang="nl-NL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 autoUpdateAnimBg="0"/>
      <p:bldP spid="30724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33600" y="914400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BE" sz="2800" b="1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0" y="10668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En vormen hiermee een rechthoek :</a:t>
            </a:r>
            <a:r>
              <a:rPr lang="nl-BE" sz="2800"/>
              <a:t> </a:t>
            </a:r>
            <a:endParaRPr lang="nl-NL" sz="280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133600"/>
            <a:ext cx="7443788" cy="284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0" y="3048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We verplaatsen de afgeknipte delen,</a:t>
            </a:r>
            <a:endParaRPr lang="nl-NL" sz="2800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  <p:bldP spid="14342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514600"/>
            <a:ext cx="5410200" cy="306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010400" y="3810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d</a:t>
            </a:r>
            <a:endParaRPr lang="nl-NL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953000" y="5867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BE"/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762000" y="1676400"/>
          <a:ext cx="7086600" cy="4337050"/>
        </p:xfrm>
        <a:graphic>
          <a:graphicData uri="http://schemas.openxmlformats.org/presentationml/2006/ole">
            <p:oleObj spid="_x0000_s16390" name="Drawing" r:id="rId4" imgW="8667720" imgH="5305320" progId="AutoCAD.Drawing.15">
              <p:embed/>
            </p:oleObj>
          </a:graphicData>
        </a:graphic>
      </p:graphicFrame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228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En kunnen we dus de formule van een rechthoek toepassen :</a:t>
            </a:r>
            <a:endParaRPr lang="nl-NL" sz="2800" b="1"/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3108325" y="4994275"/>
            <a:ext cx="412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BE"/>
              <a:t>   </a:t>
            </a:r>
          </a:p>
          <a:p>
            <a:r>
              <a:rPr lang="nl-BE"/>
              <a:t>  </a:t>
            </a:r>
            <a:endParaRPr lang="nl-NL"/>
          </a:p>
        </p:txBody>
      </p:sp>
      <p:pic>
        <p:nvPicPr>
          <p:cNvPr id="16397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1295400"/>
            <a:ext cx="4362450" cy="273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2743200" y="39624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BE"/>
              <a:t>D</a:t>
            </a:r>
            <a:endParaRPr lang="nl-NL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5257800" y="2286000"/>
            <a:ext cx="282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d</a:t>
            </a:r>
            <a:endParaRPr lang="nl-NL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1219200" y="4572000"/>
            <a:ext cx="7013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BE" sz="2800" b="1"/>
              <a:t>Opgelet !!!  Dat is de formule van 2 ruiten!!!!</a:t>
            </a:r>
            <a:endParaRPr lang="nl-NL" sz="2800" b="1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381000" y="5486400"/>
            <a:ext cx="7924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BE" sz="2800" b="1"/>
              <a:t>Dus delen we de  formule door 2, </a:t>
            </a:r>
          </a:p>
          <a:p>
            <a:pPr algn="ctr"/>
            <a:r>
              <a:rPr lang="nl-BE" sz="2800" b="1"/>
              <a:t>om die van 1 ruit te vinden :</a:t>
            </a:r>
            <a:endParaRPr lang="nl-NL" sz="2800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 build="p" autoUpdateAnimBg="0"/>
      <p:bldP spid="16401" grpId="0" build="p" autoUpdateAnimBg="0"/>
      <p:bldP spid="16402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914400" y="13716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Oppervlakte van een ruit :</a:t>
            </a:r>
            <a:r>
              <a:rPr lang="nl-BE" b="1"/>
              <a:t> </a:t>
            </a:r>
            <a:endParaRPr lang="nl-NL" b="1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562600" y="2895600"/>
            <a:ext cx="3352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  D    X    d</a:t>
            </a:r>
          </a:p>
          <a:p>
            <a:pPr>
              <a:spcBef>
                <a:spcPct val="50000"/>
              </a:spcBef>
            </a:pPr>
            <a:r>
              <a:rPr lang="nl-BE"/>
              <a:t>_________</a:t>
            </a:r>
          </a:p>
          <a:p>
            <a:pPr>
              <a:spcBef>
                <a:spcPct val="50000"/>
              </a:spcBef>
            </a:pPr>
            <a:r>
              <a:rPr lang="nl-BE"/>
              <a:t>         2 </a:t>
            </a:r>
            <a:endParaRPr lang="nl-NL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343150"/>
            <a:ext cx="3886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057400" y="45720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D</a:t>
            </a:r>
            <a:endParaRPr lang="nl-NL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343400" y="3200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d</a:t>
            </a:r>
            <a:endParaRPr lang="nl-N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Oppervlakte van een driehoek :</a:t>
            </a:r>
            <a:endParaRPr lang="nl-NL" sz="2800" b="1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0"/>
            <a:ext cx="4010025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572000" y="2286000"/>
            <a:ext cx="4572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b="1"/>
              <a:t>* Mogen we hier ook rechthoek </a:t>
            </a:r>
          </a:p>
          <a:p>
            <a:pPr>
              <a:spcBef>
                <a:spcPct val="50000"/>
              </a:spcBef>
            </a:pPr>
            <a:r>
              <a:rPr lang="nl-BE" b="1"/>
              <a:t>   tegen zeggen?</a:t>
            </a:r>
            <a:endParaRPr lang="nl-NL" b="1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7162800" y="2819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b="1"/>
              <a:t>NEEN</a:t>
            </a:r>
            <a:endParaRPr lang="nl-NL" b="1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572000" y="3505200"/>
            <a:ext cx="4572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* </a:t>
            </a:r>
            <a:r>
              <a:rPr lang="nl-BE" b="1"/>
              <a:t>Kunnen we er een rechthoek</a:t>
            </a:r>
          </a:p>
          <a:p>
            <a:pPr>
              <a:spcBef>
                <a:spcPct val="50000"/>
              </a:spcBef>
            </a:pPr>
            <a:r>
              <a:rPr lang="nl-BE" b="1"/>
              <a:t>     van maken? </a:t>
            </a:r>
            <a:endParaRPr lang="nl-NL" b="1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7086600" y="4038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b="1"/>
              <a:t>NEEN</a:t>
            </a:r>
            <a:endParaRPr lang="nl-NL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 autoUpdateAnimBg="0"/>
      <p:bldP spid="19460" grpId="0" build="p" autoUpdateAnimBg="0"/>
      <p:bldP spid="19461" grpId="0" build="p" autoUpdateAnimBg="0"/>
      <p:bldP spid="19462" grpId="0" build="p" autoUpdateAnimBg="0"/>
      <p:bldP spid="19464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" y="2300288"/>
            <a:ext cx="878205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0" y="1524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 </a:t>
            </a:r>
            <a:r>
              <a:rPr lang="nl-BE" b="1"/>
              <a:t>* Misschien lukt het wel als we twee identieke driehoeken nemen?</a:t>
            </a:r>
            <a:endParaRPr lang="nl-NL" b="1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04800" y="53340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b="1"/>
              <a:t>We knippen weer op de stippellijn :</a:t>
            </a:r>
            <a:endParaRPr lang="nl-NL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 build="p" autoUpdateAnimBg="0"/>
      <p:bldP spid="2048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" y="2271713"/>
            <a:ext cx="878205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127125" y="650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0" y="914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We veranderen ook nu de stukken van plaats :</a:t>
            </a:r>
            <a:endParaRPr lang="nl-NL" sz="2800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En bekomen zo een rechthoek :</a:t>
            </a:r>
            <a:endParaRPr lang="nl-NL" sz="2800" b="1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447800"/>
            <a:ext cx="461010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0" y="4191000"/>
            <a:ext cx="876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b="1"/>
              <a:t>Waarop we de formule van een rechthoek  toepassen :  B  x  h</a:t>
            </a:r>
            <a:endParaRPr lang="nl-NL" b="1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04800" y="48768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b="1"/>
              <a:t>Opgelet !!!  Dat is de formule van 2 driehoeken!!!!</a:t>
            </a:r>
            <a:endParaRPr lang="nl-NL" b="1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0" y="5638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b="1"/>
              <a:t>Dus delen we de  formule door 2, om die van 1 driehoek te vinden :</a:t>
            </a:r>
            <a:endParaRPr lang="nl-NL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utoUpdateAnimBg="0"/>
      <p:bldP spid="22532" grpId="0" build="p" autoUpdateAnimBg="0"/>
      <p:bldP spid="22533" grpId="0" build="p" autoUpdateAnimBg="0"/>
      <p:bldP spid="2253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534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Basisformule </a:t>
            </a:r>
          </a:p>
          <a:p>
            <a:pPr algn="ctr">
              <a:spcBef>
                <a:spcPct val="50000"/>
              </a:spcBef>
            </a:pPr>
            <a:r>
              <a:rPr lang="nl-BE" sz="2800" b="1"/>
              <a:t>= </a:t>
            </a:r>
          </a:p>
          <a:p>
            <a:pPr algn="ctr">
              <a:spcBef>
                <a:spcPct val="50000"/>
              </a:spcBef>
            </a:pPr>
            <a:r>
              <a:rPr lang="nl-BE" sz="2800" b="1"/>
              <a:t>formule van oppervlakte van een rechthoek :</a:t>
            </a:r>
            <a:endParaRPr lang="nl-NL" sz="2800" b="1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98525" y="5527675"/>
            <a:ext cx="283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7010400" y="3581400"/>
            <a:ext cx="2606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BE" sz="2800" b="1"/>
              <a:t> b  X   h</a:t>
            </a:r>
            <a:endParaRPr lang="nl-NL" sz="2800" b="1"/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687638"/>
            <a:ext cx="4114800" cy="254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727325" y="51466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BE" b="1"/>
              <a:t>b</a:t>
            </a:r>
            <a:endParaRPr lang="nl-NL" b="1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394325" y="35464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BE" b="1"/>
              <a:t>h</a:t>
            </a:r>
            <a:endParaRPr lang="nl-NL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utoUpdateAnimBg="0"/>
      <p:bldP spid="5127" grpId="0" build="p" autoUpdateAnimBg="0"/>
      <p:bldP spid="5130" grpId="0" build="p" autoUpdateAnimBg="0"/>
      <p:bldP spid="513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81200"/>
            <a:ext cx="539115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Oppervlakte van een driehoek :</a:t>
            </a:r>
            <a:endParaRPr lang="nl-NL" sz="2800" b="1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286000" y="4495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B</a:t>
            </a:r>
            <a:endParaRPr lang="nl-NL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867400" y="2971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h</a:t>
            </a:r>
            <a:endParaRPr lang="nl-NL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934200" y="2590800"/>
            <a:ext cx="1981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B  X   h</a:t>
            </a:r>
          </a:p>
          <a:p>
            <a:pPr>
              <a:spcBef>
                <a:spcPct val="50000"/>
              </a:spcBef>
            </a:pPr>
            <a:r>
              <a:rPr lang="nl-BE"/>
              <a:t>______</a:t>
            </a:r>
          </a:p>
          <a:p>
            <a:pPr>
              <a:spcBef>
                <a:spcPct val="50000"/>
              </a:spcBef>
            </a:pPr>
            <a:r>
              <a:rPr lang="nl-BE"/>
              <a:t>     2</a:t>
            </a: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r>
              <a:rPr lang="nl-BE"/>
              <a:t>  </a:t>
            </a:r>
            <a:endParaRPr lang="nl-N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Oppervlakte van een trapezium :</a:t>
            </a:r>
            <a:r>
              <a:rPr lang="nl-BE"/>
              <a:t> </a:t>
            </a:r>
            <a:endParaRPr lang="nl-NL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09800"/>
            <a:ext cx="3162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2057400"/>
            <a:ext cx="4572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b="1"/>
              <a:t>* Mogen we hier ook rechthoek </a:t>
            </a:r>
          </a:p>
          <a:p>
            <a:pPr>
              <a:spcBef>
                <a:spcPct val="50000"/>
              </a:spcBef>
            </a:pPr>
            <a:r>
              <a:rPr lang="nl-BE" b="1"/>
              <a:t>   tegen zeggen?</a:t>
            </a:r>
            <a:endParaRPr lang="nl-NL" b="1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114800" y="3276600"/>
            <a:ext cx="4572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* </a:t>
            </a:r>
            <a:r>
              <a:rPr lang="nl-BE" b="1"/>
              <a:t>Kunnen we er een rechthoek</a:t>
            </a:r>
          </a:p>
          <a:p>
            <a:pPr>
              <a:spcBef>
                <a:spcPct val="50000"/>
              </a:spcBef>
            </a:pPr>
            <a:r>
              <a:rPr lang="nl-BE" b="1"/>
              <a:t>     van maken? </a:t>
            </a:r>
            <a:endParaRPr lang="nl-NL" b="1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705600" y="259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b="1"/>
              <a:t>NEEN</a:t>
            </a:r>
            <a:endParaRPr lang="nl-NL" b="1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6705600" y="3810000"/>
            <a:ext cx="103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nl-BE" b="1"/>
              <a:t>NEEN</a:t>
            </a:r>
            <a:endParaRPr lang="nl-NL" b="1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11163" y="4648200"/>
            <a:ext cx="7472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BE" b="1"/>
              <a:t>* Misschien lukt het wel als we twee trapeziums nemen?</a:t>
            </a:r>
            <a:endParaRPr lang="nl-NL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 autoUpdateAnimBg="0"/>
      <p:bldP spid="24580" grpId="0" build="p" autoUpdateAnimBg="0"/>
      <p:bldP spid="24581" grpId="0" build="p" autoUpdateAnimBg="0"/>
      <p:bldP spid="24582" grpId="0" build="p" autoUpdateAnimBg="0"/>
      <p:bldP spid="24583" grpId="0" build="p" autoUpdateAnimBg="0"/>
      <p:bldP spid="24584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14400"/>
            <a:ext cx="8120063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28600" y="47244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We knippen weerom op de stippellijn .</a:t>
            </a:r>
            <a:endParaRPr lang="nl-NL" sz="2800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362200"/>
            <a:ext cx="802005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11430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En verplaatsen opnieuw de delen zodat we een rechthoek kunnen vormen :</a:t>
            </a:r>
            <a:endParaRPr lang="nl-NL" sz="2800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066800"/>
            <a:ext cx="6400800" cy="274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04800" y="457200"/>
            <a:ext cx="845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We passen de formule van een rechthoek hierop toe :</a:t>
            </a:r>
            <a:r>
              <a:rPr lang="nl-BE"/>
              <a:t> </a:t>
            </a:r>
            <a:endParaRPr lang="nl-NL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200400" y="2971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B</a:t>
            </a:r>
            <a:endParaRPr lang="nl-NL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505200" y="1143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b</a:t>
            </a:r>
            <a:endParaRPr lang="nl-NL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019800" y="2895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b</a:t>
            </a:r>
            <a:endParaRPr lang="nl-NL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3962400" y="3581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B   +   b </a:t>
            </a:r>
            <a:endParaRPr lang="nl-NL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7391400" y="20574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h</a:t>
            </a:r>
            <a:endParaRPr lang="nl-NL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43434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BE" sz="2800" b="1"/>
              <a:t>Opgelet !!! Dat is de formule van 2 x een parallellogram!!</a:t>
            </a:r>
            <a:endParaRPr lang="nl-NL" sz="2800" b="1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5486400"/>
            <a:ext cx="9144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Dus delen we de  formule door 2, </a:t>
            </a:r>
          </a:p>
          <a:p>
            <a:pPr algn="ctr">
              <a:spcBef>
                <a:spcPct val="50000"/>
              </a:spcBef>
            </a:pPr>
            <a:r>
              <a:rPr lang="nl-BE" sz="2800" b="1"/>
              <a:t>om die van 1 parallellogram te vinden :</a:t>
            </a:r>
            <a:endParaRPr lang="nl-NL" sz="2800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  <p:bldP spid="27657" grpId="0" build="p" autoUpdateAnimBg="0"/>
      <p:bldP spid="27658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38400"/>
            <a:ext cx="4076700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52400" y="990600"/>
            <a:ext cx="899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Oppervlakte van een trapezium :</a:t>
            </a:r>
            <a:endParaRPr lang="nl-NL" sz="2800" b="1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105400" y="2895600"/>
            <a:ext cx="4343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( B   +   b )  X    h</a:t>
            </a:r>
          </a:p>
          <a:p>
            <a:pPr>
              <a:spcBef>
                <a:spcPct val="50000"/>
              </a:spcBef>
            </a:pPr>
            <a:r>
              <a:rPr lang="nl-BE"/>
              <a:t>_______________</a:t>
            </a:r>
          </a:p>
          <a:p>
            <a:pPr>
              <a:spcBef>
                <a:spcPct val="50000"/>
              </a:spcBef>
            </a:pPr>
            <a:r>
              <a:rPr lang="nl-BE"/>
              <a:t>             2</a:t>
            </a:r>
            <a:endParaRPr lang="nl-NL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057400" y="4495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B</a:t>
            </a:r>
            <a:endParaRPr lang="nl-NL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667000" y="2514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b</a:t>
            </a:r>
            <a:endParaRPr lang="nl-N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09600" y="533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Overzicht van  formules :</a:t>
            </a:r>
            <a:endParaRPr lang="nl-NL" sz="2800" b="1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52400" y="25908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   </a:t>
            </a:r>
            <a:endParaRPr lang="nl-NL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81000" y="6096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BE"/>
          </a:p>
        </p:txBody>
      </p:sp>
      <p:pic>
        <p:nvPicPr>
          <p:cNvPr id="29709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19200"/>
            <a:ext cx="19335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2133600" y="1600200"/>
            <a:ext cx="1268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b="1"/>
              <a:t>Z  X  Z</a:t>
            </a:r>
            <a:endParaRPr lang="nl-NL" b="1"/>
          </a:p>
        </p:txBody>
      </p:sp>
      <p:pic>
        <p:nvPicPr>
          <p:cNvPr id="29712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124200"/>
            <a:ext cx="259080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3124200" y="3429000"/>
            <a:ext cx="1166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BE"/>
              <a:t>b   X   h</a:t>
            </a:r>
            <a:endParaRPr lang="nl-NL"/>
          </a:p>
        </p:txBody>
      </p:sp>
      <p:pic>
        <p:nvPicPr>
          <p:cNvPr id="29714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648200"/>
            <a:ext cx="25146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2819400" y="4724400"/>
            <a:ext cx="1295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D   X  d</a:t>
            </a:r>
          </a:p>
          <a:p>
            <a:pPr>
              <a:spcBef>
                <a:spcPct val="50000"/>
              </a:spcBef>
            </a:pPr>
            <a:r>
              <a:rPr lang="nl-BE"/>
              <a:t>______               </a:t>
            </a:r>
          </a:p>
          <a:p>
            <a:pPr>
              <a:spcBef>
                <a:spcPct val="50000"/>
              </a:spcBef>
            </a:pPr>
            <a:r>
              <a:rPr lang="nl-BE"/>
              <a:t>       2 </a:t>
            </a:r>
            <a:endParaRPr lang="nl-NL"/>
          </a:p>
        </p:txBody>
      </p:sp>
      <p:pic>
        <p:nvPicPr>
          <p:cNvPr id="29716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1219200"/>
            <a:ext cx="2962275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7162800" y="1219200"/>
            <a:ext cx="1143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B  X   h</a:t>
            </a:r>
          </a:p>
          <a:p>
            <a:pPr>
              <a:spcBef>
                <a:spcPct val="50000"/>
              </a:spcBef>
            </a:pPr>
            <a:r>
              <a:rPr lang="nl-BE"/>
              <a:t>______</a:t>
            </a:r>
          </a:p>
          <a:p>
            <a:pPr>
              <a:spcBef>
                <a:spcPct val="50000"/>
              </a:spcBef>
            </a:pPr>
            <a:r>
              <a:rPr lang="nl-BE"/>
              <a:t>     2</a:t>
            </a: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r>
              <a:rPr lang="nl-BE"/>
              <a:t>  </a:t>
            </a:r>
            <a:endParaRPr lang="nl-NL"/>
          </a:p>
        </p:txBody>
      </p:sp>
      <p:pic>
        <p:nvPicPr>
          <p:cNvPr id="29718" name="Picture 2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5800" y="3048000"/>
            <a:ext cx="22764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6324600" y="3124200"/>
            <a:ext cx="2819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( B   +   b )  X    h</a:t>
            </a:r>
          </a:p>
          <a:p>
            <a:pPr>
              <a:spcBef>
                <a:spcPct val="50000"/>
              </a:spcBef>
            </a:pPr>
            <a:r>
              <a:rPr lang="nl-BE"/>
              <a:t>_______________</a:t>
            </a:r>
          </a:p>
          <a:p>
            <a:pPr>
              <a:spcBef>
                <a:spcPct val="50000"/>
              </a:spcBef>
            </a:pPr>
            <a:r>
              <a:rPr lang="nl-BE"/>
              <a:t>             2</a:t>
            </a:r>
            <a:endParaRPr lang="nl-NL"/>
          </a:p>
        </p:txBody>
      </p:sp>
      <p:pic>
        <p:nvPicPr>
          <p:cNvPr id="29720" name="Picture 2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5181600"/>
            <a:ext cx="2047875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6858000" y="5486400"/>
            <a:ext cx="2606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BE" sz="2800" b="1"/>
              <a:t> </a:t>
            </a:r>
            <a:r>
              <a:rPr lang="nl-BE" sz="2800"/>
              <a:t>b  X   h</a:t>
            </a:r>
            <a:endParaRPr lang="nl-NL" sz="28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2819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2800" b="1"/>
              <a:t>Vanuit deze formules vinden we de andere formules :</a:t>
            </a:r>
            <a:endParaRPr lang="nl-NL" sz="2800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7620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Oppervlakte van een vierkant :</a:t>
            </a:r>
            <a:r>
              <a:rPr lang="nl-BE"/>
              <a:t> </a:t>
            </a:r>
            <a:endParaRPr lang="nl-NL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62200"/>
            <a:ext cx="28956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505200" y="2514600"/>
            <a:ext cx="4953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b="1"/>
              <a:t>* Mogen we hier ook rechthoek </a:t>
            </a:r>
          </a:p>
          <a:p>
            <a:pPr>
              <a:spcBef>
                <a:spcPct val="50000"/>
              </a:spcBef>
            </a:pPr>
            <a:r>
              <a:rPr lang="nl-BE" b="1"/>
              <a:t>   tegen zeggen?</a:t>
            </a:r>
            <a:endParaRPr lang="nl-NL" b="1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248400" y="3124200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BE" b="1"/>
              <a:t>JA</a:t>
            </a:r>
            <a:endParaRPr lang="nl-NL" b="1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565525" y="3546475"/>
            <a:ext cx="46148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BE" b="1"/>
              <a:t>* Dus kunnen we ook die formule </a:t>
            </a:r>
          </a:p>
          <a:p>
            <a:r>
              <a:rPr lang="nl-BE" b="1"/>
              <a:t>   toepassen :</a:t>
            </a:r>
            <a:endParaRPr lang="nl-NL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autoUpdateAnimBg="0"/>
      <p:bldP spid="7172" grpId="0" build="p" autoUpdateAnimBg="0"/>
      <p:bldP spid="7174" grpId="0" build="p" autoUpdateAnimBg="0"/>
      <p:bldP spid="71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828800"/>
            <a:ext cx="3152775" cy="276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876800" y="2133600"/>
            <a:ext cx="3886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b="1"/>
              <a:t>Oppervlakte van een vierkant</a:t>
            </a:r>
            <a:r>
              <a:rPr lang="nl-BE"/>
              <a:t> </a:t>
            </a:r>
          </a:p>
          <a:p>
            <a:pPr algn="ctr">
              <a:spcBef>
                <a:spcPct val="50000"/>
              </a:spcBef>
            </a:pPr>
            <a:r>
              <a:rPr lang="nl-BE"/>
              <a:t>=</a:t>
            </a:r>
          </a:p>
          <a:p>
            <a:pPr algn="ctr">
              <a:spcBef>
                <a:spcPct val="50000"/>
              </a:spcBef>
            </a:pPr>
            <a:r>
              <a:rPr lang="nl-BE" b="1"/>
              <a:t>Z  X  Z</a:t>
            </a:r>
            <a:endParaRPr lang="nl-NL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3600"/>
            <a:ext cx="3505200" cy="217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Oppervlakte van een parallellogram :</a:t>
            </a:r>
            <a:endParaRPr lang="nl-NL" sz="2800" b="1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648200" y="19050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733800" y="2057400"/>
            <a:ext cx="4953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b="1"/>
              <a:t>* Mogen we hier ook rechthoek </a:t>
            </a:r>
          </a:p>
          <a:p>
            <a:pPr>
              <a:spcBef>
                <a:spcPct val="50000"/>
              </a:spcBef>
            </a:pPr>
            <a:r>
              <a:rPr lang="nl-BE" b="1"/>
              <a:t>   tegen zeggen?</a:t>
            </a:r>
            <a:endParaRPr lang="nl-NL" b="1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794125" y="3394075"/>
            <a:ext cx="458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BE" b="1"/>
              <a:t> * Kunnen we er misschien een    </a:t>
            </a:r>
          </a:p>
          <a:p>
            <a:r>
              <a:rPr lang="nl-BE" b="1"/>
              <a:t>    rechthoek van maken?</a:t>
            </a:r>
            <a:endParaRPr lang="nl-NL" b="1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553200" y="259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b="1"/>
              <a:t>NEEN</a:t>
            </a:r>
            <a:endParaRPr lang="nl-NL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21" grpId="0" build="p" autoUpdateAnimBg="0"/>
      <p:bldP spid="9222" grpId="0" build="p" autoUpdateAnimBg="0"/>
      <p:bldP spid="922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905000"/>
            <a:ext cx="3733800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62000" y="25908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b="1"/>
              <a:t>We knippen op de stippellijn.</a:t>
            </a:r>
            <a:endParaRPr lang="nl-NL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En plakken dit stuk aan de andere kant :</a:t>
            </a:r>
            <a:endParaRPr lang="nl-NL" sz="2800" b="1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286000"/>
            <a:ext cx="5367338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2800" b="1"/>
              <a:t>Zo vinden we een rechthoek</a:t>
            </a:r>
          </a:p>
          <a:p>
            <a:pPr algn="ctr">
              <a:spcBef>
                <a:spcPct val="50000"/>
              </a:spcBef>
            </a:pPr>
            <a:r>
              <a:rPr lang="nl-BE" sz="2800" b="1"/>
              <a:t>en </a:t>
            </a:r>
          </a:p>
          <a:p>
            <a:pPr algn="ctr">
              <a:spcBef>
                <a:spcPct val="50000"/>
              </a:spcBef>
            </a:pPr>
            <a:r>
              <a:rPr lang="nl-BE" sz="2800" b="1"/>
              <a:t>kunnen we de formule van een rechthoek toepassen :</a:t>
            </a:r>
            <a:endParaRPr lang="nl-NL" sz="2800" b="1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572000" y="2667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b</a:t>
            </a:r>
            <a:endParaRPr lang="nl-NL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7696200" y="4495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h</a:t>
            </a:r>
            <a:endParaRPr lang="nl-NL"/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124200"/>
            <a:ext cx="5838825" cy="29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utoUpdateAnimBg="0"/>
      <p:bldP spid="12292" grpId="0" build="p" autoUpdateAnimBg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525</Words>
  <Application>Microsoft Office PowerPoint</Application>
  <PresentationFormat>Diavoorstelling (4:3)</PresentationFormat>
  <Paragraphs>125</Paragraphs>
  <Slides>26</Slides>
  <Notes>1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29" baseType="lpstr">
      <vt:lpstr>Times New Roman</vt:lpstr>
      <vt:lpstr>Standaardontwerp</vt:lpstr>
      <vt:lpstr>AutoCAD Drawing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Lenaerts</dc:creator>
  <cp:lastModifiedBy>Leerkracht</cp:lastModifiedBy>
  <cp:revision>7</cp:revision>
  <dcterms:created xsi:type="dcterms:W3CDTF">2004-01-18T14:12:55Z</dcterms:created>
  <dcterms:modified xsi:type="dcterms:W3CDTF">2011-04-29T07:56:56Z</dcterms:modified>
</cp:coreProperties>
</file>