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303" r:id="rId7"/>
    <p:sldId id="304" r:id="rId8"/>
    <p:sldId id="263" r:id="rId9"/>
    <p:sldId id="305" r:id="rId10"/>
    <p:sldId id="306" r:id="rId11"/>
    <p:sldId id="264" r:id="rId12"/>
    <p:sldId id="307" r:id="rId13"/>
    <p:sldId id="308" r:id="rId14"/>
    <p:sldId id="265" r:id="rId15"/>
    <p:sldId id="309" r:id="rId16"/>
    <p:sldId id="310" r:id="rId17"/>
    <p:sldId id="266" r:id="rId18"/>
    <p:sldId id="311" r:id="rId19"/>
    <p:sldId id="312" r:id="rId20"/>
    <p:sldId id="267" r:id="rId21"/>
    <p:sldId id="313" r:id="rId22"/>
    <p:sldId id="314" r:id="rId23"/>
    <p:sldId id="268" r:id="rId24"/>
    <p:sldId id="315" r:id="rId25"/>
    <p:sldId id="316" r:id="rId26"/>
    <p:sldId id="269" r:id="rId27"/>
    <p:sldId id="317" r:id="rId28"/>
    <p:sldId id="318" r:id="rId29"/>
    <p:sldId id="282" r:id="rId30"/>
    <p:sldId id="319" r:id="rId31"/>
    <p:sldId id="320" r:id="rId32"/>
    <p:sldId id="283" r:id="rId33"/>
    <p:sldId id="321" r:id="rId34"/>
    <p:sldId id="322" r:id="rId35"/>
    <p:sldId id="285" r:id="rId36"/>
    <p:sldId id="323" r:id="rId37"/>
    <p:sldId id="324" r:id="rId38"/>
    <p:sldId id="287" r:id="rId39"/>
    <p:sldId id="325" r:id="rId40"/>
    <p:sldId id="326" r:id="rId41"/>
    <p:sldId id="284" r:id="rId42"/>
    <p:sldId id="327" r:id="rId43"/>
    <p:sldId id="328" r:id="rId44"/>
    <p:sldId id="286" r:id="rId45"/>
    <p:sldId id="329" r:id="rId46"/>
    <p:sldId id="330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96" y="161318"/>
            <a:ext cx="9905998" cy="1478570"/>
          </a:xfrm>
        </p:spPr>
        <p:txBody>
          <a:bodyPr/>
          <a:lstStyle/>
          <a:p>
            <a:r>
              <a:rPr lang="nl-BE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Frans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8349" y="1191395"/>
            <a:ext cx="10758851" cy="1630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 smtClean="0">
                <a:latin typeface="Bradley Hand ITC" panose="03070402050302030203" pitchFamily="66" charset="0"/>
              </a:rPr>
              <a:t>De plaats van het bijvoeglijk naamwoord.</a:t>
            </a:r>
          </a:p>
          <a:p>
            <a:pPr marL="0" indent="0">
              <a:buNone/>
            </a:pPr>
            <a:r>
              <a:rPr lang="nl-BE" sz="3200" dirty="0" smtClean="0">
                <a:latin typeface="Bradley Hand ITC" panose="03070402050302030203" pitchFamily="66" charset="0"/>
                <a:sym typeface="Wingdings" panose="05000000000000000000" pitchFamily="2" charset="2"/>
              </a:rPr>
              <a:t>       Studeer eerst goed het kadertje in je leesboek p. 75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791" y="2669965"/>
            <a:ext cx="4785342" cy="35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75555" y="1478844"/>
            <a:ext cx="5470274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zwarte paraplu.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0" y="2997908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noir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parapluie</a:t>
            </a:r>
            <a:r>
              <a:rPr lang="nl-BE" sz="4000" dirty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0" y="4358929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parapluie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noir</a:t>
            </a:r>
            <a:r>
              <a:rPr lang="nl-BE" sz="4000" dirty="0" smtClean="0">
                <a:latin typeface="Comic Sans MS" panose="030F0702030302020204" pitchFamily="66" charset="0"/>
              </a:rPr>
              <a:t>. 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75555" y="1478844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kleine tafel.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1" y="2906469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table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petite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1" y="4176050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petite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table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75555" y="1478844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wit blad.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0" y="2991377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blanche </a:t>
            </a:r>
            <a:r>
              <a:rPr lang="nl-BE" sz="4000" dirty="0" err="1" smtClean="0">
                <a:latin typeface="Comic Sans MS" panose="030F0702030302020204" pitchFamily="66" charset="0"/>
              </a:rPr>
              <a:t>feuille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1" y="4345866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feuille</a:t>
            </a:r>
            <a:r>
              <a:rPr lang="nl-BE" sz="4000" dirty="0" smtClean="0">
                <a:latin typeface="Comic Sans MS" panose="030F0702030302020204" pitchFamily="66" charset="0"/>
              </a:rPr>
              <a:t> blanche.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587022" y="428979"/>
            <a:ext cx="7134577" cy="94826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4000" dirty="0" smtClean="0">
              <a:latin typeface="Comic Sans MS" panose="030F0702030302020204" pitchFamily="66" charset="0"/>
            </a:endParaRPr>
          </a:p>
          <a:p>
            <a:r>
              <a:rPr lang="nl-BE" sz="4000" dirty="0" smtClean="0">
                <a:latin typeface="Comic Sans MS" panose="030F0702030302020204" pitchFamily="66" charset="0"/>
              </a:rPr>
              <a:t>Wat is de juiste vertaling ?</a:t>
            </a:r>
          </a:p>
          <a:p>
            <a:r>
              <a:rPr lang="nl-BE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 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" name="Rechthoek met aan één zijde afgeronde hoeken 4"/>
          <p:cNvSpPr/>
          <p:nvPr/>
        </p:nvSpPr>
        <p:spPr>
          <a:xfrm>
            <a:off x="1975555" y="1478844"/>
            <a:ext cx="4684889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grote klas.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2" action="ppaction://hlinksldjump"/>
          </p:cNvPr>
          <p:cNvSpPr/>
          <p:nvPr/>
        </p:nvSpPr>
        <p:spPr>
          <a:xfrm>
            <a:off x="3121377" y="3064932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grande </a:t>
            </a:r>
            <a:r>
              <a:rPr lang="nl-BE" sz="4000" dirty="0" err="1" smtClean="0">
                <a:latin typeface="Comic Sans MS" panose="030F0702030302020204" pitchFamily="66" charset="0"/>
              </a:rPr>
              <a:t>classe</a:t>
            </a:r>
            <a:r>
              <a:rPr lang="nl-BE" sz="4000" dirty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3" action="ppaction://hlinksldjump"/>
          </p:cNvPr>
          <p:cNvSpPr/>
          <p:nvPr/>
        </p:nvSpPr>
        <p:spPr>
          <a:xfrm>
            <a:off x="3121377" y="4492976"/>
            <a:ext cx="7032978" cy="10837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classe</a:t>
            </a:r>
            <a:r>
              <a:rPr lang="nl-BE" sz="4000" dirty="0" smtClean="0">
                <a:latin typeface="Comic Sans MS" panose="030F0702030302020204" pitchFamily="66" charset="0"/>
              </a:rPr>
              <a:t> grande.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75554" y="1478844"/>
            <a:ext cx="5587839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oude werkschrift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1" y="2939125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cahier vieux.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1" y="4241363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vieux cahier.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75555" y="1478844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jonge hond.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1" y="3061529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chien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jeune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1" y="4486171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jeune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chien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75555" y="1478844"/>
            <a:ext cx="644998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vriendelijke jongen.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0" y="2965251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gentil</a:t>
            </a:r>
            <a:r>
              <a:rPr lang="nl-BE" sz="4000" dirty="0" smtClean="0">
                <a:latin typeface="Comic Sans MS" panose="030F0702030302020204" pitchFamily="66" charset="0"/>
              </a:rPr>
              <a:t> garçon.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0" y="4293614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garçon </a:t>
            </a:r>
            <a:r>
              <a:rPr lang="nl-BE" sz="4000" dirty="0" err="1" smtClean="0">
                <a:latin typeface="Comic Sans MS" panose="030F0702030302020204" pitchFamily="66" charset="0"/>
              </a:rPr>
              <a:t>gentil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23302" y="1826735"/>
            <a:ext cx="5574777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De eerste verdieping.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1" y="3344833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>
                <a:latin typeface="Comic Sans MS" panose="030F0702030302020204" pitchFamily="66" charset="0"/>
              </a:rPr>
              <a:t>L’ étage premier.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1" y="4650117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>
                <a:latin typeface="Comic Sans MS" panose="030F0702030302020204" pitchFamily="66" charset="0"/>
              </a:rPr>
              <a:t>Le premier étage.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799769" y="1708782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Blonde haren.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0" y="3317448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>
                <a:latin typeface="Comic Sans MS" panose="030F0702030302020204" pitchFamily="66" charset="0"/>
              </a:rPr>
              <a:t>Des blonds </a:t>
            </a:r>
            <a:r>
              <a:rPr lang="nl-BE" sz="4000" dirty="0" err="1" smtClean="0">
                <a:latin typeface="Comic Sans MS" panose="030F0702030302020204" pitchFamily="66" charset="0"/>
              </a:rPr>
              <a:t>cheveux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1" y="4768070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>
                <a:latin typeface="Comic Sans MS" panose="030F0702030302020204" pitchFamily="66" charset="0"/>
              </a:rPr>
              <a:t>Des </a:t>
            </a:r>
            <a:r>
              <a:rPr lang="nl-BE" sz="4000" dirty="0" err="1" smtClean="0">
                <a:latin typeface="Comic Sans MS" panose="030F0702030302020204" pitchFamily="66" charset="0"/>
              </a:rPr>
              <a:t>cheveux</a:t>
            </a:r>
            <a:r>
              <a:rPr lang="nl-BE" sz="4000" dirty="0" smtClean="0">
                <a:latin typeface="Comic Sans MS" panose="030F0702030302020204" pitchFamily="66" charset="0"/>
              </a:rPr>
              <a:t> blonds.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23303" y="1826735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toffe vriendin.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0" y="3299627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copine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chouette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1" y="4486171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chouette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copine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23303" y="1826735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korte broek.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49" y="3317448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pantalon court.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0" y="4650117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court pantalon.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36366" y="1482681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bruine bank.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47347" y="3035024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brun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banc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47348" y="4429323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banc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brun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799769" y="1632582"/>
            <a:ext cx="6299202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schitterende mama.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0" y="3095521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super </a:t>
            </a:r>
            <a:r>
              <a:rPr lang="nl-BE" sz="4000" dirty="0" err="1" smtClean="0">
                <a:latin typeface="Comic Sans MS" panose="030F0702030302020204" pitchFamily="66" charset="0"/>
              </a:rPr>
              <a:t>maman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1" y="4400416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maman</a:t>
            </a:r>
            <a:r>
              <a:rPr lang="nl-BE" sz="4000" dirty="0" smtClean="0">
                <a:latin typeface="Comic Sans MS" panose="030F0702030302020204" pitchFamily="66" charset="0"/>
              </a:rPr>
              <a:t> super.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2713" y="0"/>
            <a:ext cx="9905998" cy="1478570"/>
          </a:xfrm>
        </p:spPr>
        <p:txBody>
          <a:bodyPr/>
          <a:lstStyle/>
          <a:p>
            <a:r>
              <a:rPr lang="nl-BE" b="1" dirty="0" smtClean="0">
                <a:solidFill>
                  <a:schemeClr val="bg2"/>
                </a:solidFill>
              </a:rPr>
              <a:t>Klaar !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4439" y="1358537"/>
            <a:ext cx="10352607" cy="3853543"/>
          </a:xfrm>
        </p:spPr>
        <p:txBody>
          <a:bodyPr>
            <a:normAutofit fontScale="85000" lnSpcReduction="10000"/>
          </a:bodyPr>
          <a:lstStyle/>
          <a:p>
            <a:r>
              <a:rPr lang="nl-BE" b="1" u="sng" dirty="0" smtClean="0">
                <a:latin typeface="Comic Sans MS" panose="030F0702030302020204" pitchFamily="66" charset="0"/>
              </a:rPr>
              <a:t>Had je weinig of geen fouten? 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               </a:t>
            </a:r>
            <a:r>
              <a:rPr lang="nl-BE" dirty="0" smtClean="0"/>
              <a:t>Dan heb je goed gestudeerd!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</a:t>
            </a:r>
            <a:r>
              <a:rPr lang="nl-BE" dirty="0" smtClean="0">
                <a:sym typeface="Wingdings" panose="05000000000000000000" pitchFamily="2" charset="2"/>
              </a:rPr>
              <a:t> Je mag deze </a:t>
            </a:r>
            <a:r>
              <a:rPr lang="nl-BE" dirty="0" err="1" smtClean="0">
                <a:sym typeface="Wingdings" panose="05000000000000000000" pitchFamily="2" charset="2"/>
              </a:rPr>
              <a:t>powerpoint</a:t>
            </a:r>
            <a:r>
              <a:rPr lang="nl-BE" dirty="0" smtClean="0">
                <a:sym typeface="Wingdings" panose="05000000000000000000" pitchFamily="2" charset="2"/>
              </a:rPr>
              <a:t> na een aantal dagen opnieuw maken. Kan je het nog?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r>
              <a:rPr lang="nl-BE" b="1" u="sng" dirty="0" smtClean="0">
                <a:latin typeface="Comic Sans MS" panose="030F0702030302020204" pitchFamily="66" charset="0"/>
              </a:rPr>
              <a:t>Had je veel fouten? 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            Bekijk je leesboek terug aandachtig p. 75 en studeer opnieuw,</a:t>
            </a:r>
          </a:p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             Maak nadien deze </a:t>
            </a:r>
            <a:r>
              <a:rPr lang="nl-BE" dirty="0" err="1" smtClean="0">
                <a:sym typeface="Wingdings" panose="05000000000000000000" pitchFamily="2" charset="2"/>
              </a:rPr>
              <a:t>powerpoint</a:t>
            </a:r>
            <a:r>
              <a:rPr lang="nl-BE" dirty="0" smtClean="0">
                <a:sym typeface="Wingdings" panose="05000000000000000000" pitchFamily="2" charset="2"/>
              </a:rPr>
              <a:t> opnieuw.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smtClean="0">
                <a:sym typeface="Wingdings" panose="05000000000000000000" pitchFamily="2" charset="2"/>
              </a:rPr>
              <a:t>            Herhaal dit tot je het kan. </a:t>
            </a:r>
          </a:p>
        </p:txBody>
      </p:sp>
    </p:spTree>
    <p:extLst>
      <p:ext uri="{BB962C8B-B14F-4D97-AF65-F5344CB8AC3E}">
        <p14:creationId xmlns:p14="http://schemas.microsoft.com/office/powerpoint/2010/main" val="3334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75555" y="1478844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nieuwe balpen.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1" y="2730426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stylo </a:t>
            </a:r>
            <a:r>
              <a:rPr lang="nl-BE" sz="4000" dirty="0" err="1" smtClean="0">
                <a:latin typeface="Comic Sans MS" panose="030F0702030302020204" pitchFamily="66" charset="0"/>
              </a:rPr>
              <a:t>nouveau</a:t>
            </a:r>
            <a:r>
              <a:rPr lang="nl-BE" sz="4000" dirty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0" y="3978171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nouveau</a:t>
            </a:r>
            <a:r>
              <a:rPr lang="nl-BE" sz="4000" dirty="0" smtClean="0">
                <a:latin typeface="Comic Sans MS" panose="030F0702030302020204" pitchFamily="66" charset="0"/>
              </a:rPr>
              <a:t> stylo. 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10" r="46735"/>
                    </a14:imgEffect>
                  </a14:imgLayer>
                </a14:imgProps>
              </a:ext>
            </a:extLst>
          </a:blip>
          <a:srcRect r="50756"/>
          <a:stretch/>
        </p:blipFill>
        <p:spPr>
          <a:xfrm>
            <a:off x="3357155" y="202722"/>
            <a:ext cx="5392702" cy="6157109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9353006" y="5172891"/>
            <a:ext cx="2351314" cy="107115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Volgende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79" y="385306"/>
            <a:ext cx="7321931" cy="1097375"/>
          </a:xfrm>
          <a:prstGeom prst="rect">
            <a:avLst/>
          </a:prstGeom>
        </p:spPr>
      </p:pic>
      <p:sp>
        <p:nvSpPr>
          <p:cNvPr id="5" name="Rechthoek met aan één zijde afgeronde hoeken 4"/>
          <p:cNvSpPr/>
          <p:nvPr/>
        </p:nvSpPr>
        <p:spPr>
          <a:xfrm>
            <a:off x="1975555" y="1478844"/>
            <a:ext cx="4986948" cy="1174044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1) Een geweldig feest.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3095250" y="2984845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fête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formidable</a:t>
            </a:r>
            <a:r>
              <a:rPr lang="nl-BE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7" name="Afgeronde rechthoek 6">
            <a:hlinkClick r:id="rId4" action="ppaction://hlinksldjump"/>
          </p:cNvPr>
          <p:cNvSpPr/>
          <p:nvPr/>
        </p:nvSpPr>
        <p:spPr>
          <a:xfrm>
            <a:off x="3095250" y="4332803"/>
            <a:ext cx="7078133" cy="1016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latin typeface="Comic Sans MS" panose="030F0702030302020204" pitchFamily="66" charset="0"/>
              </a:rPr>
              <a:t>Une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formidable</a:t>
            </a:r>
            <a:r>
              <a:rPr lang="nl-BE" sz="4000" dirty="0" smtClean="0">
                <a:latin typeface="Comic Sans MS" panose="030F0702030302020204" pitchFamily="66" charset="0"/>
              </a:rPr>
              <a:t> </a:t>
            </a:r>
            <a:r>
              <a:rPr lang="nl-BE" sz="4000" dirty="0" err="1" smtClean="0">
                <a:latin typeface="Comic Sans MS" panose="030F0702030302020204" pitchFamily="66" charset="0"/>
              </a:rPr>
              <a:t>fête</a:t>
            </a:r>
            <a:r>
              <a:rPr lang="nl-BE" sz="4000" dirty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37" l="53265" r="98571"/>
                    </a14:imgEffect>
                  </a14:imgLayer>
                </a14:imgProps>
              </a:ext>
            </a:extLst>
          </a:blip>
          <a:srcRect l="53023"/>
          <a:stretch/>
        </p:blipFill>
        <p:spPr>
          <a:xfrm>
            <a:off x="3713882" y="423930"/>
            <a:ext cx="4967113" cy="5944917"/>
          </a:xfrm>
          <a:prstGeom prst="rect">
            <a:avLst/>
          </a:prstGeom>
        </p:spPr>
      </p:pic>
      <p:sp>
        <p:nvSpPr>
          <p:cNvPr id="5" name="Afgeronde rechthoek 4">
            <a:hlinkClick r:id="" action="ppaction://hlinkshowjump?jump=previousslide"/>
          </p:cNvPr>
          <p:cNvSpPr/>
          <p:nvPr/>
        </p:nvSpPr>
        <p:spPr>
          <a:xfrm>
            <a:off x="9104811" y="4898571"/>
            <a:ext cx="2573383" cy="125403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Terug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319</TotalTime>
  <Words>338</Words>
  <Application>Microsoft Office PowerPoint</Application>
  <PresentationFormat>Breedbeeld</PresentationFormat>
  <Paragraphs>90</Paragraphs>
  <Slides>47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4" baseType="lpstr">
      <vt:lpstr>Arial</vt:lpstr>
      <vt:lpstr>Bradley Hand ITC</vt:lpstr>
      <vt:lpstr>Comic Sans MS</vt:lpstr>
      <vt:lpstr>Trebuchet MS</vt:lpstr>
      <vt:lpstr>Tw Cen MT</vt:lpstr>
      <vt:lpstr>Wingdings</vt:lpstr>
      <vt:lpstr>Circuit</vt:lpstr>
      <vt:lpstr>Frans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Klaar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Frans</dc:title>
  <dc:creator>Sandy Romain</dc:creator>
  <cp:lastModifiedBy>Sandy Romain</cp:lastModifiedBy>
  <cp:revision>11</cp:revision>
  <dcterms:created xsi:type="dcterms:W3CDTF">2020-05-11T08:32:02Z</dcterms:created>
  <dcterms:modified xsi:type="dcterms:W3CDTF">2020-05-11T14:14:49Z</dcterms:modified>
</cp:coreProperties>
</file>