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81" r:id="rId2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D2743-93D4-4E12-9F7D-2B7890C69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00DC65-CDE3-4FF0-A72E-1A583301F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CD1634-8CE3-4675-9E99-638D9752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E97DB8-62D5-4E55-810F-2C432248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CDF4B5-F516-446C-AD5D-5D66D509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638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0877A-638E-491F-BE92-D76E881F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9776867-22E0-4227-B7B6-6EBB302D5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B028D5-95B8-46D6-80EB-C32783DE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7B68AC-156F-490F-8C72-3E979E97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70B211-489F-4F05-9F0F-80C92451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154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F059ADE-F334-477E-A577-8ACDF993C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9DBD18-B428-449E-8876-36B543094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DE334B-7862-416B-824D-4B146C88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ECD836-C421-421A-859F-61C0F941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E89E81-754F-48C3-8381-44E348DE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6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06467-734F-4C3C-8E38-7303C370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987E21-B198-4018-A235-C61854722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5B6E94-584B-4795-919E-C03B000A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74E92F-A9AC-4716-B2CF-33877CE5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A7BBB-8D50-4919-A892-75EE0DEB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922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B6895-51EB-457C-A5A4-4DAA1684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ADE8DD-F69D-4B61-A31E-A2288FBA3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FA0555-68C7-42F9-96EA-B274D06B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F34F58-9955-4B07-B373-8D0FC412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CF5553-6600-4A30-86AB-9D521290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19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80041-8D32-4273-A431-DC11227B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D381C6-3976-4254-9619-582C44647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0525D7-5C14-4294-A553-DCA1EAD06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F5A2F0-8BE1-4BA6-94B0-9C297116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86AE51-6937-4372-B5DA-13C9D29F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33378E-2B4C-42B0-B372-B35385EC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740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9CA40-FB4A-4470-AD34-7CDD1E67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4E41F6-4570-4022-933A-5D9359221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9D481A-2C54-4F81-9922-90F4FB051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24303BB-803F-4E30-B22A-E5FB60D06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CE9985-FA3E-4862-A831-C9B2D0E74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ACB400-C8CF-44FF-A8F3-A24740A4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01F38BD-11DC-42E7-B259-1ED7754F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5E8B1A-8536-4721-B727-677926EA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020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BE80F-4ABE-4314-B3E4-D3438135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422108-D0C7-4055-84CA-90C4B87F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C40731-23BA-44D2-ABEC-180A6698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6F8988-CA8E-4A63-BF69-E497C8BC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48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DF6B4F-A662-4AAB-994E-FCC11A37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9B9C91-75C4-4D79-B628-7AB467C3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3940C8-4AA4-41C7-BD04-D403584A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270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8D688-CFAD-4028-9B8C-B809783B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E81263-2BF1-4B1D-A8FE-F6EF75A7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130EF6-1C30-4537-881B-B8C7C1A2C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6E51A2-90CE-4D70-AA95-5C5FC278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C4954E-D02D-4F93-9460-2246D1AF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C976B4-9852-405E-B860-E49CE93D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975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F06D5-FAF8-4485-8058-48CE683D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DEF7BE9-4792-46E6-A594-C41FF5CF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2E3579-8501-44AE-8E3A-1D2E8989B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501C4A-40C0-4CC7-8D99-F98E9EEF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66DAE8-A994-4438-A577-546535AC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62B7A7-476D-4837-A8EE-41BAD8F3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797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48C9EC-5A61-479E-95BC-F91641A3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FD24B5-3B01-4C98-A30C-60FF2B5C1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99667-EB96-428F-936A-49B40E708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C024-6F2E-4FDD-87D3-EF696D20CB1F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7E8ABE-288D-4A69-BF19-CF44F69E7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CEA6D7-91B7-4A2E-9C42-57AEF19E7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1DD8-7FB9-4ED5-9BF4-1CE0E17E40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354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0AC7C71-D2C8-4879-942C-A71BAA3FE3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99060" y="462903"/>
            <a:ext cx="4163406" cy="5784503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7C2AD4-85D2-42AB-8EB9-5642F7BAF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84653"/>
            <a:ext cx="5181600" cy="5592310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Wiskunde: les 5: procenten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sz="4400" dirty="0"/>
              <a:t>Herhaling: </a:t>
            </a:r>
          </a:p>
          <a:p>
            <a:pPr marL="0" indent="0" algn="ctr">
              <a:buNone/>
            </a:pPr>
            <a:r>
              <a:rPr lang="nl-BE" sz="4400" dirty="0"/>
              <a:t>procent van een getal berekenen</a:t>
            </a:r>
          </a:p>
          <a:p>
            <a:pPr marL="0" indent="0" algn="ctr">
              <a:buNone/>
            </a:pPr>
            <a:endParaRPr lang="nl-BE" sz="2400" dirty="0"/>
          </a:p>
          <a:p>
            <a:pPr marL="0" indent="0" algn="ctr">
              <a:buNone/>
            </a:pPr>
            <a:endParaRPr lang="nl-BE" sz="2400" dirty="0"/>
          </a:p>
          <a:p>
            <a:pPr marL="0" indent="0" algn="ctr">
              <a:buNone/>
            </a:pPr>
            <a:r>
              <a:rPr lang="nl-BE" sz="2400" dirty="0"/>
              <a:t>oranje mapje, p 149-150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E219D63-A303-477C-A208-2C8D01723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5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66"/>
    </mc:Choice>
    <mc:Fallback>
      <p:transition spd="slow" advTm="17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2016-9141-48B1-B2B5-6ECCC28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Optellen door af te ronden </a:t>
            </a:r>
            <a:r>
              <a:rPr lang="nl-BE" sz="2800" dirty="0"/>
              <a:t>(werken met ronde getallen)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22EFB-44F8-44D6-B5EC-DAAD6309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	        </a:t>
            </a:r>
            <a:r>
              <a:rPr lang="nl-BE" sz="3600" dirty="0"/>
              <a:t>119 + 324 = 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>
                <a:solidFill>
                  <a:srgbClr val="FFC000"/>
                </a:solidFill>
              </a:rPr>
              <a:t>+ 1 			- 1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35DE9-6B98-41A4-928B-79C18BCB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844" y="2496051"/>
            <a:ext cx="4088272" cy="2850389"/>
          </a:xfrm>
          <a:prstGeom prst="rect">
            <a:avLst/>
          </a:prstGeom>
        </p:spPr>
      </p:pic>
      <p:sp>
        <p:nvSpPr>
          <p:cNvPr id="5" name="Pijl: gekromd rechts 4">
            <a:extLst>
              <a:ext uri="{FF2B5EF4-FFF2-40B4-BE49-F238E27FC236}">
                <a16:creationId xmlns:a16="http://schemas.microsoft.com/office/drawing/2014/main" id="{0770DDFA-7D1E-4D2F-8F0F-3AA737B80905}"/>
              </a:ext>
            </a:extLst>
          </p:cNvPr>
          <p:cNvSpPr/>
          <p:nvPr/>
        </p:nvSpPr>
        <p:spPr>
          <a:xfrm>
            <a:off x="2396259" y="2881620"/>
            <a:ext cx="468086" cy="1250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EFD037-6FC4-4AF2-9A1E-2C09515C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38291" y="2881620"/>
            <a:ext cx="481626" cy="125588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9484D03-96E5-47CF-B40D-78B5964CC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3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59"/>
    </mc:Choice>
    <mc:Fallback>
      <p:transition spd="slow" advTm="15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2016-9141-48B1-B2B5-6ECCC28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Optellen door af te ronden </a:t>
            </a:r>
            <a:r>
              <a:rPr lang="nl-BE" sz="2800" dirty="0"/>
              <a:t>(werken met ronde getallen)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22EFB-44F8-44D6-B5EC-DAAD6309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	        </a:t>
            </a:r>
            <a:r>
              <a:rPr lang="nl-BE" sz="3600" dirty="0"/>
              <a:t>119 + 324 = 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>
                <a:solidFill>
                  <a:srgbClr val="FFC000"/>
                </a:solidFill>
              </a:rPr>
              <a:t>+ 1 			- 1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3600" dirty="0"/>
              <a:t>	       120 + 323 =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35DE9-6B98-41A4-928B-79C18BCB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844" y="2496051"/>
            <a:ext cx="4088272" cy="2850389"/>
          </a:xfrm>
          <a:prstGeom prst="rect">
            <a:avLst/>
          </a:prstGeom>
        </p:spPr>
      </p:pic>
      <p:sp>
        <p:nvSpPr>
          <p:cNvPr id="5" name="Pijl: gekromd rechts 4">
            <a:extLst>
              <a:ext uri="{FF2B5EF4-FFF2-40B4-BE49-F238E27FC236}">
                <a16:creationId xmlns:a16="http://schemas.microsoft.com/office/drawing/2014/main" id="{0770DDFA-7D1E-4D2F-8F0F-3AA737B80905}"/>
              </a:ext>
            </a:extLst>
          </p:cNvPr>
          <p:cNvSpPr/>
          <p:nvPr/>
        </p:nvSpPr>
        <p:spPr>
          <a:xfrm>
            <a:off x="2396259" y="2881620"/>
            <a:ext cx="468086" cy="1250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EFD037-6FC4-4AF2-9A1E-2C09515C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38291" y="2881620"/>
            <a:ext cx="481626" cy="125588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2321B5A-5FE9-43EE-ACFD-02D46404E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5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12"/>
    </mc:Choice>
    <mc:Fallback>
      <p:transition spd="slow" advTm="7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2016-9141-48B1-B2B5-6ECCC28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Optellen door af te ronden </a:t>
            </a:r>
            <a:r>
              <a:rPr lang="nl-BE" sz="2800" dirty="0"/>
              <a:t>(werken met ronde getallen)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22EFB-44F8-44D6-B5EC-DAAD6309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	        </a:t>
            </a:r>
            <a:r>
              <a:rPr lang="nl-BE" sz="3600" dirty="0"/>
              <a:t>119 + 324 = 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>
                <a:solidFill>
                  <a:srgbClr val="FFC000"/>
                </a:solidFill>
              </a:rPr>
              <a:t>+ 1 			- 1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3600" dirty="0"/>
              <a:t>	       120 + 323 = 443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35DE9-6B98-41A4-928B-79C18BCB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844" y="2496051"/>
            <a:ext cx="4088272" cy="2850389"/>
          </a:xfrm>
          <a:prstGeom prst="rect">
            <a:avLst/>
          </a:prstGeom>
        </p:spPr>
      </p:pic>
      <p:sp>
        <p:nvSpPr>
          <p:cNvPr id="5" name="Pijl: gekromd rechts 4">
            <a:extLst>
              <a:ext uri="{FF2B5EF4-FFF2-40B4-BE49-F238E27FC236}">
                <a16:creationId xmlns:a16="http://schemas.microsoft.com/office/drawing/2014/main" id="{0770DDFA-7D1E-4D2F-8F0F-3AA737B80905}"/>
              </a:ext>
            </a:extLst>
          </p:cNvPr>
          <p:cNvSpPr/>
          <p:nvPr/>
        </p:nvSpPr>
        <p:spPr>
          <a:xfrm>
            <a:off x="2396259" y="2881620"/>
            <a:ext cx="468086" cy="1250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EFD037-6FC4-4AF2-9A1E-2C09515C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38291" y="2881620"/>
            <a:ext cx="481626" cy="125588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22FACBE-11AC-4C1F-ADDC-28084E52F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32"/>
    </mc:Choice>
    <mc:Fallback>
      <p:transition spd="slow" advTm="10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2016-9141-48B1-B2B5-6ECCC28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Optellen door af te ronden </a:t>
            </a:r>
            <a:r>
              <a:rPr lang="nl-BE" sz="2800" dirty="0"/>
              <a:t>(werken met ronde getallen)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22EFB-44F8-44D6-B5EC-DAAD6309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	        </a:t>
            </a:r>
            <a:r>
              <a:rPr lang="nl-BE" sz="3600" dirty="0"/>
              <a:t>119 + 324 = </a:t>
            </a:r>
            <a:r>
              <a:rPr lang="nl-BE" sz="3600" dirty="0">
                <a:solidFill>
                  <a:srgbClr val="00B050"/>
                </a:solidFill>
              </a:rPr>
              <a:t>443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>
                <a:solidFill>
                  <a:srgbClr val="FFC000"/>
                </a:solidFill>
              </a:rPr>
              <a:t>+ 1 			- 1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3600" dirty="0"/>
              <a:t>	       120 + 321 = 443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35DE9-6B98-41A4-928B-79C18BCB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844" y="2496051"/>
            <a:ext cx="4088272" cy="2850389"/>
          </a:xfrm>
          <a:prstGeom prst="rect">
            <a:avLst/>
          </a:prstGeom>
        </p:spPr>
      </p:pic>
      <p:sp>
        <p:nvSpPr>
          <p:cNvPr id="5" name="Pijl: gekromd rechts 4">
            <a:extLst>
              <a:ext uri="{FF2B5EF4-FFF2-40B4-BE49-F238E27FC236}">
                <a16:creationId xmlns:a16="http://schemas.microsoft.com/office/drawing/2014/main" id="{0770DDFA-7D1E-4D2F-8F0F-3AA737B80905}"/>
              </a:ext>
            </a:extLst>
          </p:cNvPr>
          <p:cNvSpPr/>
          <p:nvPr/>
        </p:nvSpPr>
        <p:spPr>
          <a:xfrm>
            <a:off x="2396259" y="2881620"/>
            <a:ext cx="468086" cy="1250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EFD037-6FC4-4AF2-9A1E-2C09515C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38291" y="2881620"/>
            <a:ext cx="481626" cy="125588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9999244-0637-44AE-8B89-CFBC523D8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01"/>
    </mc:Choice>
    <mc:Fallback>
      <p:transition spd="slow" advTm="8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4E6F3-D10C-4B52-9984-99842A45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 herhalen, de lange weg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9173F-CC3C-4D10-8132-643655D8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23% van 1 000 = 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r>
              <a:rPr lang="nl-BE" dirty="0"/>
              <a:t>We zetten 23% om naar een breuk op noemer 100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E85CAEB-BB76-46B3-84DC-F0C7B0826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4"/>
    </mc:Choice>
    <mc:Fallback xmlns="">
      <p:transition spd="slow" advTm="20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9173F-CC3C-4D10-8132-643655D8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23% van 1 000 =              van 1 000 =   </a:t>
            </a:r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C95C67-87D2-4EF1-829B-F466F2AA0611}"/>
              </a:ext>
            </a:extLst>
          </p:cNvPr>
          <p:cNvGraphicFramePr>
            <a:graphicFrameLocks noGrp="1"/>
          </p:cNvGraphicFramePr>
          <p:nvPr/>
        </p:nvGraphicFramePr>
        <p:xfrm>
          <a:off x="3559729" y="1598409"/>
          <a:ext cx="852880" cy="994410"/>
        </p:xfrm>
        <a:graphic>
          <a:graphicData uri="http://schemas.openxmlformats.org/drawingml/2006/table">
            <a:tbl>
              <a:tblPr/>
              <a:tblGrid>
                <a:gridCol w="852880">
                  <a:extLst>
                    <a:ext uri="{9D8B030D-6E8A-4147-A177-3AD203B41FA5}">
                      <a16:colId xmlns:a16="http://schemas.microsoft.com/office/drawing/2014/main" val="2432790535"/>
                    </a:ext>
                  </a:extLst>
                </a:gridCol>
              </a:tblGrid>
              <a:tr h="486194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187105"/>
                  </a:ext>
                </a:extLst>
              </a:tr>
              <a:tr h="474039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682132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AD5D81-E1A4-4FC5-A687-D052426D5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2"/>
    </mc:Choice>
    <mc:Fallback xmlns="">
      <p:transition spd="slow" advTm="15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9173F-CC3C-4D10-8132-643655D8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23% van 1 000 =              van 1 000 = (1 000 : 100) x 23 =   </a:t>
            </a:r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C95C67-87D2-4EF1-829B-F466F2AA0611}"/>
              </a:ext>
            </a:extLst>
          </p:cNvPr>
          <p:cNvGraphicFramePr>
            <a:graphicFrameLocks noGrp="1"/>
          </p:cNvGraphicFramePr>
          <p:nvPr/>
        </p:nvGraphicFramePr>
        <p:xfrm>
          <a:off x="3559729" y="1598409"/>
          <a:ext cx="852880" cy="994410"/>
        </p:xfrm>
        <a:graphic>
          <a:graphicData uri="http://schemas.openxmlformats.org/drawingml/2006/table">
            <a:tbl>
              <a:tblPr/>
              <a:tblGrid>
                <a:gridCol w="852880">
                  <a:extLst>
                    <a:ext uri="{9D8B030D-6E8A-4147-A177-3AD203B41FA5}">
                      <a16:colId xmlns:a16="http://schemas.microsoft.com/office/drawing/2014/main" val="2432790535"/>
                    </a:ext>
                  </a:extLst>
                </a:gridCol>
              </a:tblGrid>
              <a:tr h="486194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187105"/>
                  </a:ext>
                </a:extLst>
              </a:tr>
              <a:tr h="474039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682132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EDCA05-0C36-4121-A966-D909268F12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1"/>
    </mc:Choice>
    <mc:Fallback xmlns="">
      <p:transition spd="slow" advTm="8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9173F-CC3C-4D10-8132-643655D8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000" dirty="0"/>
              <a:t>							</a:t>
            </a:r>
            <a:r>
              <a:rPr lang="nl-BE" sz="2000" dirty="0">
                <a:solidFill>
                  <a:srgbClr val="00B050"/>
                </a:solidFill>
              </a:rPr>
              <a:t>10</a:t>
            </a:r>
            <a:endParaRPr lang="nl-BE" sz="2000" dirty="0"/>
          </a:p>
          <a:p>
            <a:r>
              <a:rPr lang="nl-BE" dirty="0"/>
              <a:t>23% van 1 000 =              van 1 000 = (1 000 : 100) x 23 =   </a:t>
            </a:r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C95C67-87D2-4EF1-829B-F466F2AA0611}"/>
              </a:ext>
            </a:extLst>
          </p:cNvPr>
          <p:cNvGraphicFramePr>
            <a:graphicFrameLocks noGrp="1"/>
          </p:cNvGraphicFramePr>
          <p:nvPr/>
        </p:nvGraphicFramePr>
        <p:xfrm>
          <a:off x="3626841" y="2084971"/>
          <a:ext cx="852880" cy="994410"/>
        </p:xfrm>
        <a:graphic>
          <a:graphicData uri="http://schemas.openxmlformats.org/drawingml/2006/table">
            <a:tbl>
              <a:tblPr/>
              <a:tblGrid>
                <a:gridCol w="852880">
                  <a:extLst>
                    <a:ext uri="{9D8B030D-6E8A-4147-A177-3AD203B41FA5}">
                      <a16:colId xmlns:a16="http://schemas.microsoft.com/office/drawing/2014/main" val="2432790535"/>
                    </a:ext>
                  </a:extLst>
                </a:gridCol>
              </a:tblGrid>
              <a:tr h="486194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187105"/>
                  </a:ext>
                </a:extLst>
              </a:tr>
              <a:tr h="474039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682132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2AD9D1-703D-41B8-9FE0-1D9A1DCC1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4"/>
    </mc:Choice>
    <mc:Fallback xmlns="">
      <p:transition spd="slow" advTm="10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9173F-CC3C-4D10-8132-643655D8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000" dirty="0"/>
              <a:t>							</a:t>
            </a:r>
            <a:r>
              <a:rPr lang="nl-BE" sz="2000" dirty="0">
                <a:solidFill>
                  <a:srgbClr val="00B050"/>
                </a:solidFill>
              </a:rPr>
              <a:t>10</a:t>
            </a:r>
            <a:endParaRPr lang="nl-BE" sz="2000" dirty="0"/>
          </a:p>
          <a:p>
            <a:r>
              <a:rPr lang="nl-BE" dirty="0"/>
              <a:t>23% van 1 000 =              van 1 000 = (1 000 : 100) x 23 =  </a:t>
            </a:r>
            <a:r>
              <a:rPr lang="nl-BE" dirty="0">
                <a:solidFill>
                  <a:srgbClr val="00B050"/>
                </a:solidFill>
              </a:rPr>
              <a:t>230  </a:t>
            </a:r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C95C67-87D2-4EF1-829B-F466F2AA0611}"/>
              </a:ext>
            </a:extLst>
          </p:cNvPr>
          <p:cNvGraphicFramePr>
            <a:graphicFrameLocks noGrp="1"/>
          </p:cNvGraphicFramePr>
          <p:nvPr/>
        </p:nvGraphicFramePr>
        <p:xfrm>
          <a:off x="3626841" y="2084971"/>
          <a:ext cx="852880" cy="994410"/>
        </p:xfrm>
        <a:graphic>
          <a:graphicData uri="http://schemas.openxmlformats.org/drawingml/2006/table">
            <a:tbl>
              <a:tblPr/>
              <a:tblGrid>
                <a:gridCol w="852880">
                  <a:extLst>
                    <a:ext uri="{9D8B030D-6E8A-4147-A177-3AD203B41FA5}">
                      <a16:colId xmlns:a16="http://schemas.microsoft.com/office/drawing/2014/main" val="2432790535"/>
                    </a:ext>
                  </a:extLst>
                </a:gridCol>
              </a:tblGrid>
              <a:tr h="486194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187105"/>
                  </a:ext>
                </a:extLst>
              </a:tr>
              <a:tr h="474039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682132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B431EC-41F9-4BF2-B634-F64957DB8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5"/>
    </mc:Choice>
    <mc:Fallback xmlns="">
      <p:transition spd="slow" advTm="11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5D500-5988-4A2E-AAC8-40844157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 herhalen, de korte weg </a:t>
            </a:r>
            <a:r>
              <a:rPr lang="nl-BE" sz="2800" dirty="0"/>
              <a:t>(eenvoudige breuken !)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B56D4A2-CC17-4BBF-BEE1-07223B673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9389" y="1825625"/>
            <a:ext cx="10293221" cy="435133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5D394B8-69C4-420C-8D2F-9084BBA21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9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10"/>
    </mc:Choice>
    <mc:Fallback xmlns="">
      <p:transition spd="slow" advTm="29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63996-B954-48EA-9656-60959DA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dirty="0"/>
              <a:t>Doel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7DD5B3-CF3A-40CE-A507-85AB96F21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nl-BE" sz="3600" dirty="0"/>
              <a:t>Eenvoudige bewerkingen oplossen door af te ronden</a:t>
            </a:r>
          </a:p>
          <a:p>
            <a:r>
              <a:rPr lang="nl-BE" sz="3600" dirty="0"/>
              <a:t>Percenten berekenen van een getal (lange en korte weg)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FBF72FD-1962-40AA-B1BF-CF926A25E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2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58"/>
    </mc:Choice>
    <mc:Fallback>
      <p:transition spd="slow" advTm="13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9354B-2DDE-40A6-90DC-67DD2D30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511789-CF76-406F-BA3C-F83061347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25% van 80 = 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Zet je percent eerst om naar </a:t>
            </a:r>
            <a:r>
              <a:rPr lang="nl-BE" dirty="0">
                <a:solidFill>
                  <a:srgbClr val="00B050"/>
                </a:solidFill>
              </a:rPr>
              <a:t>een eenvoudige breuk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4FE35B4-0E64-4089-948D-89634884AA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1"/>
    </mc:Choice>
    <mc:Fallback xmlns="">
      <p:transition spd="slow" advTm="13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9354B-2DDE-40A6-90DC-67DD2D30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511789-CF76-406F-BA3C-F83061347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25% van 80 = 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Zet je percent eerst om naar </a:t>
            </a:r>
            <a:r>
              <a:rPr lang="nl-BE" dirty="0">
                <a:solidFill>
                  <a:srgbClr val="00B050"/>
                </a:solidFill>
              </a:rPr>
              <a:t>een eenvoudige breuk</a:t>
            </a:r>
          </a:p>
          <a:p>
            <a:endParaRPr lang="nl-BE" dirty="0">
              <a:solidFill>
                <a:srgbClr val="00B050"/>
              </a:solidFill>
            </a:endParaRPr>
          </a:p>
          <a:p>
            <a:r>
              <a:rPr lang="nl-BE" dirty="0"/>
              <a:t>25% van 80 =           van 80 = 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1D74B3C-94E2-4330-90CC-9F2C0941B7BA}"/>
              </a:ext>
            </a:extLst>
          </p:cNvPr>
          <p:cNvGraphicFramePr>
            <a:graphicFrameLocks noGrp="1"/>
          </p:cNvGraphicFramePr>
          <p:nvPr/>
        </p:nvGraphicFramePr>
        <p:xfrm>
          <a:off x="3157057" y="4133263"/>
          <a:ext cx="609600" cy="99441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40938623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7944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460243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D5EF48C-6738-47DC-A203-CFEFBB00B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7"/>
    </mc:Choice>
    <mc:Fallback xmlns="">
      <p:transition spd="slow" advTm="14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5EAC2-0E7E-41EA-B648-074940F1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51C4A9-9E91-43FB-A7BD-9B922333D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Je </a:t>
            </a:r>
            <a:r>
              <a:rPr lang="nl-BE" dirty="0">
                <a:solidFill>
                  <a:srgbClr val="00B050"/>
                </a:solidFill>
              </a:rPr>
              <a:t>deelt door de noemer </a:t>
            </a:r>
            <a:r>
              <a:rPr lang="nl-BE" dirty="0"/>
              <a:t>en </a:t>
            </a:r>
            <a:r>
              <a:rPr lang="nl-BE" dirty="0">
                <a:solidFill>
                  <a:srgbClr val="00B050"/>
                </a:solidFill>
              </a:rPr>
              <a:t>vermenigvuldigt met de teller</a:t>
            </a:r>
          </a:p>
          <a:p>
            <a:pPr marL="3657600" lvl="8" indent="0">
              <a:buNone/>
            </a:pPr>
            <a:r>
              <a:rPr lang="nl-BE" dirty="0">
                <a:solidFill>
                  <a:srgbClr val="00B050"/>
                </a:solidFill>
              </a:rPr>
              <a:t>	</a:t>
            </a:r>
          </a:p>
          <a:p>
            <a:pPr marL="3657600" lvl="8" indent="0">
              <a:buNone/>
            </a:pPr>
            <a:r>
              <a:rPr lang="nl-BE" dirty="0">
                <a:solidFill>
                  <a:srgbClr val="00B050"/>
                </a:solidFill>
              </a:rPr>
              <a:t>	  20</a:t>
            </a:r>
          </a:p>
          <a:p>
            <a:r>
              <a:rPr lang="nl-BE" dirty="0"/>
              <a:t> 25 % van 80 =         van 80= (80 : 4) x 1 = 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E207EFC-B209-478E-AA05-F1DF1D74E133}"/>
              </a:ext>
            </a:extLst>
          </p:cNvPr>
          <p:cNvGraphicFramePr>
            <a:graphicFrameLocks noGrp="1"/>
          </p:cNvGraphicFramePr>
          <p:nvPr/>
        </p:nvGraphicFramePr>
        <p:xfrm>
          <a:off x="3257725" y="2707135"/>
          <a:ext cx="609600" cy="99441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40938623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7944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460243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0818D87-684D-46DF-9054-212FFEC0B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5"/>
    </mc:Choice>
    <mc:Fallback xmlns="">
      <p:transition spd="slow" advTm="27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5EAC2-0E7E-41EA-B648-074940F1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51C4A9-9E91-43FB-A7BD-9B922333D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nl-BE" dirty="0">
                <a:solidFill>
                  <a:srgbClr val="00B050"/>
                </a:solidFill>
              </a:rPr>
              <a:t>	</a:t>
            </a:r>
          </a:p>
          <a:p>
            <a:pPr marL="3657600" lvl="8" indent="0">
              <a:buNone/>
            </a:pPr>
            <a:r>
              <a:rPr lang="nl-BE" dirty="0">
                <a:solidFill>
                  <a:srgbClr val="00B050"/>
                </a:solidFill>
              </a:rPr>
              <a:t>	  20</a:t>
            </a:r>
          </a:p>
          <a:p>
            <a:r>
              <a:rPr lang="nl-BE" dirty="0"/>
              <a:t> 25 % van 80 =         van 80= (80 : 4) x 1 = </a:t>
            </a:r>
            <a:r>
              <a:rPr lang="nl-BE" dirty="0">
                <a:solidFill>
                  <a:srgbClr val="00B050"/>
                </a:solidFill>
              </a:rPr>
              <a:t>20</a:t>
            </a:r>
          </a:p>
          <a:p>
            <a:endParaRPr lang="nl-BE" dirty="0">
              <a:solidFill>
                <a:srgbClr val="00B050"/>
              </a:solidFill>
            </a:endParaRPr>
          </a:p>
          <a:p>
            <a:endParaRPr lang="nl-BE" dirty="0">
              <a:solidFill>
                <a:srgbClr val="00B050"/>
              </a:solidFill>
            </a:endParaRPr>
          </a:p>
          <a:p>
            <a:r>
              <a:rPr lang="nl-BE" dirty="0">
                <a:solidFill>
                  <a:srgbClr val="00B050"/>
                </a:solidFill>
              </a:rPr>
              <a:t>25% van 80 = 20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E207EFC-B209-478E-AA05-F1DF1D74E133}"/>
              </a:ext>
            </a:extLst>
          </p:cNvPr>
          <p:cNvGraphicFramePr>
            <a:graphicFrameLocks noGrp="1"/>
          </p:cNvGraphicFramePr>
          <p:nvPr/>
        </p:nvGraphicFramePr>
        <p:xfrm>
          <a:off x="3249336" y="2270908"/>
          <a:ext cx="609600" cy="99441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40938623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7944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nl-BE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460243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226AE99-8BFE-401B-A5F7-AAE276E2F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9"/>
    </mc:Choice>
    <mc:Fallback xmlns="">
      <p:transition spd="slow" advTm="9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34AEE5-C741-47D7-8125-149113E7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l-BE" sz="4000" dirty="0"/>
              <a:t>Aan de slag!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127ED-32FB-40C6-B621-6F56B6F5E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nl-BE" sz="3200" dirty="0"/>
              <a:t>Neem je oranje mapje en maak p 149-150</a:t>
            </a:r>
          </a:p>
          <a:p>
            <a:endParaRPr lang="nl-BE" sz="2000" dirty="0"/>
          </a:p>
          <a:p>
            <a:endParaRPr lang="nl-BE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D3329A-1213-43B6-BEB5-5A7D4C411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8" r="-2" b="1741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5FC0176-F30F-4A8E-9D4B-CD838E348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8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57"/>
    </mc:Choice>
    <mc:Fallback>
      <p:transition spd="slow" advTm="10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2016-9141-48B1-B2B5-6ECCC28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Optellen door af te ronden </a:t>
            </a:r>
            <a:r>
              <a:rPr lang="nl-BE" sz="2800" dirty="0"/>
              <a:t>(werken met ronde getallen)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22EFB-44F8-44D6-B5EC-DAAD6309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		</a:t>
            </a:r>
            <a:r>
              <a:rPr lang="nl-BE" sz="3600" dirty="0"/>
              <a:t>197 + 365 =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35DE9-6B98-41A4-928B-79C18BCB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844" y="2496051"/>
            <a:ext cx="4088272" cy="285038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AB31971-5A2F-4B65-87C1-D547871FC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6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30"/>
    </mc:Choice>
    <mc:Fallback>
      <p:transition spd="slow" advTm="17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2016-9141-48B1-B2B5-6ECCC28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Optellen door af te ronden </a:t>
            </a:r>
            <a:r>
              <a:rPr lang="nl-BE" sz="2800" dirty="0"/>
              <a:t>(werken met ronde getallen)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22EFB-44F8-44D6-B5EC-DAAD6309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		</a:t>
            </a:r>
            <a:r>
              <a:rPr lang="nl-BE" sz="3600" dirty="0"/>
              <a:t>197 + 365 =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35DE9-6B98-41A4-928B-79C18BCB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844" y="2496051"/>
            <a:ext cx="4088272" cy="2850389"/>
          </a:xfrm>
          <a:prstGeom prst="rect">
            <a:avLst/>
          </a:prstGeom>
        </p:spPr>
      </p:pic>
      <p:sp>
        <p:nvSpPr>
          <p:cNvPr id="5" name="Pijl: gekromd rechts 4">
            <a:extLst>
              <a:ext uri="{FF2B5EF4-FFF2-40B4-BE49-F238E27FC236}">
                <a16:creationId xmlns:a16="http://schemas.microsoft.com/office/drawing/2014/main" id="{0770DDFA-7D1E-4D2F-8F0F-3AA737B80905}"/>
              </a:ext>
            </a:extLst>
          </p:cNvPr>
          <p:cNvSpPr/>
          <p:nvPr/>
        </p:nvSpPr>
        <p:spPr>
          <a:xfrm>
            <a:off x="2480234" y="2806640"/>
            <a:ext cx="468086" cy="1250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EFD037-6FC4-4AF2-9A1E-2C09515C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05525" y="2801057"/>
            <a:ext cx="481626" cy="125588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3CD52D7-5E29-4C5A-BB45-D7879BE5BF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63"/>
    </mc:Choice>
    <mc:Fallback>
      <p:transition spd="slow" advTm="39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2016-9141-48B1-B2B5-6ECCC28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22EFB-44F8-44D6-B5EC-DAAD6309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		</a:t>
            </a:r>
            <a:r>
              <a:rPr lang="nl-BE" sz="3600" dirty="0"/>
              <a:t>197 + 365 =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>
                <a:solidFill>
                  <a:srgbClr val="FFC000"/>
                </a:solidFill>
              </a:rPr>
              <a:t>+ 3			        -3 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35DE9-6B98-41A4-928B-79C18BCB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844" y="2496051"/>
            <a:ext cx="4088272" cy="2850389"/>
          </a:xfrm>
          <a:prstGeom prst="rect">
            <a:avLst/>
          </a:prstGeom>
        </p:spPr>
      </p:pic>
      <p:sp>
        <p:nvSpPr>
          <p:cNvPr id="5" name="Pijl: gekromd rechts 4">
            <a:extLst>
              <a:ext uri="{FF2B5EF4-FFF2-40B4-BE49-F238E27FC236}">
                <a16:creationId xmlns:a16="http://schemas.microsoft.com/office/drawing/2014/main" id="{0770DDFA-7D1E-4D2F-8F0F-3AA737B80905}"/>
              </a:ext>
            </a:extLst>
          </p:cNvPr>
          <p:cNvSpPr/>
          <p:nvPr/>
        </p:nvSpPr>
        <p:spPr>
          <a:xfrm>
            <a:off x="2461573" y="2909613"/>
            <a:ext cx="468086" cy="1250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EFD037-6FC4-4AF2-9A1E-2C09515C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19344" y="2904030"/>
            <a:ext cx="481626" cy="125588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AB38787-1462-45D3-9671-C9BD367E96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4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70"/>
    </mc:Choice>
    <mc:Fallback>
      <p:transition spd="slow" advTm="15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2016-9141-48B1-B2B5-6ECCC28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22EFB-44F8-44D6-B5EC-DAAD6309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sz="3600" dirty="0"/>
              <a:t>       197 + 365 =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>
                <a:solidFill>
                  <a:srgbClr val="FFC000"/>
                </a:solidFill>
              </a:rPr>
              <a:t>+ 3			-3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          </a:t>
            </a:r>
            <a:r>
              <a:rPr lang="nl-BE" sz="3600" dirty="0"/>
              <a:t>200   +   362 = 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35DE9-6B98-41A4-928B-79C18BCB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844" y="2496051"/>
            <a:ext cx="4088272" cy="2850389"/>
          </a:xfrm>
          <a:prstGeom prst="rect">
            <a:avLst/>
          </a:prstGeom>
        </p:spPr>
      </p:pic>
      <p:sp>
        <p:nvSpPr>
          <p:cNvPr id="5" name="Pijl: gekromd rechts 4">
            <a:extLst>
              <a:ext uri="{FF2B5EF4-FFF2-40B4-BE49-F238E27FC236}">
                <a16:creationId xmlns:a16="http://schemas.microsoft.com/office/drawing/2014/main" id="{0770DDFA-7D1E-4D2F-8F0F-3AA737B80905}"/>
              </a:ext>
            </a:extLst>
          </p:cNvPr>
          <p:cNvSpPr/>
          <p:nvPr/>
        </p:nvSpPr>
        <p:spPr>
          <a:xfrm>
            <a:off x="2354269" y="2885368"/>
            <a:ext cx="468086" cy="1250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EFD037-6FC4-4AF2-9A1E-2C09515C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75614" y="2885368"/>
            <a:ext cx="481626" cy="125588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11DB958-484F-4697-BDF5-D458D9B13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7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95"/>
    </mc:Choice>
    <mc:Fallback>
      <p:transition spd="slow" advTm="13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2016-9141-48B1-B2B5-6ECCC28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22EFB-44F8-44D6-B5EC-DAAD6309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sz="3600" dirty="0"/>
              <a:t>       197 + 365 =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>
                <a:solidFill>
                  <a:srgbClr val="FFC000"/>
                </a:solidFill>
              </a:rPr>
              <a:t>+ 3			-3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          </a:t>
            </a:r>
            <a:r>
              <a:rPr lang="nl-BE" sz="3600" dirty="0"/>
              <a:t>200   +   362 = 562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35DE9-6B98-41A4-928B-79C18BCB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844" y="2496051"/>
            <a:ext cx="4088272" cy="2850389"/>
          </a:xfrm>
          <a:prstGeom prst="rect">
            <a:avLst/>
          </a:prstGeom>
        </p:spPr>
      </p:pic>
      <p:sp>
        <p:nvSpPr>
          <p:cNvPr id="5" name="Pijl: gekromd rechts 4">
            <a:extLst>
              <a:ext uri="{FF2B5EF4-FFF2-40B4-BE49-F238E27FC236}">
                <a16:creationId xmlns:a16="http://schemas.microsoft.com/office/drawing/2014/main" id="{0770DDFA-7D1E-4D2F-8F0F-3AA737B80905}"/>
              </a:ext>
            </a:extLst>
          </p:cNvPr>
          <p:cNvSpPr/>
          <p:nvPr/>
        </p:nvSpPr>
        <p:spPr>
          <a:xfrm>
            <a:off x="2354269" y="2885368"/>
            <a:ext cx="468086" cy="1250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EFD037-6FC4-4AF2-9A1E-2C09515C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75614" y="2885368"/>
            <a:ext cx="481626" cy="125588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0CCA06E-64FA-4C9F-B2D9-154F6249C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7"/>
    </mc:Choice>
    <mc:Fallback>
      <p:transition spd="slow" advTm="6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2016-9141-48B1-B2B5-6ECCC28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22EFB-44F8-44D6-B5EC-DAAD6309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sz="3600" dirty="0"/>
              <a:t>       197 + 365 = </a:t>
            </a:r>
            <a:r>
              <a:rPr lang="nl-BE" sz="3600" dirty="0">
                <a:solidFill>
                  <a:srgbClr val="00B050"/>
                </a:solidFill>
              </a:rPr>
              <a:t>562</a:t>
            </a:r>
            <a:endParaRPr lang="nl-BE" sz="36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>
                <a:solidFill>
                  <a:srgbClr val="FFC000"/>
                </a:solidFill>
              </a:rPr>
              <a:t>+ 3			-3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          </a:t>
            </a:r>
            <a:r>
              <a:rPr lang="nl-BE" sz="3600" dirty="0"/>
              <a:t>200   +   362 = 562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35DE9-6B98-41A4-928B-79C18BCB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224" y="2384084"/>
            <a:ext cx="4088272" cy="2850389"/>
          </a:xfrm>
          <a:prstGeom prst="rect">
            <a:avLst/>
          </a:prstGeom>
        </p:spPr>
      </p:pic>
      <p:sp>
        <p:nvSpPr>
          <p:cNvPr id="5" name="Pijl: gekromd rechts 4">
            <a:extLst>
              <a:ext uri="{FF2B5EF4-FFF2-40B4-BE49-F238E27FC236}">
                <a16:creationId xmlns:a16="http://schemas.microsoft.com/office/drawing/2014/main" id="{0770DDFA-7D1E-4D2F-8F0F-3AA737B80905}"/>
              </a:ext>
            </a:extLst>
          </p:cNvPr>
          <p:cNvSpPr/>
          <p:nvPr/>
        </p:nvSpPr>
        <p:spPr>
          <a:xfrm>
            <a:off x="2354269" y="2885368"/>
            <a:ext cx="468086" cy="1250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EFD037-6FC4-4AF2-9A1E-2C09515C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75614" y="2885368"/>
            <a:ext cx="481626" cy="125588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9939A99-7C9D-444F-A50F-E1B716B94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1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2"/>
    </mc:Choice>
    <mc:Fallback>
      <p:transition spd="slow" advTm="7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2016-9141-48B1-B2B5-6ECCC28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Optellen door af te ronden </a:t>
            </a:r>
            <a:r>
              <a:rPr lang="nl-BE" sz="2800" dirty="0"/>
              <a:t>(werken met ronde getallen)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22EFB-44F8-44D6-B5EC-DAAD6309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	        </a:t>
            </a:r>
            <a:r>
              <a:rPr lang="nl-BE" sz="3600" dirty="0"/>
              <a:t>119 + 324 =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35DE9-6B98-41A4-928B-79C18BCB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844" y="2496051"/>
            <a:ext cx="4088272" cy="2850389"/>
          </a:xfrm>
          <a:prstGeom prst="rect">
            <a:avLst/>
          </a:prstGeom>
        </p:spPr>
      </p:pic>
      <p:sp>
        <p:nvSpPr>
          <p:cNvPr id="5" name="Pijl: gekromd rechts 4">
            <a:extLst>
              <a:ext uri="{FF2B5EF4-FFF2-40B4-BE49-F238E27FC236}">
                <a16:creationId xmlns:a16="http://schemas.microsoft.com/office/drawing/2014/main" id="{0770DDFA-7D1E-4D2F-8F0F-3AA737B80905}"/>
              </a:ext>
            </a:extLst>
          </p:cNvPr>
          <p:cNvSpPr/>
          <p:nvPr/>
        </p:nvSpPr>
        <p:spPr>
          <a:xfrm>
            <a:off x="2396259" y="2881620"/>
            <a:ext cx="468086" cy="1250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EFD037-6FC4-4AF2-9A1E-2C09515C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38291" y="2881620"/>
            <a:ext cx="481626" cy="125588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D20783B-C20B-4482-9285-17521B21D6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8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81"/>
    </mc:Choice>
    <mc:Fallback>
      <p:transition spd="slow" advTm="18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Breedbeeld</PresentationFormat>
  <Paragraphs>119</Paragraphs>
  <Slides>24</Slides>
  <Notes>0</Notes>
  <HiddenSlides>0</HiddenSlides>
  <MMClips>24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PowerPoint-presentatie</vt:lpstr>
      <vt:lpstr>Doel</vt:lpstr>
      <vt:lpstr>Optellen door af te ronden (werken met ronde getallen)</vt:lpstr>
      <vt:lpstr>Optellen door af te ronden (werken met ronde getallen)</vt:lpstr>
      <vt:lpstr>PowerPoint-presentatie</vt:lpstr>
      <vt:lpstr>PowerPoint-presentatie</vt:lpstr>
      <vt:lpstr>PowerPoint-presentatie</vt:lpstr>
      <vt:lpstr>PowerPoint-presentatie</vt:lpstr>
      <vt:lpstr>Optellen door af te ronden (werken met ronde getallen)</vt:lpstr>
      <vt:lpstr>Optellen door af te ronden (werken met ronde getallen)</vt:lpstr>
      <vt:lpstr>Optellen door af te ronden (werken met ronde getallen)</vt:lpstr>
      <vt:lpstr>Optellen door af te ronden (werken met ronde getallen)</vt:lpstr>
      <vt:lpstr>Optellen door af te ronden (werken met ronde getallen)</vt:lpstr>
      <vt:lpstr>Even herhalen, de lange weg</vt:lpstr>
      <vt:lpstr>PowerPoint-presentatie</vt:lpstr>
      <vt:lpstr>PowerPoint-presentatie</vt:lpstr>
      <vt:lpstr>PowerPoint-presentatie</vt:lpstr>
      <vt:lpstr>PowerPoint-presentatie</vt:lpstr>
      <vt:lpstr>Even herhalen, de korte weg (eenvoudige breuken !)</vt:lpstr>
      <vt:lpstr>PowerPoint-presentatie</vt:lpstr>
      <vt:lpstr>PowerPoint-presentatie</vt:lpstr>
      <vt:lpstr>PowerPoint-presentatie</vt:lpstr>
      <vt:lpstr>PowerPoint-presentatie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 Van Vynckt</dc:creator>
  <cp:lastModifiedBy>An Van Vynckt</cp:lastModifiedBy>
  <cp:revision>2</cp:revision>
  <dcterms:created xsi:type="dcterms:W3CDTF">2020-04-21T09:12:09Z</dcterms:created>
  <dcterms:modified xsi:type="dcterms:W3CDTF">2020-04-21T10:15:06Z</dcterms:modified>
</cp:coreProperties>
</file>