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64" r:id="rId7"/>
    <p:sldId id="265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9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93549-A859-4527-9491-F98EA449B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68D0D9-147C-4630-88BE-35905E4B3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683510-8611-4C3F-A63F-5FC61589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F3EB03-550A-446F-BB8A-4CE77113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BC42B-43B5-4624-8519-447149FE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7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ED391-FE69-44E8-8401-12FCC209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B69CF0-E055-407F-8F09-2BCFD3FCC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C02FD1-6508-4E0E-B48B-F1A7CBBC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C17FFF-7B7B-4CF5-8D51-CFC362E0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5F3C3A-A23E-4F7E-9818-2331DC80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35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9DBC3D8-F593-4306-8B78-105903467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A90CD6-9A27-4F99-94D8-6A6291CBA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BAF32F-AAA1-4884-AB0A-35EE1E12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54ED46-AB17-4CB2-BD11-0B06DC56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829E03-A49A-478D-818A-24FA12BC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42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10DDD-077D-4028-B001-BDD27ECF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14FEE8-3ABC-492A-884D-692ED9987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3D1653-34C7-4374-A928-011C6009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474D2E-1DC8-4A60-825A-5F670CAF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63DFD-12DD-408A-8426-3C08C385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92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84AAD-6FE4-4542-BB2C-CD92CC38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61FA2A-CE02-4645-8D3A-F807FA386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2C33C2-FF87-4DD2-9E9E-6E1A8878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3F6B7-0C92-47FD-BA7A-AC5CE3BD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2A5FC7-1857-4BDF-B838-C6AA3599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34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8C0B0-F45A-4463-91E3-FB9997E6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26F5F4-1EC2-4E7A-A936-5004BCA78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A0E34C-3523-43CA-A1DE-BED52CF57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E79056-4C9E-4E86-BE39-20F58C9F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4C5C2F-DE03-42C0-BBBE-7477F213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7EF7B2-AF75-4D94-9A63-FA69CB4B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37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96027-D854-4CF9-960E-A7AC1E88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6B830A-45A8-4B5A-8403-C1300CE6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1EAAED-34C8-4BD7-9AD0-094602F75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387848-62BA-47EB-934A-04DF641C0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D4F9FC-A682-40AC-A3F6-D82DF3B61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7ED27B-BF46-4505-A775-050A4B53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D05C91A-49AA-4C59-988E-610FD200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F0D2D6E-1D72-43FF-9815-96CB09B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78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B0E8A-F5DA-4EBC-BC49-8915A7DA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14F196-0103-4A86-A5C0-BBA32626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56445D-D431-47AA-8F37-B8BF699C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7DAEE1-8107-4BCA-B756-369DC38F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29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DEF8CE4-76FF-46CB-9F15-5D2AAD32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741EEF8-2DD9-414B-8F5B-BE345507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D17E9C-0A35-43C7-BB47-A89F568F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83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F5E89-C5EB-4A53-B496-2AC0317E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814F76-8166-4763-AF71-250E42EDA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8FBCDC-7EA2-46A5-A9A4-C9E8FAC9F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363CBB-930D-4207-AB17-5586BEB9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D7CFE6-B360-4DCA-AD35-D369BD10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13B559-F180-44AB-BD07-BED4DF11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93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E55B8-1E97-4D32-B189-C24FEEF6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8774CB2-A9C4-47D1-AF66-5475B14F5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0D98CC-094C-4B7E-BAFE-C3F5CFA60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1C902E-1CAA-4A7C-801D-78799C8D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BB88A3-8F8A-4981-B79F-965DE4FE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388BFE-1418-4824-A9F0-A2F97A80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08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E8F182-376A-4B26-84EE-1059791E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F05A43-8B6F-44D9-8B8E-04C70825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7DFF6D-0C70-498B-8D2A-EF6CD58D0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1B65-6BCB-4D15-817C-CEDE4E690561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8256B0-EDEF-484C-A6A8-F0B461DD0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2CFFEA-117D-4C70-B2B9-DC333B33F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565C-6FE8-45F4-A924-03C86BDF4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1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825DD-D85A-4356-B0D9-F5B89B358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Petje op…Petje af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85F1F0-96E6-4748-9937-7068D3134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Rekenen deel 2</a:t>
            </a:r>
          </a:p>
        </p:txBody>
      </p:sp>
    </p:spTree>
    <p:extLst>
      <p:ext uri="{BB962C8B-B14F-4D97-AF65-F5344CB8AC3E}">
        <p14:creationId xmlns:p14="http://schemas.microsoft.com/office/powerpoint/2010/main" val="240138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7DC14DB-B8F9-4B8E-BB6F-1CC0293C9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8C5EC73-3999-4CE9-A304-0A33B43114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B9A272B-67F2-46A4-B06F-101732A5F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8EF83DF-E89A-4293-94F8-248AE6FFA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003F16D-B722-422C-868F-66445FB7D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08FAAE-788F-421F-A2EB-632D835FE4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77B41AC-EB78-4F9A-9231-5D206904AC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0EE776E-342A-4022-AAB0-FD4485EE12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8BAE954-49B9-4847-8618-F1B4BFFCF5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30E5022-F854-4DA3-A140-725F880F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0936"/>
            <a:ext cx="5297723" cy="2212175"/>
          </a:xfrm>
          <a:noFill/>
        </p:spPr>
        <p:txBody>
          <a:bodyPr anchor="t">
            <a:normAutofit/>
          </a:bodyPr>
          <a:lstStyle/>
          <a:p>
            <a:r>
              <a:rPr lang="nl-NL" sz="3400">
                <a:solidFill>
                  <a:schemeClr val="bg1"/>
                </a:solidFill>
              </a:rPr>
              <a:t>Vraag 5</a:t>
            </a:r>
            <a:br>
              <a:rPr lang="nl-NL" sz="3400">
                <a:solidFill>
                  <a:schemeClr val="bg1"/>
                </a:solidFill>
              </a:rPr>
            </a:br>
            <a:r>
              <a:rPr lang="nl-NL" sz="3400">
                <a:solidFill>
                  <a:schemeClr val="bg1"/>
                </a:solidFill>
              </a:rPr>
              <a:t>In de klas zitten 19 kinderen. Er zijn 10 jongens. Hoeveel meisjes zitten er in de klas?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B15D645-CAC7-46F1-BA18-D731D0890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DF268E0-ACCF-492F-8275-1F0AA256B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11B9E42-44B3-4EBD-8F71-13C6ED3408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3748F2-877D-4C3C-8AEB-59CC1F705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39D52DA-0AA6-474D-966F-FB4C5F5B58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D800825-8618-4241-8589-CB2AE17CF7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179F18E-58CC-4A89-979E-34AC693B2D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3069202"/>
            <a:ext cx="304800" cy="429768"/>
            <a:chOff x="215328" y="-46937"/>
            <a:chExt cx="304800" cy="2773841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D07F5E0-56E3-4C0B-87D3-3C1C03DD11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FEA19CE-000C-4F9C-9DF4-D1E8A03F9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A5452EE-DDDB-4EEF-8570-B0FA6C98B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48CC4D6-CE8A-4006-834E-52FCCF7406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kanker in de klas: Onderzoeksvraag 1: Wat zijn de acties die de ...">
            <a:extLst>
              <a:ext uri="{FF2B5EF4-FFF2-40B4-BE49-F238E27FC236}">
                <a16:creationId xmlns:a16="http://schemas.microsoft.com/office/drawing/2014/main" id="{8AC46520-0037-471B-B980-A8EB64E20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3" r="-2" b="-2"/>
          <a:stretch/>
        </p:blipFill>
        <p:spPr bwMode="auto">
          <a:xfrm>
            <a:off x="6722336" y="172013"/>
            <a:ext cx="3549663" cy="31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DC953D31-C1A7-4FC4-8CDF-85E2F34A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0F141FE-87E1-4A1E-97A5-B072042E0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523F37A-A07A-4CAC-AFC1-3FA4FD4BFC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88A387D-82C8-40B7-BADA-6BDBD9B3B1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EB29A9F-593B-416C-AC64-DE56AE976C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4A393C6-4F1D-4472-A646-B2BADD561C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E61600F9-60A2-48DD-ABAA-C0AEEB683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2483968" y="3675970"/>
            <a:ext cx="2140577" cy="2180485"/>
          </a:xfrm>
          <a:prstGeom prst="rect">
            <a:avLst/>
          </a:prstGeom>
        </p:spPr>
      </p:pic>
      <p:pic>
        <p:nvPicPr>
          <p:cNvPr id="3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9D386101-5181-4524-9E56-E264A745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8218" y="3720671"/>
            <a:ext cx="2522432" cy="20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3B438A7A-D005-43B6-820A-C2EBD364BA42}"/>
              </a:ext>
            </a:extLst>
          </p:cNvPr>
          <p:cNvSpPr txBox="1"/>
          <p:nvPr/>
        </p:nvSpPr>
        <p:spPr>
          <a:xfrm>
            <a:off x="4947902" y="4204120"/>
            <a:ext cx="1094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7D9FB192-3EB5-49C3-885F-D0F3DE6D12C6}"/>
              </a:ext>
            </a:extLst>
          </p:cNvPr>
          <p:cNvSpPr txBox="1"/>
          <p:nvPr/>
        </p:nvSpPr>
        <p:spPr>
          <a:xfrm>
            <a:off x="9628888" y="4289506"/>
            <a:ext cx="1094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1414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8419-4D87-43CE-B097-6718C554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36EF8628-564E-4DA1-B6C2-F2907504F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174" y="2429668"/>
            <a:ext cx="4157345" cy="33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46B5A6-71E2-4C8E-991D-AB899A866C7A}"/>
              </a:ext>
            </a:extLst>
          </p:cNvPr>
          <p:cNvSpPr txBox="1"/>
          <p:nvPr/>
        </p:nvSpPr>
        <p:spPr>
          <a:xfrm>
            <a:off x="8401051" y="3705225"/>
            <a:ext cx="86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5787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776C9-1434-4759-B529-1C53FDD9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Vraag 6</a:t>
            </a:r>
            <a:br>
              <a:rPr lang="nl-NL" dirty="0"/>
            </a:br>
            <a:r>
              <a:rPr lang="nl-NL" dirty="0"/>
              <a:t>Wat is het nummer van de brievenbus met het vraagteken?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6C3C888-FE4A-4E41-8A26-D0B14B79D3B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2187" t="38409" r="32319" b="18871"/>
          <a:stretch/>
        </p:blipFill>
        <p:spPr bwMode="auto">
          <a:xfrm>
            <a:off x="838200" y="2191385"/>
            <a:ext cx="4534417" cy="3427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BE4A785-4671-4B93-B151-C46527817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6310737" y="1623696"/>
            <a:ext cx="2140577" cy="2180485"/>
          </a:xfrm>
          <a:prstGeom prst="rect">
            <a:avLst/>
          </a:prstGeom>
        </p:spPr>
      </p:pic>
      <p:pic>
        <p:nvPicPr>
          <p:cNvPr id="6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4C0C21BD-E37F-44C0-B197-1626B852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577" y="4043689"/>
            <a:ext cx="2522432" cy="20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50BA768-26E3-40AD-B928-325E0446442E}"/>
              </a:ext>
            </a:extLst>
          </p:cNvPr>
          <p:cNvSpPr txBox="1"/>
          <p:nvPr/>
        </p:nvSpPr>
        <p:spPr>
          <a:xfrm>
            <a:off x="9634540" y="4602817"/>
            <a:ext cx="1185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18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3840D8B-EC76-4967-A4BA-7C35339AD979}"/>
              </a:ext>
            </a:extLst>
          </p:cNvPr>
          <p:cNvSpPr txBox="1"/>
          <p:nvPr/>
        </p:nvSpPr>
        <p:spPr>
          <a:xfrm>
            <a:off x="9794082" y="2262168"/>
            <a:ext cx="1051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6880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8419-4D87-43CE-B097-6718C554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36EF8628-564E-4DA1-B6C2-F2907504F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174" y="2429668"/>
            <a:ext cx="4157345" cy="33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46B5A6-71E2-4C8E-991D-AB899A866C7A}"/>
              </a:ext>
            </a:extLst>
          </p:cNvPr>
          <p:cNvSpPr txBox="1"/>
          <p:nvPr/>
        </p:nvSpPr>
        <p:spPr>
          <a:xfrm>
            <a:off x="8401050" y="3705225"/>
            <a:ext cx="1009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3233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F4D5922-434B-4829-B93E-02DC38A29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5FBA24-5C01-4635-A984-1DB6E340B0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4A5B589-9002-4056-B090-2D67F91D0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A835187-0C07-4D17-9E39-08D662C3B1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4172AE2-2B17-4373-9C8A-857DB850B0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BC35780-F7A4-40AE-B53C-10DC17CF99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E92B18C-33F1-4886-82C5-978586422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0C009CF-3334-41D6-BE6D-9601680B0E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35B0727-8025-44A8-A313-F0BABC2A40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75931DE-73AF-4B38-9684-9CDE07B2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7"/>
            <a:ext cx="5293729" cy="269589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Vraag 7</a:t>
            </a: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Een ijsje kost 2 euro. Vader, moeder en twee kinderen kopen een ijsje. Hoeveel moeten ze samen betalen?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819102A-0400-4C1F-8614-973F5262EF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1A0CF5C-68C2-4432-BC2D-5A124C7B6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3E76A51-C6FF-4566-9670-D405D4DA7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069446D-7888-44DB-87EF-972BCEA0AB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450BCE5-EB53-44C2-B9B9-771BAD516C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B2D4461-C687-4A45-933F-C4CCB4E24F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F1485CA-41D2-421F-B28D-15EF845D5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ED96A1-E6CA-493F-8610-6B8B7A28E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C9231B8-0812-4FDE-9AC6-94984E20A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BF59FE3-7AD8-46E8-9440-D268639942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EEEDF00-F676-4147-BAF0-64840E285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4D3F73A-55E6-4A58-872D-BE9E9C7C30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BFCB024C-8B54-42C8-AD2F-3D65C2B9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3862" y="3400053"/>
            <a:ext cx="3301371" cy="26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09DD9539-74C6-4FF7-835B-F157DE49E8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3" y="3588352"/>
            <a:ext cx="304800" cy="429768"/>
            <a:chOff x="215328" y="-46937"/>
            <a:chExt cx="304800" cy="277384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CA37F6D-5C04-42EC-8F09-2E8760D517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0AC7C6C-CCD6-4B0C-821A-7D23D4C3C5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588B1B8-EFE5-4807-8327-B7EFF0769A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22C7CFD-9F21-4A47-88C1-DF616F083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D5A742-3F64-4DA7-8710-DFF63CBF9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2502040" y="3400053"/>
            <a:ext cx="2618686" cy="2667508"/>
          </a:xfrm>
          <a:prstGeom prst="rect">
            <a:avLst/>
          </a:prstGeom>
        </p:spPr>
      </p:pic>
      <p:pic>
        <p:nvPicPr>
          <p:cNvPr id="10242" name="Picture 2" descr="Comiendo Helado Familia: Imágenes, fotos de stock y vectores ...">
            <a:extLst>
              <a:ext uri="{FF2B5EF4-FFF2-40B4-BE49-F238E27FC236}">
                <a16:creationId xmlns:a16="http://schemas.microsoft.com/office/drawing/2014/main" id="{D676DBA0-CFB4-467C-8755-746C3F0A50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2"/>
          <a:stretch/>
        </p:blipFill>
        <p:spPr bwMode="auto">
          <a:xfrm>
            <a:off x="6019369" y="740157"/>
            <a:ext cx="3546221" cy="22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BDE44A43-3E60-4910-8CDE-C0ABC80FFBBD}"/>
              </a:ext>
            </a:extLst>
          </p:cNvPr>
          <p:cNvSpPr txBox="1"/>
          <p:nvPr/>
        </p:nvSpPr>
        <p:spPr>
          <a:xfrm>
            <a:off x="5516410" y="4247829"/>
            <a:ext cx="1051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A99E71B0-13CD-494B-B59C-AC0F2CEF8CF6}"/>
              </a:ext>
            </a:extLst>
          </p:cNvPr>
          <p:cNvSpPr txBox="1"/>
          <p:nvPr/>
        </p:nvSpPr>
        <p:spPr>
          <a:xfrm>
            <a:off x="10806417" y="4269898"/>
            <a:ext cx="1051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1130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DF5C-FB13-4578-8E30-EB480D8B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D8E22C-403C-4D4C-9369-B05AC70A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89" r="30496" b="10074"/>
          <a:stretch/>
        </p:blipFill>
        <p:spPr>
          <a:xfrm>
            <a:off x="3960151" y="1825625"/>
            <a:ext cx="4271697" cy="43513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3B6E69-14B4-4E6D-ADAE-4ED8EB48806F}"/>
              </a:ext>
            </a:extLst>
          </p:cNvPr>
          <p:cNvSpPr txBox="1"/>
          <p:nvPr/>
        </p:nvSpPr>
        <p:spPr>
          <a:xfrm>
            <a:off x="8401050" y="3705225"/>
            <a:ext cx="230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085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7B0F2-EA8F-4FFA-8F19-7B5A0BFE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100"/>
              <a:t>Vraag 8</a:t>
            </a:r>
            <a:br>
              <a:rPr lang="nl-NL" sz="3100"/>
            </a:br>
            <a:r>
              <a:rPr lang="nl-NL" sz="3100"/>
              <a:t>Ingrid is 10 jaar. </a:t>
            </a:r>
            <a:r>
              <a:rPr lang="nl-NL" sz="3100" err="1"/>
              <a:t>Sammie</a:t>
            </a:r>
            <a:r>
              <a:rPr lang="nl-NL" sz="3100"/>
              <a:t> is 4 jaar jonger. Hoe oud is </a:t>
            </a:r>
            <a:r>
              <a:rPr lang="nl-NL" sz="3100" err="1"/>
              <a:t>Sammie</a:t>
            </a:r>
            <a:r>
              <a:rPr lang="nl-NL" sz="3100"/>
              <a:t>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59E77CE-4A99-483B-A5ED-DE03DD78B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90" r="30496" b="16415"/>
          <a:stretch/>
        </p:blipFill>
        <p:spPr>
          <a:xfrm>
            <a:off x="8508365" y="2228189"/>
            <a:ext cx="1441895" cy="1325563"/>
          </a:xfrm>
          <a:prstGeom prst="rect">
            <a:avLst/>
          </a:prstGeom>
        </p:spPr>
      </p:pic>
      <p:pic>
        <p:nvPicPr>
          <p:cNvPr id="7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01EF4598-E5A7-44AA-9D70-6A12FB3D6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8365" y="4096237"/>
            <a:ext cx="1747810" cy="14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DD9A483-D1DE-4C56-BC20-56E534095653}"/>
              </a:ext>
            </a:extLst>
          </p:cNvPr>
          <p:cNvSpPr txBox="1"/>
          <p:nvPr/>
        </p:nvSpPr>
        <p:spPr>
          <a:xfrm>
            <a:off x="10499088" y="2535649"/>
            <a:ext cx="14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4 jaar</a:t>
            </a:r>
          </a:p>
        </p:txBody>
      </p:sp>
      <p:pic>
        <p:nvPicPr>
          <p:cNvPr id="14340" name="Picture 4" descr="Broer en zus: 'the battle'! | MoodKids">
            <a:extLst>
              <a:ext uri="{FF2B5EF4-FFF2-40B4-BE49-F238E27FC236}">
                <a16:creationId xmlns:a16="http://schemas.microsoft.com/office/drawing/2014/main" id="{D5EC71F3-7E8B-4DD8-8DB6-AB8EE0850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6" y="180022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EE83F76-4A59-475F-B613-6A32D75E5A78}"/>
              </a:ext>
            </a:extLst>
          </p:cNvPr>
          <p:cNvSpPr txBox="1"/>
          <p:nvPr/>
        </p:nvSpPr>
        <p:spPr>
          <a:xfrm>
            <a:off x="10499088" y="4448409"/>
            <a:ext cx="1560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6  jaar</a:t>
            </a:r>
          </a:p>
        </p:txBody>
      </p:sp>
    </p:spTree>
    <p:extLst>
      <p:ext uri="{BB962C8B-B14F-4D97-AF65-F5344CB8AC3E}">
        <p14:creationId xmlns:p14="http://schemas.microsoft.com/office/powerpoint/2010/main" val="96707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8419-4D87-43CE-B097-6718C554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36EF8628-564E-4DA1-B6C2-F2907504F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174" y="2429668"/>
            <a:ext cx="4157345" cy="33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46B5A6-71E2-4C8E-991D-AB899A866C7A}"/>
              </a:ext>
            </a:extLst>
          </p:cNvPr>
          <p:cNvSpPr txBox="1"/>
          <p:nvPr/>
        </p:nvSpPr>
        <p:spPr>
          <a:xfrm>
            <a:off x="8401051" y="3705225"/>
            <a:ext cx="2143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6 jaar</a:t>
            </a:r>
          </a:p>
        </p:txBody>
      </p:sp>
    </p:spTree>
    <p:extLst>
      <p:ext uri="{BB962C8B-B14F-4D97-AF65-F5344CB8AC3E}">
        <p14:creationId xmlns:p14="http://schemas.microsoft.com/office/powerpoint/2010/main" val="7353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4C34FC-21DD-4CCA-BE71-A7910076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Vraag 9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Boer Gert heeft 20 dieren op de boerderij. Varkens en geiten. Hij heeft 12 geiten. Hoeveel varkens heeft hij?</a:t>
            </a:r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BB21B51F-6ADF-4BAD-90F0-679D42300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89" r="30496" b="10074"/>
          <a:stretch/>
        </p:blipFill>
        <p:spPr>
          <a:xfrm>
            <a:off x="4881881" y="477749"/>
            <a:ext cx="2575560" cy="2623576"/>
          </a:xfrm>
          <a:prstGeom prst="rect">
            <a:avLst/>
          </a:prstGeom>
        </p:spPr>
      </p:pic>
      <p:pic>
        <p:nvPicPr>
          <p:cNvPr id="16386" name="Picture 2" descr="Geit en varken | Dieren foto van MathijsdeKoning | Zoom.nl">
            <a:extLst>
              <a:ext uri="{FF2B5EF4-FFF2-40B4-BE49-F238E27FC236}">
                <a16:creationId xmlns:a16="http://schemas.microsoft.com/office/drawing/2014/main" id="{EACBD768-BF3F-4AAE-BDA1-CEA23828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960" y="945601"/>
            <a:ext cx="3433324" cy="22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1BFEBF0D-5C18-43F5-9E1D-D36F2A6D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2684" y="443536"/>
            <a:ext cx="3423916" cy="27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4DFE6344-89F6-472B-B76D-BE035C37E625}"/>
              </a:ext>
            </a:extLst>
          </p:cNvPr>
          <p:cNvSpPr txBox="1"/>
          <p:nvPr/>
        </p:nvSpPr>
        <p:spPr>
          <a:xfrm>
            <a:off x="6046785" y="3119686"/>
            <a:ext cx="768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8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2ACC4F0-D9EF-4263-B73A-2C9A068E0021}"/>
              </a:ext>
            </a:extLst>
          </p:cNvPr>
          <p:cNvSpPr txBox="1"/>
          <p:nvPr/>
        </p:nvSpPr>
        <p:spPr>
          <a:xfrm>
            <a:off x="9982200" y="3097587"/>
            <a:ext cx="768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73592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DF5C-FB13-4578-8E30-EB480D8B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D8E22C-403C-4D4C-9369-B05AC70A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89" r="30496" b="10074"/>
          <a:stretch/>
        </p:blipFill>
        <p:spPr>
          <a:xfrm>
            <a:off x="3960151" y="1825625"/>
            <a:ext cx="4271697" cy="43513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3B6E69-14B4-4E6D-ADAE-4ED8EB48806F}"/>
              </a:ext>
            </a:extLst>
          </p:cNvPr>
          <p:cNvSpPr txBox="1"/>
          <p:nvPr/>
        </p:nvSpPr>
        <p:spPr>
          <a:xfrm>
            <a:off x="8401050" y="3705225"/>
            <a:ext cx="230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0034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57B7C8-9688-41D4-B6EB-8D1FD3C4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Vraag 1</a:t>
            </a:r>
            <a:br>
              <a:rPr lang="en-US" sz="3300">
                <a:solidFill>
                  <a:srgbClr val="FFFFFF"/>
                </a:solidFill>
              </a:rPr>
            </a:br>
            <a:r>
              <a:rPr lang="en-US" sz="3300">
                <a:solidFill>
                  <a:srgbClr val="FFFFFF"/>
                </a:solidFill>
              </a:rPr>
              <a:t>Er zijn 11 mieren. Er zijn 5 mieren buiten de mierenhoop. Hoeveel  mieren zitten er in de mierenhoop? 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CF57673-CEE9-4C15-87DD-1A80A7399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55"/>
          <a:stretch/>
        </p:blipFill>
        <p:spPr>
          <a:xfrm>
            <a:off x="2537014" y="658677"/>
            <a:ext cx="3704212" cy="2486462"/>
          </a:xfrm>
          <a:prstGeom prst="rect">
            <a:avLst/>
          </a:prstGeom>
          <a:effectLst/>
        </p:spPr>
      </p:pic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991CE1A8-BAD2-4F18-A313-01DF8D7F3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1367782" y="3712861"/>
            <a:ext cx="2016237" cy="2053827"/>
          </a:xfrm>
          <a:prstGeom prst="rect">
            <a:avLst/>
          </a:prstGeom>
        </p:spPr>
      </p:pic>
      <p:pic>
        <p:nvPicPr>
          <p:cNvPr id="8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6F05C5E1-912C-4E4D-B259-6AA20EBD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3892818"/>
            <a:ext cx="2096424" cy="16939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8F1C351-3BB2-4532-B552-7DEA2E46379A}"/>
              </a:ext>
            </a:extLst>
          </p:cNvPr>
          <p:cNvSpPr txBox="1"/>
          <p:nvPr/>
        </p:nvSpPr>
        <p:spPr>
          <a:xfrm>
            <a:off x="3576320" y="4500880"/>
            <a:ext cx="81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6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50093FE-600C-4837-961F-48E2460DB156}"/>
              </a:ext>
            </a:extLst>
          </p:cNvPr>
          <p:cNvSpPr txBox="1"/>
          <p:nvPr/>
        </p:nvSpPr>
        <p:spPr>
          <a:xfrm>
            <a:off x="7645486" y="4500879"/>
            <a:ext cx="81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633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F5153-2FB7-48AE-8C64-60BF9629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Vraag 10</a:t>
            </a:r>
            <a:br>
              <a:rPr lang="nl-NL" dirty="0"/>
            </a:br>
            <a:r>
              <a:rPr lang="nl-NL" dirty="0"/>
              <a:t>Hoeveel zegels zitten er op de volle spaarkaart?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581A7AC-DCD9-4E20-AEF9-98D3210AC04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9" t="47231" r="38492" b="17695"/>
          <a:stretch/>
        </p:blipFill>
        <p:spPr bwMode="auto">
          <a:xfrm>
            <a:off x="915192" y="2092960"/>
            <a:ext cx="5180808" cy="36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FABCC9D6-5A10-46FA-947D-37431EC77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7127241" y="1653052"/>
            <a:ext cx="1884679" cy="1919815"/>
          </a:xfrm>
          <a:prstGeom prst="rect">
            <a:avLst/>
          </a:prstGeom>
        </p:spPr>
      </p:pic>
      <p:pic>
        <p:nvPicPr>
          <p:cNvPr id="6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537EB238-044C-401E-943A-D2223E79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825" y="4020356"/>
            <a:ext cx="2682035" cy="216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62BA6ED-BF8D-4CDD-A390-0F54876DDD51}"/>
              </a:ext>
            </a:extLst>
          </p:cNvPr>
          <p:cNvSpPr txBox="1"/>
          <p:nvPr/>
        </p:nvSpPr>
        <p:spPr>
          <a:xfrm>
            <a:off x="9831072" y="2092960"/>
            <a:ext cx="230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18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F627C5-1664-4986-AADB-3765783EB64E}"/>
              </a:ext>
            </a:extLst>
          </p:cNvPr>
          <p:cNvSpPr txBox="1"/>
          <p:nvPr/>
        </p:nvSpPr>
        <p:spPr>
          <a:xfrm>
            <a:off x="9886951" y="4685409"/>
            <a:ext cx="230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59624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8419-4D87-43CE-B097-6718C554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36EF8628-564E-4DA1-B6C2-F2907504F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174" y="2429668"/>
            <a:ext cx="4157345" cy="33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46B5A6-71E2-4C8E-991D-AB899A866C7A}"/>
              </a:ext>
            </a:extLst>
          </p:cNvPr>
          <p:cNvSpPr txBox="1"/>
          <p:nvPr/>
        </p:nvSpPr>
        <p:spPr>
          <a:xfrm>
            <a:off x="8401051" y="3705225"/>
            <a:ext cx="2143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52037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einde | kikaro.nl: Hét Kinderkamp van Rotterdam!">
            <a:extLst>
              <a:ext uri="{FF2B5EF4-FFF2-40B4-BE49-F238E27FC236}">
                <a16:creationId xmlns:a16="http://schemas.microsoft.com/office/drawing/2014/main" id="{D3B5A405-633A-4015-A5D2-23289EDC2B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13786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4CB5FD-C831-4992-A4D7-8C03CDFE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80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DF5C-FB13-4578-8E30-EB480D8B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D8E22C-403C-4D4C-9369-B05AC70A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89" r="30496" b="10074"/>
          <a:stretch/>
        </p:blipFill>
        <p:spPr>
          <a:xfrm>
            <a:off x="3960151" y="1825625"/>
            <a:ext cx="4271697" cy="43513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3B6E69-14B4-4E6D-ADAE-4ED8EB48806F}"/>
              </a:ext>
            </a:extLst>
          </p:cNvPr>
          <p:cNvSpPr txBox="1"/>
          <p:nvPr/>
        </p:nvSpPr>
        <p:spPr>
          <a:xfrm>
            <a:off x="8401050" y="3705225"/>
            <a:ext cx="230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2684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44D62-5F57-4B28-91D5-9048EB00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535" y="640081"/>
            <a:ext cx="6610383" cy="3497021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 err="1"/>
              <a:t>Vraag</a:t>
            </a:r>
            <a:r>
              <a:rPr lang="en-US" sz="4200" dirty="0"/>
              <a:t> 2</a:t>
            </a:r>
            <a:br>
              <a:rPr lang="en-US" sz="4200" dirty="0"/>
            </a:br>
            <a:r>
              <a:rPr lang="en-US" sz="4200" dirty="0"/>
              <a:t>Moeder </a:t>
            </a:r>
            <a:r>
              <a:rPr lang="en-US" sz="4200" dirty="0" err="1"/>
              <a:t>heeft</a:t>
            </a:r>
            <a:r>
              <a:rPr lang="en-US" sz="4200" dirty="0"/>
              <a:t> 16 </a:t>
            </a:r>
            <a:r>
              <a:rPr lang="en-US" sz="4200" dirty="0" err="1"/>
              <a:t>dropjes</a:t>
            </a:r>
            <a:r>
              <a:rPr lang="en-US" sz="4200" dirty="0"/>
              <a:t>. Ben </a:t>
            </a:r>
            <a:r>
              <a:rPr lang="en-US" sz="4200" dirty="0" err="1"/>
              <a:t>en</a:t>
            </a:r>
            <a:r>
              <a:rPr lang="en-US" sz="4200" dirty="0"/>
              <a:t> Marieke </a:t>
            </a:r>
            <a:r>
              <a:rPr lang="en-US" sz="4200" dirty="0" err="1"/>
              <a:t>krijgen</a:t>
            </a:r>
            <a:r>
              <a:rPr lang="en-US" sz="4200" dirty="0"/>
              <a:t> </a:t>
            </a:r>
            <a:r>
              <a:rPr lang="en-US" sz="4200" dirty="0" err="1"/>
              <a:t>ieder</a:t>
            </a:r>
            <a:r>
              <a:rPr lang="en-US" sz="4200" dirty="0"/>
              <a:t> </a:t>
            </a:r>
            <a:r>
              <a:rPr lang="en-US" sz="4200" dirty="0" err="1"/>
              <a:t>evenveel</a:t>
            </a:r>
            <a:r>
              <a:rPr lang="en-US" sz="4200" dirty="0"/>
              <a:t> </a:t>
            </a:r>
            <a:r>
              <a:rPr lang="en-US" sz="4200" dirty="0" err="1"/>
              <a:t>dropjes</a:t>
            </a:r>
            <a:r>
              <a:rPr lang="en-US" sz="4200" dirty="0"/>
              <a:t>. </a:t>
            </a:r>
            <a:r>
              <a:rPr lang="en-US" sz="4200" dirty="0" err="1"/>
              <a:t>Hoeveel</a:t>
            </a:r>
            <a:r>
              <a:rPr lang="en-US" sz="4200" dirty="0"/>
              <a:t> </a:t>
            </a:r>
            <a:r>
              <a:rPr lang="en-US" sz="4200" dirty="0" err="1"/>
              <a:t>dropjes</a:t>
            </a:r>
            <a:r>
              <a:rPr lang="en-US" sz="4200" dirty="0"/>
              <a:t> </a:t>
            </a:r>
            <a:r>
              <a:rPr lang="en-US" sz="4200" dirty="0" err="1"/>
              <a:t>krijgt</a:t>
            </a:r>
            <a:r>
              <a:rPr lang="en-US" sz="4200" dirty="0"/>
              <a:t> </a:t>
            </a:r>
            <a:r>
              <a:rPr lang="en-US" sz="4200" dirty="0" err="1"/>
              <a:t>ieder</a:t>
            </a:r>
            <a:r>
              <a:rPr lang="en-US" sz="4200" dirty="0"/>
              <a:t>?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d Band engelse drop puntzak 260 gr - Zakjes &amp; Doosjes Suikerwerk ...">
            <a:extLst>
              <a:ext uri="{FF2B5EF4-FFF2-40B4-BE49-F238E27FC236}">
                <a16:creationId xmlns:a16="http://schemas.microsoft.com/office/drawing/2014/main" id="{9F7E3AB1-5035-4D91-8928-6E2ED30F0D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ijdelijke aanduiding voor inhoud 3">
            <a:extLst>
              <a:ext uri="{FF2B5EF4-FFF2-40B4-BE49-F238E27FC236}">
                <a16:creationId xmlns:a16="http://schemas.microsoft.com/office/drawing/2014/main" id="{553260C1-FD1C-404F-B56F-3792D4053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5282044" y="3855101"/>
            <a:ext cx="2016237" cy="2053827"/>
          </a:xfrm>
          <a:prstGeom prst="rect">
            <a:avLst/>
          </a:prstGeom>
        </p:spPr>
      </p:pic>
      <p:pic>
        <p:nvPicPr>
          <p:cNvPr id="12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59E8BC6E-CF97-4E46-B09A-DBF76851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7280" y="4176059"/>
            <a:ext cx="2096424" cy="16939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EE3ADF95-FF1E-442D-B4AF-C895610CAEF4}"/>
              </a:ext>
            </a:extLst>
          </p:cNvPr>
          <p:cNvSpPr txBox="1"/>
          <p:nvPr/>
        </p:nvSpPr>
        <p:spPr>
          <a:xfrm>
            <a:off x="6177280" y="6048756"/>
            <a:ext cx="81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8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B197A73-BDE5-4A62-B248-9B3C80B6893A}"/>
              </a:ext>
            </a:extLst>
          </p:cNvPr>
          <p:cNvSpPr txBox="1"/>
          <p:nvPr/>
        </p:nvSpPr>
        <p:spPr>
          <a:xfrm>
            <a:off x="9509760" y="6048756"/>
            <a:ext cx="81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2050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DF5C-FB13-4578-8E30-EB480D8B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D8E22C-403C-4D4C-9369-B05AC70A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89" r="30496" b="10074"/>
          <a:stretch/>
        </p:blipFill>
        <p:spPr>
          <a:xfrm>
            <a:off x="3960151" y="1825625"/>
            <a:ext cx="4271697" cy="43513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3B6E69-14B4-4E6D-ADAE-4ED8EB48806F}"/>
              </a:ext>
            </a:extLst>
          </p:cNvPr>
          <p:cNvSpPr txBox="1"/>
          <p:nvPr/>
        </p:nvSpPr>
        <p:spPr>
          <a:xfrm>
            <a:off x="8401050" y="3705225"/>
            <a:ext cx="230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2894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5ED0F-A87C-4425-99A0-765BD77E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Vraag 4</a:t>
            </a:r>
            <a:br>
              <a:rPr lang="en-US" sz="5000"/>
            </a:br>
            <a:r>
              <a:rPr lang="en-US" sz="5000"/>
              <a:t/>
            </a:r>
            <a:br>
              <a:rPr lang="en-US" sz="5000"/>
            </a:br>
            <a:endParaRPr lang="en-US" sz="50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04019-C268-483A-AE1C-2DF1477A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724912"/>
            <a:ext cx="3760216" cy="11555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0000" dirty="0"/>
              <a:t>5 + 2 = </a:t>
            </a:r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59332AA8-C05D-4830-8F14-6D0BA0E8E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777" y="3880437"/>
            <a:ext cx="2522432" cy="20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20DE2E9-1111-4123-A43E-AFD400E48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6503777" y="544427"/>
            <a:ext cx="2140577" cy="218048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FA47B23-DB83-49E1-909F-5045A5F63B63}"/>
              </a:ext>
            </a:extLst>
          </p:cNvPr>
          <p:cNvSpPr txBox="1"/>
          <p:nvPr/>
        </p:nvSpPr>
        <p:spPr>
          <a:xfrm>
            <a:off x="10014660" y="1572089"/>
            <a:ext cx="807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93CF5D4-2387-43E7-B82C-94C552A8B242}"/>
              </a:ext>
            </a:extLst>
          </p:cNvPr>
          <p:cNvSpPr txBox="1"/>
          <p:nvPr/>
        </p:nvSpPr>
        <p:spPr>
          <a:xfrm>
            <a:off x="10014659" y="4391668"/>
            <a:ext cx="807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96D75B6-6990-499C-8EDD-BF88BCAF6412}"/>
              </a:ext>
            </a:extLst>
          </p:cNvPr>
          <p:cNvSpPr txBox="1"/>
          <p:nvPr/>
        </p:nvSpPr>
        <p:spPr>
          <a:xfrm>
            <a:off x="9703501" y="1228725"/>
            <a:ext cx="80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8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5562E26-B7B2-4D60-8C41-9E4CDE7CCF28}"/>
              </a:ext>
            </a:extLst>
          </p:cNvPr>
          <p:cNvSpPr txBox="1"/>
          <p:nvPr/>
        </p:nvSpPr>
        <p:spPr>
          <a:xfrm>
            <a:off x="9669285" y="4391668"/>
            <a:ext cx="80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0813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8419-4D87-43CE-B097-6718C554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36EF8628-564E-4DA1-B6C2-F2907504F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174" y="2429668"/>
            <a:ext cx="4157345" cy="33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46B5A6-71E2-4C8E-991D-AB899A866C7A}"/>
              </a:ext>
            </a:extLst>
          </p:cNvPr>
          <p:cNvSpPr txBox="1"/>
          <p:nvPr/>
        </p:nvSpPr>
        <p:spPr>
          <a:xfrm>
            <a:off x="8401051" y="3705225"/>
            <a:ext cx="86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5218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B7168-6B43-4864-8278-61E361F1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/>
              <a:t>Vraag 4</a:t>
            </a:r>
            <a:br>
              <a:rPr lang="en-US" sz="2300"/>
            </a:br>
            <a:r>
              <a:rPr lang="en-US" sz="2300"/>
              <a:t>Ilse plakt stickers op een kaart. Er passen 17 stickers op. Ze heeft er al 11 opgeplakt. Hoeveel stickers moet ze nog plakken?</a:t>
            </a:r>
          </a:p>
        </p:txBody>
      </p:sp>
      <p:sp>
        <p:nvSpPr>
          <p:cNvPr id="4100" name="Freeform: Shape 73">
            <a:extLst>
              <a:ext uri="{FF2B5EF4-FFF2-40B4-BE49-F238E27FC236}">
                <a16:creationId xmlns:a16="http://schemas.microsoft.com/office/drawing/2014/main" id="{C4051FED-CF0D-4DDD-A9BB-E58FEEFE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580" y="2042"/>
            <a:ext cx="3224421" cy="4020664"/>
          </a:xfrm>
          <a:custGeom>
            <a:avLst/>
            <a:gdLst>
              <a:gd name="connsiteX0" fmla="*/ 449733 w 3224421"/>
              <a:gd name="connsiteY0" fmla="*/ 0 h 4020664"/>
              <a:gd name="connsiteX1" fmla="*/ 3224421 w 3224421"/>
              <a:gd name="connsiteY1" fmla="*/ 0 h 4020664"/>
              <a:gd name="connsiteX2" fmla="*/ 3224421 w 3224421"/>
              <a:gd name="connsiteY2" fmla="*/ 3933205 h 4020664"/>
              <a:gd name="connsiteX3" fmla="*/ 3087301 w 3224421"/>
              <a:gd name="connsiteY3" fmla="*/ 3968462 h 4020664"/>
              <a:gd name="connsiteX4" fmla="*/ 2569464 w 3224421"/>
              <a:gd name="connsiteY4" fmla="*/ 4020664 h 4020664"/>
              <a:gd name="connsiteX5" fmla="*/ 0 w 3224421"/>
              <a:gd name="connsiteY5" fmla="*/ 1451200 h 4020664"/>
              <a:gd name="connsiteX6" fmla="*/ 438824 w 3224421"/>
              <a:gd name="connsiteY6" fmla="*/ 14588 h 402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solidFill>
            <a:schemeClr val="tx1"/>
          </a:solidFill>
          <a:ln w="952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1" name="Freeform: Shape 75">
            <a:extLst>
              <a:ext uri="{FF2B5EF4-FFF2-40B4-BE49-F238E27FC236}">
                <a16:creationId xmlns:a16="http://schemas.microsoft.com/office/drawing/2014/main" id="{F2E5A8E1-2A22-48D0-9556-E21648FA1E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3" name="Freeform: Shape 77">
            <a:extLst>
              <a:ext uri="{FF2B5EF4-FFF2-40B4-BE49-F238E27FC236}">
                <a16:creationId xmlns:a16="http://schemas.microsoft.com/office/drawing/2014/main" id="{92AA2300-0FA6-4328-9BD8-1D67925C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4" name="Freeform: Shape 79">
            <a:extLst>
              <a:ext uri="{FF2B5EF4-FFF2-40B4-BE49-F238E27FC236}">
                <a16:creationId xmlns:a16="http://schemas.microsoft.com/office/drawing/2014/main" id="{D3E1FE85-D0BF-41D3-8B85-04776368E1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8135" y="0"/>
            <a:ext cx="3236976" cy="2995156"/>
          </a:xfrm>
          <a:custGeom>
            <a:avLst/>
            <a:gdLst>
              <a:gd name="connsiteX0" fmla="*/ 770517 w 3236976"/>
              <a:gd name="connsiteY0" fmla="*/ 0 h 2995156"/>
              <a:gd name="connsiteX1" fmla="*/ 2466460 w 3236976"/>
              <a:gd name="connsiteY1" fmla="*/ 0 h 2995156"/>
              <a:gd name="connsiteX2" fmla="*/ 2523400 w 3236976"/>
              <a:gd name="connsiteY2" fmla="*/ 34592 h 2995156"/>
              <a:gd name="connsiteX3" fmla="*/ 3236976 w 3236976"/>
              <a:gd name="connsiteY3" fmla="*/ 1376668 h 2995156"/>
              <a:gd name="connsiteX4" fmla="*/ 1618488 w 3236976"/>
              <a:gd name="connsiteY4" fmla="*/ 2995156 h 2995156"/>
              <a:gd name="connsiteX5" fmla="*/ 0 w 3236976"/>
              <a:gd name="connsiteY5" fmla="*/ 1376668 h 2995156"/>
              <a:gd name="connsiteX6" fmla="*/ 713576 w 3236976"/>
              <a:gd name="connsiteY6" fmla="*/ 34592 h 29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Freeform: Shape 81">
            <a:extLst>
              <a:ext uri="{FF2B5EF4-FFF2-40B4-BE49-F238E27FC236}">
                <a16:creationId xmlns:a16="http://schemas.microsoft.com/office/drawing/2014/main" id="{1072B470-1E76-42B5-86EA-1FB0F881D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6" name="Freeform: Shape 83">
            <a:extLst>
              <a:ext uri="{FF2B5EF4-FFF2-40B4-BE49-F238E27FC236}">
                <a16:creationId xmlns:a16="http://schemas.microsoft.com/office/drawing/2014/main" id="{DDD8B025-3845-4DEF-98B6-7C0BF531D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3156"/>
            <a:ext cx="3933440" cy="5861304"/>
          </a:xfrm>
          <a:custGeom>
            <a:avLst/>
            <a:gdLst>
              <a:gd name="connsiteX0" fmla="*/ 1002788 w 3933440"/>
              <a:gd name="connsiteY0" fmla="*/ 0 h 5861304"/>
              <a:gd name="connsiteX1" fmla="*/ 3933440 w 3933440"/>
              <a:gd name="connsiteY1" fmla="*/ 2930652 h 5861304"/>
              <a:gd name="connsiteX2" fmla="*/ 1002788 w 3933440"/>
              <a:gd name="connsiteY2" fmla="*/ 5861304 h 5861304"/>
              <a:gd name="connsiteX3" fmla="*/ 131302 w 3933440"/>
              <a:gd name="connsiteY3" fmla="*/ 5729548 h 5861304"/>
              <a:gd name="connsiteX4" fmla="*/ 0 w 3933440"/>
              <a:gd name="connsiteY4" fmla="*/ 5681491 h 5861304"/>
              <a:gd name="connsiteX5" fmla="*/ 0 w 3933440"/>
              <a:gd name="connsiteY5" fmla="*/ 179814 h 5861304"/>
              <a:gd name="connsiteX6" fmla="*/ 131302 w 3933440"/>
              <a:gd name="connsiteY6" fmla="*/ 131756 h 5861304"/>
              <a:gd name="connsiteX7" fmla="*/ 1002788 w 3933440"/>
              <a:gd name="connsiteY7" fmla="*/ 0 h 586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solidFill>
            <a:schemeClr val="tx1"/>
          </a:solidFill>
          <a:ln w="952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STICKERVEL A5 32 STICKERS SUSHI FRUIT EN FAST FOOD">
            <a:extLst>
              <a:ext uri="{FF2B5EF4-FFF2-40B4-BE49-F238E27FC236}">
                <a16:creationId xmlns:a16="http://schemas.microsoft.com/office/drawing/2014/main" id="{BABD34E5-2458-4CFF-B993-B26B4CA72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 bwMode="auto">
          <a:xfrm>
            <a:off x="265889" y="197220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Tijdelijke aanduiding voor inhoud 3">
            <a:extLst>
              <a:ext uri="{FF2B5EF4-FFF2-40B4-BE49-F238E27FC236}">
                <a16:creationId xmlns:a16="http://schemas.microsoft.com/office/drawing/2014/main" id="{4C7C952A-C299-4972-91E4-CE1C20BB6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619" t="24889" r="30496" b="10074"/>
          <a:stretch/>
        </p:blipFill>
        <p:spPr>
          <a:xfrm>
            <a:off x="4984772" y="246518"/>
            <a:ext cx="2090992" cy="2129976"/>
          </a:xfrm>
          <a:prstGeom prst="rect">
            <a:avLst/>
          </a:prstGeom>
        </p:spPr>
      </p:pic>
      <p:pic>
        <p:nvPicPr>
          <p:cNvPr id="27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CCF4BF72-26F8-4643-A938-0256E0B6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262" y="338368"/>
            <a:ext cx="2522432" cy="20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B1C49A5F-ECCF-4DE8-808B-A0808D992345}"/>
              </a:ext>
            </a:extLst>
          </p:cNvPr>
          <p:cNvSpPr txBox="1"/>
          <p:nvPr/>
        </p:nvSpPr>
        <p:spPr>
          <a:xfrm>
            <a:off x="5920408" y="2204928"/>
            <a:ext cx="547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83CB880-013E-4D98-A548-968622518BF1}"/>
              </a:ext>
            </a:extLst>
          </p:cNvPr>
          <p:cNvSpPr txBox="1"/>
          <p:nvPr/>
        </p:nvSpPr>
        <p:spPr>
          <a:xfrm>
            <a:off x="10481184" y="2328145"/>
            <a:ext cx="547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32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DF5C-FB13-4578-8E30-EB480D8B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D8E22C-403C-4D4C-9369-B05AC70A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89" r="30496" b="10074"/>
          <a:stretch/>
        </p:blipFill>
        <p:spPr>
          <a:xfrm>
            <a:off x="3960151" y="1825625"/>
            <a:ext cx="4271697" cy="43513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3B6E69-14B4-4E6D-ADAE-4ED8EB48806F}"/>
              </a:ext>
            </a:extLst>
          </p:cNvPr>
          <p:cNvSpPr txBox="1"/>
          <p:nvPr/>
        </p:nvSpPr>
        <p:spPr>
          <a:xfrm>
            <a:off x="8401050" y="3705225"/>
            <a:ext cx="230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029888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</Words>
  <Application>Microsoft Office PowerPoint</Application>
  <PresentationFormat>Breedbeeld</PresentationFormat>
  <Paragraphs>46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Petje op…Petje af</vt:lpstr>
      <vt:lpstr>Vraag 1 Er zijn 11 mieren. Er zijn 5 mieren buiten de mierenhoop. Hoeveel  mieren zitten er in de mierenhoop? </vt:lpstr>
      <vt:lpstr>PowerPoint-presentatie</vt:lpstr>
      <vt:lpstr>Vraag 2 Moeder heeft 16 dropjes. Ben en Marieke krijgen ieder evenveel dropjes. Hoeveel dropjes krijgt ieder? </vt:lpstr>
      <vt:lpstr>PowerPoint-presentatie</vt:lpstr>
      <vt:lpstr>Vraag 4  </vt:lpstr>
      <vt:lpstr>PowerPoint-presentatie</vt:lpstr>
      <vt:lpstr>Vraag 4 Ilse plakt stickers op een kaart. Er passen 17 stickers op. Ze heeft er al 11 opgeplakt. Hoeveel stickers moet ze nog plakken?</vt:lpstr>
      <vt:lpstr>PowerPoint-presentatie</vt:lpstr>
      <vt:lpstr>Vraag 5 In de klas zitten 19 kinderen. Er zijn 10 jongens. Hoeveel meisjes zitten er in de klas?</vt:lpstr>
      <vt:lpstr>PowerPoint-presentatie</vt:lpstr>
      <vt:lpstr>Vraag 6 Wat is het nummer van de brievenbus met het vraagteken? </vt:lpstr>
      <vt:lpstr>PowerPoint-presentatie</vt:lpstr>
      <vt:lpstr>Vraag 7 Een ijsje kost 2 euro. Vader, moeder en twee kinderen kopen een ijsje. Hoeveel moeten ze samen betalen?</vt:lpstr>
      <vt:lpstr>PowerPoint-presentatie</vt:lpstr>
      <vt:lpstr>Vraag 8 Ingrid is 10 jaar. Sammie is 4 jaar jonger. Hoe oud is Sammie?</vt:lpstr>
      <vt:lpstr>PowerPoint-presentatie</vt:lpstr>
      <vt:lpstr>Vraag 9 Boer Gert heeft 20 dieren op de boerderij. Varkens en geiten. Hij heeft 12 geiten. Hoeveel varkens heeft hij?</vt:lpstr>
      <vt:lpstr>PowerPoint-presentatie</vt:lpstr>
      <vt:lpstr>Vraag 10 Hoeveel zegels zitten er op de volle spaarkaart?</vt:lpstr>
      <vt:lpstr>PowerPoint-presentatie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Petje op…Petje af</dc:title>
  <dc:creator>viona vergeer</dc:creator>
  <cp:lastModifiedBy>Leerkracht</cp:lastModifiedBy>
  <cp:revision>1</cp:revision>
  <dcterms:created xsi:type="dcterms:W3CDTF">2020-04-19T15:29:57Z</dcterms:created>
  <dcterms:modified xsi:type="dcterms:W3CDTF">2020-04-20T17:41:55Z</dcterms:modified>
</cp:coreProperties>
</file>