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3" d="100"/>
          <a:sy n="43" d="100"/>
        </p:scale>
        <p:origin x="95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1BD0B-2FBA-4294-9472-5C169687D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612A259-BDA2-42D7-9183-85C492C1E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C7042E-E5D6-4C0E-AF43-40C98AA3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479-ED45-4BC0-9D95-5058B13525C7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F412FE-E31D-4AB1-A39D-F7493A7F0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D6353D-F686-47C7-AC04-BFFDFAFC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853-A281-4D88-BD02-0EE0669A5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142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5B453-2220-4953-90F4-AC85BDCC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FC18BE-6849-4381-83BE-54390F1FD8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F80E7E-157C-4479-BE89-CC7EFAAC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479-ED45-4BC0-9D95-5058B13525C7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59D7DD-F105-4268-B87E-DADAB84D5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2F79C0-CD11-47DF-9630-74473CC5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853-A281-4D88-BD02-0EE0669A5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28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F0E127-E23C-43E9-9632-32C7219DC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F7478D6-2083-4A1C-A884-E716C484E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332A22-91B2-4866-861F-119C0F1B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479-ED45-4BC0-9D95-5058B13525C7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1B2356-37D1-4E43-B8BC-C6BF1B7C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C6180F-0CE0-483F-93BE-919CB838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853-A281-4D88-BD02-0EE0669A5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5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6D67B6-1B80-4C08-813F-0A276DF0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8061EF-E38F-49F7-931A-FA66DF76B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103E87-E030-4804-9E34-9CD2792D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479-ED45-4BC0-9D95-5058B13525C7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5A52CC-1D0D-4671-A8DD-16CF9E13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F4A326-6F37-4CCC-9F68-5A609C16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853-A281-4D88-BD02-0EE0669A5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87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5447B-D181-4447-A504-02DFB8BA2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EE2CF49-6877-4312-9B1F-42B9621DB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EC42B0-980A-48B5-84C9-BFC0FF7E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479-ED45-4BC0-9D95-5058B13525C7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898EF4-A529-4192-B710-70B2B8E6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F0A715-E359-4209-B56A-F3996C7DD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853-A281-4D88-BD02-0EE0669A5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767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B2093-96C5-41DD-9508-674591273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46EF3F-EA0E-41F4-A874-DA0DDED68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0D962E-A569-4A44-B463-434782298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92004D-526A-4A40-93C0-4B0B4C39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479-ED45-4BC0-9D95-5058B13525C7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FDB06F-02A6-4165-81C2-67BB192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20AF96-D546-454E-9750-B592EE505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853-A281-4D88-BD02-0EE0669A5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35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AAE679-3D29-4076-9F9C-18B0F60F6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FCF3C6-90BC-4E29-B3C1-E20F02B54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0532913-43AA-473D-97E2-99A3F0DFA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71C7D6-9733-4493-8C10-C2F35CEC7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6D24064-4F2B-4F52-AA13-C89F3DED3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51D1D9-2CB0-4AFE-B5BC-B5C5C8B0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479-ED45-4BC0-9D95-5058B13525C7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8281E3F-70CD-4D48-A3CF-B39264CA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3DC3D75-B3BB-4F24-9A47-B655A46A6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853-A281-4D88-BD02-0EE0669A5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172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8431A-BE69-423A-A467-63A1AEA76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62D89A0-1B08-4675-B174-870FBB75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479-ED45-4BC0-9D95-5058B13525C7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D50EFC-FF8C-4F87-9CE4-4335B511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847D3E-1ED1-4468-BEAE-45C90282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853-A281-4D88-BD02-0EE0669A5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33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F76DBA6-6E2C-464F-834E-37B89CD9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479-ED45-4BC0-9D95-5058B13525C7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D7431C9-690A-4B1C-B001-8E0F7AC42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61CB61-C0AF-4AA7-9E7D-AEC45925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853-A281-4D88-BD02-0EE0669A5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680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051BE2-1444-498B-B98A-F8EA49370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C69CAC-4C6B-4EA2-9BF3-CB0F935CB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F2721D-ADEE-411E-B813-B221F6470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AEBF891-EC25-4807-A075-FD7AF0820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479-ED45-4BC0-9D95-5058B13525C7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CB0767-DA49-4542-9180-AE30F320A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BE34C47-39C8-47A4-92CE-2717C4272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853-A281-4D88-BD02-0EE0669A5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854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6594C-BF7D-4E61-BF97-DF50E8E5B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6B2961A-ADB7-44ED-8AE6-51740E7A9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CA6706-0FB5-4716-B31D-8BEFD13FCC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5B1456-2344-46DC-9421-010743D2A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A3479-ED45-4BC0-9D95-5058B13525C7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AFDECB-EE88-45EA-8830-FDD8A124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56B32A-4374-4CB7-A497-BC40C4896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8853-A281-4D88-BD02-0EE0669A5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1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29C00-0F92-4247-894C-AA904D878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074C32A-F030-41D6-80FC-13798C8A3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F32F84-0406-4AB9-B2C1-F98CF2092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A3479-ED45-4BC0-9D95-5058B13525C7}" type="datetimeFigureOut">
              <a:rPr lang="nl-NL" smtClean="0"/>
              <a:t>20-4-2020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984B64-5A4C-4C12-A99A-C77593631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AC654A-9378-4D15-BD98-EA4E68395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38853-A281-4D88-BD02-0EE0669A5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02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AB1DB8-5ECF-41F8-A92B-1246F3A7E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Petje op … petje af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93768C-E580-4E17-A1C1-46E7148974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Rekenen </a:t>
            </a:r>
          </a:p>
        </p:txBody>
      </p:sp>
    </p:spTree>
    <p:extLst>
      <p:ext uri="{BB962C8B-B14F-4D97-AF65-F5344CB8AC3E}">
        <p14:creationId xmlns:p14="http://schemas.microsoft.com/office/powerpoint/2010/main" val="396775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04AFCF-CB81-4EF2-B089-A8D0AD23C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52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Vraag 5</a:t>
            </a:r>
            <a:br>
              <a:rPr lang="nl-NL" dirty="0"/>
            </a:br>
            <a:r>
              <a:rPr lang="nl-NL" dirty="0"/>
              <a:t>Stan heeft 4 euro. Hij koopt blikjes fris en maakt al zijn geld daaraan op. De blikjes fris kosten 2 euro per stuk. Hoeveel blikjes heeft hij gekocht?</a:t>
            </a:r>
          </a:p>
        </p:txBody>
      </p:sp>
      <p:pic>
        <p:nvPicPr>
          <p:cNvPr id="7170" name="Picture 2" descr="JIP / FRISDRANK FANTA ORANGE BLIKJE 0.33L">
            <a:extLst>
              <a:ext uri="{FF2B5EF4-FFF2-40B4-BE49-F238E27FC236}">
                <a16:creationId xmlns:a16="http://schemas.microsoft.com/office/drawing/2014/main" id="{025D9B68-2406-44B2-9A6D-1845B015B8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178969"/>
            <a:ext cx="3997325" cy="29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3F993ED-1554-4767-A963-EB6E42D2E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790" y="3178969"/>
            <a:ext cx="1373505" cy="135152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87321C3-770A-4D4A-B9D0-52669A985D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19" t="24889" r="30496" b="10074"/>
          <a:stretch/>
        </p:blipFill>
        <p:spPr>
          <a:xfrm>
            <a:off x="7923009" y="2752985"/>
            <a:ext cx="1744980" cy="1777513"/>
          </a:xfrm>
          <a:prstGeom prst="rect">
            <a:avLst/>
          </a:prstGeom>
        </p:spPr>
      </p:pic>
      <p:pic>
        <p:nvPicPr>
          <p:cNvPr id="8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44110DBF-13A7-4350-A1C9-91DE4D264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3520" y="4871006"/>
            <a:ext cx="2199892" cy="177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C8CCB70-D25D-44CF-85F8-8E5087B457F5}"/>
              </a:ext>
            </a:extLst>
          </p:cNvPr>
          <p:cNvSpPr txBox="1"/>
          <p:nvPr/>
        </p:nvSpPr>
        <p:spPr>
          <a:xfrm>
            <a:off x="10418686" y="2921168"/>
            <a:ext cx="807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2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809D1BE-B4ED-49AB-9DAC-878ED8179E39}"/>
              </a:ext>
            </a:extLst>
          </p:cNvPr>
          <p:cNvSpPr txBox="1"/>
          <p:nvPr/>
        </p:nvSpPr>
        <p:spPr>
          <a:xfrm>
            <a:off x="10418687" y="5384968"/>
            <a:ext cx="807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6963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1DF5C-FB13-4578-8E30-EB480D8B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8D8E22C-403C-4D4C-9369-B05AC70A8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19" t="24889" r="30496" b="10074"/>
          <a:stretch/>
        </p:blipFill>
        <p:spPr>
          <a:xfrm>
            <a:off x="3960151" y="1825625"/>
            <a:ext cx="4271697" cy="435133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83B6E69-14B4-4E6D-ADAE-4ED8EB48806F}"/>
              </a:ext>
            </a:extLst>
          </p:cNvPr>
          <p:cNvSpPr txBox="1"/>
          <p:nvPr/>
        </p:nvSpPr>
        <p:spPr>
          <a:xfrm>
            <a:off x="8401051" y="3705225"/>
            <a:ext cx="986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9672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A12640-ED25-40F7-90F0-1CBE735D7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79" y="586822"/>
            <a:ext cx="10590838" cy="1645920"/>
          </a:xfrm>
        </p:spPr>
        <p:txBody>
          <a:bodyPr>
            <a:normAutofit/>
          </a:bodyPr>
          <a:lstStyle/>
          <a:p>
            <a:r>
              <a:rPr lang="nl-NL" sz="2200" dirty="0"/>
              <a:t>Vraag 6</a:t>
            </a:r>
            <a:br>
              <a:rPr lang="nl-NL" sz="2200" dirty="0"/>
            </a:br>
            <a:r>
              <a:rPr lang="nl-NL" sz="2200" dirty="0"/>
              <a:t>Ik kijk een film om 10 uur. </a:t>
            </a:r>
            <a:br>
              <a:rPr lang="nl-NL" sz="2200" dirty="0"/>
            </a:br>
            <a:r>
              <a:rPr lang="nl-NL" sz="2200" dirty="0"/>
              <a:t>Een uur later is de film afgelopen. </a:t>
            </a:r>
            <a:br>
              <a:rPr lang="nl-NL" sz="2200" dirty="0"/>
            </a:br>
            <a:r>
              <a:rPr lang="nl-NL" sz="2200" dirty="0"/>
              <a:t>Hoe laat is het dan?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266" name="Picture 2" descr="klok-10-uur - Geertekerk Utrecht">
            <a:extLst>
              <a:ext uri="{FF2B5EF4-FFF2-40B4-BE49-F238E27FC236}">
                <a16:creationId xmlns:a16="http://schemas.microsoft.com/office/drawing/2014/main" id="{86010B02-3CF1-416E-9A96-EE95008750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786063"/>
            <a:ext cx="3402013" cy="3378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C4D0D60-8C75-4F82-BD3E-F2BEB8CC4E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9" t="24889" r="30496" b="10074"/>
          <a:stretch/>
        </p:blipFill>
        <p:spPr>
          <a:xfrm>
            <a:off x="4497705" y="2786063"/>
            <a:ext cx="2399030" cy="2443818"/>
          </a:xfrm>
          <a:prstGeom prst="rect">
            <a:avLst/>
          </a:prstGeom>
        </p:spPr>
      </p:pic>
      <p:pic>
        <p:nvPicPr>
          <p:cNvPr id="6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5791EF19-B853-4596-BFA2-B6E1F59C1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0060" y="2786063"/>
            <a:ext cx="3243957" cy="26088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F65EE802-872C-4D2B-9E9D-7DFCB97EBF85}"/>
              </a:ext>
            </a:extLst>
          </p:cNvPr>
          <p:cNvSpPr txBox="1"/>
          <p:nvPr/>
        </p:nvSpPr>
        <p:spPr>
          <a:xfrm>
            <a:off x="4763770" y="5326907"/>
            <a:ext cx="2399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Half 11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35A7AA3-5162-41A1-AACA-C35E44C9BECD}"/>
              </a:ext>
            </a:extLst>
          </p:cNvPr>
          <p:cNvSpPr txBox="1"/>
          <p:nvPr/>
        </p:nvSpPr>
        <p:spPr>
          <a:xfrm>
            <a:off x="8366124" y="5284904"/>
            <a:ext cx="2399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11 uur </a:t>
            </a:r>
          </a:p>
        </p:txBody>
      </p:sp>
    </p:spTree>
    <p:extLst>
      <p:ext uri="{BB962C8B-B14F-4D97-AF65-F5344CB8AC3E}">
        <p14:creationId xmlns:p14="http://schemas.microsoft.com/office/powerpoint/2010/main" val="295491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48419-4D87-43CE-B097-6718C554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36EF8628-564E-4DA1-B6C2-F2907504F6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174" y="2429668"/>
            <a:ext cx="4157345" cy="33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946B5A6-71E2-4C8E-991D-AB899A866C7A}"/>
              </a:ext>
            </a:extLst>
          </p:cNvPr>
          <p:cNvSpPr txBox="1"/>
          <p:nvPr/>
        </p:nvSpPr>
        <p:spPr>
          <a:xfrm>
            <a:off x="8401050" y="3705225"/>
            <a:ext cx="3038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11 uur</a:t>
            </a:r>
          </a:p>
        </p:txBody>
      </p:sp>
    </p:spTree>
    <p:extLst>
      <p:ext uri="{BB962C8B-B14F-4D97-AF65-F5344CB8AC3E}">
        <p14:creationId xmlns:p14="http://schemas.microsoft.com/office/powerpoint/2010/main" val="1292218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937FE8-B499-4E16-9A88-9E832E80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</a:rPr>
              <a:t>Vraag 7</a:t>
            </a:r>
            <a:br>
              <a:rPr lang="en-US" sz="2200">
                <a:solidFill>
                  <a:srgbClr val="FFFFFF"/>
                </a:solidFill>
              </a:rPr>
            </a:br>
            <a:r>
              <a:rPr lang="en-US" sz="2200">
                <a:solidFill>
                  <a:srgbClr val="FFFFFF"/>
                </a:solidFill>
              </a:rPr>
              <a:t>Wout heeft 19 euro. Hij koopt een puzzel van 14 euro. Hoeveel euro houdt hij over?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E982271-657D-44E6-AEC1-AD2990CB7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19" t="24889" r="30496" b="10074"/>
          <a:stretch/>
        </p:blipFill>
        <p:spPr>
          <a:xfrm>
            <a:off x="320041" y="561814"/>
            <a:ext cx="2616200" cy="2664974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20A83F8-CA96-4653-B6AF-05A1369B9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443"/>
          <a:stretch/>
        </p:blipFill>
        <p:spPr>
          <a:xfrm>
            <a:off x="4385729" y="1340933"/>
            <a:ext cx="3433324" cy="1931233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91E11C4E-B741-4710-9F3C-7E1DD6761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7748" y="477749"/>
            <a:ext cx="3423916" cy="27665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98C45EB8-BA46-4F8F-BF01-B150A280F215}"/>
              </a:ext>
            </a:extLst>
          </p:cNvPr>
          <p:cNvSpPr txBox="1"/>
          <p:nvPr/>
        </p:nvSpPr>
        <p:spPr>
          <a:xfrm>
            <a:off x="744150" y="3316328"/>
            <a:ext cx="2689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5 euro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D3FDECCC-F999-4C90-A5CD-6DEF166541B9}"/>
              </a:ext>
            </a:extLst>
          </p:cNvPr>
          <p:cNvSpPr txBox="1"/>
          <p:nvPr/>
        </p:nvSpPr>
        <p:spPr>
          <a:xfrm>
            <a:off x="8757937" y="3295879"/>
            <a:ext cx="2689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4 euro </a:t>
            </a:r>
          </a:p>
        </p:txBody>
      </p:sp>
    </p:spTree>
    <p:extLst>
      <p:ext uri="{BB962C8B-B14F-4D97-AF65-F5344CB8AC3E}">
        <p14:creationId xmlns:p14="http://schemas.microsoft.com/office/powerpoint/2010/main" val="342200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1DF5C-FB13-4578-8E30-EB480D8B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8D8E22C-403C-4D4C-9369-B05AC70A8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19" t="24889" r="30496" b="10074"/>
          <a:stretch/>
        </p:blipFill>
        <p:spPr>
          <a:xfrm>
            <a:off x="3960151" y="1825625"/>
            <a:ext cx="4271697" cy="435133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83B6E69-14B4-4E6D-ADAE-4ED8EB48806F}"/>
              </a:ext>
            </a:extLst>
          </p:cNvPr>
          <p:cNvSpPr txBox="1"/>
          <p:nvPr/>
        </p:nvSpPr>
        <p:spPr>
          <a:xfrm>
            <a:off x="8401050" y="3705225"/>
            <a:ext cx="2305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5 euro</a:t>
            </a:r>
          </a:p>
        </p:txBody>
      </p:sp>
    </p:spTree>
    <p:extLst>
      <p:ext uri="{BB962C8B-B14F-4D97-AF65-F5344CB8AC3E}">
        <p14:creationId xmlns:p14="http://schemas.microsoft.com/office/powerpoint/2010/main" val="195073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85A4F6-9E42-409A-9912-B4111756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Vraag 8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Wat is het het dubbele van 8?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6439B2E6-A0C3-4934-8052-59DC4F5C5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2140" y="2387400"/>
            <a:ext cx="3844020" cy="31059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875794B-6BBE-46D2-9AD6-2FF8D15FE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619" t="24889" r="30496" b="10074"/>
          <a:stretch/>
        </p:blipFill>
        <p:spPr>
          <a:xfrm>
            <a:off x="1368797" y="2232424"/>
            <a:ext cx="3353404" cy="3415923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74970E5-E268-478A-A69B-112E89584307}"/>
              </a:ext>
            </a:extLst>
          </p:cNvPr>
          <p:cNvSpPr txBox="1"/>
          <p:nvPr/>
        </p:nvSpPr>
        <p:spPr>
          <a:xfrm>
            <a:off x="2769463" y="5746604"/>
            <a:ext cx="1314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18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E52EA25-E2D9-46FF-8B06-1B19E4362E62}"/>
              </a:ext>
            </a:extLst>
          </p:cNvPr>
          <p:cNvSpPr txBox="1"/>
          <p:nvPr/>
        </p:nvSpPr>
        <p:spPr>
          <a:xfrm>
            <a:off x="8687620" y="5746604"/>
            <a:ext cx="1314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61991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48419-4D87-43CE-B097-6718C554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36EF8628-564E-4DA1-B6C2-F2907504F6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174" y="2429668"/>
            <a:ext cx="4157345" cy="33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946B5A6-71E2-4C8E-991D-AB899A866C7A}"/>
              </a:ext>
            </a:extLst>
          </p:cNvPr>
          <p:cNvSpPr txBox="1"/>
          <p:nvPr/>
        </p:nvSpPr>
        <p:spPr>
          <a:xfrm>
            <a:off x="8401050" y="3705225"/>
            <a:ext cx="3038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250794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B2DD40-9B1B-4416-8BD9-30122233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6625"/>
          </a:xfrm>
        </p:spPr>
        <p:txBody>
          <a:bodyPr>
            <a:normAutofit fontScale="90000"/>
          </a:bodyPr>
          <a:lstStyle/>
          <a:p>
            <a:r>
              <a:rPr lang="nl-NL" dirty="0"/>
              <a:t>Vraag 9</a:t>
            </a:r>
            <a:br>
              <a:rPr lang="nl-NL" dirty="0"/>
            </a:br>
            <a:r>
              <a:rPr lang="nl-NL" dirty="0"/>
              <a:t>Er vliegen 12 vogels in de lucht. 2 Vogels gaan op het hek zitten en 4 vogels eten kruimels op de grond. Hoeveel vogels vliegen verder?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F2A7EB2-76DF-4CB4-A3B0-CBDB9C86D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158" y="2829324"/>
            <a:ext cx="3089625" cy="1737914"/>
          </a:xfrm>
          <a:prstGeom prst="rect">
            <a:avLst/>
          </a:prstGeom>
        </p:spPr>
      </p:pic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AAF96880-B9DC-4103-8106-538EC740C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9" t="24889" r="30496" b="10074"/>
          <a:stretch/>
        </p:blipFill>
        <p:spPr>
          <a:xfrm>
            <a:off x="6051542" y="2717181"/>
            <a:ext cx="2016237" cy="2053827"/>
          </a:xfrm>
          <a:prstGeom prst="rect">
            <a:avLst/>
          </a:prstGeom>
        </p:spPr>
      </p:pic>
      <p:pic>
        <p:nvPicPr>
          <p:cNvPr id="6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74EAD53E-01A3-49E1-A5D6-F491048D5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4916439"/>
            <a:ext cx="2096424" cy="16939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5AEB6B2-3A1A-4002-A3D4-A7C84DCD6FE5}"/>
              </a:ext>
            </a:extLst>
          </p:cNvPr>
          <p:cNvSpPr txBox="1"/>
          <p:nvPr/>
        </p:nvSpPr>
        <p:spPr>
          <a:xfrm>
            <a:off x="8551138" y="3190449"/>
            <a:ext cx="1314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7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1BC1594-B9B0-4530-B76E-A284EBB13683}"/>
              </a:ext>
            </a:extLst>
          </p:cNvPr>
          <p:cNvSpPr txBox="1"/>
          <p:nvPr/>
        </p:nvSpPr>
        <p:spPr>
          <a:xfrm>
            <a:off x="8551138" y="5255562"/>
            <a:ext cx="1314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9720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48419-4D87-43CE-B097-6718C554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36EF8628-564E-4DA1-B6C2-F2907504F6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174" y="2429668"/>
            <a:ext cx="4157345" cy="33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946B5A6-71E2-4C8E-991D-AB899A866C7A}"/>
              </a:ext>
            </a:extLst>
          </p:cNvPr>
          <p:cNvSpPr txBox="1"/>
          <p:nvPr/>
        </p:nvSpPr>
        <p:spPr>
          <a:xfrm>
            <a:off x="8315325" y="3695700"/>
            <a:ext cx="3038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7984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4E326-47DC-471A-A9D7-3884ECBE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28605"/>
          </a:xfrm>
        </p:spPr>
        <p:txBody>
          <a:bodyPr>
            <a:normAutofit fontScale="90000"/>
          </a:bodyPr>
          <a:lstStyle/>
          <a:p>
            <a:r>
              <a:rPr lang="nl-NL" dirty="0"/>
              <a:t>Vraag 1</a:t>
            </a:r>
            <a:br>
              <a:rPr lang="nl-NL" dirty="0"/>
            </a:br>
            <a:r>
              <a:rPr lang="nl-NL" dirty="0"/>
              <a:t>Om een bankje te maken gebruikt de vader van Robin 13 grote en 4 kleine schroeven. Hoeveel schroeven heeft hij gebruikt?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64352F0-C6F6-4B66-9838-F38B9476D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6099" y="2438400"/>
            <a:ext cx="4459770" cy="333565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EDB85DF-ED78-4F3E-8BC5-50A5F975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" y="2438400"/>
            <a:ext cx="1723757" cy="1423670"/>
          </a:xfrm>
          <a:prstGeom prst="rect">
            <a:avLst/>
          </a:prstGeom>
        </p:spPr>
      </p:pic>
      <p:pic>
        <p:nvPicPr>
          <p:cNvPr id="1028" name="Picture 4" descr="SPAX 3,5x10 Platkop schroef PZ.">
            <a:extLst>
              <a:ext uri="{FF2B5EF4-FFF2-40B4-BE49-F238E27FC236}">
                <a16:creationId xmlns:a16="http://schemas.microsoft.com/office/drawing/2014/main" id="{620056B9-88D5-4890-8C43-A74C01055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4" y="3941604"/>
            <a:ext cx="1022568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357CAA5-52E8-4426-BB4A-A412FDB8744A}"/>
              </a:ext>
            </a:extLst>
          </p:cNvPr>
          <p:cNvSpPr txBox="1"/>
          <p:nvPr/>
        </p:nvSpPr>
        <p:spPr>
          <a:xfrm>
            <a:off x="2598795" y="2673181"/>
            <a:ext cx="670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/>
              <a:t>13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C470B7D-4AED-4D84-AC4E-5CA4A259A412}"/>
              </a:ext>
            </a:extLst>
          </p:cNvPr>
          <p:cNvSpPr txBox="1"/>
          <p:nvPr/>
        </p:nvSpPr>
        <p:spPr>
          <a:xfrm>
            <a:off x="2595539" y="4004775"/>
            <a:ext cx="670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/>
              <a:t>4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9039601-D35B-4C41-9A66-2457155259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619" t="24889" r="30496" b="10074"/>
          <a:stretch/>
        </p:blipFill>
        <p:spPr>
          <a:xfrm>
            <a:off x="8513167" y="2366169"/>
            <a:ext cx="1546601" cy="1575435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1072904-4FF6-427F-8ED0-B480963F63DD}"/>
              </a:ext>
            </a:extLst>
          </p:cNvPr>
          <p:cNvSpPr txBox="1"/>
          <p:nvPr/>
        </p:nvSpPr>
        <p:spPr>
          <a:xfrm>
            <a:off x="10683240" y="5010383"/>
            <a:ext cx="670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/>
              <a:t>16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4A67474-9E96-4269-9B15-2905D71BEFBC}"/>
              </a:ext>
            </a:extLst>
          </p:cNvPr>
          <p:cNvSpPr txBox="1"/>
          <p:nvPr/>
        </p:nvSpPr>
        <p:spPr>
          <a:xfrm>
            <a:off x="10757275" y="2512843"/>
            <a:ext cx="6705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/>
              <a:t>17</a:t>
            </a:r>
          </a:p>
        </p:txBody>
      </p:sp>
      <p:pic>
        <p:nvPicPr>
          <p:cNvPr id="1030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C2D935C4-2255-418A-86F9-6837AF1FA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280" y="4606449"/>
            <a:ext cx="164054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25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84F586-8F20-46AD-A424-E00980A7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3877056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Vraag 10</a:t>
            </a:r>
            <a:br>
              <a:rPr lang="en-US" sz="5400"/>
            </a:br>
            <a:endParaRPr lang="en-US" sz="54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B37152-212C-41E5-A300-355BE5686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680" y="2724912"/>
            <a:ext cx="3780536" cy="11555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5000" dirty="0"/>
              <a:t>2 + 2 + 2 + 2 = </a:t>
            </a:r>
          </a:p>
        </p:txBody>
      </p:sp>
      <p:pic>
        <p:nvPicPr>
          <p:cNvPr id="5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CBCBBE31-A4E8-4094-AD45-D57889734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997" y="3880437"/>
            <a:ext cx="3231826" cy="2611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72BD0B3-C6B5-4137-B245-3C3A8128C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9" t="24889" r="30496" b="10074"/>
          <a:stretch/>
        </p:blipFill>
        <p:spPr>
          <a:xfrm>
            <a:off x="6868398" y="155436"/>
            <a:ext cx="3089636" cy="3147238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0B2DD5D-E32B-40D9-8F84-91D078DD9A79}"/>
              </a:ext>
            </a:extLst>
          </p:cNvPr>
          <p:cNvSpPr txBox="1"/>
          <p:nvPr/>
        </p:nvSpPr>
        <p:spPr>
          <a:xfrm>
            <a:off x="10619983" y="863810"/>
            <a:ext cx="657617" cy="1012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7C47CD7-A42F-45A8-8E67-65D77833952F}"/>
              </a:ext>
            </a:extLst>
          </p:cNvPr>
          <p:cNvSpPr txBox="1"/>
          <p:nvPr/>
        </p:nvSpPr>
        <p:spPr>
          <a:xfrm>
            <a:off x="10548294" y="4883360"/>
            <a:ext cx="1043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41057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1DF5C-FB13-4578-8E30-EB480D8B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8D8E22C-403C-4D4C-9369-B05AC70A8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19" t="24889" r="30496" b="10074"/>
          <a:stretch/>
        </p:blipFill>
        <p:spPr>
          <a:xfrm>
            <a:off x="3960151" y="1825625"/>
            <a:ext cx="4271697" cy="435133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83B6E69-14B4-4E6D-ADAE-4ED8EB48806F}"/>
              </a:ext>
            </a:extLst>
          </p:cNvPr>
          <p:cNvSpPr txBox="1"/>
          <p:nvPr/>
        </p:nvSpPr>
        <p:spPr>
          <a:xfrm>
            <a:off x="8401050" y="3705225"/>
            <a:ext cx="2305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26843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it is het einde - YouTube">
            <a:extLst>
              <a:ext uri="{FF2B5EF4-FFF2-40B4-BE49-F238E27FC236}">
                <a16:creationId xmlns:a16="http://schemas.microsoft.com/office/drawing/2014/main" id="{A2FCF788-72AA-449A-A67D-38EE8AA5A2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91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1DF5C-FB13-4578-8E30-EB480D8B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8D8E22C-403C-4D4C-9369-B05AC70A8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19" t="24889" r="30496" b="10074"/>
          <a:stretch/>
        </p:blipFill>
        <p:spPr>
          <a:xfrm>
            <a:off x="3960151" y="1825625"/>
            <a:ext cx="4271697" cy="435133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83B6E69-14B4-4E6D-ADAE-4ED8EB48806F}"/>
              </a:ext>
            </a:extLst>
          </p:cNvPr>
          <p:cNvSpPr txBox="1"/>
          <p:nvPr/>
        </p:nvSpPr>
        <p:spPr>
          <a:xfrm>
            <a:off x="9201150" y="3705225"/>
            <a:ext cx="1590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910125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7787FC-EF65-4418-AB75-C30E3C0A6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300" y="2827581"/>
            <a:ext cx="5930900" cy="91111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7800" dirty="0"/>
              <a:t>?    56   ?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5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28ACCCB4-1F5E-4912-B117-E68550CC0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7500" y="3938111"/>
            <a:ext cx="3207156" cy="259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F53D9C0-5B8C-48C0-8620-EC201897A5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9" t="24889" r="30496" b="10074"/>
          <a:stretch/>
        </p:blipFill>
        <p:spPr>
          <a:xfrm>
            <a:off x="7937500" y="200270"/>
            <a:ext cx="2579225" cy="262731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94C8F49E-315A-4E0F-8E80-9BB146C3DC75}"/>
              </a:ext>
            </a:extLst>
          </p:cNvPr>
          <p:cNvSpPr txBox="1"/>
          <p:nvPr/>
        </p:nvSpPr>
        <p:spPr>
          <a:xfrm>
            <a:off x="10516725" y="1653897"/>
            <a:ext cx="14630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/>
              <a:t>55 en 57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E235FC4-4A52-499D-B85B-CB96BE4D492D}"/>
              </a:ext>
            </a:extLst>
          </p:cNvPr>
          <p:cNvSpPr txBox="1"/>
          <p:nvPr/>
        </p:nvSpPr>
        <p:spPr>
          <a:xfrm>
            <a:off x="10516725" y="4579320"/>
            <a:ext cx="14630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/>
              <a:t>57 en 58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6257AE-AEA0-4938-A02A-497C88EA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" y="200270"/>
            <a:ext cx="7175500" cy="135575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dirty="0" err="1">
                <a:solidFill>
                  <a:schemeClr val="bg1"/>
                </a:solidFill>
              </a:rPr>
              <a:t>Vraag</a:t>
            </a:r>
            <a:r>
              <a:rPr lang="en-US" sz="4600" dirty="0">
                <a:solidFill>
                  <a:schemeClr val="bg1"/>
                </a:solidFill>
              </a:rPr>
              <a:t> 2: </a:t>
            </a:r>
            <a:br>
              <a:rPr lang="en-US" sz="4600" dirty="0">
                <a:solidFill>
                  <a:schemeClr val="bg1"/>
                </a:solidFill>
              </a:rPr>
            </a:br>
            <a:r>
              <a:rPr lang="en-US" sz="4600" dirty="0">
                <a:solidFill>
                  <a:schemeClr val="bg1"/>
                </a:solidFill>
              </a:rPr>
              <a:t>Wat </a:t>
            </a:r>
            <a:r>
              <a:rPr lang="en-US" sz="4600" dirty="0" err="1">
                <a:solidFill>
                  <a:schemeClr val="bg1"/>
                </a:solidFill>
              </a:rPr>
              <a:t>zijn</a:t>
            </a:r>
            <a:r>
              <a:rPr lang="en-US" sz="4600" dirty="0">
                <a:solidFill>
                  <a:schemeClr val="bg1"/>
                </a:solidFill>
              </a:rPr>
              <a:t> de </a:t>
            </a:r>
            <a:r>
              <a:rPr lang="en-US" sz="4600" dirty="0" err="1">
                <a:solidFill>
                  <a:schemeClr val="bg1"/>
                </a:solidFill>
              </a:rPr>
              <a:t>buurgetallen</a:t>
            </a:r>
            <a:r>
              <a:rPr lang="en-US" sz="4600" dirty="0">
                <a:solidFill>
                  <a:schemeClr val="bg1"/>
                </a:solidFill>
              </a:rPr>
              <a:t> van 56?</a:t>
            </a:r>
          </a:p>
        </p:txBody>
      </p:sp>
    </p:spTree>
    <p:extLst>
      <p:ext uri="{BB962C8B-B14F-4D97-AF65-F5344CB8AC3E}">
        <p14:creationId xmlns:p14="http://schemas.microsoft.com/office/powerpoint/2010/main" val="9604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21DF5C-FB13-4578-8E30-EB480D8B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8D8E22C-403C-4D4C-9369-B05AC70A8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19" t="24889" r="30496" b="10074"/>
          <a:stretch/>
        </p:blipFill>
        <p:spPr>
          <a:xfrm>
            <a:off x="3960151" y="1825625"/>
            <a:ext cx="4271697" cy="4351338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83B6E69-14B4-4E6D-ADAE-4ED8EB48806F}"/>
              </a:ext>
            </a:extLst>
          </p:cNvPr>
          <p:cNvSpPr txBox="1"/>
          <p:nvPr/>
        </p:nvSpPr>
        <p:spPr>
          <a:xfrm>
            <a:off x="8401050" y="3705225"/>
            <a:ext cx="3038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55 en 57</a:t>
            </a:r>
          </a:p>
        </p:txBody>
      </p:sp>
    </p:spTree>
    <p:extLst>
      <p:ext uri="{BB962C8B-B14F-4D97-AF65-F5344CB8AC3E}">
        <p14:creationId xmlns:p14="http://schemas.microsoft.com/office/powerpoint/2010/main" val="3144555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F66A575-7835-4400-BEDE-89F2EF0340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766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CAF80E-2AB3-4B2E-9C1E-CCF73CF8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Vraag</a:t>
            </a:r>
            <a:r>
              <a:rPr lang="en-US" dirty="0">
                <a:solidFill>
                  <a:srgbClr val="FFFFFF"/>
                </a:solidFill>
              </a:rPr>
              <a:t> 3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Op de </a:t>
            </a:r>
            <a:r>
              <a:rPr lang="en-US" dirty="0" err="1">
                <a:solidFill>
                  <a:srgbClr val="FFFFFF"/>
                </a:solidFill>
              </a:rPr>
              <a:t>grond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liggen</a:t>
            </a:r>
            <a:r>
              <a:rPr lang="en-US" dirty="0">
                <a:solidFill>
                  <a:srgbClr val="FFFFFF"/>
                </a:solidFill>
              </a:rPr>
              <a:t> 8 </a:t>
            </a:r>
            <a:r>
              <a:rPr lang="en-US" dirty="0" err="1">
                <a:solidFill>
                  <a:srgbClr val="FFFFFF"/>
                </a:solidFill>
              </a:rPr>
              <a:t>knikkers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rollen</a:t>
            </a:r>
            <a:r>
              <a:rPr lang="en-US" dirty="0">
                <a:solidFill>
                  <a:srgbClr val="FFFFFF"/>
                </a:solidFill>
              </a:rPr>
              <a:t> 5 </a:t>
            </a:r>
            <a:r>
              <a:rPr lang="en-US" dirty="0" err="1">
                <a:solidFill>
                  <a:srgbClr val="FFFFFF"/>
                </a:solidFill>
              </a:rPr>
              <a:t>knikkers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weg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Welke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oefening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hoort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hier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bij</a:t>
            </a:r>
            <a:r>
              <a:rPr lang="en-US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6146" name="Picture 2" descr="Knikkerset 25 Mm Transparant Bewerkt 8-Delig online kopen ...">
            <a:extLst>
              <a:ext uri="{FF2B5EF4-FFF2-40B4-BE49-F238E27FC236}">
                <a16:creationId xmlns:a16="http://schemas.microsoft.com/office/drawing/2014/main" id="{FF8CE96B-AEE1-4A4E-B462-28B8A768E9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" t="22484" r="200" b="25542"/>
          <a:stretch/>
        </p:blipFill>
        <p:spPr bwMode="auto">
          <a:xfrm>
            <a:off x="7130977" y="101415"/>
            <a:ext cx="3271520" cy="173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95A81B9-C047-4BE6-88A6-7C69B8BF3A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9" t="24889" r="30496" b="10074"/>
          <a:stretch/>
        </p:blipFill>
        <p:spPr>
          <a:xfrm>
            <a:off x="5651500" y="2115344"/>
            <a:ext cx="2579225" cy="2627311"/>
          </a:xfrm>
          <a:prstGeom prst="rect">
            <a:avLst/>
          </a:prstGeom>
        </p:spPr>
      </p:pic>
      <p:pic>
        <p:nvPicPr>
          <p:cNvPr id="10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84D2022F-A94F-4129-92A9-E4621293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98919" y="2311400"/>
            <a:ext cx="3207156" cy="259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AEB63F03-B3FF-48F0-B2B7-D9E6FED4CED6}"/>
              </a:ext>
            </a:extLst>
          </p:cNvPr>
          <p:cNvSpPr txBox="1"/>
          <p:nvPr/>
        </p:nvSpPr>
        <p:spPr>
          <a:xfrm>
            <a:off x="6402214" y="5250537"/>
            <a:ext cx="14630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/>
              <a:t>8 + 5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946ECE7-347D-40D5-997A-CD793F7BC6B3}"/>
              </a:ext>
            </a:extLst>
          </p:cNvPr>
          <p:cNvSpPr txBox="1"/>
          <p:nvPr/>
        </p:nvSpPr>
        <p:spPr>
          <a:xfrm>
            <a:off x="10107332" y="5248354"/>
            <a:ext cx="14630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500" dirty="0"/>
              <a:t>8 – 5 </a:t>
            </a:r>
          </a:p>
        </p:txBody>
      </p:sp>
    </p:spTree>
    <p:extLst>
      <p:ext uri="{BB962C8B-B14F-4D97-AF65-F5344CB8AC3E}">
        <p14:creationId xmlns:p14="http://schemas.microsoft.com/office/powerpoint/2010/main" val="118818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48419-4D87-43CE-B097-6718C554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36EF8628-564E-4DA1-B6C2-F2907504F6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174" y="2429668"/>
            <a:ext cx="4157345" cy="33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946B5A6-71E2-4C8E-991D-AB899A866C7A}"/>
              </a:ext>
            </a:extLst>
          </p:cNvPr>
          <p:cNvSpPr txBox="1"/>
          <p:nvPr/>
        </p:nvSpPr>
        <p:spPr>
          <a:xfrm>
            <a:off x="8401050" y="3705225"/>
            <a:ext cx="3038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8 - 5</a:t>
            </a:r>
          </a:p>
        </p:txBody>
      </p:sp>
    </p:spTree>
    <p:extLst>
      <p:ext uri="{BB962C8B-B14F-4D97-AF65-F5344CB8AC3E}">
        <p14:creationId xmlns:p14="http://schemas.microsoft.com/office/powerpoint/2010/main" val="3725488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AB5ED0F-A87C-4425-99A0-765BD77E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38328"/>
            <a:ext cx="3877056" cy="2249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Vraag 4</a:t>
            </a:r>
            <a:br>
              <a:rPr lang="en-US" sz="5000"/>
            </a:br>
            <a:r>
              <a:rPr lang="en-US" sz="5000"/>
              <a:t/>
            </a:r>
            <a:br>
              <a:rPr lang="en-US" sz="5000"/>
            </a:br>
            <a:endParaRPr lang="en-US" sz="50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204019-C268-483A-AE1C-2DF1477A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2724912"/>
            <a:ext cx="3760216" cy="11555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0000" dirty="0"/>
              <a:t>8 – 5 = </a:t>
            </a:r>
          </a:p>
        </p:txBody>
      </p:sp>
      <p:pic>
        <p:nvPicPr>
          <p:cNvPr id="5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59332AA8-C05D-4830-8F14-6D0BA0E8E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3777" y="3880437"/>
            <a:ext cx="2522432" cy="203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20DE2E9-1111-4123-A43E-AFD400E48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19" t="24889" r="30496" b="10074"/>
          <a:stretch/>
        </p:blipFill>
        <p:spPr>
          <a:xfrm>
            <a:off x="6503777" y="544427"/>
            <a:ext cx="2140577" cy="218048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AFA47B23-DB83-49E1-909F-5045A5F63B63}"/>
              </a:ext>
            </a:extLst>
          </p:cNvPr>
          <p:cNvSpPr txBox="1"/>
          <p:nvPr/>
        </p:nvSpPr>
        <p:spPr>
          <a:xfrm>
            <a:off x="10014660" y="1572089"/>
            <a:ext cx="807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93CF5D4-2387-43E7-B82C-94C552A8B242}"/>
              </a:ext>
            </a:extLst>
          </p:cNvPr>
          <p:cNvSpPr txBox="1"/>
          <p:nvPr/>
        </p:nvSpPr>
        <p:spPr>
          <a:xfrm>
            <a:off x="10014659" y="4391668"/>
            <a:ext cx="807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08132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848419-4D87-43CE-B097-6718C5545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6" descr="Petje af Stockfoto's, Rechtenvrije Petje af afbeeldingen ...">
            <a:extLst>
              <a:ext uri="{FF2B5EF4-FFF2-40B4-BE49-F238E27FC236}">
                <a16:creationId xmlns:a16="http://schemas.microsoft.com/office/drawing/2014/main" id="{36EF8628-564E-4DA1-B6C2-F2907504F6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174" y="2429668"/>
            <a:ext cx="4157345" cy="335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946B5A6-71E2-4C8E-991D-AB899A866C7A}"/>
              </a:ext>
            </a:extLst>
          </p:cNvPr>
          <p:cNvSpPr txBox="1"/>
          <p:nvPr/>
        </p:nvSpPr>
        <p:spPr>
          <a:xfrm>
            <a:off x="8401050" y="3705225"/>
            <a:ext cx="3038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218786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92</Words>
  <Application>Microsoft Office PowerPoint</Application>
  <PresentationFormat>Breedbeeld</PresentationFormat>
  <Paragraphs>47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Petje op … petje af </vt:lpstr>
      <vt:lpstr>Vraag 1 Om een bankje te maken gebruikt de vader van Robin 13 grote en 4 kleine schroeven. Hoeveel schroeven heeft hij gebruikt?</vt:lpstr>
      <vt:lpstr>PowerPoint-presentatie</vt:lpstr>
      <vt:lpstr>Vraag 2:  Wat zijn de buurgetallen van 56?</vt:lpstr>
      <vt:lpstr>PowerPoint-presentatie</vt:lpstr>
      <vt:lpstr>Vraag 3 Op de grond liggen 8 knikkers. Er rollen 5 knikkers weg. Welke oefening hoort hier bij?</vt:lpstr>
      <vt:lpstr>PowerPoint-presentatie</vt:lpstr>
      <vt:lpstr>Vraag 4  </vt:lpstr>
      <vt:lpstr>PowerPoint-presentatie</vt:lpstr>
      <vt:lpstr>Vraag 5 Stan heeft 4 euro. Hij koopt blikjes fris en maakt al zijn geld daaraan op. De blikjes fris kosten 2 euro per stuk. Hoeveel blikjes heeft hij gekocht?</vt:lpstr>
      <vt:lpstr>PowerPoint-presentatie</vt:lpstr>
      <vt:lpstr>Vraag 6 Ik kijk een film om 10 uur.  Een uur later is de film afgelopen.  Hoe laat is het dan?</vt:lpstr>
      <vt:lpstr>PowerPoint-presentatie</vt:lpstr>
      <vt:lpstr>Vraag 7 Wout heeft 19 euro. Hij koopt een puzzel van 14 euro. Hoeveel euro houdt hij over?</vt:lpstr>
      <vt:lpstr>PowerPoint-presentatie</vt:lpstr>
      <vt:lpstr>Vraag 8 Wat is het het dubbele van 8?</vt:lpstr>
      <vt:lpstr>PowerPoint-presentatie</vt:lpstr>
      <vt:lpstr>Vraag 9 Er vliegen 12 vogels in de lucht. 2 Vogels gaan op het hek zitten en 4 vogels eten kruimels op de grond. Hoeveel vogels vliegen verder?</vt:lpstr>
      <vt:lpstr>PowerPoint-presentatie</vt:lpstr>
      <vt:lpstr>Vraag 10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Petje op … petje af</dc:title>
  <dc:creator>viona vergeer</dc:creator>
  <cp:lastModifiedBy>Leerkracht</cp:lastModifiedBy>
  <cp:revision>5</cp:revision>
  <dcterms:created xsi:type="dcterms:W3CDTF">2020-04-19T14:36:47Z</dcterms:created>
  <dcterms:modified xsi:type="dcterms:W3CDTF">2020-04-20T17:37:37Z</dcterms:modified>
</cp:coreProperties>
</file>