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44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6858000" cy="9907588"/>
  <p:notesSz cx="9296400" cy="6858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1631" autoAdjust="0"/>
  </p:normalViewPr>
  <p:slideViewPr>
    <p:cSldViewPr>
      <p:cViewPr>
        <p:scale>
          <a:sx n="208" d="100"/>
          <a:sy n="208" d="100"/>
        </p:scale>
        <p:origin x="408" y="46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82"/>
        <p:guide pos="196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4027897" cy="343456"/>
          </a:xfrm>
          <a:prstGeom prst="rect">
            <a:avLst/>
          </a:prstGeom>
        </p:spPr>
        <p:txBody>
          <a:bodyPr vert="horz" lIns="90581" tIns="45291" rIns="90581" bIns="45291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265547" y="3"/>
            <a:ext cx="4029375" cy="343456"/>
          </a:xfrm>
          <a:prstGeom prst="rect">
            <a:avLst/>
          </a:prstGeom>
        </p:spPr>
        <p:txBody>
          <a:bodyPr vert="horz" lIns="90581" tIns="45291" rIns="90581" bIns="45291" rtlCol="0"/>
          <a:lstStyle>
            <a:lvl1pPr algn="r">
              <a:defRPr sz="1200"/>
            </a:lvl1pPr>
          </a:lstStyle>
          <a:p>
            <a:fld id="{502EC26B-FBA4-4B4E-893E-3A90C97A2A35}" type="datetimeFigureOut">
              <a:rPr lang="nl-BE" smtClean="0"/>
              <a:pPr/>
              <a:t>7/04/2016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2" y="6514545"/>
            <a:ext cx="4027897" cy="341866"/>
          </a:xfrm>
          <a:prstGeom prst="rect">
            <a:avLst/>
          </a:prstGeom>
        </p:spPr>
        <p:txBody>
          <a:bodyPr vert="horz" lIns="90581" tIns="45291" rIns="90581" bIns="45291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265547" y="6514545"/>
            <a:ext cx="4029375" cy="341866"/>
          </a:xfrm>
          <a:prstGeom prst="rect">
            <a:avLst/>
          </a:prstGeom>
        </p:spPr>
        <p:txBody>
          <a:bodyPr vert="horz" lIns="90581" tIns="45291" rIns="90581" bIns="45291" rtlCol="0" anchor="b"/>
          <a:lstStyle>
            <a:lvl1pPr algn="r">
              <a:defRPr sz="1200"/>
            </a:lvl1pPr>
          </a:lstStyle>
          <a:p>
            <a:fld id="{3E432872-05B9-4B86-9E1F-902B3E7737C9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88513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520700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30073" y="3257246"/>
            <a:ext cx="7434812" cy="308395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1102787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59200" y="520700"/>
            <a:ext cx="1778000" cy="25717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30076" y="3257246"/>
            <a:ext cx="7436255" cy="3085487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385762" y="7728877"/>
            <a:ext cx="6472238" cy="344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el 28"/>
          <p:cNvSpPr>
            <a:spLocks noGrp="1"/>
          </p:cNvSpPr>
          <p:nvPr>
            <p:ph type="ctrTitle"/>
          </p:nvPr>
        </p:nvSpPr>
        <p:spPr>
          <a:xfrm>
            <a:off x="285750" y="7011607"/>
            <a:ext cx="6343650" cy="1765936"/>
          </a:xfrm>
        </p:spPr>
        <p:txBody>
          <a:bodyPr anchor="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85750" y="5614300"/>
            <a:ext cx="6343650" cy="1321012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16" name="Tijdelijke aanduiding voor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2"/>
          </p:nvPr>
        </p:nvSpPr>
        <p:spPr>
          <a:xfrm>
            <a:off x="6172200" y="9352763"/>
            <a:ext cx="569214" cy="356673"/>
          </a:xfrm>
        </p:spPr>
        <p:txBody>
          <a:bodyPr/>
          <a:lstStyle/>
          <a:p>
            <a:pPr>
              <a:defRPr/>
            </a:pPr>
            <a:fld id="{8DA24847-95E7-4D00-9D44-D097DF0A0541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1FAB25-E81C-4FBB-B6FD-E60DA945E3B3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5143500" y="793526"/>
            <a:ext cx="1371600" cy="8453558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42900" y="793526"/>
            <a:ext cx="4686300" cy="8453558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39A60-6369-4E13-AE16-64276F211272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7" name="Tijdelijke aanduiding voor inhoud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Tijdelijke aanduiding voor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>
          <a:xfrm>
            <a:off x="2686050" y="110086"/>
            <a:ext cx="2171700" cy="417403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12"/>
          </p:nvPr>
        </p:nvSpPr>
        <p:spPr>
          <a:xfrm>
            <a:off x="6172200" y="9352763"/>
            <a:ext cx="569214" cy="356673"/>
          </a:xfrm>
        </p:spPr>
        <p:txBody>
          <a:bodyPr/>
          <a:lstStyle/>
          <a:p>
            <a:pPr>
              <a:defRPr/>
            </a:pPr>
            <a:fld id="{A4BCF070-BEEE-4BAD-9ADC-D6077151154F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385762" y="4976769"/>
            <a:ext cx="6472238" cy="344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>
          <a:xfrm>
            <a:off x="285750" y="2421855"/>
            <a:ext cx="6343650" cy="1761349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9" name="Tijdelijke aanduiding voor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60304B-4741-43C3-BC8E-23452B026005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35356" y="4257585"/>
            <a:ext cx="6515100" cy="1711688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>
          <a:xfrm>
            <a:off x="226314" y="660507"/>
            <a:ext cx="6515100" cy="1215331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4" name="Tijdelijke aanduiding voor inhoud 13"/>
          <p:cNvSpPr>
            <a:spLocks noGrp="1"/>
          </p:cNvSpPr>
          <p:nvPr>
            <p:ph sz="half" idx="1"/>
          </p:nvPr>
        </p:nvSpPr>
        <p:spPr>
          <a:xfrm>
            <a:off x="228600" y="2311772"/>
            <a:ext cx="3143250" cy="68252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half" idx="2"/>
          </p:nvPr>
        </p:nvSpPr>
        <p:spPr>
          <a:xfrm>
            <a:off x="3486150" y="2311772"/>
            <a:ext cx="3257550" cy="68252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1" name="Tijdelijke aanduiding voor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Tijdelijke aanduiding voor dianumm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CEB8F-ADC0-4D77-B871-938B60E3F0A5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 28"/>
          <p:cNvSpPr>
            <a:spLocks noGrp="1"/>
          </p:cNvSpPr>
          <p:nvPr>
            <p:ph type="title"/>
          </p:nvPr>
        </p:nvSpPr>
        <p:spPr>
          <a:xfrm>
            <a:off x="228600" y="7815986"/>
            <a:ext cx="6457950" cy="127514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211084" y="963239"/>
            <a:ext cx="3217917" cy="924249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5" name="Tijdelijke aanduiding voor tekst 24"/>
          <p:cNvSpPr>
            <a:spLocks noGrp="1"/>
          </p:cNvSpPr>
          <p:nvPr>
            <p:ph type="body" sz="half" idx="3"/>
          </p:nvPr>
        </p:nvSpPr>
        <p:spPr>
          <a:xfrm>
            <a:off x="3483770" y="963239"/>
            <a:ext cx="3219181" cy="924249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211084" y="1901249"/>
            <a:ext cx="3217917" cy="569457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8" name="Tijdelijke aanduiding voor inhoud 27"/>
          <p:cNvSpPr>
            <a:spLocks noGrp="1"/>
          </p:cNvSpPr>
          <p:nvPr>
            <p:ph sz="quarter" idx="4"/>
          </p:nvPr>
        </p:nvSpPr>
        <p:spPr>
          <a:xfrm>
            <a:off x="3486548" y="1901249"/>
            <a:ext cx="3216402" cy="569457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172200" y="9357168"/>
            <a:ext cx="571500" cy="356673"/>
          </a:xfrm>
        </p:spPr>
        <p:txBody>
          <a:bodyPr/>
          <a:lstStyle/>
          <a:p>
            <a:pPr>
              <a:defRPr/>
            </a:pPr>
            <a:fld id="{90656E72-DEA1-45ED-9501-C3CE33D4158F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385762" y="8696661"/>
            <a:ext cx="6472238" cy="344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29"/>
          <p:cNvSpPr>
            <a:spLocks noGrp="1"/>
          </p:cNvSpPr>
          <p:nvPr>
            <p:ph type="title"/>
          </p:nvPr>
        </p:nvSpPr>
        <p:spPr>
          <a:xfrm>
            <a:off x="226314" y="660507"/>
            <a:ext cx="6515100" cy="1215331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C077D-713A-4F7B-AE45-9CF3B2CC7294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24" name="Tijdelijke aanduiding voor voettekst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33AA51-5C6D-473D-9348-7C945817043C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385762" y="8450081"/>
            <a:ext cx="6472238" cy="344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342900" y="7926070"/>
            <a:ext cx="6343650" cy="752243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idx="2"/>
          </p:nvPr>
        </p:nvSpPr>
        <p:spPr>
          <a:xfrm>
            <a:off x="342901" y="880674"/>
            <a:ext cx="2256235" cy="6935312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4" name="Tijdelijke aanduiding voor inhoud 13"/>
          <p:cNvSpPr>
            <a:spLocks noGrp="1"/>
          </p:cNvSpPr>
          <p:nvPr>
            <p:ph sz="half" idx="1"/>
          </p:nvPr>
        </p:nvSpPr>
        <p:spPr>
          <a:xfrm>
            <a:off x="2681288" y="880674"/>
            <a:ext cx="4005263" cy="69353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Tijdelijke aanduiding voor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29" name="Tijdelijke aanduiding voor voettekst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658222-47D5-450D-A043-E9797EF67BEF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afbeelding 12"/>
          <p:cNvSpPr>
            <a:spLocks noGrp="1"/>
          </p:cNvSpPr>
          <p:nvPr>
            <p:ph type="pic" idx="1"/>
          </p:nvPr>
        </p:nvSpPr>
        <p:spPr>
          <a:xfrm>
            <a:off x="2628900" y="890836"/>
            <a:ext cx="3771900" cy="5284047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Tijdelijke aanduiding voor dianumm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C4D3C8-2BC0-4B7E-8F22-DCF4B5A6B8DE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>
          <a:xfrm>
            <a:off x="285750" y="7214365"/>
            <a:ext cx="4400550" cy="754537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sz="half" idx="2"/>
          </p:nvPr>
        </p:nvSpPr>
        <p:spPr>
          <a:xfrm>
            <a:off x="285750" y="7993707"/>
            <a:ext cx="4400550" cy="111001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385762" y="1518209"/>
            <a:ext cx="6472238" cy="344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idx="1"/>
          </p:nvPr>
        </p:nvSpPr>
        <p:spPr>
          <a:xfrm>
            <a:off x="228601" y="2245261"/>
            <a:ext cx="6515100" cy="65385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2"/>
          </p:nvPr>
        </p:nvSpPr>
        <p:spPr>
          <a:xfrm>
            <a:off x="4857751" y="110086"/>
            <a:ext cx="1885950" cy="41740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8" name="Tijdelijke aanduiding voor voettekst 27"/>
          <p:cNvSpPr>
            <a:spLocks noGrp="1"/>
          </p:cNvSpPr>
          <p:nvPr>
            <p:ph type="ftr" sz="quarter" idx="3"/>
          </p:nvPr>
        </p:nvSpPr>
        <p:spPr>
          <a:xfrm>
            <a:off x="2343150" y="110086"/>
            <a:ext cx="2514600" cy="417403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"/>
          </p:nvPr>
        </p:nvSpPr>
        <p:spPr>
          <a:xfrm>
            <a:off x="6172200" y="9357169"/>
            <a:ext cx="571500" cy="353187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7B063F5-C013-45D4-A17E-278DF72BFB06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" name="Tijdelijke aanduiding voor titel 9"/>
          <p:cNvSpPr>
            <a:spLocks noGrp="1"/>
          </p:cNvSpPr>
          <p:nvPr>
            <p:ph type="title"/>
          </p:nvPr>
        </p:nvSpPr>
        <p:spPr>
          <a:xfrm>
            <a:off x="228601" y="660506"/>
            <a:ext cx="6515100" cy="121092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385762" y="1518209"/>
            <a:ext cx="6472238" cy="344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hte verbindingslijn 11"/>
          <p:cNvSpPr>
            <a:spLocks noChangeShapeType="1"/>
          </p:cNvSpPr>
          <p:nvPr/>
        </p:nvSpPr>
        <p:spPr bwMode="auto">
          <a:xfrm>
            <a:off x="385762" y="1528449"/>
            <a:ext cx="6472238" cy="344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1"/>
          <p:cNvSpPr>
            <a:spLocks noChangeArrowheads="1"/>
          </p:cNvSpPr>
          <p:nvPr/>
        </p:nvSpPr>
        <p:spPr bwMode="auto">
          <a:xfrm>
            <a:off x="1428750" y="1100139"/>
            <a:ext cx="1943100" cy="771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nl-BE"/>
          </a:p>
        </p:txBody>
      </p:sp>
      <p:pic>
        <p:nvPicPr>
          <p:cNvPr id="1026" name="Picture 2" descr="C:\Users\VVH6600\Desktop\Augustijn_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816" y="6393954"/>
            <a:ext cx="3312368" cy="1728192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1032" name="Rectangle 3"/>
          <p:cNvSpPr>
            <a:spLocks noChangeArrowheads="1"/>
          </p:cNvSpPr>
          <p:nvPr/>
        </p:nvSpPr>
        <p:spPr bwMode="auto">
          <a:xfrm>
            <a:off x="836713" y="1589"/>
            <a:ext cx="3371850" cy="990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nl-BE"/>
          </a:p>
        </p:txBody>
      </p:sp>
      <p:sp>
        <p:nvSpPr>
          <p:cNvPr id="1033" name="Text Box 6"/>
          <p:cNvSpPr txBox="1">
            <a:spLocks noChangeArrowheads="1"/>
          </p:cNvSpPr>
          <p:nvPr/>
        </p:nvSpPr>
        <p:spPr bwMode="auto">
          <a:xfrm>
            <a:off x="190030" y="1713434"/>
            <a:ext cx="6408737" cy="648512"/>
          </a:xfrm>
          <a:prstGeom prst="rect">
            <a:avLst/>
          </a:prstGeom>
          <a:solidFill>
            <a:srgbClr val="111111"/>
          </a:solidFill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l-BE" sz="3600" dirty="0" smtClean="0">
                <a:latin typeface="Bauhaus 93" panose="04030905020B02020C02" pitchFamily="82" charset="0"/>
              </a:rPr>
              <a:t>12 de Augustijnloop</a:t>
            </a:r>
            <a:endParaRPr lang="nl-BE" sz="3600" dirty="0">
              <a:latin typeface="Bauhaus 93" panose="04030905020B02020C02" pitchFamily="82" charset="0"/>
            </a:endParaRPr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1428750" y="0"/>
            <a:ext cx="1943100" cy="1100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nl-BE"/>
          </a:p>
        </p:txBody>
      </p:sp>
      <p:sp>
        <p:nvSpPr>
          <p:cNvPr id="1035" name="Text Box 8"/>
          <p:cNvSpPr txBox="1">
            <a:spLocks noChangeArrowheads="1"/>
          </p:cNvSpPr>
          <p:nvPr/>
        </p:nvSpPr>
        <p:spPr bwMode="auto">
          <a:xfrm>
            <a:off x="2130425" y="1006474"/>
            <a:ext cx="184150" cy="3048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nl-BE"/>
          </a:p>
        </p:txBody>
      </p:sp>
      <p:sp>
        <p:nvSpPr>
          <p:cNvPr id="1036" name="Text Box 9"/>
          <p:cNvSpPr txBox="1">
            <a:spLocks noChangeArrowheads="1"/>
          </p:cNvSpPr>
          <p:nvPr/>
        </p:nvSpPr>
        <p:spPr bwMode="auto">
          <a:xfrm>
            <a:off x="0" y="203648"/>
            <a:ext cx="6858000" cy="1387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l-NL" sz="2000" b="1" dirty="0">
                <a:solidFill>
                  <a:srgbClr val="000000"/>
                </a:solidFill>
                <a:latin typeface="Eras Bold ITC" pitchFamily="34" charset="0"/>
              </a:rPr>
              <a:t>Joggingclub De </a:t>
            </a:r>
            <a:r>
              <a:rPr lang="nl-NL" sz="2000" b="1" dirty="0" smtClean="0">
                <a:solidFill>
                  <a:srgbClr val="000000"/>
                </a:solidFill>
                <a:latin typeface="Eras Bold ITC" pitchFamily="34" charset="0"/>
              </a:rPr>
              <a:t>Scheldevallei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nl-NL" sz="1400" b="1" dirty="0">
              <a:solidFill>
                <a:srgbClr val="000000"/>
              </a:solidFill>
              <a:latin typeface="Eras Bold ITC" pitchFamily="34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l-BE" sz="1600" b="1" dirty="0">
                <a:solidFill>
                  <a:srgbClr val="000000"/>
                </a:solidFill>
                <a:latin typeface="Eras Bold ITC" pitchFamily="34" charset="0"/>
              </a:rPr>
              <a:t>MERELBEKE </a:t>
            </a:r>
            <a:r>
              <a:rPr lang="nl-BE" sz="1600" b="1" dirty="0" smtClean="0">
                <a:solidFill>
                  <a:srgbClr val="000000"/>
                </a:solidFill>
                <a:latin typeface="Eras Bold ITC" pitchFamily="34" charset="0"/>
              </a:rPr>
              <a:t>– MELSEN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nl-BE" sz="1000" b="1" dirty="0">
              <a:solidFill>
                <a:srgbClr val="000000"/>
              </a:solidFill>
              <a:latin typeface="Eras Bold ITC" pitchFamily="34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l-NL" b="1" dirty="0" smtClean="0">
                <a:solidFill>
                  <a:srgbClr val="FF0000"/>
                </a:solidFill>
                <a:latin typeface="Eras Bold ITC" pitchFamily="34" charset="0"/>
              </a:rPr>
              <a:t>Vrijdag </a:t>
            </a:r>
            <a:r>
              <a:rPr lang="nl-BE" b="1" dirty="0" smtClean="0">
                <a:solidFill>
                  <a:srgbClr val="FF0000"/>
                </a:solidFill>
                <a:latin typeface="Eras Bold ITC" pitchFamily="34" charset="0"/>
              </a:rPr>
              <a:t>10 juni </a:t>
            </a:r>
            <a:r>
              <a:rPr lang="nl-NL" b="1" dirty="0" smtClean="0">
                <a:solidFill>
                  <a:srgbClr val="FF0000"/>
                </a:solidFill>
                <a:latin typeface="Eras Bold ITC" pitchFamily="34" charset="0"/>
              </a:rPr>
              <a:t>2016 om 20u00</a:t>
            </a:r>
            <a:endParaRPr lang="nl-BE" b="1" dirty="0">
              <a:solidFill>
                <a:srgbClr val="FF0000"/>
              </a:solidFill>
              <a:latin typeface="Eras Bold ITC" pitchFamily="34" charset="0"/>
            </a:endParaRPr>
          </a:p>
        </p:txBody>
      </p:sp>
      <p:sp>
        <p:nvSpPr>
          <p:cNvPr id="1037" name="Text Box 10"/>
          <p:cNvSpPr txBox="1">
            <a:spLocks noChangeArrowheads="1"/>
          </p:cNvSpPr>
          <p:nvPr/>
        </p:nvSpPr>
        <p:spPr bwMode="auto">
          <a:xfrm>
            <a:off x="836712" y="2865563"/>
            <a:ext cx="1368152" cy="344927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l-NL" sz="1400" b="1" dirty="0">
                <a:solidFill>
                  <a:srgbClr val="000000"/>
                </a:solidFill>
                <a:latin typeface="Eras Bold ITC" pitchFamily="34" charset="0"/>
              </a:rPr>
              <a:t>Afstanden</a:t>
            </a:r>
            <a:r>
              <a:rPr lang="nl-BE" sz="1400" b="1" dirty="0">
                <a:solidFill>
                  <a:srgbClr val="000000"/>
                </a:solidFill>
                <a:latin typeface="Eras Bold ITC" pitchFamily="34" charset="0"/>
              </a:rPr>
              <a:t>: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nl-NL" sz="1200" b="1" dirty="0">
              <a:solidFill>
                <a:srgbClr val="000000"/>
              </a:solidFill>
              <a:latin typeface="Eras Bold ITC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nl-NL" sz="1600" dirty="0">
              <a:solidFill>
                <a:srgbClr val="000000"/>
              </a:solidFill>
              <a:latin typeface="Eras Bold ITC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nl-BE" sz="1400" dirty="0">
              <a:solidFill>
                <a:srgbClr val="000000"/>
              </a:solidFill>
              <a:latin typeface="Eras Bold ITC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l-NL" sz="1400" b="1" dirty="0">
                <a:solidFill>
                  <a:srgbClr val="000000"/>
                </a:solidFill>
                <a:latin typeface="Eras Bold ITC" pitchFamily="34" charset="0"/>
              </a:rPr>
              <a:t>Omloop</a:t>
            </a:r>
            <a:r>
              <a:rPr lang="nl-BE" sz="1400" b="1" dirty="0">
                <a:solidFill>
                  <a:srgbClr val="000000"/>
                </a:solidFill>
                <a:latin typeface="Eras Bold ITC" pitchFamily="34" charset="0"/>
              </a:rPr>
              <a:t>: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nl-NL" sz="1200" b="1" dirty="0">
              <a:solidFill>
                <a:srgbClr val="000000"/>
              </a:solidFill>
              <a:latin typeface="Eras Bold ITC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l-NL" sz="1400" b="1" dirty="0" smtClean="0">
                <a:solidFill>
                  <a:srgbClr val="000000"/>
                </a:solidFill>
                <a:latin typeface="Eras Bold ITC" pitchFamily="34" charset="0"/>
              </a:rPr>
              <a:t>Inschrijving</a:t>
            </a:r>
            <a:r>
              <a:rPr lang="nl-BE" sz="1400" b="1" dirty="0">
                <a:solidFill>
                  <a:srgbClr val="000000"/>
                </a:solidFill>
                <a:latin typeface="Eras Bold ITC" pitchFamily="34" charset="0"/>
              </a:rPr>
              <a:t>: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nl-NL" sz="1200" dirty="0">
              <a:solidFill>
                <a:srgbClr val="000000"/>
              </a:solidFill>
              <a:latin typeface="Eras Bold ITC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nl-NL" sz="1200" dirty="0">
              <a:solidFill>
                <a:srgbClr val="000000"/>
              </a:solidFill>
              <a:latin typeface="Eras Bold ITC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l-NL" sz="1400" b="1" dirty="0">
                <a:solidFill>
                  <a:srgbClr val="000000"/>
                </a:solidFill>
                <a:latin typeface="Eras Bold ITC" pitchFamily="34" charset="0"/>
              </a:rPr>
              <a:t>Prijs</a:t>
            </a:r>
            <a:r>
              <a:rPr lang="nl-BE" sz="1400" b="1" dirty="0">
                <a:solidFill>
                  <a:srgbClr val="000000"/>
                </a:solidFill>
                <a:latin typeface="Eras Bold ITC" pitchFamily="34" charset="0"/>
              </a:rPr>
              <a:t>: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nl-NL" sz="1200" b="1" dirty="0">
              <a:solidFill>
                <a:srgbClr val="000000"/>
              </a:solidFill>
              <a:latin typeface="Eras Bold ITC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l-NL" sz="1400" b="1" dirty="0">
                <a:solidFill>
                  <a:srgbClr val="000000"/>
                </a:solidFill>
                <a:latin typeface="Eras Bold ITC" pitchFamily="34" charset="0"/>
              </a:rPr>
              <a:t>Faciliteiten</a:t>
            </a:r>
            <a:r>
              <a:rPr lang="nl-BE" sz="1400" b="1" dirty="0">
                <a:solidFill>
                  <a:srgbClr val="000000"/>
                </a:solidFill>
                <a:latin typeface="Eras Bold ITC" pitchFamily="34" charset="0"/>
              </a:rPr>
              <a:t>: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nl-NL" sz="1400" b="1" dirty="0">
              <a:solidFill>
                <a:srgbClr val="000000"/>
              </a:solidFill>
              <a:latin typeface="Eras Bold ITC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nl-NL" sz="1600" dirty="0">
              <a:solidFill>
                <a:srgbClr val="000000"/>
              </a:solidFill>
              <a:latin typeface="Eras Bold ITC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nl-NL" sz="1400" dirty="0" smtClean="0">
              <a:solidFill>
                <a:srgbClr val="000000"/>
              </a:solidFill>
              <a:latin typeface="Eras Bold ITC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l-NL" sz="1400" b="1" dirty="0" smtClean="0">
                <a:solidFill>
                  <a:srgbClr val="000000"/>
                </a:solidFill>
                <a:latin typeface="Eras Bold ITC" pitchFamily="34" charset="0"/>
              </a:rPr>
              <a:t>Inlichtingen</a:t>
            </a:r>
            <a:r>
              <a:rPr lang="nl-BE" sz="1400" b="1" dirty="0">
                <a:solidFill>
                  <a:srgbClr val="000000"/>
                </a:solidFill>
                <a:latin typeface="Eras Bold ITC" pitchFamily="34" charset="0"/>
              </a:rPr>
              <a:t>:</a:t>
            </a:r>
            <a:r>
              <a:rPr lang="nl-NL" sz="1400" dirty="0">
                <a:solidFill>
                  <a:srgbClr val="000000"/>
                </a:solidFill>
                <a:latin typeface="Eras Bold ITC" pitchFamily="34" charset="0"/>
              </a:rPr>
              <a:t>	</a:t>
            </a:r>
          </a:p>
        </p:txBody>
      </p:sp>
      <p:sp>
        <p:nvSpPr>
          <p:cNvPr id="1038" name="Text Box 11"/>
          <p:cNvSpPr txBox="1">
            <a:spLocks noChangeArrowheads="1"/>
          </p:cNvSpPr>
          <p:nvPr/>
        </p:nvSpPr>
        <p:spPr bwMode="auto">
          <a:xfrm>
            <a:off x="2204865" y="2865562"/>
            <a:ext cx="4105449" cy="3449279"/>
          </a:xfrm>
          <a:prstGeom prst="rect">
            <a:avLst/>
          </a:prstGeom>
          <a:solidFill>
            <a:schemeClr val="bg2">
              <a:lumMod val="90000"/>
            </a:schemeClr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l-BE" sz="1400" b="1" dirty="0" smtClean="0">
                <a:solidFill>
                  <a:srgbClr val="000000"/>
                </a:solidFill>
                <a:latin typeface="Eras Bold ITC" pitchFamily="34" charset="0"/>
              </a:rPr>
              <a:t>3 </a:t>
            </a:r>
            <a:r>
              <a:rPr lang="nl-BE" sz="1400" b="1" dirty="0">
                <a:solidFill>
                  <a:srgbClr val="000000"/>
                </a:solidFill>
                <a:latin typeface="Eras Bold ITC" pitchFamily="34" charset="0"/>
              </a:rPr>
              <a:t>Km </a:t>
            </a:r>
            <a:r>
              <a:rPr lang="nl-BE" sz="1400" b="1" dirty="0" smtClean="0">
                <a:solidFill>
                  <a:srgbClr val="000000"/>
                </a:solidFill>
                <a:latin typeface="Eras Bold ITC" pitchFamily="34" charset="0"/>
              </a:rPr>
              <a:t>- </a:t>
            </a:r>
            <a:r>
              <a:rPr lang="nl-BE" sz="1400" b="1" dirty="0">
                <a:solidFill>
                  <a:srgbClr val="000000"/>
                </a:solidFill>
                <a:latin typeface="Eras Bold ITC" pitchFamily="34" charset="0"/>
              </a:rPr>
              <a:t>6 Km - </a:t>
            </a:r>
            <a:r>
              <a:rPr lang="nl-BE" sz="1400" b="1" dirty="0" smtClean="0">
                <a:solidFill>
                  <a:srgbClr val="000000"/>
                </a:solidFill>
                <a:latin typeface="Eras Bold ITC" pitchFamily="34" charset="0"/>
              </a:rPr>
              <a:t>9 </a:t>
            </a:r>
            <a:r>
              <a:rPr lang="nl-BE" sz="1400" b="1" dirty="0">
                <a:solidFill>
                  <a:srgbClr val="000000"/>
                </a:solidFill>
                <a:latin typeface="Eras Bold ITC" pitchFamily="34" charset="0"/>
              </a:rPr>
              <a:t>Km </a:t>
            </a:r>
            <a:r>
              <a:rPr lang="nl-BE" sz="1400" b="1" dirty="0" smtClean="0">
                <a:solidFill>
                  <a:srgbClr val="000000"/>
                </a:solidFill>
                <a:latin typeface="Eras Bold ITC" pitchFamily="34" charset="0"/>
              </a:rPr>
              <a:t> - </a:t>
            </a:r>
            <a:r>
              <a:rPr lang="nl-BE" sz="1400" b="1" dirty="0">
                <a:solidFill>
                  <a:srgbClr val="000000"/>
                </a:solidFill>
                <a:latin typeface="Eras Bold ITC" pitchFamily="34" charset="0"/>
              </a:rPr>
              <a:t>12 Km.          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l-BE" sz="1400" b="1" dirty="0">
                <a:solidFill>
                  <a:srgbClr val="000000"/>
                </a:solidFill>
                <a:latin typeface="Eras Bold ITC" pitchFamily="34" charset="0"/>
              </a:rPr>
              <a:t>               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l-BE" sz="1400" b="1" dirty="0" smtClean="0">
                <a:solidFill>
                  <a:srgbClr val="000000"/>
                </a:solidFill>
                <a:latin typeface="Eras Bold ITC" pitchFamily="34" charset="0"/>
              </a:rPr>
              <a:t>START OM 20U00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nl-NL" sz="1400" b="1" dirty="0" smtClean="0">
              <a:solidFill>
                <a:srgbClr val="000000"/>
              </a:solidFill>
              <a:latin typeface="Eras Bold ITC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l-NL" sz="1400" b="1" dirty="0" smtClean="0">
                <a:solidFill>
                  <a:srgbClr val="000000"/>
                </a:solidFill>
                <a:latin typeface="Eras Bold ITC" pitchFamily="34" charset="0"/>
              </a:rPr>
              <a:t>Verkeersvrije </a:t>
            </a:r>
            <a:r>
              <a:rPr lang="nl-NL" sz="1400" b="1" dirty="0">
                <a:solidFill>
                  <a:srgbClr val="000000"/>
                </a:solidFill>
                <a:latin typeface="Eras Bold ITC" pitchFamily="34" charset="0"/>
              </a:rPr>
              <a:t>omloop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nl-NL" sz="1400" b="1" dirty="0">
              <a:solidFill>
                <a:srgbClr val="000000"/>
              </a:solidFill>
              <a:latin typeface="Eras Bold ITC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l-NL" sz="1400" b="1" dirty="0" smtClean="0">
                <a:solidFill>
                  <a:srgbClr val="000000"/>
                </a:solidFill>
                <a:latin typeface="Eras Bold ITC" pitchFamily="34" charset="0"/>
              </a:rPr>
              <a:t>Vanaf 18.30 uur </a:t>
            </a:r>
            <a:r>
              <a:rPr lang="nl-NL" sz="1400" b="1" dirty="0">
                <a:solidFill>
                  <a:srgbClr val="000000"/>
                </a:solidFill>
                <a:latin typeface="Eras Bold ITC" pitchFamily="34" charset="0"/>
              </a:rPr>
              <a:t>in de parochiezaal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l-NL" sz="1400" b="1" dirty="0">
                <a:solidFill>
                  <a:srgbClr val="000000"/>
                </a:solidFill>
                <a:latin typeface="Eras Bold ITC" pitchFamily="34" charset="0"/>
              </a:rPr>
              <a:t>Kerkwegel 25 9820 </a:t>
            </a:r>
            <a:r>
              <a:rPr lang="nl-NL" sz="1400" b="1" dirty="0" err="1">
                <a:solidFill>
                  <a:srgbClr val="000000"/>
                </a:solidFill>
                <a:latin typeface="Eras Bold ITC" pitchFamily="34" charset="0"/>
              </a:rPr>
              <a:t>Melsen</a:t>
            </a:r>
            <a:endParaRPr lang="nl-NL" sz="1400" b="1" dirty="0">
              <a:solidFill>
                <a:srgbClr val="000000"/>
              </a:solidFill>
              <a:latin typeface="Eras Bold ITC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nl-NL" sz="1000" b="1" dirty="0">
              <a:solidFill>
                <a:srgbClr val="000000"/>
              </a:solidFill>
              <a:latin typeface="Eras Bold ITC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l-NL" sz="1400" b="1" dirty="0" smtClean="0">
                <a:solidFill>
                  <a:srgbClr val="000000"/>
                </a:solidFill>
                <a:latin typeface="Eras Bold ITC" pitchFamily="34" charset="0"/>
              </a:rPr>
              <a:t>3Km – 6Km: 6€ / 9Km – 12Km: 8€</a:t>
            </a:r>
            <a:endParaRPr lang="nl-BE" sz="1400" b="1" dirty="0">
              <a:solidFill>
                <a:srgbClr val="000000"/>
              </a:solidFill>
              <a:latin typeface="Eras Bold ITC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nl-NL" sz="1200" b="1" dirty="0">
              <a:solidFill>
                <a:srgbClr val="000000"/>
              </a:solidFill>
              <a:latin typeface="Eras Bold ITC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l-NL" sz="1400" b="1" dirty="0">
                <a:solidFill>
                  <a:srgbClr val="000000"/>
                </a:solidFill>
                <a:latin typeface="Eras Bold ITC" pitchFamily="34" charset="0"/>
              </a:rPr>
              <a:t>Kleed en wasgelegenheid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l-NL" sz="1400" b="1" dirty="0">
                <a:solidFill>
                  <a:srgbClr val="000000"/>
                </a:solidFill>
                <a:latin typeface="Eras Bold ITC" pitchFamily="34" charset="0"/>
              </a:rPr>
              <a:t>Accommodatie voetbalclub </a:t>
            </a:r>
            <a:r>
              <a:rPr lang="nl-NL" sz="1400" b="1" dirty="0" smtClean="0">
                <a:solidFill>
                  <a:srgbClr val="000000"/>
                </a:solidFill>
                <a:latin typeface="Eras Bold ITC" pitchFamily="34" charset="0"/>
              </a:rPr>
              <a:t>KSV </a:t>
            </a:r>
            <a:r>
              <a:rPr lang="nl-NL" sz="1400" b="1" dirty="0" err="1">
                <a:solidFill>
                  <a:srgbClr val="000000"/>
                </a:solidFill>
                <a:latin typeface="Eras Bold ITC" pitchFamily="34" charset="0"/>
              </a:rPr>
              <a:t>Melsen</a:t>
            </a:r>
            <a:endParaRPr lang="nl-NL" sz="1400" b="1" dirty="0">
              <a:solidFill>
                <a:srgbClr val="000000"/>
              </a:solidFill>
              <a:latin typeface="Eras Bold ITC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l-NL" sz="1400" b="1" dirty="0" smtClean="0">
                <a:solidFill>
                  <a:srgbClr val="000000"/>
                </a:solidFill>
                <a:latin typeface="Eras Bold ITC" pitchFamily="34" charset="0"/>
              </a:rPr>
              <a:t>Uitslag en tijdsopname</a:t>
            </a:r>
            <a:endParaRPr lang="nl-NL" sz="1400" b="1" dirty="0">
              <a:solidFill>
                <a:srgbClr val="000000"/>
              </a:solidFill>
              <a:latin typeface="Eras Bold ITC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nl-NL" sz="1400" b="1" dirty="0">
              <a:solidFill>
                <a:srgbClr val="000000"/>
              </a:solidFill>
              <a:latin typeface="Eras Bold ITC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l-NL" sz="1400" b="1" dirty="0">
                <a:solidFill>
                  <a:srgbClr val="000000"/>
                </a:solidFill>
                <a:latin typeface="Eras Bold ITC" pitchFamily="34" charset="0"/>
              </a:rPr>
              <a:t>Vandevyver Patrick  09 384 74 </a:t>
            </a:r>
            <a:r>
              <a:rPr lang="nl-NL" sz="1400" b="1" dirty="0" smtClean="0">
                <a:solidFill>
                  <a:srgbClr val="000000"/>
                </a:solidFill>
                <a:latin typeface="Eras Bold ITC" pitchFamily="34" charset="0"/>
              </a:rPr>
              <a:t>31</a:t>
            </a:r>
            <a:endParaRPr lang="nl-NL" sz="1400" b="1" dirty="0">
              <a:solidFill>
                <a:srgbClr val="000000"/>
              </a:solidFill>
              <a:latin typeface="Eras Bold ITC" pitchFamily="34" charset="0"/>
            </a:endParaRPr>
          </a:p>
        </p:txBody>
      </p:sp>
      <p:sp>
        <p:nvSpPr>
          <p:cNvPr id="1039" name="Text Box 12"/>
          <p:cNvSpPr txBox="1">
            <a:spLocks noChangeArrowheads="1"/>
          </p:cNvSpPr>
          <p:nvPr/>
        </p:nvSpPr>
        <p:spPr bwMode="auto">
          <a:xfrm>
            <a:off x="476672" y="8194154"/>
            <a:ext cx="5976664" cy="1756508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nl-NL" sz="1400" b="1" dirty="0" smtClean="0">
              <a:solidFill>
                <a:srgbClr val="1C1C1C"/>
              </a:solidFill>
              <a:latin typeface="Eras Bold ITC" pitchFamily="34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l-NL" sz="1400" b="1" dirty="0" smtClean="0">
                <a:solidFill>
                  <a:srgbClr val="1C1C1C"/>
                </a:solidFill>
                <a:latin typeface="Eras Bold ITC" pitchFamily="34" charset="0"/>
              </a:rPr>
              <a:t>Per </a:t>
            </a:r>
            <a:r>
              <a:rPr lang="nl-NL" sz="1400" b="1" dirty="0">
                <a:solidFill>
                  <a:srgbClr val="1C1C1C"/>
                </a:solidFill>
                <a:latin typeface="Eras Bold ITC" pitchFamily="34" charset="0"/>
              </a:rPr>
              <a:t>ronde verdien je </a:t>
            </a:r>
            <a:r>
              <a:rPr lang="nl-NL" sz="1400" b="1" dirty="0" smtClean="0">
                <a:solidFill>
                  <a:srgbClr val="1C1C1C"/>
                </a:solidFill>
                <a:latin typeface="Eras Bold ITC" pitchFamily="34" charset="0"/>
              </a:rPr>
              <a:t>2 </a:t>
            </a:r>
            <a:r>
              <a:rPr lang="nl-NL" sz="1400" b="1" dirty="0" err="1" smtClean="0">
                <a:solidFill>
                  <a:srgbClr val="1C1C1C"/>
                </a:solidFill>
                <a:latin typeface="Eras Bold ITC" pitchFamily="34" charset="0"/>
              </a:rPr>
              <a:t>Augustijntjes</a:t>
            </a:r>
            <a:r>
              <a:rPr lang="nl-NL" sz="1400" b="1" dirty="0" smtClean="0">
                <a:solidFill>
                  <a:srgbClr val="1C1C1C"/>
                </a:solidFill>
                <a:latin typeface="Eras Bold ITC" pitchFamily="34" charset="0"/>
              </a:rPr>
              <a:t> of </a:t>
            </a:r>
            <a:r>
              <a:rPr lang="nl-NL" sz="1400" b="1" dirty="0">
                <a:solidFill>
                  <a:srgbClr val="1C1C1C"/>
                </a:solidFill>
                <a:latin typeface="Eras Bold ITC" pitchFamily="34" charset="0"/>
              </a:rPr>
              <a:t>2</a:t>
            </a:r>
            <a:r>
              <a:rPr lang="nl-NL" sz="1400" b="1" dirty="0" smtClean="0">
                <a:solidFill>
                  <a:srgbClr val="1C1C1C"/>
                </a:solidFill>
                <a:latin typeface="Eras Bold ITC" pitchFamily="34" charset="0"/>
              </a:rPr>
              <a:t> frisdrankjes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nl-NL" sz="1400" b="1" dirty="0" smtClean="0">
              <a:solidFill>
                <a:srgbClr val="1C1C1C"/>
              </a:solidFill>
              <a:latin typeface="Eras Bold ITC" pitchFamily="34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l-NL" sz="1400" b="1" dirty="0" smtClean="0">
                <a:solidFill>
                  <a:srgbClr val="1C1C1C"/>
                </a:solidFill>
                <a:latin typeface="Eras Bold ITC" pitchFamily="34" charset="0"/>
              </a:rPr>
              <a:t>Tombola achteraf met waardevolle prijzen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nl-NL" sz="1000" b="1" dirty="0" smtClean="0">
              <a:solidFill>
                <a:srgbClr val="1C1C1C"/>
              </a:solidFill>
              <a:latin typeface="Eras Bold ITC" pitchFamily="34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l-BE" sz="1000" dirty="0" smtClean="0">
                <a:solidFill>
                  <a:srgbClr val="1C1C1C"/>
                </a:solidFill>
                <a:latin typeface="AR DARLING" pitchFamily="2" charset="0"/>
              </a:rPr>
              <a:t>MMV Gemeente Merelbeke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nl-NL" sz="1000" dirty="0">
              <a:solidFill>
                <a:srgbClr val="1C1C1C"/>
              </a:solidFill>
              <a:latin typeface="AR DARLING" pitchFamily="2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l-NL" sz="1100" b="1" dirty="0" smtClean="0">
                <a:solidFill>
                  <a:srgbClr val="1C1C1C"/>
                </a:solidFill>
                <a:latin typeface="Eras Bold ITC" panose="020B0907030504020204" pitchFamily="34" charset="0"/>
              </a:rPr>
              <a:t>Inrichting VZW Joggingclub De Scheldevallei </a:t>
            </a:r>
            <a:r>
              <a:rPr lang="nl-NL" sz="1100" b="1" dirty="0" err="1" smtClean="0">
                <a:solidFill>
                  <a:srgbClr val="1C1C1C"/>
                </a:solidFill>
                <a:latin typeface="Eras Bold ITC" panose="020B0907030504020204" pitchFamily="34" charset="0"/>
              </a:rPr>
              <a:t>Melsen</a:t>
            </a:r>
            <a:endParaRPr lang="nl-NL" sz="1100" b="1" dirty="0" smtClean="0">
              <a:solidFill>
                <a:srgbClr val="1C1C1C"/>
              </a:solidFill>
              <a:latin typeface="Eras Bold ITC" panose="020B0907030504020204" pitchFamily="34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nl-NL" sz="1100" b="1" dirty="0">
              <a:solidFill>
                <a:srgbClr val="1C1C1C"/>
              </a:solidFill>
              <a:latin typeface="Eras Bold ITC" panose="020B0907030504020204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Grijswaarden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Kantoor - klassiek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</TotalTime>
  <Words>107</Words>
  <Application>Microsoft Office PowerPoint</Application>
  <PresentationFormat>Aangepast</PresentationFormat>
  <Paragraphs>46</Paragraphs>
  <Slides>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Trek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Geen diatitel</dc:title>
  <dc:creator>Van Haudenhuise L</dc:creator>
  <cp:lastModifiedBy>Vandevyver Patrick</cp:lastModifiedBy>
  <cp:revision>70</cp:revision>
  <cp:lastPrinted>2016-04-05T09:02:02Z</cp:lastPrinted>
  <dcterms:created xsi:type="dcterms:W3CDTF">2002-05-04T19:12:31Z</dcterms:created>
  <dcterms:modified xsi:type="dcterms:W3CDTF">2016-04-07T11:06:39Z</dcterms:modified>
</cp:coreProperties>
</file>