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2" r:id="rId3"/>
    <p:sldId id="257" r:id="rId4"/>
    <p:sldId id="258" r:id="rId5"/>
    <p:sldId id="267" r:id="rId6"/>
    <p:sldId id="259" r:id="rId7"/>
    <p:sldId id="268" r:id="rId8"/>
    <p:sldId id="270" r:id="rId9"/>
    <p:sldId id="271" r:id="rId10"/>
    <p:sldId id="269" r:id="rId11"/>
    <p:sldId id="260" r:id="rId12"/>
    <p:sldId id="262" r:id="rId13"/>
    <p:sldId id="264" r:id="rId14"/>
    <p:sldId id="266" r:id="rId15"/>
    <p:sldId id="265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77" autoAdjust="0"/>
  </p:normalViewPr>
  <p:slideViewPr>
    <p:cSldViewPr>
      <p:cViewPr varScale="1">
        <p:scale>
          <a:sx n="89" d="100"/>
          <a:sy n="89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5269F-C89C-49C5-A26E-ACEE48FABA23}" type="datetimeFigureOut">
              <a:rPr lang="nl-BE" smtClean="0"/>
              <a:t>2/04/2012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71EBF-E4F6-4DAB-9656-50117F7231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867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Hallo allemaal. Wij willen jullie graag wat uitleg geven over Microsoft-</a:t>
            </a:r>
            <a:r>
              <a:rPr lang="nl-BE" dirty="0" err="1" smtClean="0"/>
              <a:t>Lync</a:t>
            </a:r>
            <a:r>
              <a:rPr lang="nl-BE" dirty="0" smtClean="0"/>
              <a:t>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1EBF-E4F6-4DAB-9656-50117F723146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5684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Lync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werkt met toepassingen waarmee de meeste mensen al werken en die ze gewoon zijn, zoals Office, SharePoint en Exchange.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die manier vermijden organisaties bijkomende trainingen en aanpassingsmoeilijkheden, aangezien werknemers meestal volledig 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vertrouwd zijn met deze Microsoft toepassingen.</a:t>
            </a:r>
          </a:p>
          <a:p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Lync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ook vlot samenwerken met andere systemen en is dus volledig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interoperabel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1EBF-E4F6-4DAB-9656-50117F723146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4440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Om vlot met </a:t>
            </a:r>
            <a:r>
              <a:rPr lang="nl-BE" dirty="0" err="1" smtClean="0"/>
              <a:t>Lync</a:t>
            </a:r>
            <a:r>
              <a:rPr lang="nl-BE" dirty="0" smtClean="0"/>
              <a:t> te kunnen werken, heeft u volgende</a:t>
            </a:r>
            <a:r>
              <a:rPr lang="nl-BE" baseline="0" dirty="0" smtClean="0"/>
              <a:t> hardware-toestellen nodig:</a:t>
            </a:r>
            <a:endParaRPr lang="nl-BE" dirty="0" smtClean="0"/>
          </a:p>
          <a:p>
            <a:pPr lvl="0"/>
            <a:r>
              <a:rPr lang="nl-BE" dirty="0" smtClean="0"/>
              <a:t>Headset</a:t>
            </a:r>
          </a:p>
          <a:p>
            <a:pPr lvl="0"/>
            <a:r>
              <a:rPr lang="nl-BE" dirty="0" smtClean="0"/>
              <a:t>webcam </a:t>
            </a:r>
          </a:p>
          <a:p>
            <a:pPr lvl="0"/>
            <a:r>
              <a:rPr lang="nl-BE" dirty="0" smtClean="0"/>
              <a:t>IP telefoon</a:t>
            </a:r>
          </a:p>
          <a:p>
            <a:pPr lvl="0"/>
            <a:r>
              <a:rPr lang="nl-BE" dirty="0" err="1" smtClean="0"/>
              <a:t>telepresence</a:t>
            </a:r>
            <a:r>
              <a:rPr lang="nl-BE" dirty="0" smtClean="0"/>
              <a:t> systeem</a:t>
            </a:r>
          </a:p>
          <a:p>
            <a:pPr lvl="0"/>
            <a:r>
              <a:rPr lang="nl-BE" dirty="0" smtClean="0"/>
              <a:t>USB-toestel.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1EBF-E4F6-4DAB-9656-50117F723146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9943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Er zijn </a:t>
            </a:r>
            <a:r>
              <a:rPr lang="nl-BE" baseline="0" dirty="0" smtClean="0"/>
              <a:t>meer dan </a:t>
            </a:r>
            <a:r>
              <a:rPr lang="nl-BE" dirty="0" smtClean="0"/>
              <a:t>400 partners, die toepassingen ontwerpen voor bedrijfs-en overheidsorganisaties op het </a:t>
            </a:r>
            <a:r>
              <a:rPr lang="nl-BE" dirty="0" err="1" smtClean="0"/>
              <a:t>Lync</a:t>
            </a:r>
            <a:r>
              <a:rPr lang="nl-BE" dirty="0" smtClean="0"/>
              <a:t>-platform.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dirty="0" err="1" smtClean="0">
                <a:latin typeface="Arial" pitchFamily="34" charset="0"/>
                <a:cs typeface="Arial" pitchFamily="34" charset="0"/>
              </a:rPr>
              <a:t>Lync</a:t>
            </a:r>
            <a:r>
              <a:rPr lang="nl-BE" sz="1200" dirty="0" smtClean="0">
                <a:latin typeface="Arial" pitchFamily="34" charset="0"/>
                <a:cs typeface="Arial" pitchFamily="34" charset="0"/>
              </a:rPr>
              <a:t> wordt door verschillende</a:t>
            </a:r>
            <a:r>
              <a:rPr lang="nl-BE" sz="1200" baseline="0" dirty="0" smtClean="0">
                <a:latin typeface="Arial" pitchFamily="34" charset="0"/>
                <a:cs typeface="Arial" pitchFamily="34" charset="0"/>
              </a:rPr>
              <a:t> partners </a:t>
            </a:r>
            <a:r>
              <a:rPr lang="nl-BE" sz="1200" dirty="0" smtClean="0">
                <a:latin typeface="Arial" pitchFamily="34" charset="0"/>
                <a:cs typeface="Arial" pitchFamily="34" charset="0"/>
              </a:rPr>
              <a:t>ook geïntegreerd in bedrijfstoepassingen en –processen (sectoren zoals de gezondheidszorg,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dirty="0" smtClean="0">
                <a:latin typeface="Arial" pitchFamily="34" charset="0"/>
                <a:cs typeface="Arial" pitchFamily="34" charset="0"/>
              </a:rPr>
              <a:t>juridische en professionele diensten of alarmsystemen).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dirty="0" smtClean="0">
              <a:latin typeface="Arial" pitchFamily="34" charset="0"/>
              <a:cs typeface="Arial" pitchFamily="34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1EBF-E4F6-4DAB-9656-50117F723146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5011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Zoals eerder al aangehaald, hebben</a:t>
            </a:r>
            <a:r>
              <a:rPr lang="en-US" baseline="0" dirty="0" smtClean="0"/>
              <a:t> </a:t>
            </a:r>
            <a:r>
              <a:rPr lang="en-US" dirty="0" smtClean="0"/>
              <a:t>MSN of </a:t>
            </a:r>
            <a:r>
              <a:rPr lang="en-US" dirty="0" err="1" smtClean="0"/>
              <a:t>eerder</a:t>
            </a:r>
            <a:r>
              <a:rPr lang="en-US" dirty="0" smtClean="0"/>
              <a:t> Windows Live Messenger en </a:t>
            </a:r>
            <a:r>
              <a:rPr lang="en-US" dirty="0" err="1" smtClean="0"/>
              <a:t>Lync</a:t>
            </a:r>
            <a:r>
              <a:rPr lang="en-US" dirty="0" smtClean="0"/>
              <a:t> </a:t>
            </a:r>
            <a:r>
              <a:rPr lang="en-US" baseline="0" dirty="0" err="1" smtClean="0"/>
              <a:t>ongetwijfeld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gelijkenis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betreft</a:t>
            </a:r>
            <a:r>
              <a:rPr lang="en-US" baseline="0" dirty="0" smtClean="0"/>
              <a:t> instant messaging en </a:t>
            </a:r>
            <a:r>
              <a:rPr lang="en-US" baseline="0" dirty="0" err="1" smtClean="0"/>
              <a:t>communicatievormen</a:t>
            </a:r>
            <a:r>
              <a:rPr lang="en-US" baseline="0" dirty="0" smtClean="0"/>
              <a:t>.</a:t>
            </a:r>
            <a:endParaRPr lang="nl-BE" dirty="0" smtClean="0"/>
          </a:p>
          <a:p>
            <a:r>
              <a:rPr lang="nl-BE" baseline="0" dirty="0" smtClean="0"/>
              <a:t>Toch zijn er enkele belangrijke verschillen:</a:t>
            </a:r>
            <a:endParaRPr lang="nl-BE" dirty="0" smtClean="0"/>
          </a:p>
          <a:p>
            <a:r>
              <a:rPr lang="nl-BE" dirty="0" smtClean="0"/>
              <a:t>MSN is open voor iedereen. Iedereen</a:t>
            </a:r>
            <a:r>
              <a:rPr lang="nl-BE" baseline="0" dirty="0" smtClean="0"/>
              <a:t> kan </a:t>
            </a:r>
            <a:r>
              <a:rPr lang="nl-BE" dirty="0" smtClean="0"/>
              <a:t>een MSN-account aanmaken onder de naam “</a:t>
            </a:r>
            <a:r>
              <a:rPr lang="nl-BE" dirty="0" err="1" smtClean="0"/>
              <a:t>Bill</a:t>
            </a:r>
            <a:r>
              <a:rPr lang="nl-BE" dirty="0" smtClean="0"/>
              <a:t> Gates”, maar men kan niet nagaan</a:t>
            </a:r>
          </a:p>
          <a:p>
            <a:r>
              <a:rPr lang="nl-BE" dirty="0" smtClean="0"/>
              <a:t>of</a:t>
            </a:r>
            <a:r>
              <a:rPr lang="nl-BE" baseline="0" dirty="0" smtClean="0"/>
              <a:t> dit </a:t>
            </a:r>
            <a:r>
              <a:rPr lang="nl-BE" baseline="0" dirty="0" err="1" smtClean="0"/>
              <a:t>echtwel</a:t>
            </a:r>
            <a:r>
              <a:rPr lang="nl-BE" baseline="0" dirty="0" smtClean="0"/>
              <a:t> de persoon is voor wie hij/zij zich uitgeeft.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Bij </a:t>
            </a:r>
            <a:r>
              <a:rPr lang="nl-BE" dirty="0" err="1" smtClean="0"/>
              <a:t>Lync</a:t>
            </a:r>
            <a:r>
              <a:rPr lang="nl-BE" dirty="0" smtClean="0"/>
              <a:t> is dat anders. Daar heb je je domein en daar zitten ook certificaten op. Een voordeel hiervan is server validatie: </a:t>
            </a:r>
          </a:p>
          <a:p>
            <a:r>
              <a:rPr lang="nl-BE" dirty="0" smtClean="0"/>
              <a:t>“Dat is dus ook echt mijn server!”. (niet zomaar iemand die zich voordoet als bv. tom@hotmail.com; het is de</a:t>
            </a:r>
            <a:r>
              <a:rPr lang="nl-BE" baseline="0" dirty="0" smtClean="0"/>
              <a:t> echte Tom !</a:t>
            </a:r>
            <a:r>
              <a:rPr lang="nl-BE" dirty="0" smtClean="0"/>
              <a:t>)</a:t>
            </a:r>
          </a:p>
          <a:p>
            <a:r>
              <a:rPr lang="nl-BE" dirty="0" smtClean="0"/>
              <a:t>Bovendien dient </a:t>
            </a:r>
            <a:r>
              <a:rPr lang="nl-BE" dirty="0" err="1" smtClean="0"/>
              <a:t>Lync</a:t>
            </a:r>
            <a:r>
              <a:rPr lang="nl-BE" dirty="0" smtClean="0"/>
              <a:t> voor het bevorderen van bedrijfscommunicatie, wat totaal niet toepasselijk is op MSN.</a:t>
            </a:r>
            <a:r>
              <a:rPr lang="nl-BE" baseline="0" dirty="0" smtClean="0"/>
              <a:t> MSN wordt</a:t>
            </a:r>
          </a:p>
          <a:p>
            <a:r>
              <a:rPr lang="nl-BE" baseline="0" dirty="0" smtClean="0"/>
              <a:t>gebruikt om in de vrije tijd te communiceren met vrienden, kennissen,… </a:t>
            </a:r>
          </a:p>
          <a:p>
            <a:r>
              <a:rPr lang="nl-BE" baseline="0" dirty="0" smtClean="0"/>
              <a:t>Een derde verschil, is dat het whiteboard en de screen-</a:t>
            </a:r>
            <a:r>
              <a:rPr lang="nl-BE" baseline="0" dirty="0" err="1" smtClean="0"/>
              <a:t>sharing</a:t>
            </a:r>
            <a:r>
              <a:rPr lang="nl-BE" baseline="0" dirty="0" smtClean="0"/>
              <a:t> (scherm delen) beter ontwikkelt zijn bij </a:t>
            </a:r>
            <a:r>
              <a:rPr lang="nl-BE" baseline="0" dirty="0" err="1" smtClean="0"/>
              <a:t>Lync</a:t>
            </a:r>
            <a:r>
              <a:rPr lang="nl-BE" baseline="0" dirty="0" smtClean="0"/>
              <a:t>. Je kan er veel meer mee doen.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1EBF-E4F6-4DAB-9656-50117F723146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1524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We hopen dat</a:t>
            </a:r>
            <a:r>
              <a:rPr lang="nl-BE" baseline="0" dirty="0" smtClean="0"/>
              <a:t> we konden verduidelijken wat </a:t>
            </a:r>
            <a:r>
              <a:rPr lang="nl-BE" baseline="0" dirty="0" err="1" smtClean="0"/>
              <a:t>Lync</a:t>
            </a:r>
            <a:r>
              <a:rPr lang="nl-BE" baseline="0" dirty="0" smtClean="0"/>
              <a:t> is en hoe en waarvoor het gebruikt wordt. Bedankt voor jullie aandacht.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1EBF-E4F6-4DAB-9656-50117F723146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612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Om jullie een idee te geven over</a:t>
            </a:r>
            <a:r>
              <a:rPr lang="nl-BE" baseline="0" dirty="0" smtClean="0"/>
              <a:t> wat </a:t>
            </a:r>
            <a:r>
              <a:rPr lang="nl-BE" baseline="0" dirty="0" err="1" smtClean="0"/>
              <a:t>Lync</a:t>
            </a:r>
            <a:r>
              <a:rPr lang="nl-BE" baseline="0" dirty="0" smtClean="0"/>
              <a:t> is, laten we jullie even het volgende filmpje zien.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1EBF-E4F6-4DAB-9656-50117F723146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7489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l-BE" dirty="0" err="1" smtClean="0"/>
              <a:t>Lync</a:t>
            </a:r>
            <a:r>
              <a:rPr lang="nl-BE" baseline="0" dirty="0" smtClean="0"/>
              <a:t> is een server voor bedrijfscommunicatie, een zogenaamd ‘online communicatieplatform’.</a:t>
            </a:r>
          </a:p>
          <a:p>
            <a:pPr algn="just"/>
            <a:r>
              <a:rPr lang="nl-BE" baseline="0" dirty="0" smtClean="0"/>
              <a:t>Met </a:t>
            </a:r>
            <a:r>
              <a:rPr lang="nl-BE" baseline="0" dirty="0" err="1" smtClean="0"/>
              <a:t>Lync</a:t>
            </a:r>
            <a:r>
              <a:rPr lang="nl-BE" baseline="0" dirty="0" smtClean="0"/>
              <a:t> kan je eenvoudig en snel gebruik maken van verschillende communicatievormen zoals </a:t>
            </a:r>
          </a:p>
          <a:p>
            <a:pPr algn="just"/>
            <a:r>
              <a:rPr lang="nl-BE" baseline="0" dirty="0" smtClean="0"/>
              <a:t>telefoneren, e-mailen, chatten, voicemails beluisteren, enzovoort.</a:t>
            </a:r>
          </a:p>
          <a:p>
            <a:pPr algn="just"/>
            <a:r>
              <a:rPr lang="nl-BE" baseline="0" dirty="0" smtClean="0"/>
              <a:t>Het stelt medewerkers in staat om overal en altijd te communiceren en informatie over te dragen, </a:t>
            </a:r>
          </a:p>
          <a:p>
            <a:pPr algn="just"/>
            <a:r>
              <a:rPr lang="nl-BE" baseline="0" dirty="0" smtClean="0"/>
              <a:t>zodat zij hun productiviteit verhogen. Men zoekt contactpersonen, kijkt of ze aanwezig zijn en stelt</a:t>
            </a:r>
          </a:p>
          <a:p>
            <a:pPr algn="just"/>
            <a:r>
              <a:rPr lang="nl-BE" baseline="0" dirty="0" smtClean="0"/>
              <a:t>een verbinding op. De enige voorwaarde is dat men internettoegang heeft.</a:t>
            </a:r>
          </a:p>
          <a:p>
            <a:pPr algn="just"/>
            <a:endParaRPr lang="nl-BE" baseline="0" dirty="0" smtClean="0"/>
          </a:p>
          <a:p>
            <a:pPr algn="just"/>
            <a:r>
              <a:rPr lang="nl-BE" baseline="0" dirty="0" smtClean="0"/>
              <a:t>Jullie kennen waarschijnlijk allemaal wel het communicatieplatform ‘msn’. Wel, men zou </a:t>
            </a:r>
            <a:r>
              <a:rPr lang="nl-BE" baseline="0" dirty="0" err="1" smtClean="0"/>
              <a:t>Lync</a:t>
            </a:r>
            <a:endParaRPr lang="nl-BE" baseline="0" dirty="0" smtClean="0"/>
          </a:p>
          <a:p>
            <a:pPr algn="just"/>
            <a:r>
              <a:rPr lang="nl-BE" baseline="0" dirty="0" smtClean="0"/>
              <a:t>hiermee kunnen vergelijken. </a:t>
            </a:r>
          </a:p>
          <a:p>
            <a:pPr algn="just"/>
            <a:r>
              <a:rPr lang="nl-BE" baseline="0" dirty="0" smtClean="0"/>
              <a:t>Toch zijn er enkele belangrijke verschillen tussen msn en </a:t>
            </a:r>
            <a:r>
              <a:rPr lang="nl-BE" baseline="0" dirty="0" err="1" smtClean="0"/>
              <a:t>Lync</a:t>
            </a:r>
            <a:r>
              <a:rPr lang="nl-BE" baseline="0" dirty="0" smtClean="0"/>
              <a:t>, waar ik later op terugkom.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1EBF-E4F6-4DAB-9656-50117F723146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077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Wat kan je doen met </a:t>
            </a:r>
            <a:r>
              <a:rPr lang="nl-BE" dirty="0" err="1" smtClean="0"/>
              <a:t>Lync</a:t>
            </a:r>
            <a:r>
              <a:rPr lang="nl-BE" dirty="0" smtClean="0"/>
              <a:t>?</a:t>
            </a:r>
          </a:p>
          <a:p>
            <a:r>
              <a:rPr lang="nl-BE" dirty="0" smtClean="0"/>
              <a:t>Wel, met </a:t>
            </a:r>
            <a:r>
              <a:rPr lang="nl-BE" dirty="0" err="1" smtClean="0"/>
              <a:t>Lync</a:t>
            </a:r>
            <a:r>
              <a:rPr lang="nl-BE" dirty="0" smtClean="0"/>
              <a:t> kan je o.a. telefoneren via het internet. Je kan zelf bellen maar ook gebeld</a:t>
            </a:r>
          </a:p>
          <a:p>
            <a:r>
              <a:rPr lang="nl-BE" dirty="0" smtClean="0"/>
              <a:t>worden via het vaste en mobiele net. Bellen gebeurt vanuit</a:t>
            </a:r>
            <a:r>
              <a:rPr lang="nl-BE" baseline="0" dirty="0" smtClean="0"/>
              <a:t> een MS-applicatie, zoals een </a:t>
            </a:r>
          </a:p>
          <a:p>
            <a:r>
              <a:rPr lang="nl-BE" baseline="0" dirty="0" smtClean="0"/>
              <a:t>telefoonnummer in Word.</a:t>
            </a:r>
            <a:endParaRPr lang="nl-BE" dirty="0" smtClean="0"/>
          </a:p>
          <a:p>
            <a:r>
              <a:rPr lang="nl-BE" baseline="0" dirty="0" smtClean="0"/>
              <a:t>Met </a:t>
            </a:r>
            <a:r>
              <a:rPr lang="nl-BE" baseline="0" dirty="0" err="1" smtClean="0"/>
              <a:t>Lync</a:t>
            </a:r>
            <a:r>
              <a:rPr lang="nl-BE" baseline="0" dirty="0" smtClean="0"/>
              <a:t> kan je een gesprek voortzetten vanaf een andere werkplek of mobiel toestel.</a:t>
            </a:r>
          </a:p>
          <a:p>
            <a:r>
              <a:rPr lang="nl-BE" dirty="0" smtClean="0"/>
              <a:t>Door het bellen met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Lync</a:t>
            </a:r>
            <a:r>
              <a:rPr lang="nl-BE" baseline="0" dirty="0" smtClean="0"/>
              <a:t> </a:t>
            </a:r>
            <a:r>
              <a:rPr lang="nl-BE" dirty="0" smtClean="0"/>
              <a:t>bespaar je niet alleen op de kosten van je telefooncentrale,</a:t>
            </a:r>
          </a:p>
          <a:p>
            <a:r>
              <a:rPr lang="nl-BE" dirty="0" smtClean="0"/>
              <a:t>maar ook</a:t>
            </a:r>
            <a:r>
              <a:rPr lang="nl-BE" baseline="0" dirty="0" smtClean="0"/>
              <a:t> </a:t>
            </a:r>
            <a:r>
              <a:rPr lang="nl-BE" dirty="0" smtClean="0"/>
              <a:t>op het telefoonnetwerk en telefoontoestellen. Het enige wat je nodig hebt is</a:t>
            </a:r>
            <a:r>
              <a:rPr lang="nl-BE" baseline="0" dirty="0" smtClean="0"/>
              <a:t> een </a:t>
            </a:r>
          </a:p>
          <a:p>
            <a:r>
              <a:rPr lang="nl-BE" baseline="0" dirty="0" smtClean="0"/>
              <a:t>Headset of een VoIP-toestel.</a:t>
            </a:r>
          </a:p>
          <a:p>
            <a:endParaRPr lang="nl-BE" baseline="0" dirty="0" smtClean="0"/>
          </a:p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1EBF-E4F6-4DAB-9656-50117F723146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436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Microsoft </a:t>
            </a:r>
            <a:r>
              <a:rPr lang="nl-BE" dirty="0" err="1" smtClean="0"/>
              <a:t>Lync</a:t>
            </a:r>
            <a:r>
              <a:rPr lang="nl-BE" baseline="0" dirty="0" smtClean="0"/>
              <a:t> biedt mensen bovendien de mogelijkheid om via audio-, web-, en videoconferentie te communiceren.</a:t>
            </a:r>
          </a:p>
          <a:p>
            <a:r>
              <a:rPr lang="nl-BE" baseline="0" dirty="0" smtClean="0"/>
              <a:t>Men kan dus vergaderen via internet, waarbij je je collega’s kan zien en ook horen.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1EBF-E4F6-4DAB-9656-50117F723146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0000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Via </a:t>
            </a:r>
            <a:r>
              <a:rPr lang="nl-BE" dirty="0" err="1" smtClean="0"/>
              <a:t>Lync</a:t>
            </a:r>
            <a:r>
              <a:rPr lang="nl-BE" dirty="0" smtClean="0"/>
              <a:t> kan</a:t>
            </a:r>
            <a:r>
              <a:rPr lang="nl-BE" baseline="0" dirty="0" smtClean="0"/>
              <a:t> je natuurlijk ook live chatten en e-mails versturen.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1EBF-E4F6-4DAB-9656-50117F723146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1923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In Outlook zie je onmiddellijk of de persoon die je wilt bereiken beschikbaar is en hoe je diegene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kan</a:t>
            </a:r>
            <a:r>
              <a:rPr lang="nl-BE" baseline="0" dirty="0" smtClean="0"/>
              <a:t> bereiken (per telefoon, video-/audio-conferentie, chat of e-mail). </a:t>
            </a:r>
            <a:r>
              <a:rPr lang="nl-BE" dirty="0" smtClean="0"/>
              <a:t>Deze</a:t>
            </a:r>
            <a:r>
              <a:rPr lang="nl-BE" baseline="0" dirty="0" smtClean="0"/>
              <a:t> </a:t>
            </a:r>
            <a:r>
              <a:rPr lang="nl-BE" dirty="0" smtClean="0"/>
              <a:t>informatie kan </a:t>
            </a:r>
          </a:p>
          <a:p>
            <a:r>
              <a:rPr lang="nl-BE" dirty="0" smtClean="0"/>
              <a:t>men uit de agenda van Outlook aflezen en/of van de statusinformatie.</a:t>
            </a:r>
            <a:r>
              <a:rPr lang="nl-BE" baseline="0" dirty="0" smtClean="0"/>
              <a:t> </a:t>
            </a:r>
            <a:r>
              <a:rPr lang="nl-BE" dirty="0" smtClean="0"/>
              <a:t>Ook als je documenten </a:t>
            </a:r>
          </a:p>
          <a:p>
            <a:r>
              <a:rPr lang="nl-BE" dirty="0" smtClean="0"/>
              <a:t>samen met collega’s wil bewerken, toont </a:t>
            </a:r>
            <a:r>
              <a:rPr lang="nl-BE" dirty="0" err="1" smtClean="0"/>
              <a:t>Lync</a:t>
            </a:r>
            <a:r>
              <a:rPr lang="nl-BE" dirty="0" smtClean="0"/>
              <a:t> hoe zij die samenwerking kan begeleiden.</a:t>
            </a:r>
            <a:endParaRPr lang="nl-BE" baseline="0" dirty="0" smtClean="0"/>
          </a:p>
          <a:p>
            <a:r>
              <a:rPr lang="nl-BE" baseline="0" dirty="0" smtClean="0"/>
              <a:t>Met Outlook kan je ook je kalender en je e-mails beheren.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1EBF-E4F6-4DAB-9656-50117F723146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4526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zien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jullie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dirty="0" smtClean="0"/>
              <a:t> screenshot</a:t>
            </a:r>
            <a:r>
              <a:rPr lang="en-US" baseline="0" dirty="0" smtClean="0"/>
              <a:t> die de status van </a:t>
            </a:r>
            <a:r>
              <a:rPr lang="en-US" baseline="0" dirty="0" err="1" smtClean="0"/>
              <a:t>Lync-contactpersonen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outlook e-</a:t>
            </a:r>
            <a:r>
              <a:rPr lang="en-US" baseline="0" dirty="0" err="1" smtClean="0"/>
              <a:t>mailbericht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zien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1EBF-E4F6-4DAB-9656-50117F723146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8254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Via </a:t>
            </a:r>
            <a:r>
              <a:rPr lang="nl-BE" dirty="0" err="1" smtClean="0"/>
              <a:t>Lync</a:t>
            </a:r>
            <a:r>
              <a:rPr lang="nl-BE" dirty="0" smtClean="0"/>
              <a:t> kan men toepassingen en </a:t>
            </a:r>
            <a:r>
              <a:rPr lang="nl-BE" dirty="0" err="1" smtClean="0"/>
              <a:t>desktops</a:t>
            </a:r>
            <a:r>
              <a:rPr lang="nl-BE" dirty="0" smtClean="0"/>
              <a:t> delen met </a:t>
            </a:r>
            <a:r>
              <a:rPr lang="nl-BE" baseline="0" dirty="0" smtClean="0"/>
              <a:t>collega’s/vrienden en hier samen aan werken via chat, audio of video. </a:t>
            </a:r>
          </a:p>
          <a:p>
            <a:r>
              <a:rPr lang="nl-BE" dirty="0" smtClean="0"/>
              <a:t>Zo kunnen</a:t>
            </a:r>
            <a:r>
              <a:rPr lang="nl-BE" baseline="0" dirty="0" smtClean="0"/>
              <a:t> </a:t>
            </a:r>
            <a:r>
              <a:rPr lang="nl-BE" dirty="0" smtClean="0"/>
              <a:t>Office-documenten</a:t>
            </a:r>
            <a:r>
              <a:rPr lang="nl-BE" baseline="0" dirty="0" smtClean="0"/>
              <a:t> gedeeld worden, zoals bv. </a:t>
            </a:r>
            <a:r>
              <a:rPr lang="nl-BE" baseline="0" dirty="0" err="1" smtClean="0"/>
              <a:t>Powerpoint-presentaties</a:t>
            </a:r>
            <a:r>
              <a:rPr lang="nl-BE" baseline="0" dirty="0" smtClean="0"/>
              <a:t>. Zelfs stemmingen kunnen tot stand gebracht</a:t>
            </a:r>
          </a:p>
          <a:p>
            <a:r>
              <a:rPr lang="nl-BE" baseline="0" dirty="0" smtClean="0"/>
              <a:t>worden in berichtenvensters (die dan naar vrienden verstuurd kunnen worden).</a:t>
            </a:r>
          </a:p>
          <a:p>
            <a:r>
              <a:rPr lang="en-US" dirty="0" err="1" smtClean="0"/>
              <a:t>Verder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hebben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gebruikers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nog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mogelijkheid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‘whiteboard’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waarbij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iedereen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z’n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bijdrage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leveren</a:t>
            </a:r>
            <a:r>
              <a:rPr lang="en-US" baseline="0" dirty="0" smtClean="0"/>
              <a:t> en het </a:t>
            </a:r>
            <a:r>
              <a:rPr lang="en-US" baseline="0" dirty="0" err="1" smtClean="0"/>
              <a:t>bord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bijwerken</a:t>
            </a:r>
            <a:r>
              <a:rPr lang="en-US" baseline="0" dirty="0" smtClean="0"/>
              <a:t>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1EBF-E4F6-4DAB-9656-50117F723146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650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36F-E162-4F1C-B37E-4D8BD75686C9}" type="datetimeFigureOut">
              <a:rPr lang="nl-BE" smtClean="0"/>
              <a:t>2/04/2012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96B0-9352-4375-9FA9-5D686D7B658E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36F-E162-4F1C-B37E-4D8BD75686C9}" type="datetimeFigureOut">
              <a:rPr lang="nl-BE" smtClean="0"/>
              <a:t>2/04/2012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96B0-9352-4375-9FA9-5D686D7B658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36F-E162-4F1C-B37E-4D8BD75686C9}" type="datetimeFigureOut">
              <a:rPr lang="nl-BE" smtClean="0"/>
              <a:t>2/04/2012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96B0-9352-4375-9FA9-5D686D7B658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36F-E162-4F1C-B37E-4D8BD75686C9}" type="datetimeFigureOut">
              <a:rPr lang="nl-BE" smtClean="0"/>
              <a:t>2/04/2012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96B0-9352-4375-9FA9-5D686D7B658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36F-E162-4F1C-B37E-4D8BD75686C9}" type="datetimeFigureOut">
              <a:rPr lang="nl-BE" smtClean="0"/>
              <a:t>2/04/2012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96B0-9352-4375-9FA9-5D686D7B658E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36F-E162-4F1C-B37E-4D8BD75686C9}" type="datetimeFigureOut">
              <a:rPr lang="nl-BE" smtClean="0"/>
              <a:t>2/04/2012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96B0-9352-4375-9FA9-5D686D7B658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36F-E162-4F1C-B37E-4D8BD75686C9}" type="datetimeFigureOut">
              <a:rPr lang="nl-BE" smtClean="0"/>
              <a:t>2/04/2012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96B0-9352-4375-9FA9-5D686D7B658E}" type="slidenum">
              <a:rPr lang="nl-BE" smtClean="0"/>
              <a:t>‹nr.›</a:t>
            </a:fld>
            <a:endParaRPr lang="nl-BE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36F-E162-4F1C-B37E-4D8BD75686C9}" type="datetimeFigureOut">
              <a:rPr lang="nl-BE" smtClean="0"/>
              <a:t>2/04/2012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96B0-9352-4375-9FA9-5D686D7B658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36F-E162-4F1C-B37E-4D8BD75686C9}" type="datetimeFigureOut">
              <a:rPr lang="nl-BE" smtClean="0"/>
              <a:t>2/04/2012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96B0-9352-4375-9FA9-5D686D7B658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36F-E162-4F1C-B37E-4D8BD75686C9}" type="datetimeFigureOut">
              <a:rPr lang="nl-BE" smtClean="0"/>
              <a:t>2/04/2012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96B0-9352-4375-9FA9-5D686D7B658E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7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8" t="9687" r="54108" b="9417"/>
          <a:stretch/>
        </p:blipFill>
        <p:spPr bwMode="auto">
          <a:xfrm>
            <a:off x="7218951" y="4420394"/>
            <a:ext cx="1386903" cy="16867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36F-E162-4F1C-B37E-4D8BD75686C9}" type="datetimeFigureOut">
              <a:rPr lang="nl-BE" smtClean="0"/>
              <a:t>2/04/2012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96B0-9352-4375-9FA9-5D686D7B658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629336F-E162-4F1C-B37E-4D8BD75686C9}" type="datetimeFigureOut">
              <a:rPr lang="nl-BE" smtClean="0"/>
              <a:t>2/04/2012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0B796B0-9352-4375-9FA9-5D686D7B658E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7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8" t="9687" r="54108" b="9417"/>
          <a:stretch/>
        </p:blipFill>
        <p:spPr bwMode="auto">
          <a:xfrm>
            <a:off x="7164288" y="4437112"/>
            <a:ext cx="1386903" cy="16867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ihnvumcW7A&amp;feature=relat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http://www.youtube.com/watch?v=yJCCZxa97Og&amp;feature=relat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3212976"/>
            <a:ext cx="7543800" cy="1524000"/>
          </a:xfrm>
        </p:spPr>
        <p:txBody>
          <a:bodyPr/>
          <a:lstStyle/>
          <a:p>
            <a:r>
              <a:rPr lang="nl-BE" sz="7200" dirty="0" smtClean="0">
                <a:latin typeface="Broadway" pitchFamily="82" charset="0"/>
              </a:rPr>
              <a:t>Microsoft –</a:t>
            </a:r>
            <a:r>
              <a:rPr lang="nl-BE" sz="7200" dirty="0" err="1" smtClean="0">
                <a:latin typeface="Broadway" pitchFamily="82" charset="0"/>
              </a:rPr>
              <a:t>Lync</a:t>
            </a:r>
            <a:r>
              <a:rPr lang="nl-BE" sz="7200" dirty="0" smtClean="0">
                <a:latin typeface="Broadway" pitchFamily="82" charset="0"/>
              </a:rPr>
              <a:t> </a:t>
            </a:r>
            <a:endParaRPr lang="nl-BE" sz="7200" dirty="0">
              <a:latin typeface="Broadway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482408" cy="990600"/>
          </a:xfrm>
        </p:spPr>
        <p:txBody>
          <a:bodyPr>
            <a:normAutofit/>
          </a:bodyPr>
          <a:lstStyle/>
          <a:p>
            <a:r>
              <a:rPr lang="nl-BE" sz="1500" dirty="0" err="1" smtClean="0">
                <a:latin typeface="Broadway" pitchFamily="82" charset="0"/>
              </a:rPr>
              <a:t>Haike</a:t>
            </a:r>
            <a:r>
              <a:rPr lang="nl-BE" sz="1500" dirty="0" smtClean="0">
                <a:latin typeface="Broadway" pitchFamily="82" charset="0"/>
              </a:rPr>
              <a:t> Broekmans</a:t>
            </a:r>
            <a:r>
              <a:rPr lang="nl-BE" sz="1500" dirty="0">
                <a:latin typeface="Broadway" pitchFamily="82" charset="0"/>
              </a:rPr>
              <a:t>, </a:t>
            </a:r>
            <a:r>
              <a:rPr lang="nl-BE" sz="1500" dirty="0" err="1">
                <a:latin typeface="Broadway" pitchFamily="82" charset="0"/>
              </a:rPr>
              <a:t>Evelyn</a:t>
            </a:r>
            <a:r>
              <a:rPr lang="nl-BE" sz="1500" dirty="0">
                <a:latin typeface="Broadway" pitchFamily="82" charset="0"/>
              </a:rPr>
              <a:t> </a:t>
            </a:r>
            <a:r>
              <a:rPr lang="nl-BE" sz="1500" dirty="0" err="1">
                <a:latin typeface="Broadway" pitchFamily="82" charset="0"/>
              </a:rPr>
              <a:t>Courtois</a:t>
            </a:r>
            <a:r>
              <a:rPr lang="nl-BE" sz="1500" dirty="0">
                <a:latin typeface="Broadway" pitchFamily="82" charset="0"/>
              </a:rPr>
              <a:t>, Katrien </a:t>
            </a:r>
            <a:r>
              <a:rPr lang="nl-BE" sz="1500" dirty="0" err="1">
                <a:latin typeface="Broadway" pitchFamily="82" charset="0"/>
              </a:rPr>
              <a:t>Raemaekers</a:t>
            </a:r>
            <a:r>
              <a:rPr lang="nl-BE" sz="1500" dirty="0">
                <a:latin typeface="Broadway" pitchFamily="82" charset="0"/>
              </a:rPr>
              <a:t>, Melissa Thijs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8" t="9687" r="54108" b="9417"/>
          <a:stretch/>
        </p:blipFill>
        <p:spPr bwMode="auto">
          <a:xfrm>
            <a:off x="395536" y="3068960"/>
            <a:ext cx="1386903" cy="16867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4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600" dirty="0">
                <a:latin typeface="Broadway" pitchFamily="82" charset="0"/>
              </a:rPr>
              <a:t>Tools</a:t>
            </a:r>
            <a:endParaRPr lang="nl-BE" sz="4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64088" y="692696"/>
            <a:ext cx="3240360" cy="3672408"/>
          </a:xfrm>
        </p:spPr>
        <p:txBody>
          <a:bodyPr>
            <a:normAutofit lnSpcReduction="10000"/>
          </a:bodyPr>
          <a:lstStyle/>
          <a:p>
            <a:endParaRPr lang="nl-B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l-BE" sz="1800" dirty="0" smtClean="0">
                <a:latin typeface="Arial" pitchFamily="34" charset="0"/>
                <a:cs typeface="Arial" pitchFamily="34" charset="0"/>
              </a:rPr>
              <a:t>Delen van:</a:t>
            </a:r>
          </a:p>
          <a:p>
            <a:pPr marL="0" indent="0">
              <a:buNone/>
            </a:pPr>
            <a:endParaRPr lang="nl-B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1800" dirty="0">
                <a:latin typeface="Arial" pitchFamily="34" charset="0"/>
                <a:cs typeface="Arial" pitchFamily="34" charset="0"/>
              </a:rPr>
              <a:t>T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oepassingen </a:t>
            </a:r>
            <a:r>
              <a:rPr lang="nl-BE" sz="1800" dirty="0">
                <a:latin typeface="Arial" pitchFamily="34" charset="0"/>
                <a:cs typeface="Arial" pitchFamily="34" charset="0"/>
              </a:rPr>
              <a:t>en </a:t>
            </a:r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desktops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 (tot 1250 deelnemers)</a:t>
            </a:r>
          </a:p>
          <a:p>
            <a:pPr marL="0" indent="0">
              <a:buNone/>
            </a:pPr>
            <a:endParaRPr lang="nl-B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1800" dirty="0" smtClean="0">
                <a:latin typeface="Arial" pitchFamily="34" charset="0"/>
                <a:cs typeface="Arial" pitchFamily="34" charset="0"/>
              </a:rPr>
              <a:t>Office-documenten (bv. PowerPoint)</a:t>
            </a:r>
          </a:p>
          <a:p>
            <a:pPr marL="0" indent="0">
              <a:buNone/>
            </a:pPr>
            <a:endParaRPr lang="nl-B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1800" dirty="0" smtClean="0">
                <a:latin typeface="Arial" pitchFamily="34" charset="0"/>
                <a:cs typeface="Arial" pitchFamily="34" charset="0"/>
              </a:rPr>
              <a:t>Onderlinge stemmingen</a:t>
            </a:r>
          </a:p>
          <a:p>
            <a:pPr marL="0" indent="0">
              <a:buNone/>
            </a:pPr>
            <a:endParaRPr lang="nl-BE" sz="1800" dirty="0">
              <a:latin typeface="Arial" pitchFamily="34" charset="0"/>
              <a:cs typeface="Arial" pitchFamily="34" charset="0"/>
            </a:endParaRP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Whiteboard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6" y="1628800"/>
            <a:ext cx="4575316" cy="27939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8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600" dirty="0" err="1" smtClean="0">
                <a:latin typeface="Broadway" pitchFamily="82" charset="0"/>
              </a:rPr>
              <a:t>Lync</a:t>
            </a:r>
            <a:r>
              <a:rPr lang="nl-BE" sz="4600" dirty="0" smtClean="0">
                <a:latin typeface="Broadway" pitchFamily="82" charset="0"/>
              </a:rPr>
              <a:t> werkt met …</a:t>
            </a:r>
            <a:endParaRPr lang="nl-BE" sz="4600" dirty="0">
              <a:latin typeface="Broadway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7498" y="332656"/>
            <a:ext cx="7543800" cy="3087216"/>
          </a:xfrm>
        </p:spPr>
        <p:txBody>
          <a:bodyPr>
            <a:normAutofit/>
          </a:bodyPr>
          <a:lstStyle/>
          <a:p>
            <a:r>
              <a:rPr lang="nl-BE" sz="1800" dirty="0" smtClean="0">
                <a:latin typeface="Arial" pitchFamily="34" charset="0"/>
                <a:cs typeface="Arial" pitchFamily="34" charset="0"/>
              </a:rPr>
              <a:t>Microsoft Office</a:t>
            </a:r>
          </a:p>
          <a:p>
            <a:pPr marL="0" indent="0">
              <a:buNone/>
            </a:pPr>
            <a:endParaRPr lang="nl-B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1800" dirty="0" smtClean="0">
                <a:latin typeface="Arial" pitchFamily="34" charset="0"/>
                <a:cs typeface="Arial" pitchFamily="34" charset="0"/>
              </a:rPr>
              <a:t>Microsoft SharePoint</a:t>
            </a:r>
          </a:p>
          <a:p>
            <a:pPr marL="0" indent="0">
              <a:buNone/>
            </a:pPr>
            <a:endParaRPr lang="nl-B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1800" dirty="0" smtClean="0">
                <a:latin typeface="Arial" pitchFamily="34" charset="0"/>
                <a:cs typeface="Arial" pitchFamily="34" charset="0"/>
              </a:rPr>
              <a:t>Microsoft Exchange</a:t>
            </a:r>
            <a:endParaRPr lang="nl-BE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007245" cy="25202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1859">
            <a:off x="4816509" y="3285306"/>
            <a:ext cx="1917858" cy="16557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2804"/>
          <a:stretch/>
        </p:blipFill>
        <p:spPr bwMode="auto">
          <a:xfrm>
            <a:off x="1115616" y="3214137"/>
            <a:ext cx="2277277" cy="18948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8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600" dirty="0" smtClean="0">
                <a:latin typeface="Broadway" pitchFamily="82" charset="0"/>
              </a:rPr>
              <a:t>Benodigdheden</a:t>
            </a:r>
            <a:endParaRPr lang="nl-BE" sz="4600" dirty="0">
              <a:latin typeface="Broadway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z="1800" dirty="0" smtClean="0">
                <a:latin typeface="Arial" pitchFamily="34" charset="0"/>
                <a:cs typeface="Arial" pitchFamily="34" charset="0"/>
              </a:rPr>
              <a:t>Headset</a:t>
            </a:r>
          </a:p>
          <a:p>
            <a:pPr marL="0" lvl="0" indent="0">
              <a:buNone/>
            </a:pPr>
            <a:endParaRPr lang="nl-BE" sz="1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nl-BE" sz="1800" dirty="0">
                <a:latin typeface="Arial" pitchFamily="34" charset="0"/>
                <a:cs typeface="Arial" pitchFamily="34" charset="0"/>
              </a:rPr>
              <a:t>W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ebcam </a:t>
            </a:r>
          </a:p>
          <a:p>
            <a:pPr marL="0" lvl="0" indent="0">
              <a:buNone/>
            </a:pPr>
            <a:endParaRPr lang="nl-BE" sz="1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nl-BE" sz="1800" dirty="0" smtClean="0">
                <a:latin typeface="Arial" pitchFamily="34" charset="0"/>
                <a:cs typeface="Arial" pitchFamily="34" charset="0"/>
              </a:rPr>
              <a:t>IP telefoon</a:t>
            </a:r>
          </a:p>
          <a:p>
            <a:pPr marL="0" lvl="0" indent="0">
              <a:buNone/>
            </a:pPr>
            <a:endParaRPr lang="nl-BE" sz="1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nl-BE" sz="18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elepresence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 systeem</a:t>
            </a:r>
          </a:p>
          <a:p>
            <a:pPr marL="0" lvl="0" indent="0">
              <a:buNone/>
            </a:pPr>
            <a:endParaRPr lang="nl-BE" sz="1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nl-BE" sz="1800" dirty="0" smtClean="0">
                <a:latin typeface="Arial" pitchFamily="34" charset="0"/>
                <a:cs typeface="Arial" pitchFamily="34" charset="0"/>
              </a:rPr>
              <a:t>USB-toestel</a:t>
            </a:r>
            <a:endParaRPr lang="nl-BE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6712"/>
            <a:ext cx="4537292" cy="30240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1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500" dirty="0" smtClean="0">
                <a:latin typeface="Broadway" pitchFamily="82" charset="0"/>
              </a:rPr>
              <a:t>Nieuwe toepassingen</a:t>
            </a:r>
            <a:endParaRPr lang="nl-BE" sz="4500" dirty="0">
              <a:latin typeface="Broadway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620688"/>
            <a:ext cx="4026024" cy="3168352"/>
          </a:xfrm>
        </p:spPr>
        <p:txBody>
          <a:bodyPr>
            <a:normAutofit/>
          </a:bodyPr>
          <a:lstStyle/>
          <a:p>
            <a:r>
              <a:rPr lang="nl-BE" sz="1800" dirty="0" smtClean="0">
                <a:latin typeface="Arial" pitchFamily="34" charset="0"/>
                <a:cs typeface="Arial" pitchFamily="34" charset="0"/>
              </a:rPr>
              <a:t>&gt; 400 partners ontwerpen toepassingen voor bedrijfs-en overheidsorganisaties op het </a:t>
            </a:r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Lync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-platform</a:t>
            </a:r>
          </a:p>
          <a:p>
            <a:pPr marL="0" indent="0">
              <a:buNone/>
            </a:pPr>
            <a:endParaRPr lang="nl-B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1800" dirty="0" err="1" smtClean="0">
                <a:latin typeface="Arial" pitchFamily="34" charset="0"/>
                <a:cs typeface="Arial" pitchFamily="34" charset="0"/>
              </a:rPr>
              <a:t>Lync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: door verschillende partners geïntegreerd in bedrijfstoepassingen </a:t>
            </a:r>
            <a:r>
              <a:rPr lang="nl-BE" sz="1800" dirty="0">
                <a:latin typeface="Arial" pitchFamily="34" charset="0"/>
                <a:cs typeface="Arial" pitchFamily="34" charset="0"/>
              </a:rPr>
              <a:t>en –</a:t>
            </a:r>
            <a:r>
              <a:rPr lang="nl-BE" sz="1800" dirty="0" smtClean="0">
                <a:latin typeface="Arial" pitchFamily="34" charset="0"/>
                <a:cs typeface="Arial" pitchFamily="34" charset="0"/>
              </a:rPr>
              <a:t>processen</a:t>
            </a:r>
            <a:endParaRPr lang="nl-BE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00" t="50146" r="7186" b="29733"/>
          <a:stretch/>
        </p:blipFill>
        <p:spPr bwMode="auto">
          <a:xfrm>
            <a:off x="5076056" y="1139220"/>
            <a:ext cx="3168352" cy="29266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7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600" dirty="0" err="1" smtClean="0">
                <a:latin typeface="Broadway" pitchFamily="82" charset="0"/>
              </a:rPr>
              <a:t>Lync</a:t>
            </a:r>
            <a:r>
              <a:rPr lang="nl-BE" sz="4600" dirty="0" smtClean="0">
                <a:latin typeface="Broadway" pitchFamily="82" charset="0"/>
              </a:rPr>
              <a:t> &lt;-&gt; Msn</a:t>
            </a:r>
            <a:endParaRPr lang="nl-BE" sz="4600" dirty="0">
              <a:latin typeface="Broadway" pitchFamily="82" charset="0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068608"/>
              </p:ext>
            </p:extLst>
          </p:nvPr>
        </p:nvGraphicFramePr>
        <p:xfrm>
          <a:off x="755576" y="1340768"/>
          <a:ext cx="7543800" cy="202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bg1"/>
                          </a:solidFill>
                        </a:rPr>
                        <a:t>Microsoft </a:t>
                      </a:r>
                      <a:r>
                        <a:rPr lang="nl-BE" dirty="0" err="1" smtClean="0">
                          <a:solidFill>
                            <a:schemeClr val="bg1"/>
                          </a:solidFill>
                        </a:rPr>
                        <a:t>Lync</a:t>
                      </a:r>
                      <a:endParaRPr lang="nl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chemeClr val="bg1"/>
                          </a:solidFill>
                        </a:rPr>
                        <a:t>MSN Messenger</a:t>
                      </a:r>
                      <a:endParaRPr lang="nl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Eigen domein + certificaat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Voor</a:t>
                      </a:r>
                      <a:r>
                        <a:rPr lang="nl-BE" baseline="0" dirty="0" smtClean="0"/>
                        <a:t> iedereen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Zakelijke communicatie met collega’s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Communicatie in vrije tijd met</a:t>
                      </a:r>
                      <a:r>
                        <a:rPr lang="nl-BE" baseline="0" dirty="0" smtClean="0"/>
                        <a:t> vrienden, kennissen, …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Whiteboard &amp; screen-</a:t>
                      </a:r>
                      <a:r>
                        <a:rPr lang="nl-BE" dirty="0" err="1" smtClean="0"/>
                        <a:t>sharing</a:t>
                      </a:r>
                      <a:r>
                        <a:rPr lang="nl-BE" dirty="0" smtClean="0"/>
                        <a:t> = beter ontwikkeld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Whiteboard</a:t>
                      </a:r>
                      <a:r>
                        <a:rPr lang="nl-BE" baseline="0" dirty="0" smtClean="0"/>
                        <a:t> en screen-</a:t>
                      </a:r>
                      <a:r>
                        <a:rPr lang="nl-BE" baseline="0" dirty="0" err="1" smtClean="0"/>
                        <a:t>sharing</a:t>
                      </a:r>
                      <a:r>
                        <a:rPr lang="nl-BE" baseline="0" dirty="0" smtClean="0"/>
                        <a:t> = n</a:t>
                      </a:r>
                      <a:r>
                        <a:rPr lang="nl-BE" dirty="0" smtClean="0"/>
                        <a:t>iet ontwikkeld</a:t>
                      </a:r>
                      <a:r>
                        <a:rPr lang="nl-BE" baseline="0" dirty="0" smtClean="0"/>
                        <a:t> tot op bedrijfsniveau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755576" y="86248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dirty="0" smtClean="0">
                <a:latin typeface="Arial" pitchFamily="34" charset="0"/>
                <a:cs typeface="Arial" pitchFamily="34" charset="0"/>
              </a:rPr>
              <a:t>Belangrijke verschillen:</a:t>
            </a:r>
            <a:endParaRPr lang="nl-B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781800" cy="2520280"/>
          </a:xfrm>
        </p:spPr>
        <p:txBody>
          <a:bodyPr>
            <a:normAutofit/>
          </a:bodyPr>
          <a:lstStyle/>
          <a:p>
            <a:pPr algn="ctr"/>
            <a:r>
              <a:rPr lang="nl-BE" sz="4600" dirty="0" smtClean="0">
                <a:latin typeface="Broadway" pitchFamily="82" charset="0"/>
              </a:rPr>
              <a:t>Bedankt voor jullie aandacht</a:t>
            </a:r>
            <a:endParaRPr lang="nl-BE" sz="4600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969551"/>
              </p:ext>
            </p:extLst>
          </p:nvPr>
        </p:nvGraphicFramePr>
        <p:xfrm>
          <a:off x="827584" y="548680"/>
          <a:ext cx="5976664" cy="5212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88332"/>
                <a:gridCol w="2988332"/>
              </a:tblGrid>
              <a:tr h="346705">
                <a:tc>
                  <a:txBody>
                    <a:bodyPr/>
                    <a:lstStyle/>
                    <a:p>
                      <a:r>
                        <a:rPr lang="nl-BE" sz="3600" dirty="0" smtClean="0">
                          <a:solidFill>
                            <a:schemeClr val="tx1"/>
                          </a:solidFill>
                          <a:latin typeface="Broadway" pitchFamily="82" charset="0"/>
                        </a:rPr>
                        <a:t>Overzicht</a:t>
                      </a:r>
                      <a:endParaRPr lang="nl-BE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nl-BE" dirty="0" smtClean="0"/>
                        <a:t>Demo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nl-BE" dirty="0" smtClean="0"/>
                        <a:t>Wat is </a:t>
                      </a:r>
                      <a:r>
                        <a:rPr lang="nl-BE" dirty="0" err="1" smtClean="0"/>
                        <a:t>Lync</a:t>
                      </a:r>
                      <a:r>
                        <a:rPr lang="nl-BE" dirty="0" smtClean="0"/>
                        <a:t>?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nl-BE" dirty="0" smtClean="0"/>
                        <a:t>Tools: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Telefonie</a:t>
                      </a:r>
                    </a:p>
                  </a:txBody>
                  <a:tcPr/>
                </a:tc>
              </a:tr>
              <a:tr h="606734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Video-, audio- &amp; web-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BE" dirty="0" smtClean="0"/>
                        <a:t>      conferentie </a:t>
                      </a:r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Instant messaging</a:t>
                      </a:r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Outlook</a:t>
                      </a:r>
                    </a:p>
                  </a:txBody>
                  <a:tcPr/>
                </a:tc>
              </a:tr>
              <a:tr h="606734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BE" dirty="0" smtClean="0"/>
                        <a:t>Delen van</a:t>
                      </a:r>
                      <a:r>
                        <a:rPr lang="nl-BE" baseline="0" dirty="0" smtClean="0"/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BE" baseline="0" dirty="0" smtClean="0"/>
                        <a:t>     documenten/toepassingen</a:t>
                      </a:r>
                      <a:endParaRPr lang="nl-BE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nl-BE" dirty="0" err="1" smtClean="0"/>
                        <a:t>Lync</a:t>
                      </a:r>
                      <a:r>
                        <a:rPr lang="nl-BE" dirty="0" smtClean="0"/>
                        <a:t> werkt samen met …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nl-BE" dirty="0" smtClean="0"/>
                        <a:t>Benodigdheden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nl-BE" dirty="0" smtClean="0"/>
                        <a:t>Nieuwe toepassingen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nl-BE" dirty="0" err="1" smtClean="0"/>
                        <a:t>Lync</a:t>
                      </a:r>
                      <a:r>
                        <a:rPr lang="nl-BE" dirty="0" smtClean="0"/>
                        <a:t> &lt;-&gt;</a:t>
                      </a:r>
                      <a:r>
                        <a:rPr lang="nl-BE" baseline="0" dirty="0" smtClean="0"/>
                        <a:t> Msn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40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600" dirty="0" smtClean="0">
                <a:latin typeface="Broadway" pitchFamily="82" charset="0"/>
              </a:rPr>
              <a:t>Demo</a:t>
            </a:r>
            <a:endParaRPr lang="nl-BE" sz="4600" dirty="0">
              <a:latin typeface="Broadway" pitchFamily="82" charset="0"/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2736304" cy="3816424"/>
          </a:xfrm>
        </p:spPr>
        <p:txBody>
          <a:bodyPr vert="horz"/>
          <a:lstStyle/>
          <a:p>
            <a:endParaRPr lang="nl-BE" dirty="0">
              <a:solidFill>
                <a:srgbClr val="00B0F0"/>
              </a:solidFill>
              <a:hlinkClick r:id="rId3"/>
            </a:endParaRPr>
          </a:p>
          <a:p>
            <a:r>
              <a:rPr lang="nl-BE" sz="800" dirty="0">
                <a:solidFill>
                  <a:srgbClr val="00B0F0"/>
                </a:solidFill>
                <a:latin typeface="Broadway" pitchFamily="82" charset="0"/>
                <a:hlinkClick r:id="rId4"/>
              </a:rPr>
              <a:t>http://</a:t>
            </a:r>
            <a:r>
              <a:rPr lang="nl-BE" sz="800" dirty="0" smtClean="0">
                <a:solidFill>
                  <a:srgbClr val="00B0F0"/>
                </a:solidFill>
                <a:latin typeface="Broadway" pitchFamily="82" charset="0"/>
                <a:hlinkClick r:id="rId4"/>
              </a:rPr>
              <a:t>www.youtube.com/watch?v=yJCCZxa97Og&amp;feature=related</a:t>
            </a:r>
            <a:r>
              <a:rPr lang="nl-BE" sz="800" dirty="0" smtClean="0">
                <a:solidFill>
                  <a:srgbClr val="00B0F0"/>
                </a:solidFill>
                <a:latin typeface="Broadway" pitchFamily="82" charset="0"/>
              </a:rPr>
              <a:t> </a:t>
            </a:r>
            <a:endParaRPr lang="nl-BE" sz="800" dirty="0">
              <a:solidFill>
                <a:srgbClr val="00B0F0"/>
              </a:solidFill>
              <a:latin typeface="Broadway" pitchFamily="82" charset="0"/>
            </a:endParaRPr>
          </a:p>
        </p:txBody>
      </p:sp>
      <p:pic>
        <p:nvPicPr>
          <p:cNvPr id="1027" name="Picture 3" descr="C:\Users\Haike\Desktop\Microsoft_LYNC.png.jpg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3991532" cy="297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600" dirty="0" smtClean="0">
                <a:latin typeface="Broadway" pitchFamily="82" charset="0"/>
              </a:rPr>
              <a:t>Wat is </a:t>
            </a:r>
            <a:r>
              <a:rPr lang="nl-BE" sz="4600" dirty="0" err="1" smtClean="0">
                <a:latin typeface="Broadway" pitchFamily="82" charset="0"/>
              </a:rPr>
              <a:t>Lync</a:t>
            </a:r>
            <a:r>
              <a:rPr lang="nl-BE" sz="4600" dirty="0" smtClean="0">
                <a:latin typeface="Broadway" pitchFamily="82" charset="0"/>
              </a:rPr>
              <a:t> ?</a:t>
            </a:r>
            <a:endParaRPr lang="nl-BE" sz="4600" dirty="0">
              <a:latin typeface="Broadway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42741" y="980728"/>
            <a:ext cx="3312368" cy="3886200"/>
          </a:xfrm>
        </p:spPr>
        <p:txBody>
          <a:bodyPr>
            <a:normAutofit/>
          </a:bodyPr>
          <a:lstStyle/>
          <a:p>
            <a:r>
              <a:rPr lang="nl-BE" sz="1800" dirty="0" smtClean="0">
                <a:latin typeface="Arial" pitchFamily="34" charset="0"/>
                <a:cs typeface="Arial" pitchFamily="34" charset="0"/>
              </a:rPr>
              <a:t>Server voor </a:t>
            </a:r>
          </a:p>
          <a:p>
            <a:pPr marL="0" indent="0">
              <a:buNone/>
            </a:pPr>
            <a:r>
              <a:rPr lang="nl-BE" sz="1800" dirty="0" smtClean="0">
                <a:latin typeface="Arial" pitchFamily="34" charset="0"/>
                <a:cs typeface="Arial" pitchFamily="34" charset="0"/>
              </a:rPr>
              <a:t>    bedrijfscommunicatie </a:t>
            </a:r>
          </a:p>
          <a:p>
            <a:pPr marL="0" indent="0">
              <a:buNone/>
            </a:pPr>
            <a:endParaRPr lang="nl-B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1800" dirty="0" smtClean="0">
                <a:latin typeface="Arial" pitchFamily="34" charset="0"/>
                <a:cs typeface="Arial" pitchFamily="34" charset="0"/>
              </a:rPr>
              <a:t>Vergelijking met MSN</a:t>
            </a:r>
            <a:endParaRPr lang="nl-BE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7423"/>
            <a:ext cx="4559173" cy="3744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93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600" dirty="0">
                <a:latin typeface="Broadway" pitchFamily="82" charset="0"/>
              </a:rPr>
              <a:t>Tools</a:t>
            </a:r>
            <a:endParaRPr lang="nl-BE" sz="4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07904" y="941275"/>
            <a:ext cx="4680520" cy="4039344"/>
          </a:xfrm>
        </p:spPr>
        <p:txBody>
          <a:bodyPr/>
          <a:lstStyle/>
          <a:p>
            <a:r>
              <a:rPr lang="nl-BE" sz="1800" dirty="0" smtClean="0">
                <a:latin typeface="Arial" pitchFamily="34" charset="0"/>
                <a:cs typeface="Arial" pitchFamily="34" charset="0"/>
              </a:rPr>
              <a:t>Telefonie</a:t>
            </a:r>
          </a:p>
          <a:p>
            <a:pPr marL="0" indent="0">
              <a:buNone/>
            </a:pPr>
            <a:endParaRPr lang="nl-BE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nl-BE" sz="1600" dirty="0" smtClean="0">
                <a:latin typeface="Arial" pitchFamily="34" charset="0"/>
                <a:cs typeface="Arial" pitchFamily="34" charset="0"/>
              </a:rPr>
              <a:t>Bellen (vaste &amp; </a:t>
            </a:r>
            <a:r>
              <a:rPr lang="nl-BE" sz="1600" dirty="0">
                <a:latin typeface="Arial" pitchFamily="34" charset="0"/>
                <a:cs typeface="Arial" pitchFamily="34" charset="0"/>
              </a:rPr>
              <a:t>mobiele </a:t>
            </a:r>
            <a:r>
              <a:rPr lang="nl-BE" sz="1600" dirty="0" smtClean="0">
                <a:latin typeface="Arial" pitchFamily="34" charset="0"/>
                <a:cs typeface="Arial" pitchFamily="34" charset="0"/>
              </a:rPr>
              <a:t>net)</a:t>
            </a:r>
          </a:p>
          <a:p>
            <a:pPr marL="320040" lvl="1" indent="0">
              <a:buNone/>
            </a:pPr>
            <a:endParaRPr lang="nl-BE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nl-BE" sz="1600" dirty="0" smtClean="0">
                <a:latin typeface="Arial" pitchFamily="34" charset="0"/>
                <a:cs typeface="Arial" pitchFamily="34" charset="0"/>
              </a:rPr>
              <a:t>MS-applicatie -&gt; zoals een </a:t>
            </a:r>
          </a:p>
          <a:p>
            <a:pPr marL="320040" lvl="1" indent="0">
              <a:buNone/>
            </a:pPr>
            <a:r>
              <a:rPr lang="nl-BE" sz="1600" dirty="0" smtClean="0">
                <a:latin typeface="Arial" pitchFamily="34" charset="0"/>
                <a:cs typeface="Arial" pitchFamily="34" charset="0"/>
              </a:rPr>
              <a:t>     telefoonnummer in Word</a:t>
            </a:r>
          </a:p>
          <a:p>
            <a:pPr marL="320040" lvl="1" indent="0">
              <a:buNone/>
            </a:pPr>
            <a:endParaRPr lang="nl-BE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nl-BE" sz="1600" dirty="0">
                <a:latin typeface="Arial" pitchFamily="34" charset="0"/>
                <a:cs typeface="Arial" pitchFamily="34" charset="0"/>
              </a:rPr>
              <a:t>Gesprek voortzetten vanaf een andere </a:t>
            </a:r>
            <a:r>
              <a:rPr lang="nl-BE" sz="1600" dirty="0" smtClean="0">
                <a:latin typeface="Arial" pitchFamily="34" charset="0"/>
                <a:cs typeface="Arial" pitchFamily="34" charset="0"/>
              </a:rPr>
              <a:t>werkplek/ mobiel toestel</a:t>
            </a:r>
          </a:p>
          <a:p>
            <a:pPr marL="320040" lvl="1" indent="0">
              <a:buNone/>
            </a:pPr>
            <a:endParaRPr lang="nl-BE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nl-BE" sz="1600" dirty="0" smtClean="0">
                <a:latin typeface="Arial" pitchFamily="34" charset="0"/>
                <a:cs typeface="Arial" pitchFamily="34" charset="0"/>
              </a:rPr>
              <a:t>Besparing kosten</a:t>
            </a:r>
          </a:p>
          <a:p>
            <a:pPr marL="0" indent="0">
              <a:buNone/>
            </a:pPr>
            <a:r>
              <a:rPr lang="nl-BE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5" t="32953" r="62566" b="15044"/>
          <a:stretch/>
        </p:blipFill>
        <p:spPr bwMode="auto">
          <a:xfrm>
            <a:off x="755575" y="587382"/>
            <a:ext cx="2822307" cy="46805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5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600" dirty="0" smtClean="0">
                <a:latin typeface="Broadway" pitchFamily="82" charset="0"/>
              </a:rPr>
              <a:t>Tools</a:t>
            </a:r>
            <a:endParaRPr lang="nl-BE" sz="4600" dirty="0">
              <a:latin typeface="Broadway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476672"/>
            <a:ext cx="7543800" cy="2007096"/>
          </a:xfrm>
        </p:spPr>
        <p:txBody>
          <a:bodyPr/>
          <a:lstStyle/>
          <a:p>
            <a:r>
              <a:rPr lang="nl-BE" sz="1800" dirty="0" smtClean="0">
                <a:latin typeface="Arial" pitchFamily="34" charset="0"/>
                <a:cs typeface="Arial" pitchFamily="34" charset="0"/>
              </a:rPr>
              <a:t>Video-, audio- &amp; web- conferentie </a:t>
            </a:r>
          </a:p>
          <a:p>
            <a:endParaRPr lang="nl-BE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60" t="52019" r="21399" b="4969"/>
          <a:stretch/>
        </p:blipFill>
        <p:spPr bwMode="auto">
          <a:xfrm>
            <a:off x="815333" y="1777074"/>
            <a:ext cx="6829015" cy="31683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6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600" dirty="0" smtClean="0">
                <a:latin typeface="Broadway" pitchFamily="82" charset="0"/>
              </a:rPr>
              <a:t>Tools</a:t>
            </a:r>
            <a:endParaRPr lang="nl-BE" sz="4600" dirty="0">
              <a:latin typeface="Broadway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332656"/>
            <a:ext cx="2448272" cy="1584176"/>
          </a:xfrm>
        </p:spPr>
        <p:txBody>
          <a:bodyPr>
            <a:normAutofit/>
          </a:bodyPr>
          <a:lstStyle/>
          <a:p>
            <a:r>
              <a:rPr lang="nl-BE" sz="1800" dirty="0" smtClean="0">
                <a:latin typeface="Arial" pitchFamily="34" charset="0"/>
                <a:cs typeface="Arial" pitchFamily="34" charset="0"/>
              </a:rPr>
              <a:t>Instant messaging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4" y="1484784"/>
            <a:ext cx="6096000" cy="380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5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600" dirty="0">
                <a:latin typeface="Broadway" pitchFamily="82" charset="0"/>
              </a:rPr>
              <a:t>Tools</a:t>
            </a:r>
            <a:endParaRPr lang="nl-BE" sz="4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836712"/>
            <a:ext cx="7543800" cy="3886200"/>
          </a:xfrm>
        </p:spPr>
        <p:txBody>
          <a:bodyPr/>
          <a:lstStyle/>
          <a:p>
            <a:r>
              <a:rPr lang="nl-BE" sz="1800" dirty="0" smtClean="0">
                <a:latin typeface="Arial" pitchFamily="34" charset="0"/>
                <a:cs typeface="Arial" pitchFamily="34" charset="0"/>
              </a:rPr>
              <a:t>Outlook</a:t>
            </a:r>
          </a:p>
          <a:p>
            <a:pPr marL="0" indent="0">
              <a:buNone/>
            </a:pPr>
            <a:endParaRPr lang="nl-BE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nl-BE" sz="1600" dirty="0" smtClean="0">
                <a:latin typeface="Arial" pitchFamily="34" charset="0"/>
                <a:cs typeface="Arial" pitchFamily="34" charset="0"/>
              </a:rPr>
              <a:t>Wie beschikbaar? = status</a:t>
            </a:r>
          </a:p>
          <a:p>
            <a:pPr lvl="1">
              <a:buFont typeface="Wingdings" pitchFamily="2" charset="2"/>
              <a:buChar char="ü"/>
            </a:pPr>
            <a:endParaRPr lang="nl-BE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nl-BE" sz="1600" dirty="0" smtClean="0">
                <a:latin typeface="Arial" pitchFamily="34" charset="0"/>
                <a:cs typeface="Arial" pitchFamily="34" charset="0"/>
              </a:rPr>
              <a:t>Begeleiding samenwerking</a:t>
            </a:r>
          </a:p>
          <a:p>
            <a:pPr marL="320040" lvl="1" indent="0">
              <a:buNone/>
            </a:pPr>
            <a:endParaRPr lang="nl-BE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nl-BE" sz="1600" dirty="0" smtClean="0">
                <a:latin typeface="Arial" pitchFamily="34" charset="0"/>
                <a:cs typeface="Arial" pitchFamily="34" charset="0"/>
              </a:rPr>
              <a:t>Kalender </a:t>
            </a:r>
          </a:p>
          <a:p>
            <a:pPr marL="320040" lvl="1" indent="0">
              <a:buNone/>
            </a:pPr>
            <a:endParaRPr lang="nl-BE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nl-BE" sz="1600" dirty="0" smtClean="0">
                <a:latin typeface="Arial" pitchFamily="34" charset="0"/>
                <a:cs typeface="Arial" pitchFamily="34" charset="0"/>
              </a:rPr>
              <a:t>E-mails beheren</a:t>
            </a:r>
          </a:p>
          <a:p>
            <a:pPr>
              <a:buFont typeface="Wingdings" pitchFamily="2" charset="2"/>
              <a:buChar char="ü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77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4"/>
          <a:stretch/>
        </p:blipFill>
        <p:spPr bwMode="auto">
          <a:xfrm>
            <a:off x="251520" y="548680"/>
            <a:ext cx="8679498" cy="55721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3681</TotalTime>
  <Words>925</Words>
  <Application>Microsoft Office PowerPoint</Application>
  <PresentationFormat>Diavoorstelling (4:3)</PresentationFormat>
  <Paragraphs>165</Paragraphs>
  <Slides>15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NewsPrint</vt:lpstr>
      <vt:lpstr>Microsoft –Lync </vt:lpstr>
      <vt:lpstr>PowerPoint-presentatie</vt:lpstr>
      <vt:lpstr>Demo</vt:lpstr>
      <vt:lpstr>Wat is Lync ?</vt:lpstr>
      <vt:lpstr>Tools</vt:lpstr>
      <vt:lpstr>Tools</vt:lpstr>
      <vt:lpstr>Tools</vt:lpstr>
      <vt:lpstr>Tools</vt:lpstr>
      <vt:lpstr>PowerPoint-presentatie</vt:lpstr>
      <vt:lpstr>Tools</vt:lpstr>
      <vt:lpstr>Lync werkt met …</vt:lpstr>
      <vt:lpstr>Benodigdheden</vt:lpstr>
      <vt:lpstr>Nieuwe toepassingen</vt:lpstr>
      <vt:lpstr>Lync &lt;-&gt; Msn</vt:lpstr>
      <vt:lpstr>Bedankt voor jullie aandacht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Lync</dc:title>
  <dc:creator>Haike</dc:creator>
  <cp:lastModifiedBy>Haike</cp:lastModifiedBy>
  <cp:revision>115</cp:revision>
  <dcterms:created xsi:type="dcterms:W3CDTF">2012-03-13T09:03:04Z</dcterms:created>
  <dcterms:modified xsi:type="dcterms:W3CDTF">2012-04-02T13:57:59Z</dcterms:modified>
</cp:coreProperties>
</file>