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3" r:id="rId5"/>
    <p:sldId id="258" r:id="rId6"/>
    <p:sldId id="259" r:id="rId7"/>
    <p:sldId id="263" r:id="rId8"/>
    <p:sldId id="267" r:id="rId9"/>
    <p:sldId id="264" r:id="rId10"/>
    <p:sldId id="265" r:id="rId11"/>
    <p:sldId id="261" r:id="rId12"/>
    <p:sldId id="262" r:id="rId13"/>
    <p:sldId id="268" r:id="rId14"/>
    <p:sldId id="269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74" r:id="rId23"/>
    <p:sldId id="271" r:id="rId24"/>
    <p:sldId id="270" r:id="rId25"/>
    <p:sldId id="272" r:id="rId2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recht\Bureaublad\Eindwerk%20groendaken\Het%20Lids%20wi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NL"/>
  <c:style val="29"/>
  <c:chart>
    <c:autoTitleDeleted val="1"/>
    <c:plotArea>
      <c:layout/>
      <c:radarChart>
        <c:radarStyle val="marker"/>
        <c:ser>
          <c:idx val="0"/>
          <c:order val="0"/>
          <c:tx>
            <c:strRef>
              <c:f>Blad1!$C$2</c:f>
              <c:strCache>
                <c:ptCount val="1"/>
                <c:pt idx="0">
                  <c:v>Bestaande producten</c:v>
                </c:pt>
              </c:strCache>
            </c:strRef>
          </c:tx>
          <c:spPr>
            <a:ln w="38100" cap="flat" cmpd="sng" algn="ctr">
              <a:solidFill>
                <a:schemeClr val="accent1"/>
              </a:solidFill>
              <a:prstDash val="solid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c:spPr>
          <c:marker>
            <c:spPr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ln w="38100" cap="flat" cmpd="sng" algn="ctr">
                <a:solidFill>
                  <a:schemeClr val="accent1"/>
                </a:solidFill>
                <a:prstDash val="solid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c:spPr>
          </c:marker>
          <c:val>
            <c:numRef>
              <c:f>Blad1!$C$3:$C$10</c:f>
              <c:numCache>
                <c:formatCode>General</c:formatCode>
                <c:ptCount val="8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  <c:pt idx="4">
                  <c:v>3</c:v>
                </c:pt>
                <c:pt idx="5">
                  <c:v>5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</c:ser>
        <c:ser>
          <c:idx val="1"/>
          <c:order val="1"/>
          <c:tx>
            <c:strRef>
              <c:f>Blad1!$E$2</c:f>
              <c:strCache>
                <c:ptCount val="1"/>
                <c:pt idx="0">
                  <c:v>Nieuwe product</c:v>
                </c:pt>
              </c:strCache>
            </c:strRef>
          </c:tx>
          <c:spPr>
            <a:ln w="28575"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c:spPr>
          <c:marker>
            <c:spPr>
              <a:ln w="28575"/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c:spPr>
          </c:marker>
          <c:val>
            <c:numRef>
              <c:f>Blad1!$E$3:$E$10</c:f>
              <c:numCache>
                <c:formatCode>General</c:formatCode>
                <c:ptCount val="8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</c:numCache>
            </c:numRef>
          </c:val>
        </c:ser>
        <c:ser>
          <c:idx val="2"/>
          <c:order val="2"/>
          <c:tx>
            <c:strRef>
              <c:f>Blad1!$G$2</c:f>
              <c:strCache>
                <c:ptCount val="1"/>
                <c:pt idx="0">
                  <c:v>Dakpan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val>
            <c:numRef>
              <c:f>Blad1!$G$3:$G$10</c:f>
              <c:numCache>
                <c:formatCode>General</c:formatCode>
                <c:ptCount val="8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3</c:v>
                </c:pt>
              </c:numCache>
            </c:numRef>
          </c:val>
        </c:ser>
        <c:axId val="116872320"/>
        <c:axId val="116874240"/>
      </c:radarChart>
      <c:catAx>
        <c:axId val="116872320"/>
        <c:scaling>
          <c:orientation val="minMax"/>
        </c:scaling>
        <c:axPos val="b"/>
        <c:majorGridlines/>
        <c:majorTickMark val="none"/>
        <c:tickLblPos val="nextTo"/>
        <c:crossAx val="116874240"/>
        <c:crosses val="autoZero"/>
        <c:auto val="1"/>
        <c:lblAlgn val="ctr"/>
        <c:lblOffset val="100"/>
      </c:catAx>
      <c:valAx>
        <c:axId val="116874240"/>
        <c:scaling>
          <c:orientation val="minMax"/>
        </c:scaling>
        <c:axPos val="l"/>
        <c:majorGridlines/>
        <c:numFmt formatCode="General" sourceLinked="1"/>
        <c:tickLblPos val="nextTo"/>
        <c:crossAx val="116872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0283426110199704E-4"/>
          <c:y val="8.9554745955263054E-2"/>
          <c:w val="0.28653245267418498"/>
          <c:h val="0.21591538371136443"/>
        </c:manualLayout>
      </c:layout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1C0A-3EA8-4915-90A6-44184FFE25A2}" type="datetimeFigureOut">
              <a:rPr lang="nl-NL" smtClean="0"/>
              <a:pPr/>
              <a:t>2-2-2011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F6CE-F2B9-4817-900F-3843538E51E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1C0A-3EA8-4915-90A6-44184FFE25A2}" type="datetimeFigureOut">
              <a:rPr lang="nl-NL" smtClean="0"/>
              <a:pPr/>
              <a:t>2-2-2011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F6CE-F2B9-4817-900F-3843538E51E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1C0A-3EA8-4915-90A6-44184FFE25A2}" type="datetimeFigureOut">
              <a:rPr lang="nl-NL" smtClean="0"/>
              <a:pPr/>
              <a:t>2-2-2011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F6CE-F2B9-4817-900F-3843538E51E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1C0A-3EA8-4915-90A6-44184FFE25A2}" type="datetimeFigureOut">
              <a:rPr lang="nl-NL" smtClean="0"/>
              <a:pPr/>
              <a:t>2-2-2011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F6CE-F2B9-4817-900F-3843538E51E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1C0A-3EA8-4915-90A6-44184FFE25A2}" type="datetimeFigureOut">
              <a:rPr lang="nl-NL" smtClean="0"/>
              <a:pPr/>
              <a:t>2-2-2011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F6CE-F2B9-4817-900F-3843538E51E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1C0A-3EA8-4915-90A6-44184FFE25A2}" type="datetimeFigureOut">
              <a:rPr lang="nl-NL" smtClean="0"/>
              <a:pPr/>
              <a:t>2-2-2011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F6CE-F2B9-4817-900F-3843538E51E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1C0A-3EA8-4915-90A6-44184FFE25A2}" type="datetimeFigureOut">
              <a:rPr lang="nl-NL" smtClean="0"/>
              <a:pPr/>
              <a:t>2-2-2011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F6CE-F2B9-4817-900F-3843538E51E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1C0A-3EA8-4915-90A6-44184FFE25A2}" type="datetimeFigureOut">
              <a:rPr lang="nl-NL" smtClean="0"/>
              <a:pPr/>
              <a:t>2-2-2011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F6CE-F2B9-4817-900F-3843538E51E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1C0A-3EA8-4915-90A6-44184FFE25A2}" type="datetimeFigureOut">
              <a:rPr lang="nl-NL" smtClean="0"/>
              <a:pPr/>
              <a:t>2-2-2011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F6CE-F2B9-4817-900F-3843538E51E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1C0A-3EA8-4915-90A6-44184FFE25A2}" type="datetimeFigureOut">
              <a:rPr lang="nl-NL" smtClean="0"/>
              <a:pPr/>
              <a:t>2-2-2011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F6CE-F2B9-4817-900F-3843538E51E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1C0A-3EA8-4915-90A6-44184FFE25A2}" type="datetimeFigureOut">
              <a:rPr lang="nl-NL" smtClean="0"/>
              <a:pPr/>
              <a:t>2-2-2011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F6CE-F2B9-4817-900F-3843538E51E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86000"/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E1C0A-3EA8-4915-90A6-44184FFE25A2}" type="datetimeFigureOut">
              <a:rPr lang="nl-NL" smtClean="0"/>
              <a:pPr/>
              <a:t>2-2-2011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0F6CE-F2B9-4817-900F-3843538E51E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4282" y="2428868"/>
            <a:ext cx="7200928" cy="1470025"/>
          </a:xfrm>
        </p:spPr>
        <p:txBody>
          <a:bodyPr/>
          <a:lstStyle/>
          <a:p>
            <a:r>
              <a:rPr lang="nl-BE" dirty="0" smtClean="0"/>
              <a:t>Hellend groendak voor elk dak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0" y="1785926"/>
            <a:ext cx="742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INLEIDING I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OPDRACHT I GEWICHT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ONTWERP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I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DUURZAAM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 VOORDELEN I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BESLUIT</a:t>
            </a:r>
            <a:endParaRPr lang="nl-BE" sz="1100" b="1" dirty="0" smtClean="0">
              <a:solidFill>
                <a:schemeClr val="bg1"/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17" name="Ondertitel 16"/>
          <p:cNvSpPr txBox="1">
            <a:spLocks noGrp="1"/>
          </p:cNvSpPr>
          <p:nvPr>
            <p:ph type="subTitle" idx="1"/>
          </p:nvPr>
        </p:nvSpPr>
        <p:spPr>
          <a:xfrm>
            <a:off x="357158" y="5643578"/>
            <a:ext cx="8223918" cy="307777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l"/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Student: 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Brecht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Decraecker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I   Promotor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Howest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: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Jan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Detand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Promotor   I   Promotor Floradak: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Marcel Eykens</a:t>
            </a:r>
            <a:endParaRPr lang="nl-NL" sz="1400" dirty="0">
              <a:solidFill>
                <a:schemeClr val="bg1"/>
              </a:solidFill>
              <a:effectLst>
                <a:reflection blurRad="6350" stA="55000" endA="50" endPos="85000" dir="5400000" sy="-100000" algn="bl" rotWithShape="0"/>
              </a:effectLst>
              <a:latin typeface="+mj-lt"/>
            </a:endParaRPr>
          </a:p>
        </p:txBody>
      </p:sp>
      <p:pic>
        <p:nvPicPr>
          <p:cNvPr id="1035" name="Picture 11" descr="C:\Documents and Settings\Brecht\Bureaublad\klaproos\klaproos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3714752"/>
            <a:ext cx="5357850" cy="1626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ndertitel 16"/>
          <p:cNvSpPr txBox="1">
            <a:spLocks noGrp="1"/>
          </p:cNvSpPr>
          <p:nvPr>
            <p:ph type="subTitle" idx="1"/>
          </p:nvPr>
        </p:nvSpPr>
        <p:spPr>
          <a:xfrm>
            <a:off x="357158" y="5643578"/>
            <a:ext cx="8223918" cy="307777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l"/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Student: 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Brecht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Decraecker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 I   Promotor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Howest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: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Jan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Detand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 Promotor   I   Promotor Floradak: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Marcel Eykens</a:t>
            </a:r>
            <a:endParaRPr lang="nl-NL" sz="1400" dirty="0">
              <a:solidFill>
                <a:schemeClr val="bg1"/>
              </a:solidFill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  <p:graphicFrame>
        <p:nvGraphicFramePr>
          <p:cNvPr id="11" name="Tijdelijke aanduiding voor inhoud 4"/>
          <p:cNvGraphicFramePr>
            <a:graphicFrameLocks/>
          </p:cNvGraphicFramePr>
          <p:nvPr/>
        </p:nvGraphicFramePr>
        <p:xfrm>
          <a:off x="1000100" y="2928934"/>
          <a:ext cx="6931006" cy="1134995"/>
        </p:xfrm>
        <a:graphic>
          <a:graphicData uri="http://schemas.openxmlformats.org/drawingml/2006/table">
            <a:tbl>
              <a:tblPr/>
              <a:tblGrid>
                <a:gridCol w="901486"/>
                <a:gridCol w="2263876"/>
                <a:gridCol w="1849426"/>
                <a:gridCol w="1916218"/>
              </a:tblGrid>
              <a:tr h="4529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2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348" marR="473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Verloren substraat (gr)</a:t>
                      </a:r>
                      <a:endParaRPr lang="nl-NL" sz="12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348" marR="473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Hoeveelheid opgenomen water (l)</a:t>
                      </a:r>
                      <a:endParaRPr lang="nl-NL" sz="12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348" marR="473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Totale gewicht (kg)</a:t>
                      </a:r>
                      <a:endParaRPr lang="nl-NL" sz="12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348" marR="473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3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40°</a:t>
                      </a:r>
                      <a:endParaRPr lang="nl-NL" sz="12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47348" marR="473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7348" marR="473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42,2</a:t>
                      </a:r>
                    </a:p>
                  </a:txBody>
                  <a:tcPr marL="47348" marR="473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2273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30°</a:t>
                      </a:r>
                      <a:endParaRPr lang="nl-NL" sz="12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47348" marR="47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47348" marR="47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43,2</a:t>
                      </a:r>
                    </a:p>
                  </a:txBody>
                  <a:tcPr marL="47348" marR="47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3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20°</a:t>
                      </a:r>
                      <a:endParaRPr lang="nl-NL" sz="12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348" marR="47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47348" marR="47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7348" marR="47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44,2</a:t>
                      </a:r>
                    </a:p>
                  </a:txBody>
                  <a:tcPr marL="47348" marR="47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el 17"/>
          <p:cNvGraphicFramePr>
            <a:graphicFrameLocks noGrp="1"/>
          </p:cNvGraphicFramePr>
          <p:nvPr/>
        </p:nvGraphicFramePr>
        <p:xfrm>
          <a:off x="1000100" y="4500570"/>
          <a:ext cx="6858048" cy="1143009"/>
        </p:xfrm>
        <a:graphic>
          <a:graphicData uri="http://schemas.openxmlformats.org/drawingml/2006/table">
            <a:tbl>
              <a:tblPr/>
              <a:tblGrid>
                <a:gridCol w="924630"/>
                <a:gridCol w="2321999"/>
                <a:gridCol w="1896907"/>
                <a:gridCol w="1714512"/>
              </a:tblGrid>
              <a:tr h="452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2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Verloren substraat (gr)</a:t>
                      </a:r>
                      <a:endParaRPr lang="nl-NL" sz="12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Hoeveelheid opgenomen water (l)</a:t>
                      </a:r>
                      <a:endParaRPr lang="nl-NL" sz="12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Totale gewicht (kg)</a:t>
                      </a:r>
                      <a:endParaRPr lang="nl-NL" sz="12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40°</a:t>
                      </a:r>
                      <a:endParaRPr lang="nl-NL" sz="12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42,2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230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30°</a:t>
                      </a:r>
                      <a:endParaRPr lang="nl-NL" sz="12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42,2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20°</a:t>
                      </a:r>
                      <a:endParaRPr lang="nl-NL" sz="12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45,2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  <p:sp>
        <p:nvSpPr>
          <p:cNvPr id="19" name="Tekstvak 18"/>
          <p:cNvSpPr txBox="1"/>
          <p:nvPr/>
        </p:nvSpPr>
        <p:spPr>
          <a:xfrm>
            <a:off x="428596" y="2571744"/>
            <a:ext cx="3295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Test 1: Na 5 minuten beregening</a:t>
            </a:r>
            <a:endParaRPr lang="nl-NL" dirty="0"/>
          </a:p>
        </p:txBody>
      </p:sp>
      <p:sp>
        <p:nvSpPr>
          <p:cNvPr id="20" name="Tekstvak 19"/>
          <p:cNvSpPr txBox="1"/>
          <p:nvPr/>
        </p:nvSpPr>
        <p:spPr>
          <a:xfrm>
            <a:off x="428596" y="4143380"/>
            <a:ext cx="3415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Test 2: Na 10 minuten beregening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0" y="1785926"/>
            <a:ext cx="742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INLEIDING I OPDRACHT I </a:t>
            </a:r>
            <a:r>
              <a:rPr lang="nl-BE" sz="24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GEWICHT </a:t>
            </a:r>
            <a:r>
              <a:rPr lang="nl-BE" sz="24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ONTWERP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I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DUURZAAM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 VOORDELEN I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BESLUIT</a:t>
            </a:r>
            <a:endParaRPr lang="nl-BE" sz="1100" b="1" dirty="0" smtClean="0">
              <a:solidFill>
                <a:schemeClr val="bg1"/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71472" y="3000372"/>
            <a:ext cx="3929090" cy="2286016"/>
          </a:xfrm>
        </p:spPr>
        <p:txBody>
          <a:bodyPr/>
          <a:lstStyle/>
          <a:p>
            <a:pPr>
              <a:buNone/>
            </a:pPr>
            <a:r>
              <a:rPr lang="nl-BE" dirty="0" smtClean="0"/>
              <a:t>   </a:t>
            </a:r>
            <a:r>
              <a:rPr lang="nl-BE" sz="1800" dirty="0" smtClean="0"/>
              <a:t>Van rijstveld tot groendak:</a:t>
            </a:r>
          </a:p>
          <a:p>
            <a:pPr lvl="1">
              <a:buFont typeface="Arial" pitchFamily="34" charset="0"/>
              <a:buChar char="•"/>
            </a:pPr>
            <a:r>
              <a:rPr lang="nl-BE" sz="1800" dirty="0" smtClean="0"/>
              <a:t>Getrapte begroeiing</a:t>
            </a:r>
          </a:p>
          <a:p>
            <a:pPr lvl="1">
              <a:buFont typeface="Arial" pitchFamily="34" charset="0"/>
              <a:buChar char="•"/>
            </a:pPr>
            <a:r>
              <a:rPr lang="nl-BE" sz="1800" dirty="0" smtClean="0"/>
              <a:t>Reservoirs</a:t>
            </a:r>
          </a:p>
          <a:p>
            <a:pPr lvl="1">
              <a:buFont typeface="Arial" pitchFamily="34" charset="0"/>
              <a:buChar char="•"/>
            </a:pPr>
            <a:r>
              <a:rPr lang="nl-BE" sz="1800" dirty="0" smtClean="0"/>
              <a:t>Overloopsysteem</a:t>
            </a:r>
          </a:p>
          <a:p>
            <a:pPr lvl="1">
              <a:buFont typeface="Arial" pitchFamily="34" charset="0"/>
              <a:buChar char="•"/>
            </a:pPr>
            <a:r>
              <a:rPr lang="nl-BE" sz="1800" dirty="0" smtClean="0"/>
              <a:t>Eeuwenoude techniek</a:t>
            </a:r>
            <a:endParaRPr lang="nl-NL" sz="1800" dirty="0"/>
          </a:p>
        </p:txBody>
      </p:sp>
      <p:pic>
        <p:nvPicPr>
          <p:cNvPr id="3074" name="Picture 2" descr="C:\Documents and Settings\Brecht\Bureaublad\Eindwerk groendaken\rijstveld.bmp"/>
          <p:cNvPicPr>
            <a:picLocks noChangeAspect="1" noChangeArrowheads="1"/>
          </p:cNvPicPr>
          <p:nvPr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4929190" y="2857496"/>
            <a:ext cx="3295641" cy="2466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kstvak 9"/>
          <p:cNvSpPr txBox="1"/>
          <p:nvPr/>
        </p:nvSpPr>
        <p:spPr>
          <a:xfrm>
            <a:off x="0" y="1785926"/>
            <a:ext cx="742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INLEIDING I OPDRACHT I GEWICHT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 </a:t>
            </a:r>
            <a:r>
              <a:rPr lang="nl-BE" sz="24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ONTWERP</a:t>
            </a:r>
            <a:r>
              <a:rPr lang="nl-BE" sz="24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I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DUURZAAM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 VOORDELEN I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BESLUIT</a:t>
            </a:r>
            <a:endParaRPr lang="nl-BE" sz="1100" b="1" dirty="0" smtClean="0">
              <a:solidFill>
                <a:schemeClr val="bg1"/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Brecht\Bureaublad\Eindwerk groendaken\rijstveld.bmp"/>
          <p:cNvPicPr>
            <a:picLocks noChangeAspect="1" noChangeArrowheads="1"/>
          </p:cNvPicPr>
          <p:nvPr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4929190" y="2857496"/>
            <a:ext cx="3295641" cy="2466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 flipH="1">
            <a:off x="5000628" y="2857496"/>
            <a:ext cx="295427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642910" y="2643182"/>
            <a:ext cx="410392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vak 8"/>
          <p:cNvSpPr txBox="1"/>
          <p:nvPr/>
        </p:nvSpPr>
        <p:spPr>
          <a:xfrm>
            <a:off x="0" y="1785926"/>
            <a:ext cx="742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INLEIDING I OPDRACHT I GEWICHT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 </a:t>
            </a:r>
            <a:r>
              <a:rPr lang="nl-BE" sz="24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ONTWERP</a:t>
            </a:r>
            <a:r>
              <a:rPr lang="nl-BE" sz="24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I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DUURZAAM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 VOORDELEN I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BESLUIT</a:t>
            </a:r>
            <a:endParaRPr lang="nl-BE" sz="1100" b="1" dirty="0" smtClean="0">
              <a:solidFill>
                <a:schemeClr val="bg1"/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hoek 21"/>
          <p:cNvSpPr/>
          <p:nvPr/>
        </p:nvSpPr>
        <p:spPr>
          <a:xfrm>
            <a:off x="0" y="3286124"/>
            <a:ext cx="9144000" cy="2143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86380" y="3286124"/>
            <a:ext cx="2259627" cy="20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4282" y="2571744"/>
            <a:ext cx="7200928" cy="2928957"/>
          </a:xfrm>
        </p:spPr>
        <p:txBody>
          <a:bodyPr anchor="t">
            <a:normAutofit/>
          </a:bodyPr>
          <a:lstStyle/>
          <a:p>
            <a:pPr algn="l"/>
            <a:r>
              <a:rPr lang="nl-BE" sz="2000" dirty="0" smtClean="0"/>
              <a:t>Overlapping </a:t>
            </a:r>
            <a:r>
              <a:rPr lang="nl-BE" sz="2000" dirty="0" smtClean="0"/>
              <a:t>(verticaal</a:t>
            </a:r>
            <a:r>
              <a:rPr lang="nl-BE" sz="2000" dirty="0" smtClean="0"/>
              <a:t>):</a:t>
            </a:r>
            <a:r>
              <a:rPr lang="nl-BE" sz="1600" dirty="0" smtClean="0"/>
              <a:t/>
            </a:r>
            <a:br>
              <a:rPr lang="nl-BE" sz="1600" dirty="0" smtClean="0"/>
            </a:br>
            <a:endParaRPr lang="nl-NL" sz="1600" dirty="0"/>
          </a:p>
        </p:txBody>
      </p:sp>
      <p:sp>
        <p:nvSpPr>
          <p:cNvPr id="17" name="Ondertitel 16"/>
          <p:cNvSpPr txBox="1">
            <a:spLocks noGrp="1"/>
          </p:cNvSpPr>
          <p:nvPr>
            <p:ph type="subTitle" idx="1"/>
          </p:nvPr>
        </p:nvSpPr>
        <p:spPr>
          <a:xfrm>
            <a:off x="357158" y="5643578"/>
            <a:ext cx="8223918" cy="307777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l"/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Student: 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Brecht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Decraecker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I   Promotor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Howest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: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Jan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Detand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Promotor   I   Promotor Floradak: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Marcel Eykens</a:t>
            </a:r>
            <a:endParaRPr lang="nl-NL" sz="1400" dirty="0">
              <a:solidFill>
                <a:schemeClr val="bg1"/>
              </a:solidFill>
              <a:effectLst>
                <a:reflection blurRad="6350" stA="55000" endA="50" endPos="85000" dir="5400000" sy="-100000" algn="bl" rotWithShape="0"/>
              </a:effectLst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3286124"/>
            <a:ext cx="4214842" cy="211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al 6"/>
          <p:cNvSpPr/>
          <p:nvPr/>
        </p:nvSpPr>
        <p:spPr>
          <a:xfrm>
            <a:off x="2000232" y="4214818"/>
            <a:ext cx="714380" cy="642942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Gelijkbenige driehoek 7"/>
          <p:cNvSpPr/>
          <p:nvPr/>
        </p:nvSpPr>
        <p:spPr>
          <a:xfrm rot="5400000" flipH="1">
            <a:off x="2821769" y="4536289"/>
            <a:ext cx="214314" cy="28575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Gelijkbenige driehoek 8"/>
          <p:cNvSpPr/>
          <p:nvPr/>
        </p:nvSpPr>
        <p:spPr>
          <a:xfrm rot="5400000" flipH="1">
            <a:off x="3178959" y="4536289"/>
            <a:ext cx="214314" cy="28575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Gelijkbenige driehoek 9"/>
          <p:cNvSpPr/>
          <p:nvPr/>
        </p:nvSpPr>
        <p:spPr>
          <a:xfrm rot="5400000" flipH="1">
            <a:off x="3536149" y="4536289"/>
            <a:ext cx="214314" cy="28575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Gelijkbenige driehoek 10"/>
          <p:cNvSpPr/>
          <p:nvPr/>
        </p:nvSpPr>
        <p:spPr>
          <a:xfrm rot="1890395" flipH="1">
            <a:off x="4702307" y="3892564"/>
            <a:ext cx="214314" cy="28575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Gelijkbenige driehoek 11"/>
          <p:cNvSpPr/>
          <p:nvPr/>
        </p:nvSpPr>
        <p:spPr>
          <a:xfrm rot="5400000" flipH="1">
            <a:off x="5393537" y="3536157"/>
            <a:ext cx="214314" cy="28575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Gelijkbenige driehoek 12"/>
          <p:cNvSpPr/>
          <p:nvPr/>
        </p:nvSpPr>
        <p:spPr>
          <a:xfrm rot="6242350" flipH="1">
            <a:off x="5772453" y="3567615"/>
            <a:ext cx="214314" cy="28575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Gelijkbenige driehoek 14"/>
          <p:cNvSpPr/>
          <p:nvPr/>
        </p:nvSpPr>
        <p:spPr>
          <a:xfrm rot="4192620" flipH="1">
            <a:off x="4984955" y="3590361"/>
            <a:ext cx="239005" cy="28575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Gelijkbenige driehoek 18"/>
          <p:cNvSpPr/>
          <p:nvPr/>
        </p:nvSpPr>
        <p:spPr>
          <a:xfrm rot="5400000" flipH="1">
            <a:off x="3893339" y="4536289"/>
            <a:ext cx="214314" cy="28575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Gelijkbenige driehoek 19"/>
          <p:cNvSpPr/>
          <p:nvPr/>
        </p:nvSpPr>
        <p:spPr>
          <a:xfrm rot="3428538" flipH="1">
            <a:off x="4250529" y="4464851"/>
            <a:ext cx="214314" cy="28575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Gelijkbenige driehoek 20"/>
          <p:cNvSpPr/>
          <p:nvPr/>
        </p:nvSpPr>
        <p:spPr>
          <a:xfrm rot="2027591" flipH="1">
            <a:off x="4481285" y="4176048"/>
            <a:ext cx="214314" cy="28575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/>
          <p:cNvSpPr txBox="1"/>
          <p:nvPr/>
        </p:nvSpPr>
        <p:spPr>
          <a:xfrm>
            <a:off x="0" y="1785926"/>
            <a:ext cx="742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INLEIDING I OPDRACHT I GEWICHT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 </a:t>
            </a:r>
            <a:r>
              <a:rPr lang="nl-BE" sz="24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ONTWERP</a:t>
            </a:r>
            <a:r>
              <a:rPr lang="nl-BE" sz="24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I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DUURZAAM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 VOORDELEN I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BESLUIT</a:t>
            </a:r>
            <a:endParaRPr lang="nl-BE" sz="1100" b="1" dirty="0" smtClean="0">
              <a:solidFill>
                <a:schemeClr val="bg1"/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hoek 21"/>
          <p:cNvSpPr/>
          <p:nvPr/>
        </p:nvSpPr>
        <p:spPr>
          <a:xfrm>
            <a:off x="142844" y="3286124"/>
            <a:ext cx="8858312" cy="2143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86380" y="3286124"/>
            <a:ext cx="2234526" cy="20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1538" y="3286124"/>
            <a:ext cx="2423999" cy="20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4282" y="2571744"/>
            <a:ext cx="7200928" cy="2928957"/>
          </a:xfrm>
        </p:spPr>
        <p:txBody>
          <a:bodyPr anchor="t">
            <a:normAutofit/>
          </a:bodyPr>
          <a:lstStyle/>
          <a:p>
            <a:pPr algn="l"/>
            <a:r>
              <a:rPr lang="nl-BE" sz="2000" dirty="0" smtClean="0"/>
              <a:t>Overlapping </a:t>
            </a:r>
            <a:r>
              <a:rPr lang="nl-BE" sz="2000" dirty="0" smtClean="0"/>
              <a:t>(horizontaal</a:t>
            </a:r>
            <a:r>
              <a:rPr lang="nl-BE" sz="2000" dirty="0" smtClean="0"/>
              <a:t>):</a:t>
            </a:r>
            <a:r>
              <a:rPr lang="nl-BE" sz="1600" dirty="0" smtClean="0"/>
              <a:t/>
            </a:r>
            <a:br>
              <a:rPr lang="nl-BE" sz="1600" dirty="0" smtClean="0"/>
            </a:br>
            <a:endParaRPr lang="nl-NL" sz="1600" dirty="0"/>
          </a:p>
        </p:txBody>
      </p:sp>
      <p:sp>
        <p:nvSpPr>
          <p:cNvPr id="17" name="Ondertitel 16"/>
          <p:cNvSpPr txBox="1">
            <a:spLocks noGrp="1"/>
          </p:cNvSpPr>
          <p:nvPr>
            <p:ph type="subTitle" idx="1"/>
          </p:nvPr>
        </p:nvSpPr>
        <p:spPr>
          <a:xfrm>
            <a:off x="357158" y="5643578"/>
            <a:ext cx="8223918" cy="307777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l"/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Student: 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Brecht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Decraecker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I   Promotor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Howest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: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Jan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Detand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Promotor   I   Promotor Floradak: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Marcel Eykens</a:t>
            </a:r>
            <a:endParaRPr lang="nl-NL" sz="1400" dirty="0">
              <a:solidFill>
                <a:schemeClr val="bg1"/>
              </a:solidFill>
              <a:effectLst>
                <a:reflection blurRad="6350" stA="55000" endA="50" endPos="85000" dir="5400000" sy="-100000" algn="bl" rotWithShape="0"/>
              </a:effectLst>
              <a:latin typeface="+mj-lt"/>
            </a:endParaRPr>
          </a:p>
        </p:txBody>
      </p:sp>
      <p:sp>
        <p:nvSpPr>
          <p:cNvPr id="7" name="Ovaal 6"/>
          <p:cNvSpPr/>
          <p:nvPr/>
        </p:nvSpPr>
        <p:spPr>
          <a:xfrm>
            <a:off x="1928794" y="4071942"/>
            <a:ext cx="714380" cy="642942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Gelijkbenige driehoek 7"/>
          <p:cNvSpPr/>
          <p:nvPr/>
        </p:nvSpPr>
        <p:spPr>
          <a:xfrm rot="6795791" flipH="1">
            <a:off x="2852475" y="4441131"/>
            <a:ext cx="214314" cy="28575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Gelijkbenige driehoek 8"/>
          <p:cNvSpPr/>
          <p:nvPr/>
        </p:nvSpPr>
        <p:spPr>
          <a:xfrm rot="5400000" flipH="1">
            <a:off x="3178959" y="4536289"/>
            <a:ext cx="214314" cy="28575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Gelijkbenige driehoek 9"/>
          <p:cNvSpPr/>
          <p:nvPr/>
        </p:nvSpPr>
        <p:spPr>
          <a:xfrm rot="5400000" flipH="1">
            <a:off x="3536149" y="4536289"/>
            <a:ext cx="214314" cy="28575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Gelijkbenige driehoek 10"/>
          <p:cNvSpPr/>
          <p:nvPr/>
        </p:nvSpPr>
        <p:spPr>
          <a:xfrm rot="1890395" flipH="1">
            <a:off x="4702307" y="3892564"/>
            <a:ext cx="214314" cy="28575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Gelijkbenige driehoek 11"/>
          <p:cNvSpPr/>
          <p:nvPr/>
        </p:nvSpPr>
        <p:spPr>
          <a:xfrm rot="5400000" flipH="1">
            <a:off x="5393537" y="3536157"/>
            <a:ext cx="214314" cy="28575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Gelijkbenige driehoek 12"/>
          <p:cNvSpPr/>
          <p:nvPr/>
        </p:nvSpPr>
        <p:spPr>
          <a:xfrm rot="6242350" flipH="1">
            <a:off x="5772453" y="3567615"/>
            <a:ext cx="214314" cy="28575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Gelijkbenige driehoek 14"/>
          <p:cNvSpPr/>
          <p:nvPr/>
        </p:nvSpPr>
        <p:spPr>
          <a:xfrm rot="4192620" flipH="1">
            <a:off x="4984955" y="3590361"/>
            <a:ext cx="239005" cy="28575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Gelijkbenige driehoek 18"/>
          <p:cNvSpPr/>
          <p:nvPr/>
        </p:nvSpPr>
        <p:spPr>
          <a:xfrm rot="5400000" flipH="1">
            <a:off x="3893339" y="4536289"/>
            <a:ext cx="214314" cy="28575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Gelijkbenige driehoek 19"/>
          <p:cNvSpPr/>
          <p:nvPr/>
        </p:nvSpPr>
        <p:spPr>
          <a:xfrm rot="3428538" flipH="1">
            <a:off x="4250529" y="4464851"/>
            <a:ext cx="214314" cy="28575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Gelijkbenige driehoek 20"/>
          <p:cNvSpPr/>
          <p:nvPr/>
        </p:nvSpPr>
        <p:spPr>
          <a:xfrm rot="2027591" flipH="1">
            <a:off x="4481285" y="4176048"/>
            <a:ext cx="214314" cy="28575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/>
          <p:cNvSpPr txBox="1"/>
          <p:nvPr/>
        </p:nvSpPr>
        <p:spPr>
          <a:xfrm>
            <a:off x="0" y="1785926"/>
            <a:ext cx="742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INLEIDING I OPDRACHT I GEWICHT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 </a:t>
            </a:r>
            <a:r>
              <a:rPr lang="nl-BE" sz="24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ONTWERP</a:t>
            </a:r>
            <a:r>
              <a:rPr lang="nl-BE" sz="24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I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DUURZAAM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 VOORDELEN I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BESLUIT</a:t>
            </a:r>
            <a:endParaRPr lang="nl-BE" sz="1100" b="1" dirty="0" smtClean="0">
              <a:solidFill>
                <a:schemeClr val="bg1"/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hoek 21"/>
          <p:cNvSpPr/>
          <p:nvPr/>
        </p:nvSpPr>
        <p:spPr>
          <a:xfrm>
            <a:off x="0" y="3286124"/>
            <a:ext cx="9144000" cy="2143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4282" y="2571744"/>
            <a:ext cx="7200928" cy="2928957"/>
          </a:xfrm>
        </p:spPr>
        <p:txBody>
          <a:bodyPr anchor="t">
            <a:normAutofit/>
          </a:bodyPr>
          <a:lstStyle/>
          <a:p>
            <a:pPr algn="l"/>
            <a:r>
              <a:rPr lang="nl-BE" sz="2000" dirty="0" smtClean="0"/>
              <a:t>Stap 1: Onderdakfolie: </a:t>
            </a:r>
            <a:r>
              <a:rPr lang="nl-BE" sz="1600" dirty="0" smtClean="0"/>
              <a:t/>
            </a:r>
            <a:br>
              <a:rPr lang="nl-BE" sz="1600" dirty="0" smtClean="0"/>
            </a:br>
            <a:endParaRPr lang="nl-NL" sz="1600" dirty="0"/>
          </a:p>
        </p:txBody>
      </p:sp>
      <p:sp>
        <p:nvSpPr>
          <p:cNvPr id="17" name="Ondertitel 16"/>
          <p:cNvSpPr txBox="1">
            <a:spLocks noGrp="1"/>
          </p:cNvSpPr>
          <p:nvPr>
            <p:ph type="subTitle" idx="1"/>
          </p:nvPr>
        </p:nvSpPr>
        <p:spPr>
          <a:xfrm>
            <a:off x="357158" y="5643578"/>
            <a:ext cx="8223918" cy="307777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l"/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Student: 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Brecht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Decraecker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I   Promotor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Howest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: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Jan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Detand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Promotor   I   Promotor Floradak: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Marcel Eykens</a:t>
            </a:r>
            <a:endParaRPr lang="nl-NL" sz="1400" dirty="0">
              <a:solidFill>
                <a:schemeClr val="bg1"/>
              </a:solidFill>
              <a:effectLst>
                <a:reflection blurRad="6350" stA="55000" endA="50" endPos="85000" dir="5400000" sy="-100000" algn="bl" rotWithShape="0"/>
              </a:effectLst>
              <a:latin typeface="+mj-lt"/>
            </a:endParaRPr>
          </a:p>
        </p:txBody>
      </p:sp>
      <p:sp>
        <p:nvSpPr>
          <p:cNvPr id="25" name="Gelijkbenige driehoek 24"/>
          <p:cNvSpPr/>
          <p:nvPr/>
        </p:nvSpPr>
        <p:spPr>
          <a:xfrm rot="5400000" flipH="1">
            <a:off x="4107653" y="4250537"/>
            <a:ext cx="214314" cy="28575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14942" y="3357562"/>
            <a:ext cx="2500330" cy="204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8662" y="3357562"/>
            <a:ext cx="200026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Gelijkbenige driehoek 14"/>
          <p:cNvSpPr/>
          <p:nvPr/>
        </p:nvSpPr>
        <p:spPr>
          <a:xfrm rot="5400000" flipH="1">
            <a:off x="4679157" y="4250537"/>
            <a:ext cx="214314" cy="28575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Gelijkbenige driehoek 17"/>
          <p:cNvSpPr/>
          <p:nvPr/>
        </p:nvSpPr>
        <p:spPr>
          <a:xfrm rot="5400000" flipH="1">
            <a:off x="3536149" y="4250537"/>
            <a:ext cx="214314" cy="28575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0" y="1785926"/>
            <a:ext cx="742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INLEIDING I OPDRACHT I GEWICHT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 </a:t>
            </a:r>
            <a:r>
              <a:rPr lang="nl-BE" sz="24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ONTWERP</a:t>
            </a:r>
            <a:r>
              <a:rPr lang="nl-BE" sz="24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I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DUURZAAM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 VOORDELEN I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BESLUIT</a:t>
            </a:r>
            <a:endParaRPr lang="nl-BE" sz="1100" b="1" dirty="0" smtClean="0">
              <a:solidFill>
                <a:schemeClr val="bg1"/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hoek 21"/>
          <p:cNvSpPr/>
          <p:nvPr/>
        </p:nvSpPr>
        <p:spPr>
          <a:xfrm>
            <a:off x="0" y="3286124"/>
            <a:ext cx="9144000" cy="2143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4282" y="2571744"/>
            <a:ext cx="7200928" cy="2928957"/>
          </a:xfrm>
        </p:spPr>
        <p:txBody>
          <a:bodyPr anchor="t">
            <a:normAutofit/>
          </a:bodyPr>
          <a:lstStyle/>
          <a:p>
            <a:pPr algn="l"/>
            <a:r>
              <a:rPr lang="nl-BE" sz="2000" dirty="0" smtClean="0"/>
              <a:t>Stap 2: Van rechtsonder naar </a:t>
            </a:r>
            <a:r>
              <a:rPr lang="nl-BE" sz="2000" dirty="0" smtClean="0"/>
              <a:t>linksboven:</a:t>
            </a:r>
            <a:r>
              <a:rPr lang="nl-BE" sz="1600" dirty="0" smtClean="0"/>
              <a:t/>
            </a:r>
            <a:br>
              <a:rPr lang="nl-BE" sz="1600" dirty="0" smtClean="0"/>
            </a:br>
            <a:endParaRPr lang="nl-NL" sz="1600" dirty="0"/>
          </a:p>
        </p:txBody>
      </p:sp>
      <p:sp>
        <p:nvSpPr>
          <p:cNvPr id="17" name="Ondertitel 16"/>
          <p:cNvSpPr txBox="1">
            <a:spLocks noGrp="1"/>
          </p:cNvSpPr>
          <p:nvPr>
            <p:ph type="subTitle" idx="1"/>
          </p:nvPr>
        </p:nvSpPr>
        <p:spPr>
          <a:xfrm>
            <a:off x="357158" y="5643578"/>
            <a:ext cx="8223918" cy="307777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l"/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Student: 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Brecht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Decraecker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I   Promotor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Howest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: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Jan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Detand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Promotor   I   Promotor Floradak: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Marcel Eykens</a:t>
            </a:r>
            <a:endParaRPr lang="nl-NL" sz="1400" dirty="0">
              <a:solidFill>
                <a:schemeClr val="bg1"/>
              </a:solidFill>
              <a:effectLst>
                <a:reflection blurRad="6350" stA="55000" endA="50" endPos="85000" dir="5400000" sy="-100000" algn="bl" rotWithShape="0"/>
              </a:effectLst>
              <a:latin typeface="+mj-lt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363636"/>
              </a:clrFrom>
              <a:clrTo>
                <a:srgbClr val="3636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3786190"/>
            <a:ext cx="1857388" cy="162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3357562"/>
            <a:ext cx="189051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357562"/>
            <a:ext cx="2000264" cy="165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86578" y="3786190"/>
            <a:ext cx="1857388" cy="159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Gelijkbenige driehoek 23"/>
          <p:cNvSpPr/>
          <p:nvPr/>
        </p:nvSpPr>
        <p:spPr>
          <a:xfrm rot="5400000" flipH="1">
            <a:off x="2536017" y="4179099"/>
            <a:ext cx="214314" cy="28575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Gelijkbenige driehoek 24"/>
          <p:cNvSpPr/>
          <p:nvPr/>
        </p:nvSpPr>
        <p:spPr>
          <a:xfrm rot="5400000" flipH="1">
            <a:off x="4536281" y="4250537"/>
            <a:ext cx="214314" cy="28575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Gelijkbenige driehoek 25"/>
          <p:cNvSpPr/>
          <p:nvPr/>
        </p:nvSpPr>
        <p:spPr>
          <a:xfrm rot="5400000" flipH="1">
            <a:off x="6750859" y="4250537"/>
            <a:ext cx="214314" cy="28575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0" y="1785926"/>
            <a:ext cx="742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INLEIDING I OPDRACHT I GEWICHT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 </a:t>
            </a:r>
            <a:r>
              <a:rPr lang="nl-BE" sz="24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ONTWERP</a:t>
            </a:r>
            <a:r>
              <a:rPr lang="nl-BE" sz="24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I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DUURZAAM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 VOORDELEN I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BESLUIT</a:t>
            </a:r>
            <a:endParaRPr lang="nl-BE" sz="1100" b="1" dirty="0" smtClean="0">
              <a:solidFill>
                <a:schemeClr val="bg1"/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08" y="3357562"/>
            <a:ext cx="1928826" cy="201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4282" y="2571744"/>
            <a:ext cx="7200928" cy="2928957"/>
          </a:xfrm>
        </p:spPr>
        <p:txBody>
          <a:bodyPr anchor="t">
            <a:normAutofit/>
          </a:bodyPr>
          <a:lstStyle/>
          <a:p>
            <a:pPr algn="l"/>
            <a:r>
              <a:rPr lang="nl-BE" sz="2000" dirty="0" smtClean="0"/>
              <a:t>Stap 3: Substraat:</a:t>
            </a:r>
            <a:endParaRPr lang="nl-NL" sz="1600" dirty="0"/>
          </a:p>
        </p:txBody>
      </p:sp>
      <p:sp>
        <p:nvSpPr>
          <p:cNvPr id="17" name="Ondertitel 16"/>
          <p:cNvSpPr txBox="1">
            <a:spLocks noGrp="1"/>
          </p:cNvSpPr>
          <p:nvPr>
            <p:ph type="subTitle" idx="1"/>
          </p:nvPr>
        </p:nvSpPr>
        <p:spPr>
          <a:xfrm>
            <a:off x="357158" y="5643578"/>
            <a:ext cx="8223918" cy="307777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l"/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Student: 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Brecht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Decraecker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I   Promotor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Howest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: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Jan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Detand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Promotor   I   Promotor Floradak: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Marcel Eykens</a:t>
            </a:r>
            <a:endParaRPr lang="nl-NL" sz="1400" dirty="0">
              <a:solidFill>
                <a:schemeClr val="bg1"/>
              </a:solidFill>
              <a:effectLst>
                <a:reflection blurRad="6350" stA="55000" endA="50" endPos="85000" dir="5400000" sy="-100000" algn="bl" rotWithShape="0"/>
              </a:effectLst>
              <a:latin typeface="+mj-lt"/>
            </a:endParaRPr>
          </a:p>
        </p:txBody>
      </p:sp>
      <p:grpSp>
        <p:nvGrpSpPr>
          <p:cNvPr id="3" name="Groep 26"/>
          <p:cNvGrpSpPr/>
          <p:nvPr/>
        </p:nvGrpSpPr>
        <p:grpSpPr>
          <a:xfrm>
            <a:off x="3071802" y="5072074"/>
            <a:ext cx="1431418" cy="465447"/>
            <a:chOff x="1640384" y="5035255"/>
            <a:chExt cx="1431418" cy="465447"/>
          </a:xfrm>
        </p:grpSpPr>
        <p:sp>
          <p:nvSpPr>
            <p:cNvPr id="23" name="Gelijkbenige driehoek 22"/>
            <p:cNvSpPr/>
            <p:nvPr/>
          </p:nvSpPr>
          <p:spPr>
            <a:xfrm rot="8205948" flipH="1">
              <a:off x="1640384" y="5035255"/>
              <a:ext cx="214314" cy="28575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Gelijkbenige driehoek 23"/>
            <p:cNvSpPr/>
            <p:nvPr/>
          </p:nvSpPr>
          <p:spPr>
            <a:xfrm rot="6176840" flipH="1">
              <a:off x="1984890" y="5208518"/>
              <a:ext cx="214314" cy="28575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Gelijkbenige driehoek 24"/>
            <p:cNvSpPr/>
            <p:nvPr/>
          </p:nvSpPr>
          <p:spPr>
            <a:xfrm rot="5400000" flipH="1">
              <a:off x="2393141" y="5250669"/>
              <a:ext cx="214314" cy="28575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Gelijkbenige driehoek 25"/>
            <p:cNvSpPr/>
            <p:nvPr/>
          </p:nvSpPr>
          <p:spPr>
            <a:xfrm rot="4005981" flipH="1">
              <a:off x="2821769" y="5179231"/>
              <a:ext cx="214314" cy="28575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9124" y="3357562"/>
            <a:ext cx="3000396" cy="1999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kstvak 11"/>
          <p:cNvSpPr txBox="1"/>
          <p:nvPr/>
        </p:nvSpPr>
        <p:spPr>
          <a:xfrm>
            <a:off x="0" y="1785926"/>
            <a:ext cx="742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INLEIDING I OPDRACHT I GEWICHT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 </a:t>
            </a:r>
            <a:r>
              <a:rPr lang="nl-BE" sz="24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ONTWERP</a:t>
            </a:r>
            <a:r>
              <a:rPr lang="nl-BE" sz="24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I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DUURZAAM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 VOORDELEN I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BESLUIT</a:t>
            </a:r>
            <a:endParaRPr lang="nl-BE" sz="1100" b="1" dirty="0" smtClean="0">
              <a:solidFill>
                <a:schemeClr val="bg1"/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4282" y="2571744"/>
            <a:ext cx="7200928" cy="2928957"/>
          </a:xfrm>
        </p:spPr>
        <p:txBody>
          <a:bodyPr anchor="t">
            <a:normAutofit/>
          </a:bodyPr>
          <a:lstStyle/>
          <a:p>
            <a:pPr algn="l"/>
            <a:r>
              <a:rPr lang="nl-BE" sz="2000" dirty="0" smtClean="0"/>
              <a:t>Stap 4: </a:t>
            </a:r>
            <a:r>
              <a:rPr lang="nl-BE" sz="2000" dirty="0" err="1" smtClean="0"/>
              <a:t>Sedummatten</a:t>
            </a:r>
            <a:r>
              <a:rPr lang="nl-BE" sz="2000" dirty="0" smtClean="0"/>
              <a:t>:</a:t>
            </a:r>
            <a:endParaRPr lang="nl-NL" sz="1600" dirty="0"/>
          </a:p>
        </p:txBody>
      </p:sp>
      <p:sp>
        <p:nvSpPr>
          <p:cNvPr id="17" name="Ondertitel 16"/>
          <p:cNvSpPr txBox="1">
            <a:spLocks noGrp="1"/>
          </p:cNvSpPr>
          <p:nvPr>
            <p:ph type="subTitle" idx="1"/>
          </p:nvPr>
        </p:nvSpPr>
        <p:spPr>
          <a:xfrm>
            <a:off x="357158" y="5643578"/>
            <a:ext cx="8223918" cy="307777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l"/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Student: 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Brecht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Decraecker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I   Promotor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Howest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: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Jan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Detand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Promotor   I   Promotor Floradak: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Marcel Eykens</a:t>
            </a:r>
            <a:endParaRPr lang="nl-NL" sz="1400" dirty="0">
              <a:solidFill>
                <a:schemeClr val="bg1"/>
              </a:solidFill>
              <a:effectLst>
                <a:reflection blurRad="6350" stA="55000" endA="50" endPos="85000" dir="5400000" sy="-100000" algn="bl" rotWithShape="0"/>
              </a:effectLst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86116" y="3500438"/>
            <a:ext cx="2562009" cy="1709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Documents and Settings\Brecht\Bureaublad\Eindwerk groendaken\IMG_437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72198" y="3500438"/>
            <a:ext cx="2381197" cy="1785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ep 18"/>
          <p:cNvGrpSpPr/>
          <p:nvPr/>
        </p:nvGrpSpPr>
        <p:grpSpPr>
          <a:xfrm rot="10800000">
            <a:off x="5143504" y="3286124"/>
            <a:ext cx="1467137" cy="429728"/>
            <a:chOff x="5564439" y="3118383"/>
            <a:chExt cx="1467137" cy="429728"/>
          </a:xfrm>
        </p:grpSpPr>
        <p:sp>
          <p:nvSpPr>
            <p:cNvPr id="13" name="Gelijkbenige driehoek 12"/>
            <p:cNvSpPr/>
            <p:nvPr/>
          </p:nvSpPr>
          <p:spPr>
            <a:xfrm rot="18854225" flipH="1">
              <a:off x="5600158" y="3082664"/>
              <a:ext cx="214314" cy="28575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Gelijkbenige driehoek 13"/>
            <p:cNvSpPr/>
            <p:nvPr/>
          </p:nvSpPr>
          <p:spPr>
            <a:xfrm rot="16825117" flipH="1">
              <a:off x="5944664" y="3255927"/>
              <a:ext cx="214314" cy="28575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Gelijkbenige driehoek 14"/>
            <p:cNvSpPr/>
            <p:nvPr/>
          </p:nvSpPr>
          <p:spPr>
            <a:xfrm rot="16048277" flipH="1">
              <a:off x="6352915" y="3298078"/>
              <a:ext cx="214314" cy="28575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Gelijkbenige driehoek 17"/>
            <p:cNvSpPr/>
            <p:nvPr/>
          </p:nvSpPr>
          <p:spPr>
            <a:xfrm rot="14654258" flipH="1">
              <a:off x="6781543" y="3226640"/>
              <a:ext cx="214314" cy="28575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48" y="3500438"/>
            <a:ext cx="228601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ep 19"/>
          <p:cNvGrpSpPr/>
          <p:nvPr/>
        </p:nvGrpSpPr>
        <p:grpSpPr>
          <a:xfrm>
            <a:off x="1640384" y="5035255"/>
            <a:ext cx="1431418" cy="465447"/>
            <a:chOff x="1640384" y="5035255"/>
            <a:chExt cx="1431418" cy="465447"/>
          </a:xfrm>
        </p:grpSpPr>
        <p:sp>
          <p:nvSpPr>
            <p:cNvPr id="23" name="Gelijkbenige driehoek 22"/>
            <p:cNvSpPr/>
            <p:nvPr/>
          </p:nvSpPr>
          <p:spPr>
            <a:xfrm rot="8205948" flipH="1">
              <a:off x="1640384" y="5035255"/>
              <a:ext cx="214314" cy="28575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Gelijkbenige driehoek 23"/>
            <p:cNvSpPr/>
            <p:nvPr/>
          </p:nvSpPr>
          <p:spPr>
            <a:xfrm rot="6176840" flipH="1">
              <a:off x="1984890" y="5208518"/>
              <a:ext cx="214314" cy="28575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Gelijkbenige driehoek 24"/>
            <p:cNvSpPr/>
            <p:nvPr/>
          </p:nvSpPr>
          <p:spPr>
            <a:xfrm rot="5400000" flipH="1">
              <a:off x="2393141" y="5250669"/>
              <a:ext cx="214314" cy="28575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Gelijkbenige driehoek 25"/>
            <p:cNvSpPr/>
            <p:nvPr/>
          </p:nvSpPr>
          <p:spPr>
            <a:xfrm rot="4005981" flipH="1">
              <a:off x="2821769" y="5179231"/>
              <a:ext cx="214314" cy="28575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0" name="Tekstvak 19"/>
          <p:cNvSpPr txBox="1"/>
          <p:nvPr/>
        </p:nvSpPr>
        <p:spPr>
          <a:xfrm>
            <a:off x="0" y="1785926"/>
            <a:ext cx="742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INLEIDING I OPDRACHT I GEWICHT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 </a:t>
            </a:r>
            <a:r>
              <a:rPr lang="nl-BE" sz="24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ONTWERP</a:t>
            </a:r>
            <a:r>
              <a:rPr lang="nl-BE" sz="24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I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DUURZAAM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 VOORDELEN I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BESLUIT</a:t>
            </a:r>
            <a:endParaRPr lang="nl-BE" sz="1100" b="1" dirty="0" smtClean="0">
              <a:solidFill>
                <a:schemeClr val="bg1"/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4282" y="2571745"/>
            <a:ext cx="1500198" cy="571504"/>
          </a:xfrm>
        </p:spPr>
        <p:txBody>
          <a:bodyPr anchor="t">
            <a:normAutofit/>
          </a:bodyPr>
          <a:lstStyle/>
          <a:p>
            <a:pPr algn="l"/>
            <a:r>
              <a:rPr lang="nl-BE" sz="2000" dirty="0" smtClean="0"/>
              <a:t>Dakranden:</a:t>
            </a:r>
            <a:endParaRPr lang="nl-NL" sz="1600" dirty="0"/>
          </a:p>
        </p:txBody>
      </p:sp>
      <p:sp>
        <p:nvSpPr>
          <p:cNvPr id="17" name="Ondertitel 16"/>
          <p:cNvSpPr txBox="1">
            <a:spLocks noGrp="1"/>
          </p:cNvSpPr>
          <p:nvPr>
            <p:ph type="subTitle" idx="1"/>
          </p:nvPr>
        </p:nvSpPr>
        <p:spPr>
          <a:xfrm>
            <a:off x="357158" y="5643578"/>
            <a:ext cx="8223918" cy="307777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l"/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Student: 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Brecht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Decraecker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I   Promotor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Howest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: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Jan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Detand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Promotor   I   Promotor Floradak: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Marcel Eykens</a:t>
            </a:r>
            <a:endParaRPr lang="nl-NL" sz="1400" dirty="0">
              <a:solidFill>
                <a:schemeClr val="bg1"/>
              </a:solidFill>
              <a:effectLst>
                <a:reflection blurRad="6350" stA="55000" endA="50" endPos="85000" dir="5400000" sy="-100000" algn="bl" rotWithShape="0"/>
              </a:effectLst>
              <a:latin typeface="+mj-lt"/>
            </a:endParaRPr>
          </a:p>
        </p:txBody>
      </p:sp>
      <p:pic>
        <p:nvPicPr>
          <p:cNvPr id="19" name="Afbeelding 1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43314"/>
            <a:ext cx="1785950" cy="1675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714751"/>
            <a:ext cx="1684800" cy="16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itel 1"/>
          <p:cNvSpPr txBox="1">
            <a:spLocks/>
          </p:cNvSpPr>
          <p:nvPr/>
        </p:nvSpPr>
        <p:spPr>
          <a:xfrm>
            <a:off x="3929058" y="4071942"/>
            <a:ext cx="1428760" cy="13573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</a:t>
            </a:r>
            <a:endParaRPr kumimoji="0" lang="nl-NL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" name="Afbeelding 27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2066" y="3786190"/>
            <a:ext cx="1643074" cy="16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itel 1"/>
          <p:cNvSpPr txBox="1">
            <a:spLocks/>
          </p:cNvSpPr>
          <p:nvPr/>
        </p:nvSpPr>
        <p:spPr>
          <a:xfrm>
            <a:off x="357158" y="3286124"/>
            <a:ext cx="1500198" cy="571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Gevelpan: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Titel 1"/>
          <p:cNvSpPr txBox="1">
            <a:spLocks/>
          </p:cNvSpPr>
          <p:nvPr/>
        </p:nvSpPr>
        <p:spPr>
          <a:xfrm>
            <a:off x="5143504" y="3357562"/>
            <a:ext cx="1500198" cy="571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Omkasting: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58016" y="3794962"/>
            <a:ext cx="1887838" cy="16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kstvak 11"/>
          <p:cNvSpPr txBox="1"/>
          <p:nvPr/>
        </p:nvSpPr>
        <p:spPr>
          <a:xfrm>
            <a:off x="0" y="1785926"/>
            <a:ext cx="742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INLEIDING I OPDRACHT I GEWICHT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 </a:t>
            </a:r>
            <a:r>
              <a:rPr lang="nl-BE" sz="24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ONTWERP</a:t>
            </a:r>
            <a:r>
              <a:rPr lang="nl-BE" sz="24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I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DUURZAAM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 VOORDELEN I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BESLUIT</a:t>
            </a:r>
            <a:endParaRPr lang="nl-BE" sz="1100" b="1" dirty="0" smtClean="0">
              <a:solidFill>
                <a:schemeClr val="bg1"/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ndertitel 16"/>
          <p:cNvSpPr txBox="1">
            <a:spLocks noGrp="1"/>
          </p:cNvSpPr>
          <p:nvPr>
            <p:ph type="subTitle" idx="1"/>
          </p:nvPr>
        </p:nvSpPr>
        <p:spPr>
          <a:xfrm>
            <a:off x="357158" y="5643578"/>
            <a:ext cx="8223918" cy="307777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l"/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Student: 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Brecht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Decraecker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I   Promotor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Howest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: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Jan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Detand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Promotor   I   Promotor Floradak: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Marcel Eykens</a:t>
            </a:r>
            <a:endParaRPr lang="nl-NL" sz="1400" dirty="0">
              <a:solidFill>
                <a:schemeClr val="bg1"/>
              </a:solidFill>
              <a:effectLst>
                <a:reflection blurRad="6350" stA="55000" endA="50" endPos="85000" dir="5400000" sy="-100000" algn="bl" rotWithShape="0"/>
              </a:effectLst>
              <a:latin typeface="+mj-lt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500034" y="3571876"/>
            <a:ext cx="5786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dirty="0" smtClean="0"/>
              <a:t>  Sinds 15 jaar pionier op het vlak van groendaken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 Floradak is marktleider op de groendakmarkt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 Plaatsing door erkende en professionele dakdekkers</a:t>
            </a:r>
            <a:endParaRPr lang="nl-NL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85720" y="2571744"/>
            <a:ext cx="54292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FLORADAK</a:t>
            </a: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®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0" y="1785926"/>
            <a:ext cx="742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INLEIDING I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OPDRACHT I GEWICHT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ONTWERP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I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DUURZAAM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 VOORDELEN I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BESLUIT</a:t>
            </a:r>
            <a:endParaRPr lang="nl-BE" sz="1100" b="1" dirty="0" smtClean="0">
              <a:solidFill>
                <a:schemeClr val="bg1"/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4282" y="2571745"/>
            <a:ext cx="1500198" cy="571504"/>
          </a:xfrm>
        </p:spPr>
        <p:txBody>
          <a:bodyPr anchor="t">
            <a:normAutofit/>
          </a:bodyPr>
          <a:lstStyle/>
          <a:p>
            <a:pPr algn="l"/>
            <a:r>
              <a:rPr lang="nl-BE" sz="2000" dirty="0" smtClean="0"/>
              <a:t>Daknok:</a:t>
            </a:r>
            <a:endParaRPr lang="nl-NL" sz="1600" dirty="0"/>
          </a:p>
        </p:txBody>
      </p:sp>
      <p:sp>
        <p:nvSpPr>
          <p:cNvPr id="17" name="Ondertitel 16"/>
          <p:cNvSpPr txBox="1">
            <a:spLocks noGrp="1"/>
          </p:cNvSpPr>
          <p:nvPr>
            <p:ph type="subTitle" idx="1"/>
          </p:nvPr>
        </p:nvSpPr>
        <p:spPr>
          <a:xfrm>
            <a:off x="357158" y="5643578"/>
            <a:ext cx="8223918" cy="307777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l"/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Student: 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Brecht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Decraecker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I   Promotor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Howest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: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Jan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Detand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Promotor   I   Promotor Floradak: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Marcel Eykens</a:t>
            </a:r>
            <a:endParaRPr lang="nl-NL" sz="1400" dirty="0">
              <a:solidFill>
                <a:schemeClr val="bg1"/>
              </a:solidFill>
              <a:effectLst>
                <a:reflection blurRad="6350" stA="55000" endA="50" endPos="85000" dir="5400000" sy="-100000" algn="bl" rotWithShape="0"/>
              </a:effectLst>
              <a:latin typeface="+mj-lt"/>
            </a:endParaRPr>
          </a:p>
        </p:txBody>
      </p:sp>
      <p:sp>
        <p:nvSpPr>
          <p:cNvPr id="29" name="Titel 1"/>
          <p:cNvSpPr txBox="1">
            <a:spLocks/>
          </p:cNvSpPr>
          <p:nvPr/>
        </p:nvSpPr>
        <p:spPr>
          <a:xfrm>
            <a:off x="357158" y="3286124"/>
            <a:ext cx="2357454" cy="571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 een nokpan: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929066"/>
            <a:ext cx="2853408" cy="11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929066"/>
            <a:ext cx="3591724" cy="11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kstvak 7"/>
          <p:cNvSpPr txBox="1"/>
          <p:nvPr/>
        </p:nvSpPr>
        <p:spPr>
          <a:xfrm>
            <a:off x="0" y="1785926"/>
            <a:ext cx="742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INLEIDING I OPDRACHT I GEWICHT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 </a:t>
            </a:r>
            <a:r>
              <a:rPr lang="nl-BE" sz="24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ONTWERP</a:t>
            </a:r>
            <a:r>
              <a:rPr lang="nl-BE" sz="24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I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DUURZAAM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 VOORDELEN I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BESLUIT</a:t>
            </a:r>
            <a:endParaRPr lang="nl-BE" sz="1100" b="1" dirty="0" smtClean="0">
              <a:solidFill>
                <a:schemeClr val="bg1"/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4282" y="2571745"/>
            <a:ext cx="3429024" cy="571504"/>
          </a:xfrm>
        </p:spPr>
        <p:txBody>
          <a:bodyPr anchor="t">
            <a:normAutofit/>
          </a:bodyPr>
          <a:lstStyle/>
          <a:p>
            <a:pPr algn="l"/>
            <a:r>
              <a:rPr lang="nl-BE" sz="2000" dirty="0" smtClean="0"/>
              <a:t>Aansluitende dakelementen:</a:t>
            </a:r>
            <a:endParaRPr lang="nl-NL" sz="1600" dirty="0"/>
          </a:p>
        </p:txBody>
      </p:sp>
      <p:sp>
        <p:nvSpPr>
          <p:cNvPr id="17" name="Ondertitel 16"/>
          <p:cNvSpPr txBox="1">
            <a:spLocks noGrp="1"/>
          </p:cNvSpPr>
          <p:nvPr>
            <p:ph type="subTitle" idx="1"/>
          </p:nvPr>
        </p:nvSpPr>
        <p:spPr>
          <a:xfrm>
            <a:off x="357158" y="5643578"/>
            <a:ext cx="8223918" cy="307777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l"/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Student: 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Brecht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Decraecker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I   Promotor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Howest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: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Jan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Detand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Promotor   I   Promotor Floradak: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Marcel Eykens</a:t>
            </a:r>
            <a:endParaRPr lang="nl-NL" sz="1400" dirty="0">
              <a:solidFill>
                <a:schemeClr val="bg1"/>
              </a:solidFill>
              <a:effectLst>
                <a:reflection blurRad="6350" stA="55000" endA="50" endPos="85000" dir="5400000" sy="-100000" algn="bl" rotWithShape="0"/>
              </a:effectLst>
              <a:latin typeface="+mj-lt"/>
            </a:endParaRPr>
          </a:p>
        </p:txBody>
      </p:sp>
      <p:sp>
        <p:nvSpPr>
          <p:cNvPr id="29" name="Titel 1"/>
          <p:cNvSpPr txBox="1">
            <a:spLocks/>
          </p:cNvSpPr>
          <p:nvPr/>
        </p:nvSpPr>
        <p:spPr>
          <a:xfrm rot="16200000">
            <a:off x="-238528" y="4476388"/>
            <a:ext cx="1620000" cy="4286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 dakdelen: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/>
          <a:srcRect l="18722" t="1694" r="49030" b="15898"/>
          <a:stretch>
            <a:fillRect/>
          </a:stretch>
        </p:blipFill>
        <p:spPr bwMode="auto">
          <a:xfrm>
            <a:off x="857224" y="3857628"/>
            <a:ext cx="85725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/>
          <a:srcRect l="45596" t="1694" r="32906" b="15898"/>
          <a:stretch>
            <a:fillRect/>
          </a:stretch>
        </p:blipFill>
        <p:spPr bwMode="auto">
          <a:xfrm>
            <a:off x="2714612" y="3857628"/>
            <a:ext cx="571504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/>
          <a:srcRect l="64407" t="1694" r="19469" b="15898"/>
          <a:stretch>
            <a:fillRect/>
          </a:stretch>
        </p:blipFill>
        <p:spPr bwMode="auto">
          <a:xfrm>
            <a:off x="4286248" y="3857628"/>
            <a:ext cx="428628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screen"/>
          <a:srcRect l="-5463" t="1694" r="-2029" b="15898"/>
          <a:stretch>
            <a:fillRect/>
          </a:stretch>
        </p:blipFill>
        <p:spPr bwMode="auto">
          <a:xfrm>
            <a:off x="5643570" y="3857628"/>
            <a:ext cx="2857520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itel 1"/>
          <p:cNvSpPr txBox="1">
            <a:spLocks/>
          </p:cNvSpPr>
          <p:nvPr/>
        </p:nvSpPr>
        <p:spPr>
          <a:xfrm rot="16200000">
            <a:off x="1618860" y="4453314"/>
            <a:ext cx="1620000" cy="4286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Dakramen: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 rot="16200000">
            <a:off x="3190496" y="4453314"/>
            <a:ext cx="1620000" cy="4286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Schoorsteen: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357158" y="3286124"/>
            <a:ext cx="4071966" cy="571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Door middel van </a:t>
            </a:r>
            <a:r>
              <a:rPr kumimoji="0" lang="nl-BE" sz="2000" b="0" i="0" u="none" strike="sng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Lood</a:t>
            </a:r>
            <a:r>
              <a:rPr kumimoji="0" lang="nl-B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kumimoji="0" lang="nl-BE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EPDM</a:t>
            </a:r>
            <a:r>
              <a:rPr kumimoji="0" lang="nl-B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0" y="1785926"/>
            <a:ext cx="742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INLEIDING I OPDRACHT I GEWICHT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 </a:t>
            </a:r>
            <a:r>
              <a:rPr lang="nl-BE" sz="24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ONTWERP</a:t>
            </a:r>
            <a:r>
              <a:rPr lang="nl-BE" sz="24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I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DUURZAAM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 VOORDELEN I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BESLUIT</a:t>
            </a:r>
            <a:endParaRPr lang="nl-BE" sz="1100" b="1" dirty="0" smtClean="0">
              <a:solidFill>
                <a:schemeClr val="bg1"/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ndertitel 16"/>
          <p:cNvSpPr txBox="1">
            <a:spLocks noGrp="1"/>
          </p:cNvSpPr>
          <p:nvPr>
            <p:ph type="subTitle" idx="1"/>
          </p:nvPr>
        </p:nvSpPr>
        <p:spPr>
          <a:xfrm>
            <a:off x="357158" y="5643578"/>
            <a:ext cx="8223918" cy="307777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l"/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Student: 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Brecht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Decraecker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I   Promotor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Howest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: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Jan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Detand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Promotor   I   Promotor Floradak: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Marcel Eykens</a:t>
            </a:r>
            <a:endParaRPr lang="nl-NL" sz="1400" dirty="0">
              <a:solidFill>
                <a:schemeClr val="bg1"/>
              </a:solidFill>
              <a:effectLst>
                <a:reflection blurRad="6350" stA="55000" endA="50" endPos="85000" dir="5400000" sy="-100000" algn="bl" rotWithShape="0"/>
              </a:effectLst>
              <a:latin typeface="+mj-lt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0" y="1785926"/>
            <a:ext cx="742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INLEIDING I OPDRACHT I GEWICHT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ONTWERP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I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nl-BE" sz="24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DUURZAAM </a:t>
            </a:r>
            <a:r>
              <a:rPr lang="nl-BE" sz="24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VOORDELEN I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BESLUIT</a:t>
            </a:r>
            <a:endParaRPr lang="nl-BE" sz="1100" b="1" dirty="0" smtClean="0">
              <a:solidFill>
                <a:schemeClr val="bg1"/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graphicFrame>
        <p:nvGraphicFramePr>
          <p:cNvPr id="25" name="Tabel 24"/>
          <p:cNvGraphicFramePr>
            <a:graphicFrameLocks noGrp="1"/>
          </p:cNvGraphicFramePr>
          <p:nvPr/>
        </p:nvGraphicFramePr>
        <p:xfrm>
          <a:off x="214282" y="3857628"/>
          <a:ext cx="5572162" cy="1658556"/>
        </p:xfrm>
        <a:graphic>
          <a:graphicData uri="http://schemas.openxmlformats.org/drawingml/2006/table">
            <a:tbl>
              <a:tblPr/>
              <a:tblGrid>
                <a:gridCol w="296647"/>
                <a:gridCol w="1844025"/>
                <a:gridCol w="601312"/>
                <a:gridCol w="601312"/>
                <a:gridCol w="601312"/>
                <a:gridCol w="601312"/>
                <a:gridCol w="513121"/>
                <a:gridCol w="513121"/>
              </a:tblGrid>
              <a:tr h="184284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Het </a:t>
                      </a:r>
                      <a:r>
                        <a:rPr lang="nl-NL" sz="1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Lids</a:t>
                      </a:r>
                      <a:r>
                        <a:rPr lang="nl-NL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Wiel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Bestaande producten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Nieuwe product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Dakpan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284"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Optimalisatie van functievervulling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4284"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Low impact materialen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284"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Reduceer materiaalgebruik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284"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Productietechnieken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284"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Distributie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284"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Milieubelasting verbruiksfase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284"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Optimaliseer levensduur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284">
                <a:tc>
                  <a:txBody>
                    <a:bodyPr/>
                    <a:lstStyle/>
                    <a:p>
                      <a:pPr algn="r" fontAlgn="b"/>
                      <a:r>
                        <a:rPr lang="nl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Optimaliseer einde levensduur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Grafiek 25"/>
          <p:cNvGraphicFramePr/>
          <p:nvPr/>
        </p:nvGraphicFramePr>
        <p:xfrm>
          <a:off x="4214810" y="2786058"/>
          <a:ext cx="7772418" cy="319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Rechthoek 26"/>
          <p:cNvSpPr/>
          <p:nvPr/>
        </p:nvSpPr>
        <p:spPr>
          <a:xfrm>
            <a:off x="428596" y="2928934"/>
            <a:ext cx="1728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>
              <a:buFont typeface="Arial" pitchFamily="34" charset="0"/>
              <a:buChar char="•"/>
            </a:pPr>
            <a:r>
              <a:rPr lang="nl-NL" b="1" dirty="0" smtClean="0"/>
              <a:t>    Het </a:t>
            </a:r>
            <a:r>
              <a:rPr lang="nl-NL" b="1" dirty="0" err="1" smtClean="0"/>
              <a:t>Lids</a:t>
            </a:r>
            <a:r>
              <a:rPr lang="nl-NL" b="1" dirty="0" smtClean="0"/>
              <a:t> Wiel</a:t>
            </a:r>
            <a:endParaRPr lang="nl-NL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ndertitel 16"/>
          <p:cNvSpPr txBox="1">
            <a:spLocks noGrp="1"/>
          </p:cNvSpPr>
          <p:nvPr>
            <p:ph type="subTitle" idx="1"/>
          </p:nvPr>
        </p:nvSpPr>
        <p:spPr>
          <a:xfrm>
            <a:off x="357158" y="5643578"/>
            <a:ext cx="8223918" cy="307777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l"/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Student: 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Brecht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Decraecker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I   Promotor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Howest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: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Jan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Detand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Promotor   I   Promotor Floradak: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Marcel Eykens</a:t>
            </a:r>
            <a:endParaRPr lang="nl-NL" sz="1400" dirty="0">
              <a:solidFill>
                <a:schemeClr val="bg1"/>
              </a:solidFill>
              <a:effectLst>
                <a:reflection blurRad="6350" stA="55000" endA="50" endPos="85000" dir="5400000" sy="-100000" algn="bl" rotWithShape="0"/>
              </a:effectLst>
              <a:latin typeface="+mj-lt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357158" y="3000372"/>
            <a:ext cx="84296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dirty="0" smtClean="0"/>
              <a:t>   </a:t>
            </a:r>
            <a:r>
              <a:rPr lang="nl-NL" dirty="0" smtClean="0"/>
              <a:t>esthetisch;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  premies;</a:t>
            </a:r>
            <a:endParaRPr lang="nl-NL" dirty="0" smtClean="0"/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  </a:t>
            </a:r>
            <a:r>
              <a:rPr lang="nl-NL" dirty="0" smtClean="0"/>
              <a:t>natuurlijke koeling;</a:t>
            </a:r>
            <a:endParaRPr lang="nl-NL" dirty="0" smtClean="0"/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  betere waterhuishouding;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  filteren van fijn stof;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  vergroten van biodiversiteit;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  je verzekert de kwaliteit van je dakdichting;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  je voorziet een ideale ondergrond om zonnepanelen op te plaatsen voor een extra</a:t>
            </a:r>
          </a:p>
          <a:p>
            <a:r>
              <a:rPr lang="nl-BE" dirty="0" smtClean="0"/>
              <a:t>    </a:t>
            </a:r>
            <a:r>
              <a:rPr lang="nl-NL" dirty="0" smtClean="0"/>
              <a:t>rendement</a:t>
            </a:r>
            <a:r>
              <a:rPr lang="nl-NL" dirty="0" smtClean="0"/>
              <a:t>.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0" y="1785926"/>
            <a:ext cx="742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INLEIDING I OPDRACHT I GEWICHT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ONTWERP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I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DUURZAAM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 </a:t>
            </a:r>
            <a:r>
              <a:rPr lang="nl-BE" sz="24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VOORDELEN I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BESLUIT</a:t>
            </a:r>
            <a:endParaRPr lang="nl-BE" sz="1100" b="1" dirty="0" smtClean="0">
              <a:solidFill>
                <a:schemeClr val="bg1"/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928934"/>
            <a:ext cx="3714776" cy="1671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ndertitel 16"/>
          <p:cNvSpPr txBox="1">
            <a:spLocks noGrp="1"/>
          </p:cNvSpPr>
          <p:nvPr>
            <p:ph type="subTitle" idx="1"/>
          </p:nvPr>
        </p:nvSpPr>
        <p:spPr>
          <a:xfrm>
            <a:off x="357158" y="5643578"/>
            <a:ext cx="8223918" cy="307777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l"/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Student: 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Brecht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Decraecker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I   Promotor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Howest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: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Jan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Detand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Promotor   I   Promotor Floradak: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Marcel Eykens</a:t>
            </a:r>
            <a:endParaRPr lang="nl-NL" sz="1400" dirty="0">
              <a:solidFill>
                <a:schemeClr val="bg1"/>
              </a:solidFill>
              <a:effectLst>
                <a:reflection blurRad="6350" stA="55000" endA="50" endPos="85000" dir="5400000" sy="-100000" algn="bl" rotWithShape="0"/>
              </a:effectLst>
              <a:latin typeface="+mj-lt"/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357158" y="3286124"/>
            <a:ext cx="4071966" cy="571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Probleem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6643702" y="3286124"/>
            <a:ext cx="1643074" cy="571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oplossing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2500306"/>
            <a:ext cx="1000132" cy="11611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2786058"/>
            <a:ext cx="815398" cy="857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7224" y="3714752"/>
            <a:ext cx="257176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C:\Documents and Settings\Brecht\Bureaublad\Eindwerk groendaken\Optigreen Green Roo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714752"/>
            <a:ext cx="2862002" cy="19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Gelijkbenige driehoek 21"/>
          <p:cNvSpPr/>
          <p:nvPr/>
        </p:nvSpPr>
        <p:spPr>
          <a:xfrm rot="5400000" flipH="1">
            <a:off x="4822033" y="4536289"/>
            <a:ext cx="214314" cy="28575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Gelijkbenige driehoek 22"/>
          <p:cNvSpPr/>
          <p:nvPr/>
        </p:nvSpPr>
        <p:spPr>
          <a:xfrm rot="5400000" flipH="1">
            <a:off x="4393405" y="4536289"/>
            <a:ext cx="214314" cy="28575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Gelijkbenige driehoek 23"/>
          <p:cNvSpPr/>
          <p:nvPr/>
        </p:nvSpPr>
        <p:spPr>
          <a:xfrm rot="5400000" flipH="1">
            <a:off x="3964777" y="4536289"/>
            <a:ext cx="214314" cy="28575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19"/>
          <p:cNvSpPr txBox="1"/>
          <p:nvPr/>
        </p:nvSpPr>
        <p:spPr>
          <a:xfrm>
            <a:off x="0" y="1785926"/>
            <a:ext cx="742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INLEIDING I OPDRACHT I GEWICHT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ONTWERP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I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DUURZAAM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 </a:t>
            </a:r>
            <a:r>
              <a:rPr lang="nl-BE" sz="24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VOORDELEN I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BESLUIT</a:t>
            </a:r>
            <a:endParaRPr lang="nl-BE" sz="1100" b="1" dirty="0" smtClean="0">
              <a:solidFill>
                <a:schemeClr val="bg1"/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ndertitel 16"/>
          <p:cNvSpPr txBox="1">
            <a:spLocks noGrp="1"/>
          </p:cNvSpPr>
          <p:nvPr>
            <p:ph type="subTitle" idx="1"/>
          </p:nvPr>
        </p:nvSpPr>
        <p:spPr>
          <a:xfrm>
            <a:off x="357158" y="5643578"/>
            <a:ext cx="8223918" cy="307777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l"/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Student: 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Brecht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Decraecker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I   Promotor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Howest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: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Jan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Detand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Promotor   I   Promotor Floradak: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Marcel Eykens</a:t>
            </a:r>
            <a:endParaRPr lang="nl-NL" sz="1400" dirty="0">
              <a:solidFill>
                <a:schemeClr val="bg1"/>
              </a:solidFill>
              <a:effectLst>
                <a:reflection blurRad="6350" stA="55000" endA="50" endPos="85000" dir="5400000" sy="-100000" algn="bl" rotWithShape="0"/>
              </a:effectLst>
              <a:latin typeface="+mj-lt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0" y="1785926"/>
            <a:ext cx="742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INLEIDING I OPDRACHT I GEWICHT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ONTWERP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I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DUURZAAM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 VOORDELEN I </a:t>
            </a:r>
            <a:r>
              <a:rPr lang="nl-BE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BESLUIT</a:t>
            </a:r>
            <a:endParaRPr lang="nl-BE" b="1" dirty="0" smtClean="0">
              <a:solidFill>
                <a:schemeClr val="bg1"/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714348" y="2786058"/>
            <a:ext cx="55007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Innovatief:</a:t>
            </a:r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</a:t>
            </a:r>
            <a:r>
              <a:rPr lang="nl-BE" dirty="0" smtClean="0"/>
              <a:t>   Toepasbaar op alle hellende daken;</a:t>
            </a:r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</a:t>
            </a:r>
            <a:r>
              <a:rPr lang="nl-BE" dirty="0" smtClean="0"/>
              <a:t>   Lichtste </a:t>
            </a:r>
            <a:r>
              <a:rPr lang="nl-BE" dirty="0" err="1" smtClean="0"/>
              <a:t>groendaksysteem</a:t>
            </a:r>
            <a:r>
              <a:rPr lang="nl-BE" dirty="0" smtClean="0"/>
              <a:t>;</a:t>
            </a:r>
          </a:p>
          <a:p>
            <a:r>
              <a:rPr lang="nl-BE" b="1" dirty="0" smtClean="0"/>
              <a:t>Vormelijk:</a:t>
            </a:r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</a:t>
            </a:r>
            <a:r>
              <a:rPr lang="nl-BE" dirty="0" smtClean="0"/>
              <a:t>   Spuitgieten met  tweevoudige mal;</a:t>
            </a:r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</a:t>
            </a:r>
            <a:r>
              <a:rPr lang="nl-BE" dirty="0" smtClean="0"/>
              <a:t>   Enkel de planten zichtbaar;</a:t>
            </a:r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</a:t>
            </a:r>
            <a:r>
              <a:rPr lang="nl-BE" dirty="0" smtClean="0"/>
              <a:t>   Goede afwerking mogelijk.</a:t>
            </a:r>
          </a:p>
          <a:p>
            <a:r>
              <a:rPr lang="nl-BE" b="1" dirty="0" smtClean="0"/>
              <a:t>Kwalitatief:</a:t>
            </a:r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</a:t>
            </a:r>
            <a:r>
              <a:rPr lang="nl-BE" dirty="0" smtClean="0"/>
              <a:t>   Eenvoudig te plaatsen;</a:t>
            </a:r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</a:t>
            </a:r>
            <a:r>
              <a:rPr lang="nl-BE" dirty="0" smtClean="0"/>
              <a:t>   Berekend op stevigheid en duurzaamheid.</a:t>
            </a:r>
            <a:endParaRPr lang="nl-NL" dirty="0"/>
          </a:p>
        </p:txBody>
      </p:sp>
      <p:pic>
        <p:nvPicPr>
          <p:cNvPr id="1026" name="Picture 2" descr="C:\Documents and Settings\Brecht\Bureaublad\Eindwerk groendaken\Groendaken herbekeken Decraecker Brecht\Afbeeldingen\IMG_437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3" y="3071810"/>
            <a:ext cx="3167087" cy="2375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ndertitel 16"/>
          <p:cNvSpPr txBox="1">
            <a:spLocks noGrp="1"/>
          </p:cNvSpPr>
          <p:nvPr>
            <p:ph type="subTitle" idx="1"/>
          </p:nvPr>
        </p:nvSpPr>
        <p:spPr>
          <a:xfrm>
            <a:off x="357158" y="5643578"/>
            <a:ext cx="8223918" cy="307777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l"/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Student: 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Brecht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Decraecker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I   Promotor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Howest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: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Jan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Detand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Promotor   I   Promotor Floradak: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Marcel Eykens</a:t>
            </a:r>
            <a:endParaRPr lang="nl-NL" sz="1400" dirty="0">
              <a:solidFill>
                <a:schemeClr val="bg1"/>
              </a:solidFill>
              <a:effectLst>
                <a:reflection blurRad="6350" stA="55000" endA="50" endPos="85000" dir="5400000" sy="-100000" algn="bl" rotWithShape="0"/>
              </a:effectLst>
              <a:latin typeface="+mj-lt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500438"/>
            <a:ext cx="2883238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Afbeelding 8" descr="Optigreen Green Roof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3438" y="3500438"/>
            <a:ext cx="2699998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hthoek 11"/>
          <p:cNvSpPr/>
          <p:nvPr/>
        </p:nvSpPr>
        <p:spPr>
          <a:xfrm>
            <a:off x="285720" y="3000372"/>
            <a:ext cx="57210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dirty="0" smtClean="0">
                <a:solidFill>
                  <a:srgbClr val="4F6128"/>
                </a:solidFill>
              </a:rPr>
              <a:t>    </a:t>
            </a:r>
            <a:r>
              <a:rPr lang="nl-NL" dirty="0" smtClean="0">
                <a:solidFill>
                  <a:srgbClr val="4F6128"/>
                </a:solidFill>
              </a:rPr>
              <a:t>Hui</a:t>
            </a:r>
            <a:r>
              <a:rPr lang="nl-NL" dirty="0" smtClean="0"/>
              <a:t>dige groendak </a:t>
            </a:r>
            <a:r>
              <a:rPr lang="nl-BE" dirty="0" smtClean="0"/>
              <a:t>systeem </a:t>
            </a:r>
            <a:r>
              <a:rPr lang="nl-BE" dirty="0" smtClean="0"/>
              <a:t>niet geschikt voor alle daken.</a:t>
            </a:r>
            <a:endParaRPr lang="nl-NL" dirty="0" smtClean="0"/>
          </a:p>
          <a:p>
            <a:pPr>
              <a:buFont typeface="Arial" pitchFamily="34" charset="0"/>
              <a:buChar char="•"/>
            </a:pP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0" y="1785926"/>
            <a:ext cx="742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INLEIDING I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OPDRACHT I GEWICHT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ONTWERP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I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DUURZAAM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 VOORDELEN I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BESLUIT</a:t>
            </a:r>
            <a:endParaRPr lang="nl-BE" sz="1100" b="1" dirty="0" smtClean="0">
              <a:solidFill>
                <a:schemeClr val="bg1"/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ndertitel 16"/>
          <p:cNvSpPr txBox="1">
            <a:spLocks noGrp="1"/>
          </p:cNvSpPr>
          <p:nvPr>
            <p:ph type="subTitle" idx="1"/>
          </p:nvPr>
        </p:nvSpPr>
        <p:spPr>
          <a:xfrm>
            <a:off x="357158" y="5643578"/>
            <a:ext cx="8223918" cy="307777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l"/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Student: 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Brecht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Decraecker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I   Promotor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Howest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: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Jan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Detand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Promotor   I   Promotor Floradak: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</a:rPr>
              <a:t>Marcel Eykens</a:t>
            </a:r>
            <a:endParaRPr lang="nl-NL" sz="1400" dirty="0">
              <a:solidFill>
                <a:schemeClr val="bg1"/>
              </a:solidFill>
              <a:effectLst>
                <a:reflection blurRad="6350" stA="55000" endA="50" endPos="85000" dir="5400000" sy="-100000" algn="bl" rotWithShape="0"/>
              </a:effectLst>
              <a:latin typeface="+mj-lt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285720" y="2786058"/>
            <a:ext cx="18854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dirty="0" smtClean="0">
                <a:solidFill>
                  <a:srgbClr val="4F6128"/>
                </a:solidFill>
              </a:rPr>
              <a:t>    </a:t>
            </a:r>
            <a:r>
              <a:rPr lang="nl-BE" dirty="0" smtClean="0">
                <a:solidFill>
                  <a:srgbClr val="4F6128"/>
                </a:solidFill>
              </a:rPr>
              <a:t>De markt:</a:t>
            </a:r>
          </a:p>
          <a:p>
            <a:pPr>
              <a:buFont typeface="Arial" pitchFamily="34" charset="0"/>
              <a:buChar char="•"/>
            </a:pPr>
            <a:r>
              <a:rPr lang="nl-BE" dirty="0" smtClean="0">
                <a:solidFill>
                  <a:srgbClr val="4F6128"/>
                </a:solidFill>
              </a:rPr>
              <a:t> </a:t>
            </a:r>
            <a:r>
              <a:rPr lang="nl-BE" dirty="0" smtClean="0">
                <a:solidFill>
                  <a:srgbClr val="4F6128"/>
                </a:solidFill>
              </a:rPr>
              <a:t>   Vooral Benelux</a:t>
            </a:r>
            <a:endParaRPr lang="nl-NL" dirty="0" smtClean="0"/>
          </a:p>
          <a:p>
            <a:pPr>
              <a:buFont typeface="Arial" pitchFamily="34" charset="0"/>
              <a:buChar char="•"/>
            </a:pP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0" y="1785926"/>
            <a:ext cx="742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INLEIDING I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OPDRACHT I GEWICHT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ONTWERP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I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DUURZAAM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 VOORDELEN I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BESLUIT</a:t>
            </a:r>
            <a:endParaRPr lang="nl-BE" sz="1100" b="1" dirty="0" smtClean="0">
              <a:solidFill>
                <a:schemeClr val="bg1"/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500034" y="128586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429132"/>
            <a:ext cx="19812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929066"/>
            <a:ext cx="190501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/>
          <a:srcRect b="21052"/>
          <a:stretch>
            <a:fillRect/>
          </a:stretch>
        </p:blipFill>
        <p:spPr bwMode="auto">
          <a:xfrm>
            <a:off x="1000100" y="3571876"/>
            <a:ext cx="196215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786322"/>
            <a:ext cx="2200278" cy="52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3500438"/>
            <a:ext cx="3433398" cy="97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4643446"/>
            <a:ext cx="93345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643834" y="4357694"/>
            <a:ext cx="1110344" cy="80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ndertitel 16"/>
          <p:cNvSpPr txBox="1">
            <a:spLocks noGrp="1"/>
          </p:cNvSpPr>
          <p:nvPr>
            <p:ph type="subTitle" idx="1"/>
          </p:nvPr>
        </p:nvSpPr>
        <p:spPr>
          <a:xfrm>
            <a:off x="357158" y="5643578"/>
            <a:ext cx="8223918" cy="307777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l"/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Student: 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Brecht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Decraecker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 I   Promotor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Howest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: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Jan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Detand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 Promotor   I   Promotor Floradak: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Marcel Eykens</a:t>
            </a:r>
            <a:endParaRPr lang="nl-NL" sz="1400" dirty="0">
              <a:solidFill>
                <a:schemeClr val="bg1"/>
              </a:solidFill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357158" y="3214686"/>
            <a:ext cx="8429683" cy="2973122"/>
          </a:xfrm>
          <a:prstGeom prst="rect">
            <a:avLst/>
          </a:prstGeom>
        </p:spPr>
        <p:txBody>
          <a:bodyPr vert="horz" wrap="square" anchor="t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NL" dirty="0" smtClean="0">
                <a:solidFill>
                  <a:srgbClr val="4F6128"/>
                </a:solidFill>
              </a:rPr>
              <a:t>Ontwikkel </a:t>
            </a:r>
            <a:r>
              <a:rPr lang="nl-NL" b="1" dirty="0" smtClean="0">
                <a:solidFill>
                  <a:srgbClr val="4F6128"/>
                </a:solidFill>
              </a:rPr>
              <a:t>een groendak </a:t>
            </a:r>
            <a:r>
              <a:rPr lang="nl-NL" dirty="0" smtClean="0">
                <a:solidFill>
                  <a:srgbClr val="4F6128"/>
                </a:solidFill>
              </a:rPr>
              <a:t>dat op </a:t>
            </a:r>
            <a:r>
              <a:rPr lang="nl-NL" b="1" dirty="0" smtClean="0">
                <a:solidFill>
                  <a:srgbClr val="4F6128"/>
                </a:solidFill>
              </a:rPr>
              <a:t>elk hellend dak</a:t>
            </a:r>
            <a:r>
              <a:rPr lang="nl-NL" dirty="0" smtClean="0">
                <a:solidFill>
                  <a:srgbClr val="4F6128"/>
                </a:solidFill>
              </a:rPr>
              <a:t> kan worden aangebracht;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NL" dirty="0" smtClean="0">
                <a:solidFill>
                  <a:srgbClr val="4F6128"/>
                </a:solidFill>
              </a:rPr>
              <a:t>Onderzoek </a:t>
            </a:r>
            <a:r>
              <a:rPr lang="nl-NL" b="1" dirty="0" smtClean="0">
                <a:solidFill>
                  <a:srgbClr val="4F6128"/>
                </a:solidFill>
              </a:rPr>
              <a:t>de draagkracht van een pannen dak</a:t>
            </a:r>
            <a:r>
              <a:rPr lang="nl-NL" dirty="0" smtClean="0">
                <a:solidFill>
                  <a:srgbClr val="4F6128"/>
                </a:solidFill>
              </a:rPr>
              <a:t>. En </a:t>
            </a:r>
            <a:r>
              <a:rPr lang="nl-NL" b="1" dirty="0" smtClean="0">
                <a:solidFill>
                  <a:srgbClr val="4F6128"/>
                </a:solidFill>
              </a:rPr>
              <a:t>reduceer indien nodig het gewicht van een groendak;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NL" dirty="0" smtClean="0">
                <a:solidFill>
                  <a:srgbClr val="4F6128"/>
                </a:solidFill>
              </a:rPr>
              <a:t>Onderzoek de </a:t>
            </a:r>
            <a:r>
              <a:rPr lang="nl-NL" b="1" dirty="0" smtClean="0">
                <a:solidFill>
                  <a:srgbClr val="4F6128"/>
                </a:solidFill>
              </a:rPr>
              <a:t>optimalisatie</a:t>
            </a:r>
            <a:r>
              <a:rPr lang="nl-NL" dirty="0" smtClean="0">
                <a:solidFill>
                  <a:srgbClr val="4F6128"/>
                </a:solidFill>
              </a:rPr>
              <a:t> van de </a:t>
            </a:r>
            <a:r>
              <a:rPr lang="nl-NL" b="1" dirty="0" smtClean="0">
                <a:solidFill>
                  <a:srgbClr val="4F6128"/>
                </a:solidFill>
              </a:rPr>
              <a:t>afwatering</a:t>
            </a:r>
            <a:r>
              <a:rPr lang="nl-NL" dirty="0" smtClean="0">
                <a:solidFill>
                  <a:srgbClr val="4F6128"/>
                </a:solidFill>
              </a:rPr>
              <a:t> bij elke dakhelling;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BE" b="1" dirty="0" smtClean="0">
                <a:solidFill>
                  <a:srgbClr val="4F6128"/>
                </a:solidFill>
              </a:rPr>
              <a:t>Beperk de kostprijs </a:t>
            </a:r>
            <a:r>
              <a:rPr lang="nl-BE" dirty="0" smtClean="0">
                <a:solidFill>
                  <a:srgbClr val="4F6128"/>
                </a:solidFill>
              </a:rPr>
              <a:t>zodat deze de huidige </a:t>
            </a:r>
            <a:r>
              <a:rPr lang="nl-BE" b="1" dirty="0" smtClean="0">
                <a:solidFill>
                  <a:srgbClr val="4F6128"/>
                </a:solidFill>
              </a:rPr>
              <a:t>prijs van een pannendak benadert;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BE" dirty="0" smtClean="0">
                <a:solidFill>
                  <a:srgbClr val="4F6128"/>
                </a:solidFill>
              </a:rPr>
              <a:t>Een </a:t>
            </a:r>
            <a:r>
              <a:rPr lang="nl-BE" b="1" dirty="0" smtClean="0">
                <a:solidFill>
                  <a:srgbClr val="4F6128"/>
                </a:solidFill>
              </a:rPr>
              <a:t>duurzaam product </a:t>
            </a:r>
            <a:r>
              <a:rPr lang="nl-BE" dirty="0" smtClean="0">
                <a:solidFill>
                  <a:srgbClr val="4F6128"/>
                </a:solidFill>
              </a:rPr>
              <a:t>ontwikkelen.</a:t>
            </a:r>
            <a:endParaRPr lang="nl-NL" dirty="0" smtClean="0">
              <a:solidFill>
                <a:srgbClr val="4F6128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nl-NL" dirty="0" smtClean="0">
              <a:solidFill>
                <a:srgbClr val="4F6128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nl-NL" dirty="0" smtClean="0">
              <a:solidFill>
                <a:srgbClr val="4F6128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nl-NL" dirty="0" smtClean="0">
              <a:solidFill>
                <a:srgbClr val="4F6128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0" y="1785926"/>
            <a:ext cx="742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INLEIDING I </a:t>
            </a:r>
            <a:r>
              <a:rPr lang="nl-BE" sz="24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OPDRACHT I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GEWICHT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ONTWERP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I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DUURZAAM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 VOORDELEN I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BESLUIT</a:t>
            </a:r>
            <a:endParaRPr lang="nl-BE" sz="1100" b="1" dirty="0" smtClean="0">
              <a:solidFill>
                <a:schemeClr val="bg1"/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ndertitel 16"/>
          <p:cNvSpPr txBox="1">
            <a:spLocks noGrp="1"/>
          </p:cNvSpPr>
          <p:nvPr>
            <p:ph type="subTitle" idx="1"/>
          </p:nvPr>
        </p:nvSpPr>
        <p:spPr>
          <a:xfrm>
            <a:off x="357158" y="5643578"/>
            <a:ext cx="8223918" cy="307777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l"/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Student: 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Brecht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Decraecker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 I   Promotor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Howest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: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Jan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Detand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 Promotor   I   Promotor Floradak: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Marcel Eykens</a:t>
            </a:r>
            <a:endParaRPr lang="nl-NL" sz="1400" dirty="0">
              <a:solidFill>
                <a:schemeClr val="bg1"/>
              </a:solidFill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428596" y="2643182"/>
            <a:ext cx="8229600" cy="3214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0" marR="0" lvl="6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BE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0" marR="0" lvl="6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B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Dakhelling:  32°</a:t>
            </a:r>
          </a:p>
          <a:p>
            <a:pPr marL="2743200" marR="0" lvl="6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B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Kepers 70x36</a:t>
            </a:r>
          </a:p>
          <a:p>
            <a:pPr marL="2743200" marR="0" lvl="6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B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Tengelatten 30x20</a:t>
            </a:r>
          </a:p>
          <a:p>
            <a:pPr marL="2743200" marR="0" lvl="6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B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Panlatten 30x20</a:t>
            </a:r>
          </a:p>
          <a:p>
            <a:pPr marL="2743200" marR="0" lvl="6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BE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0" marR="0" lvl="6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B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 doorbuiging bij een gewicht van </a:t>
            </a:r>
            <a:r>
              <a:rPr kumimoji="0" lang="nl-BE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60 kg: 8mm</a:t>
            </a:r>
          </a:p>
          <a:p>
            <a:pPr marL="2743200" marR="0" lvl="6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B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Maximale spanning die optreed (2384N/</a:t>
            </a:r>
            <a:r>
              <a:rPr kumimoji="0" lang="nl-B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cm²</a:t>
            </a:r>
            <a:r>
              <a:rPr kumimoji="0" lang="nl-B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&lt;&lt;&lt; </a:t>
            </a:r>
            <a:r>
              <a:rPr kumimoji="0" lang="nl-B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rekgrens</a:t>
            </a:r>
            <a:r>
              <a:rPr kumimoji="0" lang="nl-B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hout (vuren:8000N/</a:t>
            </a:r>
            <a:r>
              <a:rPr kumimoji="0" lang="nl-B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cm²</a:t>
            </a:r>
            <a:r>
              <a:rPr kumimoji="0" lang="nl-B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</a:p>
          <a:p>
            <a:pPr marL="2743200" marR="0" lvl="6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BE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4286256"/>
            <a:ext cx="2643206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2857496"/>
            <a:ext cx="2643206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kstvak 10"/>
          <p:cNvSpPr txBox="1"/>
          <p:nvPr/>
        </p:nvSpPr>
        <p:spPr>
          <a:xfrm>
            <a:off x="0" y="1785926"/>
            <a:ext cx="742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INLEIDING I </a:t>
            </a:r>
            <a:r>
              <a:rPr lang="nl-BE" sz="24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OPDRACHT I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GEWICHT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ONTWERP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I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DUURZAAM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 VOORDELEN I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BESLUIT</a:t>
            </a:r>
            <a:endParaRPr lang="nl-BE" sz="1100" b="1" dirty="0" smtClean="0">
              <a:solidFill>
                <a:schemeClr val="bg1"/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ndertitel 16"/>
          <p:cNvSpPr txBox="1">
            <a:spLocks noGrp="1"/>
          </p:cNvSpPr>
          <p:nvPr>
            <p:ph type="subTitle" idx="1"/>
          </p:nvPr>
        </p:nvSpPr>
        <p:spPr>
          <a:xfrm>
            <a:off x="357158" y="5643578"/>
            <a:ext cx="8223918" cy="307777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l"/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Student: 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Brecht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Decraecker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 I   Promotor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Howest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: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Jan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Detand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 Promotor   I   Promotor Floradak: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Marcel Eykens</a:t>
            </a:r>
            <a:endParaRPr lang="nl-NL" sz="1400" dirty="0">
              <a:solidFill>
                <a:schemeClr val="bg1"/>
              </a:solidFill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-142908" y="2786058"/>
            <a:ext cx="7000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    Gemiddeld gewicht van een pannen dak:    </a:t>
            </a:r>
            <a:r>
              <a:rPr lang="nl-BE" sz="2400" b="1" dirty="0" smtClean="0"/>
              <a:t>44.4kg/</a:t>
            </a:r>
            <a:r>
              <a:rPr lang="nl-BE" sz="2400" b="1" dirty="0" err="1" smtClean="0"/>
              <a:t>m²</a:t>
            </a:r>
            <a:endParaRPr lang="nl-NL" sz="2400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100"/>
          <a:stretch>
            <a:fillRect/>
          </a:stretch>
        </p:blipFill>
        <p:spPr bwMode="auto">
          <a:xfrm>
            <a:off x="4071934" y="3357562"/>
            <a:ext cx="1485740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1538" y="3357562"/>
            <a:ext cx="1884820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hthoek 11"/>
          <p:cNvSpPr/>
          <p:nvPr/>
        </p:nvSpPr>
        <p:spPr>
          <a:xfrm>
            <a:off x="-142908" y="4929198"/>
            <a:ext cx="7000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/>
              <a:t>     Richtwaarde voor het groendak</a:t>
            </a:r>
            <a:endParaRPr lang="nl-NL" sz="2400" dirty="0"/>
          </a:p>
        </p:txBody>
      </p:sp>
      <p:sp>
        <p:nvSpPr>
          <p:cNvPr id="9" name="Tekstvak 8"/>
          <p:cNvSpPr txBox="1"/>
          <p:nvPr/>
        </p:nvSpPr>
        <p:spPr>
          <a:xfrm>
            <a:off x="0" y="1785926"/>
            <a:ext cx="742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INLEIDING I OPDRACHT I </a:t>
            </a:r>
            <a:r>
              <a:rPr lang="nl-BE" sz="24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GEWICHT </a:t>
            </a:r>
            <a:r>
              <a:rPr lang="nl-BE" sz="24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ONTWERP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I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DUURZAAM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 VOORDELEN I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BESLUIT</a:t>
            </a:r>
            <a:endParaRPr lang="nl-BE" sz="1100" b="1" dirty="0" smtClean="0">
              <a:solidFill>
                <a:schemeClr val="bg1"/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ndertitel 16"/>
          <p:cNvSpPr txBox="1">
            <a:spLocks noGrp="1"/>
          </p:cNvSpPr>
          <p:nvPr>
            <p:ph type="subTitle" idx="1"/>
          </p:nvPr>
        </p:nvSpPr>
        <p:spPr>
          <a:xfrm>
            <a:off x="357158" y="5643578"/>
            <a:ext cx="8223918" cy="307777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l"/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Student: 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Brecht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Decraecker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 I   Promotor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Howest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: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Jan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Detand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 Promotor   I   Promotor Floradak: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Marcel Eykens</a:t>
            </a:r>
            <a:endParaRPr lang="nl-NL" sz="1400" dirty="0">
              <a:solidFill>
                <a:schemeClr val="bg1"/>
              </a:solidFill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7" name="Tijdelijke aanduiding voor inhoud 15" descr="DSC013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636" y="3357562"/>
            <a:ext cx="2543175" cy="1907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Tijdelijke aanduiding voor inhoud 17" descr="DSC0130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43636" y="3357562"/>
            <a:ext cx="2543175" cy="1907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Tijdelijke aanduiding voor inhoud 16" descr="DSC0131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86136" y="3357562"/>
            <a:ext cx="2543175" cy="1907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500074" y="3071810"/>
            <a:ext cx="471462" cy="3536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BE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20°</a:t>
            </a:r>
            <a:endParaRPr kumimoji="0" lang="nl-N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3357594" y="3071810"/>
            <a:ext cx="471462" cy="3536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BE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30°</a:t>
            </a:r>
            <a:endParaRPr kumimoji="0" lang="nl-N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6215114" y="3071810"/>
            <a:ext cx="471462" cy="3536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BE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40°</a:t>
            </a:r>
            <a:endParaRPr kumimoji="0" lang="nl-N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ijdelijke aanduiding voor inhoud 2"/>
          <p:cNvSpPr txBox="1">
            <a:spLocks/>
          </p:cNvSpPr>
          <p:nvPr/>
        </p:nvSpPr>
        <p:spPr>
          <a:xfrm>
            <a:off x="285720" y="2714620"/>
            <a:ext cx="2143140" cy="3536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BE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Testopstelling</a:t>
            </a:r>
            <a:endParaRPr kumimoji="0" lang="nl-N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0" y="1785926"/>
            <a:ext cx="742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INLEIDING I OPDRACHT I </a:t>
            </a:r>
            <a:r>
              <a:rPr lang="nl-BE" sz="24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GEWICHT </a:t>
            </a:r>
            <a:r>
              <a:rPr lang="nl-BE" sz="24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ONTWERP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I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DUURZAAM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 VOORDELEN I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BESLUIT</a:t>
            </a:r>
            <a:endParaRPr lang="nl-BE" sz="1100" b="1" dirty="0" smtClean="0">
              <a:solidFill>
                <a:schemeClr val="bg1"/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ndertitel 16"/>
          <p:cNvSpPr txBox="1">
            <a:spLocks noGrp="1"/>
          </p:cNvSpPr>
          <p:nvPr>
            <p:ph type="subTitle" idx="1"/>
          </p:nvPr>
        </p:nvSpPr>
        <p:spPr>
          <a:xfrm>
            <a:off x="357158" y="5643578"/>
            <a:ext cx="8223918" cy="307777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l"/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Student: 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Brecht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Decraecker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 I   Promotor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Howest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: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Jan </a:t>
            </a:r>
            <a:r>
              <a:rPr lang="nl-BE" sz="1400" dirty="0" err="1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Detand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 Promotor   I   Promotor Floradak:</a:t>
            </a:r>
            <a:r>
              <a:rPr lang="nl-BE" sz="1400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nl-BE" sz="1400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Marcel Eykens</a:t>
            </a:r>
            <a:endParaRPr lang="nl-NL" sz="1400" dirty="0">
              <a:solidFill>
                <a:schemeClr val="bg1"/>
              </a:solidFill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18" name="Tijdelijke aanduiding voor inhoud 2"/>
          <p:cNvSpPr txBox="1">
            <a:spLocks/>
          </p:cNvSpPr>
          <p:nvPr/>
        </p:nvSpPr>
        <p:spPr>
          <a:xfrm>
            <a:off x="428596" y="3071810"/>
            <a:ext cx="4038600" cy="2400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nl-NL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nl-NL" b="1" smtClean="0"/>
              <a:t>3à4 mm/min</a:t>
            </a:r>
            <a:endParaRPr kumimoji="0" lang="nl-NL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stortbui</a:t>
            </a:r>
            <a:r>
              <a:rPr kumimoji="0" lang="nl-NL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in België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5 minuten onder elke hoek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10 minuten onder elke hoek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BE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Vergelijking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BE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Verlies substraat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BE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Totale gewicht</a:t>
            </a:r>
            <a:endParaRPr kumimoji="0" lang="nl-N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Tijdelijke aanduiding voor inhoud 4"/>
          <p:cNvPicPr>
            <a:picLocks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4810" y="3071810"/>
            <a:ext cx="292895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kstvak 7"/>
          <p:cNvSpPr txBox="1"/>
          <p:nvPr/>
        </p:nvSpPr>
        <p:spPr>
          <a:xfrm>
            <a:off x="0" y="1785926"/>
            <a:ext cx="742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INLEIDING I OPDRACHT I </a:t>
            </a:r>
            <a:r>
              <a:rPr lang="nl-BE" sz="24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GEWICHT </a:t>
            </a:r>
            <a:r>
              <a:rPr lang="nl-BE" sz="24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ONTWERP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I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DUURZAAM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I VOORDELEN I </a:t>
            </a:r>
            <a:r>
              <a:rPr lang="nl-BE" sz="1100" b="1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BESLUIT</a:t>
            </a:r>
            <a:endParaRPr lang="nl-BE" sz="1100" b="1" dirty="0" smtClean="0">
              <a:solidFill>
                <a:schemeClr val="bg1"/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Aangepast 1">
      <a:dk1>
        <a:srgbClr val="4F6128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oendak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1261</Words>
  <Application>Microsoft Office PowerPoint</Application>
  <PresentationFormat>Diavoorstelling (4:3)</PresentationFormat>
  <Paragraphs>228</Paragraphs>
  <Slides>25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Office-thema</vt:lpstr>
      <vt:lpstr>Hellend groendak voor elk dak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Overlapping (verticaal): </vt:lpstr>
      <vt:lpstr>Overlapping (horizontaal): </vt:lpstr>
      <vt:lpstr>Stap 1: Onderdakfolie:  </vt:lpstr>
      <vt:lpstr>Stap 2: Van rechtsonder naar linksboven: </vt:lpstr>
      <vt:lpstr>Stap 3: Substraat:</vt:lpstr>
      <vt:lpstr>Stap 4: Sedummatten:</vt:lpstr>
      <vt:lpstr>Dakranden:</vt:lpstr>
      <vt:lpstr>Daknok:</vt:lpstr>
      <vt:lpstr>Aansluitende dakelementen:</vt:lpstr>
      <vt:lpstr>Dia 22</vt:lpstr>
      <vt:lpstr>Dia 23</vt:lpstr>
      <vt:lpstr>Dia 24</vt:lpstr>
      <vt:lpstr>Dia 25</vt:lpstr>
    </vt:vector>
  </TitlesOfParts>
  <Company>Bananenfabriek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Brecht</dc:creator>
  <cp:lastModifiedBy>Brecht</cp:lastModifiedBy>
  <cp:revision>52</cp:revision>
  <dcterms:created xsi:type="dcterms:W3CDTF">2009-02-09T15:54:49Z</dcterms:created>
  <dcterms:modified xsi:type="dcterms:W3CDTF">2011-02-02T16:15:44Z</dcterms:modified>
</cp:coreProperties>
</file>