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84" r:id="rId4"/>
    <p:sldId id="278" r:id="rId5"/>
    <p:sldId id="281" r:id="rId6"/>
    <p:sldId id="274" r:id="rId7"/>
    <p:sldId id="275" r:id="rId8"/>
    <p:sldId id="279" r:id="rId9"/>
    <p:sldId id="280" r:id="rId10"/>
    <p:sldId id="282" r:id="rId11"/>
    <p:sldId id="286" r:id="rId12"/>
    <p:sldId id="285" r:id="rId13"/>
    <p:sldId id="277" r:id="rId14"/>
    <p:sldId id="266" r:id="rId15"/>
    <p:sldId id="270" r:id="rId16"/>
    <p:sldId id="267" r:id="rId17"/>
  </p:sldIdLst>
  <p:sldSz cx="9144000" cy="6858000" type="screen4x3"/>
  <p:notesSz cx="7102475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1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echt\Bureaublad\Eindwerk%20groendaken\Gewicht%20van%20de%20dakp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style val="1"/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nl-NL" sz="1000" dirty="0">
                <a:solidFill>
                  <a:schemeClr val="accent3">
                    <a:lumMod val="50000"/>
                  </a:schemeClr>
                </a:solidFill>
              </a:rPr>
              <a:t>Het</a:t>
            </a:r>
            <a:r>
              <a:rPr lang="nl-NL" sz="1000" baseline="0" dirty="0">
                <a:solidFill>
                  <a:schemeClr val="accent3">
                    <a:lumMod val="50000"/>
                  </a:schemeClr>
                </a:solidFill>
              </a:rPr>
              <a:t> verband tussen het gewicht </a:t>
            </a:r>
            <a:r>
              <a:rPr lang="nl-NL" sz="1000" baseline="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nl-NL" sz="1000" baseline="0" dirty="0">
                <a:solidFill>
                  <a:schemeClr val="accent3">
                    <a:lumMod val="50000"/>
                  </a:schemeClr>
                </a:solidFill>
              </a:rPr>
              <a:t>de afmeting van de pan</a:t>
            </a:r>
            <a:endParaRPr lang="nl-NL" sz="10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trendline>
            <c:trendlineType val="linear"/>
          </c:trendline>
          <c:trendline>
            <c:trendlineType val="linear"/>
          </c:trendline>
          <c:cat>
            <c:numRef>
              <c:f>'Verband gewicht - opp'!$D$3:$D$32</c:f>
              <c:numCache>
                <c:formatCode>General</c:formatCode>
                <c:ptCount val="30"/>
                <c:pt idx="0">
                  <c:v>32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45</c:v>
                </c:pt>
                <c:pt idx="20">
                  <c:v>47</c:v>
                </c:pt>
                <c:pt idx="21">
                  <c:v>47</c:v>
                </c:pt>
                <c:pt idx="22">
                  <c:v>48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72</c:v>
                </c:pt>
              </c:numCache>
            </c:numRef>
          </c:cat>
          <c:val>
            <c:numRef>
              <c:f>'Verband gewicht - opp'!$G$3:$G$32</c:f>
              <c:numCache>
                <c:formatCode>0.00</c:formatCode>
                <c:ptCount val="30"/>
                <c:pt idx="0">
                  <c:v>8.3006000000000205E-2</c:v>
                </c:pt>
                <c:pt idx="1">
                  <c:v>0.11819000000000017</c:v>
                </c:pt>
                <c:pt idx="2">
                  <c:v>0.1089150000000001</c:v>
                </c:pt>
                <c:pt idx="3">
                  <c:v>0.14773600000000026</c:v>
                </c:pt>
                <c:pt idx="4">
                  <c:v>0.1008</c:v>
                </c:pt>
                <c:pt idx="5">
                  <c:v>0.11962500000000023</c:v>
                </c:pt>
                <c:pt idx="6">
                  <c:v>0.11962500000000023</c:v>
                </c:pt>
                <c:pt idx="7">
                  <c:v>0.11240700000000002</c:v>
                </c:pt>
                <c:pt idx="8">
                  <c:v>0.13944000000000026</c:v>
                </c:pt>
                <c:pt idx="9">
                  <c:v>6.2832000000000124E-2</c:v>
                </c:pt>
                <c:pt idx="10">
                  <c:v>6.2832000000000124E-2</c:v>
                </c:pt>
                <c:pt idx="11">
                  <c:v>0.13159999999999999</c:v>
                </c:pt>
                <c:pt idx="12">
                  <c:v>9.7573000000000021E-2</c:v>
                </c:pt>
                <c:pt idx="13">
                  <c:v>9.9696000000000229E-2</c:v>
                </c:pt>
                <c:pt idx="14">
                  <c:v>9.2416000000000012E-2</c:v>
                </c:pt>
                <c:pt idx="15">
                  <c:v>0.11660000000000011</c:v>
                </c:pt>
                <c:pt idx="16">
                  <c:v>7.4784000000000128E-2</c:v>
                </c:pt>
                <c:pt idx="17">
                  <c:v>9.9696000000000229E-2</c:v>
                </c:pt>
                <c:pt idx="18">
                  <c:v>6.8800000000000097E-2</c:v>
                </c:pt>
                <c:pt idx="19">
                  <c:v>7.3349999999999999E-2</c:v>
                </c:pt>
                <c:pt idx="20">
                  <c:v>0.10163999999999998</c:v>
                </c:pt>
                <c:pt idx="21">
                  <c:v>8.743500000000004E-2</c:v>
                </c:pt>
                <c:pt idx="22">
                  <c:v>8.5400000000000004E-2</c:v>
                </c:pt>
                <c:pt idx="23">
                  <c:v>9.7123000000000043E-2</c:v>
                </c:pt>
                <c:pt idx="24">
                  <c:v>6.4288000000000067E-2</c:v>
                </c:pt>
                <c:pt idx="25">
                  <c:v>8.3820000000000228E-2</c:v>
                </c:pt>
                <c:pt idx="26">
                  <c:v>8.3820000000000228E-2</c:v>
                </c:pt>
                <c:pt idx="27">
                  <c:v>4.3344000000000014E-2</c:v>
                </c:pt>
                <c:pt idx="28">
                  <c:v>0.1386</c:v>
                </c:pt>
                <c:pt idx="29">
                  <c:v>4.5900000000000024E-2</c:v>
                </c:pt>
              </c:numCache>
            </c:numRef>
          </c:val>
        </c:ser>
        <c:axId val="58268288"/>
        <c:axId val="58704640"/>
      </c:barChart>
      <c:catAx>
        <c:axId val="58268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nl-NL" dirty="0">
                    <a:solidFill>
                      <a:schemeClr val="accent3">
                        <a:lumMod val="50000"/>
                      </a:schemeClr>
                    </a:solidFill>
                  </a:rPr>
                  <a:t>Gewicht (kg/m²)</a:t>
                </a:r>
              </a:p>
            </c:rich>
          </c:tx>
          <c:layout/>
        </c:title>
        <c:numFmt formatCode="General" sourceLinked="1"/>
        <c:tickLblPos val="nextTo"/>
        <c:crossAx val="58704640"/>
        <c:crosses val="autoZero"/>
        <c:auto val="1"/>
        <c:lblAlgn val="ctr"/>
        <c:lblOffset val="100"/>
        <c:tickLblSkip val="2"/>
      </c:catAx>
      <c:valAx>
        <c:axId val="58704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nl-NL" dirty="0">
                    <a:solidFill>
                      <a:schemeClr val="accent3">
                        <a:lumMod val="50000"/>
                      </a:schemeClr>
                    </a:solidFill>
                  </a:rPr>
                  <a:t>Oppervlakte (m²)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5826828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7073C61-8E05-4760-93D7-A694BE1D7A23}" type="datetimeFigureOut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E39EEA5-5A6F-4AD6-B553-1DBF220D9CD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DE1-B8B9-4532-A782-380D84219C5A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3C5C-5DAB-4A3C-833E-00EBB67CD1B4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A26-759B-47A9-B9C3-ECC743FF3EF7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198-83F7-4F3A-A285-6F18E1A7E11E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7A5A-D9D5-48F9-9F1B-5A1E95C624B1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3FFF-9DF9-4B58-ABD6-FA8A51F10886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284C-0F87-4079-BE6D-244B30EC79CB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02CA-01B3-4F60-9D1E-8A972246B41F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0D4-598B-429E-8690-6FAFF08D36D2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F7EF-7784-41FD-8E63-1BF9227CD296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C9A3-9B75-42C0-B569-710E0FA0656C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F1E7-AEF4-479C-8DF4-F5998652CB4D}" type="datetime1">
              <a:rPr lang="nl-NL" smtClean="0"/>
              <a:pPr/>
              <a:t>27-2-2009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  <a:t>MASTERPROEF IO 2010</a:t>
            </a:r>
            <a:b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  <a:t>Howest PIH - FLORADAK</a:t>
            </a:r>
            <a:endParaRPr lang="nl-NL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71604" y="4786322"/>
            <a:ext cx="48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Student: 			Brecht Decraecker </a:t>
            </a:r>
          </a:p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Promotor Howest:		Jan Detand</a:t>
            </a:r>
          </a:p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Promotor Floradak: 	Marcel Eykens</a:t>
            </a:r>
            <a:endParaRPr lang="nl-NL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Keuze planten door opzoekingswerk.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4114816"/>
          </a:xfrm>
        </p:spPr>
        <p:txBody>
          <a:bodyPr>
            <a:normAutofit/>
          </a:bodyPr>
          <a:lstStyle/>
          <a:p>
            <a:r>
              <a:rPr lang="nl-NL" sz="2400" b="1" strike="sngStrike" dirty="0" smtClean="0"/>
              <a:t>Mossen</a:t>
            </a:r>
            <a:r>
              <a:rPr lang="nl-NL" sz="2400" dirty="0" smtClean="0"/>
              <a:t>:</a:t>
            </a:r>
          </a:p>
          <a:p>
            <a:pPr lvl="1"/>
            <a:r>
              <a:rPr lang="nl-BE" sz="2400" b="1" dirty="0" smtClean="0">
                <a:solidFill>
                  <a:srgbClr val="FF0000"/>
                </a:solidFill>
              </a:rPr>
              <a:t>Geen verhouten vaatbundels en wortels</a:t>
            </a:r>
            <a:r>
              <a:rPr lang="nl-BE" sz="2400" b="1" dirty="0" smtClean="0"/>
              <a:t> waardoor ze zeer weinig substraat nodig hebben.</a:t>
            </a:r>
          </a:p>
          <a:p>
            <a:pPr lvl="1"/>
            <a:r>
              <a:rPr lang="nl-BE" sz="2400" b="1" dirty="0" smtClean="0"/>
              <a:t>Dikte </a:t>
            </a:r>
            <a:r>
              <a:rPr lang="nl-BE" sz="2400" dirty="0" smtClean="0"/>
              <a:t>substraat </a:t>
            </a:r>
            <a:r>
              <a:rPr lang="nl-BE" sz="2400" b="1" dirty="0" smtClean="0"/>
              <a:t>0.5-2cm</a:t>
            </a:r>
          </a:p>
          <a:p>
            <a:pPr lvl="1"/>
            <a:r>
              <a:rPr lang="nl-BE" sz="2400" b="1" dirty="0" smtClean="0"/>
              <a:t>Minimaal onderhoud</a:t>
            </a:r>
          </a:p>
          <a:p>
            <a:pPr lvl="1"/>
            <a:r>
              <a:rPr lang="nl-BE" sz="2400" b="1" dirty="0" smtClean="0"/>
              <a:t>Winterhard</a:t>
            </a:r>
          </a:p>
          <a:p>
            <a:pPr lvl="1"/>
            <a:r>
              <a:rPr lang="nl-BE" sz="2400" b="1" dirty="0" smtClean="0">
                <a:solidFill>
                  <a:srgbClr val="FF0000"/>
                </a:solidFill>
              </a:rPr>
              <a:t>Kan wegspoelen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61578" b="20081"/>
          <a:stretch>
            <a:fillRect/>
          </a:stretch>
        </p:blipFill>
        <p:spPr bwMode="auto">
          <a:xfrm>
            <a:off x="6929454" y="1643050"/>
            <a:ext cx="178595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575" t="4545" r="27787" b="4545"/>
          <a:stretch>
            <a:fillRect/>
          </a:stretch>
        </p:blipFill>
        <p:spPr bwMode="auto">
          <a:xfrm>
            <a:off x="5000628" y="1643050"/>
            <a:ext cx="1800000" cy="183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3282" t="34218" r="53124" b="46927"/>
          <a:stretch>
            <a:fillRect/>
          </a:stretch>
        </p:blipFill>
        <p:spPr bwMode="auto">
          <a:xfrm>
            <a:off x="5000628" y="3643314"/>
            <a:ext cx="1800000" cy="167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huidig groendak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8358246" cy="4257692"/>
          </a:xfrm>
        </p:spPr>
        <p:txBody>
          <a:bodyPr/>
          <a:lstStyle/>
          <a:p>
            <a:r>
              <a:rPr lang="nl-BE" dirty="0" smtClean="0"/>
              <a:t>De opbouw zal behouden blijven zodat het nieuwe systeem gesubsidieerd wordt</a:t>
            </a:r>
            <a:r>
              <a:rPr lang="nl-BE" dirty="0" smtClean="0"/>
              <a:t>.(3lagen systeem)</a:t>
            </a:r>
            <a:endParaRPr lang="nl-NL" dirty="0" smtClean="0"/>
          </a:p>
          <a:p>
            <a:r>
              <a:rPr lang="nl-BE" dirty="0" smtClean="0"/>
              <a:t>Planten</a:t>
            </a:r>
            <a:r>
              <a:rPr lang="nl-NL" dirty="0" smtClean="0"/>
              <a:t>/grassen</a:t>
            </a:r>
          </a:p>
          <a:p>
            <a:r>
              <a:rPr lang="nl-BE" dirty="0" smtClean="0"/>
              <a:t>Substraat</a:t>
            </a:r>
          </a:p>
          <a:p>
            <a:r>
              <a:rPr lang="nl-BE" dirty="0" smtClean="0"/>
              <a:t>Textieldoek</a:t>
            </a:r>
          </a:p>
          <a:p>
            <a:r>
              <a:rPr lang="nl-BE" dirty="0" smtClean="0"/>
              <a:t>Waterreservoir</a:t>
            </a:r>
          </a:p>
          <a:p>
            <a:r>
              <a:rPr lang="nl-BE" dirty="0" smtClean="0"/>
              <a:t>Onderdakfolie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2500306"/>
            <a:ext cx="3810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Milieu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Onderzoek naar duurzame materialen:</a:t>
            </a:r>
          </a:p>
          <a:p>
            <a:pPr lvl="1"/>
            <a:r>
              <a:rPr lang="nl-BE" dirty="0" smtClean="0"/>
              <a:t>Kunststof:</a:t>
            </a:r>
          </a:p>
          <a:p>
            <a:pPr lvl="2"/>
            <a:r>
              <a:rPr lang="nl-BE" dirty="0" smtClean="0"/>
              <a:t>Bijna altijd een afvalproduct van aardolie;</a:t>
            </a:r>
          </a:p>
          <a:p>
            <a:pPr lvl="2"/>
            <a:r>
              <a:rPr lang="nl-BE" dirty="0" smtClean="0"/>
              <a:t>Recyclage verminderd de voetafdruk;</a:t>
            </a:r>
          </a:p>
          <a:p>
            <a:pPr lvl="2"/>
            <a:r>
              <a:rPr lang="nl-BE" dirty="0" smtClean="0"/>
              <a:t>Zeer lange levensduur.</a:t>
            </a:r>
            <a:endParaRPr lang="nl-NL" dirty="0" smtClean="0"/>
          </a:p>
          <a:p>
            <a:pPr lvl="1"/>
            <a:r>
              <a:rPr lang="nl-BE" dirty="0" smtClean="0"/>
              <a:t>FSC  hout</a:t>
            </a:r>
          </a:p>
          <a:p>
            <a:pPr lvl="1"/>
            <a:r>
              <a:rPr lang="nl-BE" dirty="0" smtClean="0"/>
              <a:t>Textieldoek:</a:t>
            </a:r>
          </a:p>
          <a:p>
            <a:pPr lvl="2"/>
            <a:r>
              <a:rPr lang="nl-BE" dirty="0" smtClean="0"/>
              <a:t>Uit gerecycleerde stoffen.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Testen met prototypes (1m²)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0240"/>
            <a:ext cx="4114800" cy="3714775"/>
          </a:xfrm>
        </p:spPr>
        <p:txBody>
          <a:bodyPr>
            <a:normAutofit/>
          </a:bodyPr>
          <a:lstStyle/>
          <a:p>
            <a:pPr lvl="1"/>
            <a:r>
              <a:rPr lang="nl-BE" dirty="0" smtClean="0"/>
              <a:t>Waterdichtheid</a:t>
            </a:r>
          </a:p>
          <a:p>
            <a:pPr lvl="1"/>
            <a:r>
              <a:rPr lang="nl-BE" strike="sngStrike" dirty="0" smtClean="0"/>
              <a:t>Hechting van de planten</a:t>
            </a:r>
          </a:p>
          <a:p>
            <a:pPr lvl="1"/>
            <a:r>
              <a:rPr lang="nl-BE" dirty="0" smtClean="0"/>
              <a:t>Verlies van substraat zonder planten</a:t>
            </a:r>
          </a:p>
          <a:p>
            <a:pPr lvl="1">
              <a:buNone/>
            </a:pPr>
            <a:endParaRPr lang="nl-BE" strike="sngStrike" dirty="0" smtClean="0"/>
          </a:p>
          <a:p>
            <a:pPr lvl="1"/>
            <a:r>
              <a:rPr lang="nl-BE" dirty="0" smtClean="0"/>
              <a:t>gewichtsbepaling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29256" y="2000241"/>
            <a:ext cx="3500462" cy="642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nl-BE" sz="28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kunstmatige</a:t>
            </a:r>
            <a:r>
              <a:rPr kumimoji="0" lang="nl-BE" sz="28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beregening:</a:t>
            </a:r>
          </a:p>
          <a:p>
            <a:pPr marL="285750" indent="-285750">
              <a:spcBef>
                <a:spcPct val="20000"/>
              </a:spcBef>
            </a:pPr>
            <a:r>
              <a:rPr kumimoji="0" lang="nl-BE" sz="28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controle over hoeveelheid water</a:t>
            </a:r>
            <a:endParaRPr kumimoji="0" lang="nl-BE" sz="2800" b="0" i="0" u="none" strike="sng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Rechte verbindingslijn 5"/>
          <p:cNvCxnSpPr>
            <a:endCxn id="4" idx="1"/>
          </p:cNvCxnSpPr>
          <p:nvPr/>
        </p:nvCxnSpPr>
        <p:spPr>
          <a:xfrm>
            <a:off x="3786182" y="2285992"/>
            <a:ext cx="1643074" cy="3572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endCxn id="22" idx="1"/>
          </p:cNvCxnSpPr>
          <p:nvPr/>
        </p:nvCxnSpPr>
        <p:spPr>
          <a:xfrm>
            <a:off x="3786182" y="2285992"/>
            <a:ext cx="1643074" cy="64294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inhoud 2"/>
          <p:cNvSpPr txBox="1">
            <a:spLocks/>
          </p:cNvSpPr>
          <p:nvPr/>
        </p:nvSpPr>
        <p:spPr>
          <a:xfrm>
            <a:off x="5429256" y="2714620"/>
            <a:ext cx="350046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nl-BE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Hoeveel</a:t>
            </a:r>
            <a:r>
              <a:rPr kumimoji="0" lang="nl-BE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neerslag / </a:t>
            </a:r>
            <a:r>
              <a:rPr kumimoji="0" lang="nl-BE" b="0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m²</a:t>
            </a:r>
            <a:r>
              <a:rPr kumimoji="0" lang="nl-BE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/u</a:t>
            </a:r>
            <a:r>
              <a:rPr kumimoji="0" lang="nl-BE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nl-BE" b="0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Belgi</a:t>
            </a:r>
            <a:r>
              <a:rPr lang="nl-BE" dirty="0" smtClean="0"/>
              <a:t>ë</a:t>
            </a:r>
            <a:endParaRPr kumimoji="0" lang="nl-BE" b="0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ijdelijke aanduiding voor inhoud 2"/>
          <p:cNvSpPr txBox="1">
            <a:spLocks/>
          </p:cNvSpPr>
          <p:nvPr/>
        </p:nvSpPr>
        <p:spPr>
          <a:xfrm>
            <a:off x="5429256" y="3143248"/>
            <a:ext cx="350046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nl-BE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Soorten neerslag </a:t>
            </a:r>
            <a:r>
              <a:rPr kumimoji="0" lang="nl-BE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testbaar?</a:t>
            </a:r>
          </a:p>
        </p:txBody>
      </p:sp>
      <p:cxnSp>
        <p:nvCxnSpPr>
          <p:cNvPr id="33" name="Rechte verbindingslijn 32"/>
          <p:cNvCxnSpPr>
            <a:endCxn id="31" idx="1"/>
          </p:cNvCxnSpPr>
          <p:nvPr/>
        </p:nvCxnSpPr>
        <p:spPr>
          <a:xfrm>
            <a:off x="3786182" y="2285992"/>
            <a:ext cx="1643074" cy="107157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endCxn id="4" idx="1"/>
          </p:cNvCxnSpPr>
          <p:nvPr/>
        </p:nvCxnSpPr>
        <p:spPr>
          <a:xfrm rot="5400000" flipH="1" flipV="1">
            <a:off x="3911199" y="2482447"/>
            <a:ext cx="1678792" cy="135732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endCxn id="22" idx="1"/>
          </p:cNvCxnSpPr>
          <p:nvPr/>
        </p:nvCxnSpPr>
        <p:spPr>
          <a:xfrm flipV="1">
            <a:off x="4071934" y="2928934"/>
            <a:ext cx="1357322" cy="107157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>
            <a:endCxn id="31" idx="1"/>
          </p:cNvCxnSpPr>
          <p:nvPr/>
        </p:nvCxnSpPr>
        <p:spPr>
          <a:xfrm flipV="1">
            <a:off x="4071934" y="3357562"/>
            <a:ext cx="1357322" cy="64294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3571868" y="4143380"/>
            <a:ext cx="1785950" cy="14287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jdelijke aanduiding voor inhoud 2"/>
          <p:cNvSpPr txBox="1">
            <a:spLocks/>
          </p:cNvSpPr>
          <p:nvPr/>
        </p:nvSpPr>
        <p:spPr>
          <a:xfrm>
            <a:off x="5429256" y="4071942"/>
            <a:ext cx="3500462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</a:pPr>
            <a:r>
              <a:rPr kumimoji="0" lang="nl-BE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Probleem?</a:t>
            </a:r>
          </a:p>
          <a:p>
            <a:pPr marL="285750" indent="-285750">
              <a:spcBef>
                <a:spcPct val="20000"/>
              </a:spcBef>
            </a:pPr>
            <a:r>
              <a:rPr lang="nl-BE" dirty="0" smtClean="0"/>
              <a:t>Bijvullen?</a:t>
            </a:r>
          </a:p>
          <a:p>
            <a:pPr marL="285750" indent="-285750">
              <a:spcBef>
                <a:spcPct val="20000"/>
              </a:spcBef>
            </a:pPr>
            <a:r>
              <a:rPr kumimoji="0" lang="nl-BE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Verstoppingen?</a:t>
            </a:r>
          </a:p>
        </p:txBody>
      </p:sp>
      <p:cxnSp>
        <p:nvCxnSpPr>
          <p:cNvPr id="49" name="Rechte verbindingslijn 48"/>
          <p:cNvCxnSpPr/>
          <p:nvPr/>
        </p:nvCxnSpPr>
        <p:spPr>
          <a:xfrm>
            <a:off x="3571868" y="4143380"/>
            <a:ext cx="1785950" cy="42862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3571868" y="4143380"/>
            <a:ext cx="1785950" cy="78581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Gewichtbeperking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nl-BE" dirty="0" smtClean="0"/>
              <a:t>Nieuwe groen systeem</a:t>
            </a:r>
          </a:p>
          <a:p>
            <a:pPr lvl="1"/>
            <a:r>
              <a:rPr lang="nl-BE" dirty="0" smtClean="0"/>
              <a:t> Onderdakfolie</a:t>
            </a:r>
          </a:p>
          <a:p>
            <a:pPr lvl="1"/>
            <a:r>
              <a:rPr lang="nl-BE" dirty="0" smtClean="0"/>
              <a:t>Panlatten</a:t>
            </a:r>
          </a:p>
          <a:p>
            <a:pPr lvl="1"/>
            <a:r>
              <a:rPr lang="nl-BE" dirty="0" smtClean="0"/>
              <a:t>Waterreservoir</a:t>
            </a:r>
          </a:p>
          <a:p>
            <a:pPr lvl="1"/>
            <a:r>
              <a:rPr lang="nl-BE" dirty="0" smtClean="0"/>
              <a:t>Textieldoek</a:t>
            </a:r>
          </a:p>
          <a:p>
            <a:pPr lvl="1"/>
            <a:r>
              <a:rPr lang="nl-BE" dirty="0" smtClean="0"/>
              <a:t>Substraat</a:t>
            </a:r>
          </a:p>
          <a:p>
            <a:pPr lvl="1"/>
            <a:r>
              <a:rPr lang="nl-BE" dirty="0" smtClean="0"/>
              <a:t>Beplanting</a:t>
            </a:r>
          </a:p>
          <a:p>
            <a:endParaRPr lang="nl-NL" dirty="0"/>
          </a:p>
        </p:txBody>
      </p:sp>
      <p:cxnSp>
        <p:nvCxnSpPr>
          <p:cNvPr id="6" name="Rechte verbindingslijn 5"/>
          <p:cNvCxnSpPr>
            <a:endCxn id="8" idx="1"/>
          </p:cNvCxnSpPr>
          <p:nvPr/>
        </p:nvCxnSpPr>
        <p:spPr>
          <a:xfrm flipV="1">
            <a:off x="3214678" y="1823340"/>
            <a:ext cx="1764656" cy="534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979334" y="1500174"/>
            <a:ext cx="416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Materiaal </a:t>
            </a:r>
            <a:r>
              <a:rPr lang="nl-NL" dirty="0" smtClean="0"/>
              <a:t>3 lagen (vlies/film/vlies</a:t>
            </a:r>
          </a:p>
          <a:p>
            <a:r>
              <a:rPr lang="nl-NL" dirty="0" err="1" smtClean="0"/>
              <a:t>hydrofobisch</a:t>
            </a:r>
            <a:r>
              <a:rPr lang="nl-NL" dirty="0" smtClean="0"/>
              <a:t> gelijmd)</a:t>
            </a:r>
            <a:r>
              <a:rPr lang="nl-BE" dirty="0" smtClean="0"/>
              <a:t>,  gewicht:  100gr/</a:t>
            </a:r>
            <a:r>
              <a:rPr lang="nl-BE" dirty="0" err="1" smtClean="0"/>
              <a:t>m²</a:t>
            </a:r>
            <a:endParaRPr lang="nl-NL" dirty="0"/>
          </a:p>
        </p:txBody>
      </p:sp>
      <p:cxnSp>
        <p:nvCxnSpPr>
          <p:cNvPr id="9" name="Rechte verbindingslijn 8"/>
          <p:cNvCxnSpPr>
            <a:endCxn id="11" idx="1"/>
          </p:cNvCxnSpPr>
          <p:nvPr/>
        </p:nvCxnSpPr>
        <p:spPr>
          <a:xfrm flipV="1">
            <a:off x="2643174" y="2466282"/>
            <a:ext cx="2071703" cy="319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714877" y="21431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Vuren, geen behandeling, afstand afhankelijk van de pan  460kg/</a:t>
            </a:r>
            <a:r>
              <a:rPr lang="nl-BE" dirty="0" err="1" smtClean="0"/>
              <a:t>m³</a:t>
            </a:r>
            <a:endParaRPr lang="nl-NL" dirty="0"/>
          </a:p>
        </p:txBody>
      </p:sp>
      <p:cxnSp>
        <p:nvCxnSpPr>
          <p:cNvPr id="12" name="Rechte verbindingslijn 11"/>
          <p:cNvCxnSpPr>
            <a:endCxn id="14" idx="1"/>
          </p:cNvCxnSpPr>
          <p:nvPr/>
        </p:nvCxnSpPr>
        <p:spPr>
          <a:xfrm flipV="1">
            <a:off x="3357554" y="3042162"/>
            <a:ext cx="1428760" cy="172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4786314" y="2857496"/>
            <a:ext cx="355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Volume,materiaal, dikte (prototype)</a:t>
            </a:r>
            <a:endParaRPr lang="nl-NL" dirty="0"/>
          </a:p>
        </p:txBody>
      </p:sp>
      <p:cxnSp>
        <p:nvCxnSpPr>
          <p:cNvPr id="16" name="Rechte verbindingslijn 15"/>
          <p:cNvCxnSpPr>
            <a:endCxn id="18" idx="1"/>
          </p:cNvCxnSpPr>
          <p:nvPr/>
        </p:nvCxnSpPr>
        <p:spPr>
          <a:xfrm flipV="1">
            <a:off x="2857488" y="3537852"/>
            <a:ext cx="1285884" cy="105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4143372" y="321468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Recycled fabrick , 2-8mm, vochtabsorberend, droog gewicht = 160 gr/</a:t>
            </a:r>
            <a:r>
              <a:rPr lang="nl-BE" dirty="0" err="1" smtClean="0"/>
              <a:t>m²</a:t>
            </a:r>
            <a:r>
              <a:rPr lang="nl-BE" dirty="0" smtClean="0"/>
              <a:t> </a:t>
            </a:r>
            <a:endParaRPr lang="nl-NL" dirty="0"/>
          </a:p>
        </p:txBody>
      </p:sp>
      <p:cxnSp>
        <p:nvCxnSpPr>
          <p:cNvPr id="19" name="Rechte verbindingslijn 18"/>
          <p:cNvCxnSpPr>
            <a:endCxn id="21" idx="1"/>
          </p:cNvCxnSpPr>
          <p:nvPr/>
        </p:nvCxnSpPr>
        <p:spPr>
          <a:xfrm>
            <a:off x="2643174" y="4071942"/>
            <a:ext cx="250033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5143504" y="3857628"/>
            <a:ext cx="385765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Dikte van de laag = afhankelijk van de plantkeuze, vochtabsorberend</a:t>
            </a:r>
            <a:endParaRPr lang="nl-NL" dirty="0"/>
          </a:p>
        </p:txBody>
      </p:sp>
      <p:cxnSp>
        <p:nvCxnSpPr>
          <p:cNvPr id="22" name="Rechte verbindingslijn 21"/>
          <p:cNvCxnSpPr>
            <a:endCxn id="24" idx="1"/>
          </p:cNvCxnSpPr>
          <p:nvPr/>
        </p:nvCxnSpPr>
        <p:spPr>
          <a:xfrm>
            <a:off x="2786050" y="4572008"/>
            <a:ext cx="2714644" cy="524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5500694" y="4357694"/>
            <a:ext cx="1643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- Sedum</a:t>
            </a:r>
          </a:p>
          <a:p>
            <a:r>
              <a:rPr lang="nl-NL" dirty="0" smtClean="0"/>
              <a:t>- Bloemen</a:t>
            </a:r>
          </a:p>
          <a:p>
            <a:r>
              <a:rPr lang="nl-NL" dirty="0" smtClean="0"/>
              <a:t>- Kruiden</a:t>
            </a:r>
          </a:p>
          <a:p>
            <a:pPr>
              <a:buFontTx/>
              <a:buChar char="-"/>
            </a:pPr>
            <a:r>
              <a:rPr lang="nl-NL" dirty="0" smtClean="0"/>
              <a:t> Grassen</a:t>
            </a:r>
          </a:p>
          <a:p>
            <a:pPr>
              <a:buFontTx/>
              <a:buChar char="-"/>
            </a:pPr>
            <a:r>
              <a:rPr lang="nl-BE" strike="sngStrike" dirty="0" smtClean="0"/>
              <a:t> Mossen</a:t>
            </a:r>
            <a:endParaRPr lang="nl-NL" strike="sngStrik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Mogelijke problemen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</p:nvPr>
        </p:nvGraphicFramePr>
        <p:xfrm>
          <a:off x="642910" y="1785926"/>
          <a:ext cx="8115330" cy="4271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6"/>
                <a:gridCol w="1623066"/>
                <a:gridCol w="1623066"/>
                <a:gridCol w="1623066"/>
                <a:gridCol w="1623066"/>
              </a:tblGrid>
              <a:tr h="614354">
                <a:tc>
                  <a:txBody>
                    <a:bodyPr/>
                    <a:lstStyle/>
                    <a:p>
                      <a:r>
                        <a:rPr lang="nl-BE" b="1" dirty="0" smtClean="0"/>
                        <a:t>Regen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Sneeuw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Wind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Droogte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Hitte</a:t>
                      </a:r>
                      <a:endParaRPr lang="nl-NL" b="1" dirty="0"/>
                    </a:p>
                  </a:txBody>
                  <a:tcPr/>
                </a:tc>
              </a:tr>
              <a:tr h="114257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Wegspoelen</a:t>
                      </a:r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substraat</a:t>
                      </a:r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Rotten van planten</a:t>
                      </a:r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nl-B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Beschadiging planten</a:t>
                      </a:r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Char char="-"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Plantsterfte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Koude temp.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Overgewicht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Afwatering geblokkeerd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Gewicht</a:t>
                      </a:r>
                    </a:p>
                    <a:p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opbouw</a:t>
                      </a:r>
                    </a:p>
                    <a:p>
                      <a:endParaRPr lang="nl-BE" baseline="0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Afwaaien</a:t>
                      </a:r>
                      <a:r>
                        <a:rPr lang="nl-B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delen van het dak</a:t>
                      </a:r>
                    </a:p>
                    <a:p>
                      <a:endParaRPr lang="nl-B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Beschadiging planten</a:t>
                      </a:r>
                    </a:p>
                    <a:p>
                      <a:endParaRPr lang="nl-BE" baseline="0" dirty="0" smtClean="0"/>
                    </a:p>
                    <a:p>
                      <a:endParaRPr lang="nl-BE" baseline="0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Tekort aan vocht</a:t>
                      </a:r>
                    </a:p>
                    <a:p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Plantsterfte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Brand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Verbranden van planten</a:t>
                      </a:r>
                    </a:p>
                    <a:p>
                      <a:endParaRPr lang="nl-BE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Uitdrogen van planten/ substraat</a:t>
                      </a:r>
                    </a:p>
                    <a:p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Plantsterfte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Brand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/>
          <p:nvPr/>
        </p:nvSpPr>
        <p:spPr>
          <a:xfrm>
            <a:off x="714348" y="1142984"/>
            <a:ext cx="500066" cy="214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14348" y="1428736"/>
            <a:ext cx="500066" cy="214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214414" y="1071546"/>
            <a:ext cx="2011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75000"/>
                  </a:schemeClr>
                </a:solidFill>
              </a:rPr>
              <a:t>Oplosbaar</a:t>
            </a:r>
          </a:p>
          <a:p>
            <a:r>
              <a:rPr lang="nl-BE" dirty="0" smtClean="0">
                <a:solidFill>
                  <a:schemeClr val="tx1">
                    <a:lumMod val="75000"/>
                  </a:schemeClr>
                </a:solidFill>
              </a:rPr>
              <a:t>Nog geen oplossing</a:t>
            </a:r>
            <a:endParaRPr lang="nl-NL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Ontwikkel </a:t>
            </a:r>
            <a:r>
              <a:rPr lang="nl-NL" sz="2800" b="1" dirty="0" smtClean="0"/>
              <a:t>een groendak </a:t>
            </a:r>
            <a:r>
              <a:rPr lang="nl-NL" sz="2800" dirty="0" smtClean="0"/>
              <a:t>dat op </a:t>
            </a:r>
            <a:r>
              <a:rPr lang="nl-NL" sz="2800" b="1" dirty="0" smtClean="0"/>
              <a:t>elk hellend dak</a:t>
            </a:r>
            <a:r>
              <a:rPr lang="nl-NL" sz="2800" dirty="0" smtClean="0"/>
              <a:t> kan worden aangebracht</a:t>
            </a:r>
          </a:p>
          <a:p>
            <a:r>
              <a:rPr lang="nl-NL" sz="2800" dirty="0" smtClean="0"/>
              <a:t>Onderzoek </a:t>
            </a:r>
            <a:r>
              <a:rPr lang="nl-NL" sz="2800" b="1" dirty="0" smtClean="0"/>
              <a:t>de draagkracht van een pannen dak</a:t>
            </a:r>
            <a:r>
              <a:rPr lang="nl-NL" sz="2800" dirty="0" smtClean="0"/>
              <a:t>. En </a:t>
            </a:r>
            <a:r>
              <a:rPr lang="nl-NL" sz="2800" b="1" dirty="0" smtClean="0"/>
              <a:t>reduceer indien nodig het gewicht van een groendak</a:t>
            </a:r>
            <a:endParaRPr lang="nl-NL" sz="2800" dirty="0" smtClean="0"/>
          </a:p>
          <a:p>
            <a:r>
              <a:rPr lang="nl-NL" sz="2800" dirty="0" smtClean="0"/>
              <a:t>Onderzoek de </a:t>
            </a:r>
            <a:r>
              <a:rPr lang="nl-NL" sz="2800" b="1" dirty="0" smtClean="0"/>
              <a:t>optimalisatie</a:t>
            </a:r>
            <a:r>
              <a:rPr lang="nl-NL" sz="2800" dirty="0" smtClean="0"/>
              <a:t> van de </a:t>
            </a:r>
            <a:r>
              <a:rPr lang="nl-NL" sz="2800" b="1" dirty="0" smtClean="0"/>
              <a:t>afwatering</a:t>
            </a:r>
            <a:r>
              <a:rPr lang="nl-NL" sz="2800" dirty="0" smtClean="0"/>
              <a:t> bij elke dakhelling</a:t>
            </a:r>
            <a:endParaRPr lang="nl-NL" sz="2800" dirty="0"/>
          </a:p>
          <a:p>
            <a:r>
              <a:rPr lang="nl-BE" sz="2800" b="1" dirty="0" smtClean="0"/>
              <a:t>Beperk de kostprijs </a:t>
            </a:r>
            <a:r>
              <a:rPr lang="nl-BE" sz="2800" dirty="0" smtClean="0"/>
              <a:t>zodat deze de huidige </a:t>
            </a:r>
            <a:r>
              <a:rPr lang="nl-BE" sz="2800" b="1" dirty="0" smtClean="0"/>
              <a:t>prijs van een pannendak benadert</a:t>
            </a:r>
          </a:p>
          <a:p>
            <a:r>
              <a:rPr lang="nl-BE" sz="2800" dirty="0" smtClean="0"/>
              <a:t>Een </a:t>
            </a:r>
            <a:r>
              <a:rPr lang="nl-BE" sz="2800" b="1" dirty="0" smtClean="0"/>
              <a:t>duurzaam product </a:t>
            </a:r>
            <a:r>
              <a:rPr lang="nl-BE" sz="2800" dirty="0" smtClean="0"/>
              <a:t>ontwikkelen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Research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Testen door eenvoudige gewichtberekeningen.</a:t>
            </a:r>
          </a:p>
          <a:p>
            <a:r>
              <a:rPr lang="nl-BE" dirty="0" smtClean="0"/>
              <a:t>Keuze planten door opzoekingswerk.</a:t>
            </a:r>
          </a:p>
          <a:p>
            <a:r>
              <a:rPr lang="nl-BE" dirty="0" smtClean="0"/>
              <a:t>Testen met prototypes (1m²)</a:t>
            </a:r>
          </a:p>
          <a:p>
            <a:pPr lvl="1"/>
            <a:r>
              <a:rPr lang="nl-BE" dirty="0" smtClean="0"/>
              <a:t>Waterdichtheid</a:t>
            </a:r>
          </a:p>
          <a:p>
            <a:pPr lvl="1"/>
            <a:r>
              <a:rPr lang="nl-BE" dirty="0" smtClean="0"/>
              <a:t>Afwatering</a:t>
            </a:r>
          </a:p>
          <a:p>
            <a:pPr lvl="1"/>
            <a:r>
              <a:rPr lang="nl-BE" dirty="0" smtClean="0"/>
              <a:t>Verlies van substraat</a:t>
            </a:r>
          </a:p>
          <a:p>
            <a:pPr lvl="1"/>
            <a:r>
              <a:rPr lang="nl-BE" dirty="0" smtClean="0"/>
              <a:t>Toepasbaar op elke helling</a:t>
            </a:r>
          </a:p>
          <a:p>
            <a:pPr lvl="1"/>
            <a:r>
              <a:rPr lang="nl-BE" strike="sngStrike" dirty="0" smtClean="0"/>
              <a:t>Hechting van de planten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Standaarddak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00034" y="1571612"/>
            <a:ext cx="4186238" cy="4168773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De dakstructuur wordt opgebouwd door middel van </a:t>
            </a:r>
            <a:r>
              <a:rPr lang="nl-NL" b="1" dirty="0" smtClean="0"/>
              <a:t>kepers en spanten</a:t>
            </a:r>
            <a:r>
              <a:rPr lang="nl-NL" dirty="0" smtClean="0"/>
              <a:t>.</a:t>
            </a:r>
          </a:p>
          <a:p>
            <a:r>
              <a:rPr lang="nl-BE" dirty="0" smtClean="0"/>
              <a:t>Bepaalde afmetingen.</a:t>
            </a:r>
          </a:p>
          <a:p>
            <a:r>
              <a:rPr lang="nl-BE" b="1" dirty="0" smtClean="0"/>
              <a:t>Isolatie</a:t>
            </a:r>
            <a:r>
              <a:rPr lang="nl-BE" dirty="0" smtClean="0"/>
              <a:t> op of tussen de kepers.</a:t>
            </a:r>
          </a:p>
          <a:p>
            <a:r>
              <a:rPr lang="nl-BE" dirty="0" smtClean="0"/>
              <a:t>Bovenop de </a:t>
            </a:r>
            <a:r>
              <a:rPr lang="nl-BE" b="1" dirty="0" smtClean="0"/>
              <a:t>tengelatten</a:t>
            </a:r>
            <a:r>
              <a:rPr lang="nl-BE" dirty="0" smtClean="0"/>
              <a:t> en </a:t>
            </a:r>
            <a:r>
              <a:rPr lang="nl-BE" b="1" dirty="0" smtClean="0"/>
              <a:t>panlatten</a:t>
            </a:r>
            <a:r>
              <a:rPr lang="nl-BE" dirty="0" smtClean="0"/>
              <a:t> worden de </a:t>
            </a:r>
            <a:r>
              <a:rPr lang="nl-BE" b="1" dirty="0" smtClean="0"/>
              <a:t>pannen</a:t>
            </a:r>
            <a:r>
              <a:rPr lang="nl-BE" dirty="0" smtClean="0"/>
              <a:t> gelegd.</a:t>
            </a:r>
          </a:p>
          <a:p>
            <a:endParaRPr lang="nl-NL" dirty="0"/>
          </a:p>
        </p:txBody>
      </p:sp>
      <p:pic>
        <p:nvPicPr>
          <p:cNvPr id="6" name="Tijdelijke aanduiding voor inhoud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26280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Pannen dak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</p:nvPr>
        </p:nvGraphicFramePr>
        <p:xfrm>
          <a:off x="357158" y="1714488"/>
          <a:ext cx="485778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429256" y="1785926"/>
            <a:ext cx="34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Gewicht pannen:</a:t>
            </a:r>
          </a:p>
          <a:p>
            <a:pPr>
              <a:buFontTx/>
              <a:buChar char="-"/>
            </a:pPr>
            <a:r>
              <a:rPr lang="nl-BE" sz="2800" dirty="0" smtClean="0"/>
              <a:t> Hoeveelheid pannen</a:t>
            </a:r>
          </a:p>
          <a:p>
            <a:pPr>
              <a:buFontTx/>
              <a:buChar char="-"/>
            </a:pPr>
            <a:r>
              <a:rPr lang="nl-BE" sz="2800" dirty="0" smtClean="0"/>
              <a:t> Gemiddeld </a:t>
            </a:r>
            <a:r>
              <a:rPr lang="nl-BE" sz="2800" b="1" dirty="0" smtClean="0"/>
              <a:t>44.4kg</a:t>
            </a:r>
            <a:endParaRPr lang="nl-NL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214686"/>
            <a:ext cx="238126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Testen met gewichtberekeningen.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7686" y="1571612"/>
            <a:ext cx="4043362" cy="3857652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Ieder dak = </a:t>
            </a:r>
            <a:r>
              <a:rPr lang="nl-BE" b="1" dirty="0" smtClean="0"/>
              <a:t>verschillend</a:t>
            </a:r>
          </a:p>
          <a:p>
            <a:r>
              <a:rPr lang="nl-BE" dirty="0" smtClean="0"/>
              <a:t>Ieder bestaand dak zal </a:t>
            </a:r>
            <a:r>
              <a:rPr lang="nl-BE" b="1" dirty="0" smtClean="0"/>
              <a:t>berekend</a:t>
            </a:r>
            <a:r>
              <a:rPr lang="nl-BE" dirty="0" smtClean="0"/>
              <a:t> moeten worden.</a:t>
            </a:r>
          </a:p>
          <a:p>
            <a:r>
              <a:rPr lang="nl-BE" dirty="0" smtClean="0"/>
              <a:t>Dit kan best door een </a:t>
            </a:r>
            <a:r>
              <a:rPr lang="nl-BE" b="1" dirty="0" smtClean="0"/>
              <a:t>ingenieur of architect </a:t>
            </a:r>
            <a:r>
              <a:rPr lang="nl-BE" dirty="0" smtClean="0"/>
              <a:t>gebeuren.</a:t>
            </a:r>
          </a:p>
          <a:p>
            <a:r>
              <a:rPr lang="nl-BE" dirty="0" smtClean="0"/>
              <a:t>Of dit werd </a:t>
            </a:r>
            <a:r>
              <a:rPr lang="nl-BE" b="1" dirty="0" smtClean="0"/>
              <a:t>reeds berekend bij de bouw</a:t>
            </a:r>
            <a:r>
              <a:rPr lang="nl-BE" dirty="0" smtClean="0"/>
              <a:t>.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97274"/>
            <a:ext cx="1623983" cy="122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54332"/>
            <a:ext cx="1785950" cy="133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40150"/>
            <a:ext cx="15203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85992"/>
            <a:ext cx="1357322" cy="164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571612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Testen met gewichtberekeningen.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Standaard dakopbouw:</a:t>
            </a:r>
          </a:p>
          <a:p>
            <a:pPr lvl="6"/>
            <a:r>
              <a:rPr lang="nl-BE" dirty="0" smtClean="0"/>
              <a:t>Dakhelling:  32°</a:t>
            </a:r>
          </a:p>
          <a:p>
            <a:pPr lvl="6"/>
            <a:r>
              <a:rPr lang="nl-BE" dirty="0" smtClean="0"/>
              <a:t>Kepers 70x36</a:t>
            </a:r>
          </a:p>
          <a:p>
            <a:pPr lvl="6"/>
            <a:r>
              <a:rPr lang="nl-BE" dirty="0" smtClean="0"/>
              <a:t>Tengelatten 30x20</a:t>
            </a:r>
          </a:p>
          <a:p>
            <a:pPr lvl="6"/>
            <a:r>
              <a:rPr lang="nl-BE" dirty="0" smtClean="0"/>
              <a:t>Panlatten 30x20</a:t>
            </a:r>
          </a:p>
          <a:p>
            <a:pPr lvl="6"/>
            <a:endParaRPr lang="nl-BE" dirty="0" smtClean="0"/>
          </a:p>
          <a:p>
            <a:pPr lvl="6"/>
            <a:r>
              <a:rPr lang="nl-BE" dirty="0" smtClean="0"/>
              <a:t>Max doorbuiging bij een gewicht van </a:t>
            </a:r>
            <a:r>
              <a:rPr lang="nl-BE" b="1" dirty="0" smtClean="0"/>
              <a:t>60 kg: 8mm</a:t>
            </a:r>
          </a:p>
          <a:p>
            <a:pPr lvl="6"/>
            <a:r>
              <a:rPr lang="nl-BE" dirty="0" smtClean="0"/>
              <a:t>Maximale spanning die optreed (2384N/</a:t>
            </a:r>
            <a:r>
              <a:rPr lang="nl-BE" dirty="0" err="1" smtClean="0"/>
              <a:t>cm²</a:t>
            </a:r>
            <a:r>
              <a:rPr lang="nl-BE" dirty="0" smtClean="0"/>
              <a:t>) &lt;&lt;&lt; rekgrens hout (vuren:8000N/</a:t>
            </a:r>
            <a:r>
              <a:rPr lang="nl-BE" dirty="0" err="1" smtClean="0"/>
              <a:t>cm²</a:t>
            </a:r>
            <a:r>
              <a:rPr lang="nl-BE" dirty="0" smtClean="0"/>
              <a:t>).</a:t>
            </a:r>
          </a:p>
          <a:p>
            <a:pPr lvl="6"/>
            <a:endParaRPr lang="nl-BE" b="1" dirty="0" smtClean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407" t="28807" r="32031" b="26598"/>
          <a:stretch>
            <a:fillRect/>
          </a:stretch>
        </p:blipFill>
        <p:spPr bwMode="auto">
          <a:xfrm>
            <a:off x="214283" y="3857628"/>
            <a:ext cx="264320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9063" t="27500" r="18906" b="27499"/>
          <a:stretch>
            <a:fillRect/>
          </a:stretch>
        </p:blipFill>
        <p:spPr bwMode="auto">
          <a:xfrm>
            <a:off x="214282" y="2285992"/>
            <a:ext cx="264320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Keuze planten door opzoekingswerk.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571612"/>
            <a:ext cx="4572032" cy="4114816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smtClean="0"/>
              <a:t>Sedum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Succulenten die zeer snel </a:t>
            </a:r>
            <a:r>
              <a:rPr lang="nl-NL" b="1" dirty="0" smtClean="0"/>
              <a:t>water in hun bladeren opslaan </a:t>
            </a:r>
            <a:r>
              <a:rPr lang="nl-NL" dirty="0" smtClean="0"/>
              <a:t>om de extreem </a:t>
            </a:r>
            <a:r>
              <a:rPr lang="nl-NL" b="1" dirty="0" smtClean="0"/>
              <a:t>droge periodes te doorstaan.</a:t>
            </a:r>
          </a:p>
          <a:p>
            <a:pPr lvl="1"/>
            <a:r>
              <a:rPr lang="nl-NL" dirty="0" smtClean="0"/>
              <a:t>De planten kunnen een </a:t>
            </a:r>
            <a:r>
              <a:rPr lang="nl-NL" b="1" dirty="0" smtClean="0"/>
              <a:t>grote waaier van temperaturen </a:t>
            </a:r>
            <a:r>
              <a:rPr lang="nl-NL" dirty="0" smtClean="0"/>
              <a:t>aan.</a:t>
            </a:r>
          </a:p>
          <a:p>
            <a:pPr lvl="1"/>
            <a:r>
              <a:rPr lang="nl-NL" b="1" dirty="0" smtClean="0"/>
              <a:t>Dikte</a:t>
            </a:r>
            <a:r>
              <a:rPr lang="nl-NL" dirty="0" smtClean="0"/>
              <a:t> substraat: </a:t>
            </a:r>
            <a:r>
              <a:rPr lang="nl-NL" b="1" dirty="0" smtClean="0"/>
              <a:t>2-15cm</a:t>
            </a:r>
          </a:p>
          <a:p>
            <a:pPr lvl="1"/>
            <a:r>
              <a:rPr lang="nl-BE" b="1" dirty="0" smtClean="0"/>
              <a:t>Winterhard (groenblijvend)</a:t>
            </a:r>
          </a:p>
          <a:p>
            <a:pPr lvl="1"/>
            <a:r>
              <a:rPr lang="nl-BE" b="1" dirty="0" smtClean="0"/>
              <a:t>Onderhoud = minimaal</a:t>
            </a:r>
            <a:endParaRPr lang="nl-NL" b="1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 r="21330"/>
          <a:stretch>
            <a:fillRect/>
          </a:stretch>
        </p:blipFill>
        <p:spPr bwMode="auto">
          <a:xfrm>
            <a:off x="6929454" y="164305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/>
          <p:nvPr/>
        </p:nvPicPr>
        <p:blipFill>
          <a:blip r:embed="rId4" cstate="print"/>
          <a:srcRect t="26471"/>
          <a:stretch>
            <a:fillRect/>
          </a:stretch>
        </p:blipFill>
        <p:spPr bwMode="auto">
          <a:xfrm>
            <a:off x="5000628" y="3571876"/>
            <a:ext cx="37155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Keuze planten door opzoekingswerk.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4114816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Bloemen kruiden en grassen</a:t>
            </a:r>
            <a:r>
              <a:rPr lang="nl-NL" sz="2400" dirty="0" smtClean="0"/>
              <a:t>:</a:t>
            </a:r>
          </a:p>
          <a:p>
            <a:pPr lvl="1"/>
            <a:r>
              <a:rPr lang="nl-BE" sz="2400" b="1" dirty="0" smtClean="0"/>
              <a:t>Groeien zeer snel </a:t>
            </a:r>
            <a:r>
              <a:rPr lang="nl-BE" sz="2400" dirty="0" smtClean="0"/>
              <a:t>zowel de plant als de wortel.</a:t>
            </a:r>
          </a:p>
          <a:p>
            <a:pPr lvl="1"/>
            <a:r>
              <a:rPr lang="nl-BE" sz="2400" dirty="0" smtClean="0"/>
              <a:t>Niet winterhard: </a:t>
            </a:r>
            <a:r>
              <a:rPr lang="nl-BE" sz="2400" b="1" dirty="0" smtClean="0"/>
              <a:t>planten sterven in de winter</a:t>
            </a:r>
            <a:r>
              <a:rPr lang="nl-BE" sz="2400" dirty="0" smtClean="0"/>
              <a:t>.</a:t>
            </a:r>
          </a:p>
          <a:p>
            <a:pPr lvl="1"/>
            <a:r>
              <a:rPr lang="nl-BE" sz="2400" b="1" dirty="0" smtClean="0"/>
              <a:t>Dikte </a:t>
            </a:r>
            <a:r>
              <a:rPr lang="nl-BE" sz="2400" dirty="0" smtClean="0"/>
              <a:t>substraat </a:t>
            </a:r>
            <a:r>
              <a:rPr lang="nl-BE" sz="2400" b="1" dirty="0" smtClean="0"/>
              <a:t>5-20cm</a:t>
            </a:r>
          </a:p>
          <a:p>
            <a:pPr lvl="1"/>
            <a:r>
              <a:rPr lang="nl-BE" sz="2400" b="1" dirty="0" smtClean="0"/>
              <a:t>Minimaal onderhoud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4209" b="8235"/>
          <a:stretch>
            <a:fillRect/>
          </a:stretch>
        </p:blipFill>
        <p:spPr bwMode="auto">
          <a:xfrm>
            <a:off x="5000628" y="1643050"/>
            <a:ext cx="1800000" cy="374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000"/>
          <a:stretch>
            <a:fillRect/>
          </a:stretch>
        </p:blipFill>
        <p:spPr bwMode="auto">
          <a:xfrm>
            <a:off x="6929454" y="1643051"/>
            <a:ext cx="1800000" cy="177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r="19229"/>
          <a:stretch>
            <a:fillRect/>
          </a:stretch>
        </p:blipFill>
        <p:spPr bwMode="auto">
          <a:xfrm>
            <a:off x="6915148" y="3571876"/>
            <a:ext cx="181441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4F61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oenda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557</Words>
  <Application>Microsoft Office PowerPoint</Application>
  <PresentationFormat>Diavoorstelling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MASTERPROEF IO 2010 Howest PIH - FLORADAK</vt:lpstr>
      <vt:lpstr>Opdrachtstelling</vt:lpstr>
      <vt:lpstr>Research aanpak</vt:lpstr>
      <vt:lpstr>Standaarddak</vt:lpstr>
      <vt:lpstr>Pannen dak</vt:lpstr>
      <vt:lpstr>Testen met gewichtberekeningen.</vt:lpstr>
      <vt:lpstr>Testen met gewichtberekeningen.</vt:lpstr>
      <vt:lpstr>Keuze planten door opzoekingswerk.</vt:lpstr>
      <vt:lpstr>Keuze planten door opzoekingswerk.</vt:lpstr>
      <vt:lpstr>Keuze planten door opzoekingswerk.</vt:lpstr>
      <vt:lpstr>Opbouw huidig groendak</vt:lpstr>
      <vt:lpstr>Milieu</vt:lpstr>
      <vt:lpstr>Testen met prototypes (1m²)</vt:lpstr>
      <vt:lpstr>Gewichtbeperking</vt:lpstr>
      <vt:lpstr>Mogelijke problemen</vt:lpstr>
      <vt:lpstr>Bedankt voor uw aandacht</vt:lpstr>
    </vt:vector>
  </TitlesOfParts>
  <Company>Bananenfabriek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Brecht</dc:creator>
  <cp:lastModifiedBy>Brecht</cp:lastModifiedBy>
  <cp:revision>91</cp:revision>
  <dcterms:created xsi:type="dcterms:W3CDTF">2010-08-29T10:56:39Z</dcterms:created>
  <dcterms:modified xsi:type="dcterms:W3CDTF">2009-02-27T15:41:09Z</dcterms:modified>
</cp:coreProperties>
</file>