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68" r:id="rId11"/>
    <p:sldId id="269" r:id="rId12"/>
    <p:sldId id="263" r:id="rId13"/>
    <p:sldId id="264" r:id="rId14"/>
    <p:sldId id="265" r:id="rId15"/>
    <p:sldId id="266" r:id="rId16"/>
    <p:sldId id="270" r:id="rId17"/>
    <p:sldId id="273" r:id="rId18"/>
    <p:sldId id="267" r:id="rId19"/>
  </p:sldIdLst>
  <p:sldSz cx="9144000" cy="6858000" type="screen4x3"/>
  <p:notesSz cx="7102475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recht\Bureaublad\Eindwerk%20groendaken\Gewicht%20van%20de%20dakp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style val="1"/>
  <c:chart>
    <c:title>
      <c:tx>
        <c:rich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nl-NL" sz="1000" dirty="0">
                <a:solidFill>
                  <a:schemeClr val="accent3">
                    <a:lumMod val="50000"/>
                  </a:schemeClr>
                </a:solidFill>
              </a:rPr>
              <a:t>Het</a:t>
            </a:r>
            <a:r>
              <a:rPr lang="nl-NL" sz="1000" baseline="0" dirty="0">
                <a:solidFill>
                  <a:schemeClr val="accent3">
                    <a:lumMod val="50000"/>
                  </a:schemeClr>
                </a:solidFill>
              </a:rPr>
              <a:t> verband tussen het gewicht </a:t>
            </a:r>
            <a:r>
              <a:rPr lang="nl-NL" sz="1000" baseline="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nl-NL" sz="1000" baseline="0" dirty="0">
                <a:solidFill>
                  <a:schemeClr val="accent3">
                    <a:lumMod val="50000"/>
                  </a:schemeClr>
                </a:solidFill>
              </a:rPr>
              <a:t>de afmeting van de pan</a:t>
            </a:r>
            <a:endParaRPr lang="nl-NL" sz="10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trendline>
            <c:trendlineType val="linear"/>
          </c:trendline>
          <c:trendline>
            <c:trendlineType val="linear"/>
          </c:trendline>
          <c:cat>
            <c:numRef>
              <c:f>'Verband gewicht - opp'!$D$3:$D$32</c:f>
              <c:numCache>
                <c:formatCode>General</c:formatCode>
                <c:ptCount val="30"/>
                <c:pt idx="0">
                  <c:v>32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  <c:pt idx="11">
                  <c:v>42</c:v>
                </c:pt>
                <c:pt idx="12">
                  <c:v>42</c:v>
                </c:pt>
                <c:pt idx="13">
                  <c:v>42</c:v>
                </c:pt>
                <c:pt idx="14">
                  <c:v>42</c:v>
                </c:pt>
                <c:pt idx="15">
                  <c:v>42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45</c:v>
                </c:pt>
                <c:pt idx="20">
                  <c:v>47</c:v>
                </c:pt>
                <c:pt idx="21">
                  <c:v>47</c:v>
                </c:pt>
                <c:pt idx="22">
                  <c:v>48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72</c:v>
                </c:pt>
              </c:numCache>
            </c:numRef>
          </c:cat>
          <c:val>
            <c:numRef>
              <c:f>'Verband gewicht - opp'!$G$3:$G$32</c:f>
              <c:numCache>
                <c:formatCode>0.00</c:formatCode>
                <c:ptCount val="30"/>
                <c:pt idx="0">
                  <c:v>8.300600000000008E-2</c:v>
                </c:pt>
                <c:pt idx="1">
                  <c:v>0.11819000000000009</c:v>
                </c:pt>
                <c:pt idx="2">
                  <c:v>0.10891500000000004</c:v>
                </c:pt>
                <c:pt idx="3">
                  <c:v>0.14773600000000009</c:v>
                </c:pt>
                <c:pt idx="4">
                  <c:v>0.1008</c:v>
                </c:pt>
                <c:pt idx="5">
                  <c:v>0.11962500000000012</c:v>
                </c:pt>
                <c:pt idx="6">
                  <c:v>0.11962500000000012</c:v>
                </c:pt>
                <c:pt idx="7">
                  <c:v>0.11240700000000002</c:v>
                </c:pt>
                <c:pt idx="8">
                  <c:v>0.13944000000000009</c:v>
                </c:pt>
                <c:pt idx="9">
                  <c:v>6.2832000000000041E-2</c:v>
                </c:pt>
                <c:pt idx="10">
                  <c:v>6.2832000000000041E-2</c:v>
                </c:pt>
                <c:pt idx="11">
                  <c:v>0.13159999999999999</c:v>
                </c:pt>
                <c:pt idx="12">
                  <c:v>9.7573000000000021E-2</c:v>
                </c:pt>
                <c:pt idx="13">
                  <c:v>9.9696000000000104E-2</c:v>
                </c:pt>
                <c:pt idx="14">
                  <c:v>9.2416000000000012E-2</c:v>
                </c:pt>
                <c:pt idx="15">
                  <c:v>0.11660000000000006</c:v>
                </c:pt>
                <c:pt idx="16">
                  <c:v>7.4784000000000073E-2</c:v>
                </c:pt>
                <c:pt idx="17">
                  <c:v>9.9696000000000104E-2</c:v>
                </c:pt>
                <c:pt idx="18">
                  <c:v>6.8800000000000042E-2</c:v>
                </c:pt>
                <c:pt idx="19">
                  <c:v>7.3349999999999999E-2</c:v>
                </c:pt>
                <c:pt idx="20">
                  <c:v>0.10163999999999998</c:v>
                </c:pt>
                <c:pt idx="21">
                  <c:v>8.743500000000004E-2</c:v>
                </c:pt>
                <c:pt idx="22">
                  <c:v>8.5400000000000004E-2</c:v>
                </c:pt>
                <c:pt idx="23">
                  <c:v>9.7123000000000043E-2</c:v>
                </c:pt>
                <c:pt idx="24">
                  <c:v>6.428800000000004E-2</c:v>
                </c:pt>
                <c:pt idx="25">
                  <c:v>8.3820000000000089E-2</c:v>
                </c:pt>
                <c:pt idx="26">
                  <c:v>8.3820000000000089E-2</c:v>
                </c:pt>
                <c:pt idx="27">
                  <c:v>4.3344000000000014E-2</c:v>
                </c:pt>
                <c:pt idx="28">
                  <c:v>0.1386</c:v>
                </c:pt>
                <c:pt idx="29">
                  <c:v>4.5900000000000024E-2</c:v>
                </c:pt>
              </c:numCache>
            </c:numRef>
          </c:val>
        </c:ser>
        <c:axId val="66861696"/>
        <c:axId val="67613440"/>
      </c:barChart>
      <c:catAx>
        <c:axId val="66861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nl-NL" dirty="0">
                    <a:solidFill>
                      <a:schemeClr val="accent3">
                        <a:lumMod val="50000"/>
                      </a:schemeClr>
                    </a:solidFill>
                  </a:rPr>
                  <a:t>Gewicht (kg/m²)</a:t>
                </a:r>
              </a:p>
            </c:rich>
          </c:tx>
          <c:layout/>
        </c:title>
        <c:numFmt formatCode="General" sourceLinked="1"/>
        <c:tickLblPos val="nextTo"/>
        <c:crossAx val="67613440"/>
        <c:crosses val="autoZero"/>
        <c:auto val="1"/>
        <c:lblAlgn val="ctr"/>
        <c:lblOffset val="100"/>
        <c:tickLblSkip val="2"/>
      </c:catAx>
      <c:valAx>
        <c:axId val="67613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nl-NL" dirty="0">
                    <a:solidFill>
                      <a:schemeClr val="accent3">
                        <a:lumMod val="50000"/>
                      </a:schemeClr>
                    </a:solidFill>
                  </a:rPr>
                  <a:t>Oppervlakte (m²)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6686169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7073C61-8E05-4760-93D7-A694BE1D7A23}" type="datetimeFigureOut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E39EEA5-5A6F-4AD6-B553-1DBF220D9CD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7DE1-B8B9-4532-A782-380D84219C5A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3C5C-5DAB-4A3C-833E-00EBB67CD1B4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A26-759B-47A9-B9C3-ECC743FF3EF7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1198-83F7-4F3A-A285-6F18E1A7E11E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7A5A-D9D5-48F9-9F1B-5A1E95C624B1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3FFF-9DF9-4B58-ABD6-FA8A51F10886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284C-0F87-4079-BE6D-244B30EC79CB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02CA-01B3-4F60-9D1E-8A972246B41F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50D4-598B-429E-8690-6FAFF08D36D2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F7EF-7784-41FD-8E63-1BF9227CD296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C9A3-9B75-42C0-B569-710E0FA0656C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7F1E7-AEF4-479C-8DF4-F5998652CB4D}" type="datetime1">
              <a:rPr lang="nl-NL" smtClean="0"/>
              <a:pPr/>
              <a:t>21-2-2009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F969-B48E-4AA4-869F-1AAA056BC90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  <a:t>MASTERPROEF IO 2010</a:t>
            </a:r>
            <a:b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BE" sz="5400" b="1" dirty="0" smtClean="0">
                <a:solidFill>
                  <a:schemeClr val="accent3">
                    <a:lumMod val="50000"/>
                  </a:schemeClr>
                </a:solidFill>
              </a:rPr>
              <a:t>Howest PIH - FLORADAK</a:t>
            </a:r>
            <a:endParaRPr lang="nl-NL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71604" y="4786322"/>
            <a:ext cx="48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Student: 			Brecht Decraecker </a:t>
            </a:r>
          </a:p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Promotor Howest:		Jan Detand</a:t>
            </a:r>
          </a:p>
          <a:p>
            <a:r>
              <a:rPr lang="nl-BE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Promotor Floradak: 	Marcel Eykens</a:t>
            </a:r>
            <a:endParaRPr lang="nl-NL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Geschiedenis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/>
          <a:lstStyle/>
          <a:p>
            <a:r>
              <a:rPr lang="nl-BE" dirty="0" smtClean="0"/>
              <a:t>De hangende tuinen van </a:t>
            </a:r>
            <a:r>
              <a:rPr lang="nl-BE" dirty="0"/>
              <a:t>B</a:t>
            </a:r>
            <a:r>
              <a:rPr lang="nl-BE" dirty="0" smtClean="0"/>
              <a:t>abylon</a:t>
            </a:r>
          </a:p>
          <a:p>
            <a:pPr lvl="1"/>
            <a:r>
              <a:rPr lang="nl-NL" dirty="0" smtClean="0"/>
              <a:t>2500 v.Chr.</a:t>
            </a:r>
          </a:p>
          <a:p>
            <a:endParaRPr lang="nl-BE" dirty="0"/>
          </a:p>
          <a:p>
            <a:r>
              <a:rPr lang="nl-BE" dirty="0" smtClean="0"/>
              <a:t>Rijstvelden in het Oosten</a:t>
            </a:r>
            <a:endParaRPr lang="nl-NL" dirty="0"/>
          </a:p>
        </p:txBody>
      </p:sp>
      <p:pic>
        <p:nvPicPr>
          <p:cNvPr id="8" name="Tijdelijke aanduiding voor inhoud 3" descr="Hanging-Gardens-of-Babylon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3395658" cy="1928826"/>
          </a:xfrm>
          <a:prstGeom prst="rect">
            <a:avLst/>
          </a:prstGeom>
        </p:spPr>
      </p:pic>
      <p:pic>
        <p:nvPicPr>
          <p:cNvPr id="6146" name="Picture 2" descr="C:\Documents and Settings\Brecht\Bureaublad\Eindwerk groendaken\rijstvel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42902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Singapore</a:t>
            </a:r>
          </a:p>
          <a:p>
            <a:pPr lvl="1"/>
            <a:r>
              <a:rPr lang="nl-BE" dirty="0" smtClean="0"/>
              <a:t>Grasdak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NL" dirty="0"/>
              <a:t>California Academy of </a:t>
            </a:r>
            <a:r>
              <a:rPr lang="nl-NL" dirty="0" smtClean="0"/>
              <a:t>Sciences</a:t>
            </a:r>
          </a:p>
          <a:p>
            <a:pPr lvl="1"/>
            <a:r>
              <a:rPr lang="nl-NL" dirty="0" smtClean="0"/>
              <a:t>Renzo Piano</a:t>
            </a:r>
          </a:p>
          <a:p>
            <a:pPr lvl="1"/>
            <a:r>
              <a:rPr lang="nl-NL" dirty="0" smtClean="0"/>
              <a:t>Een </a:t>
            </a:r>
            <a:r>
              <a:rPr lang="nl-NL" dirty="0"/>
              <a:t>groendak </a:t>
            </a:r>
            <a:r>
              <a:rPr lang="nl-NL" dirty="0" smtClean="0"/>
              <a:t>is een dak </a:t>
            </a:r>
            <a:r>
              <a:rPr lang="nl-NL" dirty="0"/>
              <a:t>dat zichzelf volledig onderhoudt</a:t>
            </a:r>
            <a:endParaRPr lang="nl-NL" dirty="0" smtClean="0"/>
          </a:p>
        </p:txBody>
      </p:sp>
      <p:pic>
        <p:nvPicPr>
          <p:cNvPr id="5122" name="Picture 2" descr="C:\Documents and Settings\Brecht\Bureaublad\Eindwerk groendaken\singapore green roo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357586" cy="2000264"/>
          </a:xfrm>
          <a:prstGeom prst="rect">
            <a:avLst/>
          </a:prstGeom>
          <a:noFill/>
        </p:spPr>
      </p:pic>
      <p:pic>
        <p:nvPicPr>
          <p:cNvPr id="5123" name="Picture 3" descr="C:\Documents and Settings\Brecht\Bureaublad\Eindwerk groendaken\green-ro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3"/>
            <a:ext cx="3357586" cy="20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Huidige systemen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Groendak in één stuk</a:t>
            </a:r>
          </a:p>
          <a:p>
            <a:r>
              <a:rPr lang="nl-BE" dirty="0" smtClean="0"/>
              <a:t>Enkel variatie op het aantal lagen en de begroeiing</a:t>
            </a:r>
          </a:p>
          <a:p>
            <a:endParaRPr lang="nl-BE" dirty="0" smtClean="0"/>
          </a:p>
          <a:p>
            <a:endParaRPr lang="nl-NL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4481877" cy="29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Pannen dak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</p:nvPr>
        </p:nvGraphicFramePr>
        <p:xfrm>
          <a:off x="357158" y="1714488"/>
          <a:ext cx="485778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429256" y="1785926"/>
            <a:ext cx="34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Gewicht pannen:</a:t>
            </a:r>
          </a:p>
          <a:p>
            <a:pPr>
              <a:buFontTx/>
              <a:buChar char="-"/>
            </a:pPr>
            <a:r>
              <a:rPr lang="nl-BE" sz="2800" dirty="0" smtClean="0"/>
              <a:t> Hoeveelheid pannen</a:t>
            </a:r>
          </a:p>
          <a:p>
            <a:pPr>
              <a:buFontTx/>
              <a:buChar char="-"/>
            </a:pPr>
            <a:r>
              <a:rPr lang="nl-BE" sz="2800" dirty="0" smtClean="0"/>
              <a:t> Gemiddeld </a:t>
            </a:r>
            <a:r>
              <a:rPr lang="nl-BE" sz="2800" b="1" dirty="0" smtClean="0"/>
              <a:t>44.4kg</a:t>
            </a:r>
            <a:endParaRPr lang="nl-NL" sz="2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214686"/>
            <a:ext cx="238126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Systeemkeuze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Huidig groen systeem</a:t>
            </a:r>
            <a:endParaRPr lang="nl-NL" dirty="0" smtClean="0"/>
          </a:p>
          <a:p>
            <a:pPr lvl="1"/>
            <a:r>
              <a:rPr lang="nl-BE" dirty="0" smtClean="0"/>
              <a:t>Uit één stuk</a:t>
            </a:r>
          </a:p>
          <a:p>
            <a:pPr lvl="1"/>
            <a:r>
              <a:rPr lang="nl-BE" dirty="0" smtClean="0"/>
              <a:t>Waterdichting</a:t>
            </a:r>
          </a:p>
          <a:p>
            <a:pPr lvl="1"/>
            <a:r>
              <a:rPr lang="nl-BE" dirty="0" smtClean="0"/>
              <a:t>Waterreservoir</a:t>
            </a:r>
          </a:p>
          <a:p>
            <a:pPr lvl="1"/>
            <a:r>
              <a:rPr lang="nl-BE" dirty="0" smtClean="0"/>
              <a:t>Textieldoek</a:t>
            </a:r>
          </a:p>
          <a:p>
            <a:pPr lvl="1"/>
            <a:r>
              <a:rPr lang="nl-BE" dirty="0" smtClean="0"/>
              <a:t>Substraat</a:t>
            </a:r>
          </a:p>
          <a:p>
            <a:pPr lvl="1"/>
            <a:r>
              <a:rPr lang="nl-BE" dirty="0" smtClean="0"/>
              <a:t>Beplanting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Huidig pannen systeem</a:t>
            </a:r>
          </a:p>
          <a:p>
            <a:pPr lvl="1"/>
            <a:r>
              <a:rPr lang="nl-BE" dirty="0" smtClean="0"/>
              <a:t>Onderdakfolie</a:t>
            </a:r>
          </a:p>
          <a:p>
            <a:pPr lvl="1"/>
            <a:r>
              <a:rPr lang="nl-BE" dirty="0" smtClean="0"/>
              <a:t>Panlatten</a:t>
            </a:r>
          </a:p>
          <a:p>
            <a:pPr lvl="1"/>
            <a:r>
              <a:rPr lang="nl-BE" dirty="0" smtClean="0"/>
              <a:t>Pannen</a:t>
            </a:r>
            <a:endParaRPr lang="nl-NL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286256"/>
            <a:ext cx="369189" cy="42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857628"/>
            <a:ext cx="369189" cy="42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429000"/>
            <a:ext cx="369189" cy="42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000372"/>
            <a:ext cx="369189" cy="42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143116"/>
            <a:ext cx="357190" cy="375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000372"/>
            <a:ext cx="357190" cy="375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500306"/>
            <a:ext cx="369189" cy="42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071678"/>
            <a:ext cx="369189" cy="42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Plus 15"/>
          <p:cNvSpPr/>
          <p:nvPr/>
        </p:nvSpPr>
        <p:spPr>
          <a:xfrm>
            <a:off x="4071934" y="3857628"/>
            <a:ext cx="928694" cy="928694"/>
          </a:xfrm>
          <a:prstGeom prst="mathPl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571744"/>
            <a:ext cx="357190" cy="375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Gewichtbeperking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nl-BE" dirty="0" smtClean="0"/>
              <a:t>Nieuwe groen systeem</a:t>
            </a:r>
          </a:p>
          <a:p>
            <a:pPr lvl="1"/>
            <a:r>
              <a:rPr lang="nl-BE" dirty="0" smtClean="0"/>
              <a:t> Onderdakfolie</a:t>
            </a:r>
          </a:p>
          <a:p>
            <a:pPr lvl="1"/>
            <a:r>
              <a:rPr lang="nl-BE" dirty="0" smtClean="0"/>
              <a:t>Panlatten</a:t>
            </a:r>
          </a:p>
          <a:p>
            <a:pPr lvl="1"/>
            <a:r>
              <a:rPr lang="nl-BE" dirty="0" smtClean="0"/>
              <a:t>Waterreservoir</a:t>
            </a:r>
          </a:p>
          <a:p>
            <a:pPr lvl="1"/>
            <a:r>
              <a:rPr lang="nl-BE" dirty="0" smtClean="0"/>
              <a:t>Textieldoek</a:t>
            </a:r>
          </a:p>
          <a:p>
            <a:pPr lvl="1"/>
            <a:r>
              <a:rPr lang="nl-BE" dirty="0" smtClean="0"/>
              <a:t>Substraat</a:t>
            </a:r>
          </a:p>
          <a:p>
            <a:pPr lvl="1"/>
            <a:r>
              <a:rPr lang="nl-BE" dirty="0" smtClean="0"/>
              <a:t>Beplanting</a:t>
            </a:r>
          </a:p>
          <a:p>
            <a:endParaRPr lang="nl-NL" dirty="0"/>
          </a:p>
        </p:txBody>
      </p:sp>
      <p:cxnSp>
        <p:nvCxnSpPr>
          <p:cNvPr id="6" name="Rechte verbindingslijn 5"/>
          <p:cNvCxnSpPr>
            <a:endCxn id="8" idx="1"/>
          </p:cNvCxnSpPr>
          <p:nvPr/>
        </p:nvCxnSpPr>
        <p:spPr>
          <a:xfrm flipV="1">
            <a:off x="3214678" y="1756278"/>
            <a:ext cx="2786082" cy="601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6000760" y="1571612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Materiaal, dikte</a:t>
            </a:r>
            <a:endParaRPr lang="nl-NL" dirty="0"/>
          </a:p>
        </p:txBody>
      </p:sp>
      <p:cxnSp>
        <p:nvCxnSpPr>
          <p:cNvPr id="9" name="Rechte verbindingslijn 8"/>
          <p:cNvCxnSpPr>
            <a:endCxn id="11" idx="1"/>
          </p:cNvCxnSpPr>
          <p:nvPr/>
        </p:nvCxnSpPr>
        <p:spPr>
          <a:xfrm flipV="1">
            <a:off x="2571736" y="2256344"/>
            <a:ext cx="3071834" cy="529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5643570" y="2071678"/>
            <a:ext cx="322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Houtsoort, behandeling, afstand</a:t>
            </a:r>
            <a:endParaRPr lang="nl-NL" dirty="0"/>
          </a:p>
        </p:txBody>
      </p:sp>
      <p:cxnSp>
        <p:nvCxnSpPr>
          <p:cNvPr id="12" name="Rechte verbindingslijn 11"/>
          <p:cNvCxnSpPr>
            <a:endCxn id="14" idx="1"/>
          </p:cNvCxnSpPr>
          <p:nvPr/>
        </p:nvCxnSpPr>
        <p:spPr>
          <a:xfrm flipV="1">
            <a:off x="3357554" y="2827848"/>
            <a:ext cx="2500330" cy="386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5857884" y="2643182"/>
            <a:ext cx="24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Volume,materiaal, dikte</a:t>
            </a:r>
            <a:endParaRPr lang="nl-NL" dirty="0"/>
          </a:p>
        </p:txBody>
      </p:sp>
      <p:cxnSp>
        <p:nvCxnSpPr>
          <p:cNvPr id="16" name="Rechte verbindingslijn 15"/>
          <p:cNvCxnSpPr>
            <a:endCxn id="18" idx="1"/>
          </p:cNvCxnSpPr>
          <p:nvPr/>
        </p:nvCxnSpPr>
        <p:spPr>
          <a:xfrm flipV="1">
            <a:off x="2857488" y="3327914"/>
            <a:ext cx="2798313" cy="315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5655801" y="3143248"/>
            <a:ext cx="348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</a:t>
            </a:r>
            <a:r>
              <a:rPr lang="nl-BE" dirty="0" smtClean="0"/>
              <a:t>ateriaal, dikte, vochtabsorberend</a:t>
            </a:r>
            <a:endParaRPr lang="nl-NL" dirty="0"/>
          </a:p>
        </p:txBody>
      </p:sp>
      <p:cxnSp>
        <p:nvCxnSpPr>
          <p:cNvPr id="19" name="Rechte verbindingslijn 18"/>
          <p:cNvCxnSpPr>
            <a:endCxn id="21" idx="1"/>
          </p:cNvCxnSpPr>
          <p:nvPr/>
        </p:nvCxnSpPr>
        <p:spPr>
          <a:xfrm flipV="1">
            <a:off x="2714612" y="3970856"/>
            <a:ext cx="2428892" cy="101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5143504" y="3786190"/>
            <a:ext cx="358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Dikte van de laag, vochtabsorberend</a:t>
            </a:r>
            <a:endParaRPr lang="nl-NL" dirty="0"/>
          </a:p>
        </p:txBody>
      </p:sp>
      <p:cxnSp>
        <p:nvCxnSpPr>
          <p:cNvPr id="22" name="Rechte verbindingslijn 21"/>
          <p:cNvCxnSpPr>
            <a:endCxn id="24" idx="1"/>
          </p:cNvCxnSpPr>
          <p:nvPr/>
        </p:nvCxnSpPr>
        <p:spPr>
          <a:xfrm>
            <a:off x="2786050" y="4572008"/>
            <a:ext cx="2714644" cy="381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hoek 23"/>
          <p:cNvSpPr/>
          <p:nvPr/>
        </p:nvSpPr>
        <p:spPr>
          <a:xfrm>
            <a:off x="5500694" y="4214818"/>
            <a:ext cx="1643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- Sedum</a:t>
            </a:r>
          </a:p>
          <a:p>
            <a:r>
              <a:rPr lang="nl-NL" dirty="0" smtClean="0"/>
              <a:t>- Bloemen</a:t>
            </a:r>
          </a:p>
          <a:p>
            <a:r>
              <a:rPr lang="nl-NL" dirty="0" smtClean="0"/>
              <a:t>- Kruiden</a:t>
            </a:r>
          </a:p>
          <a:p>
            <a:pPr>
              <a:buFontTx/>
              <a:buChar char="-"/>
            </a:pPr>
            <a:r>
              <a:rPr lang="nl-NL" dirty="0" smtClean="0"/>
              <a:t> Grassen</a:t>
            </a:r>
          </a:p>
          <a:p>
            <a:pPr>
              <a:buFontTx/>
              <a:buChar char="-"/>
            </a:pPr>
            <a:r>
              <a:rPr lang="nl-BE" dirty="0" smtClean="0"/>
              <a:t> Mossen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Mogelijke problemen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</p:nvPr>
        </p:nvGraphicFramePr>
        <p:xfrm>
          <a:off x="571470" y="1600200"/>
          <a:ext cx="8115330" cy="3723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66"/>
                <a:gridCol w="1623066"/>
                <a:gridCol w="1623066"/>
                <a:gridCol w="1623066"/>
                <a:gridCol w="1623066"/>
              </a:tblGrid>
              <a:tr h="614354">
                <a:tc>
                  <a:txBody>
                    <a:bodyPr/>
                    <a:lstStyle/>
                    <a:p>
                      <a:r>
                        <a:rPr lang="nl-BE" b="1" dirty="0" smtClean="0"/>
                        <a:t>Regen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Sneeuw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Wind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Droogte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Hitte</a:t>
                      </a:r>
                      <a:endParaRPr lang="nl-NL" b="1" dirty="0"/>
                    </a:p>
                  </a:txBody>
                  <a:tcPr/>
                </a:tc>
              </a:tr>
              <a:tr h="114257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nl-BE" dirty="0" smtClean="0"/>
                        <a:t>Wegspoelen</a:t>
                      </a:r>
                      <a:r>
                        <a:rPr lang="nl-BE" baseline="0" dirty="0" smtClean="0"/>
                        <a:t> substraat</a:t>
                      </a:r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nl-BE" baseline="0" dirty="0" smtClean="0"/>
                        <a:t>Rotten van planten</a:t>
                      </a:r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nl-BE" baseline="0" dirty="0" smtClean="0"/>
                        <a:t>Beschadiging planten</a:t>
                      </a:r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None/>
                      </a:pPr>
                      <a:endParaRPr lang="nl-BE" baseline="0" dirty="0" smtClean="0"/>
                    </a:p>
                    <a:p>
                      <a:pPr>
                        <a:buFontTx/>
                        <a:buChar char="-"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Plantsterfte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Koude temp.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Overgewicht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Afwatering geblokkeerd</a:t>
                      </a:r>
                    </a:p>
                    <a:p>
                      <a:endParaRPr lang="nl-BE" baseline="0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Afwaaien</a:t>
                      </a:r>
                      <a:r>
                        <a:rPr lang="nl-BE" baseline="0" dirty="0" smtClean="0"/>
                        <a:t> delen van het dak</a:t>
                      </a:r>
                    </a:p>
                    <a:p>
                      <a:endParaRPr lang="nl-B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Beschadiging planten</a:t>
                      </a:r>
                    </a:p>
                    <a:p>
                      <a:endParaRPr lang="nl-BE" baseline="0" dirty="0" smtClean="0"/>
                    </a:p>
                    <a:p>
                      <a:endParaRPr lang="nl-BE" baseline="0" dirty="0" smtClean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Tekort aan vocht</a:t>
                      </a:r>
                    </a:p>
                    <a:p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Plantsterfte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Brand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Verbranden van planten</a:t>
                      </a:r>
                    </a:p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Uitdrogen van planten/ substraat</a:t>
                      </a:r>
                    </a:p>
                    <a:p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Plantsterfte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Brand</a:t>
                      </a:r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Planning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7400961" cy="4429160"/>
        </p:xfrm>
        <a:graphic>
          <a:graphicData uri="http://schemas.openxmlformats.org/drawingml/2006/table">
            <a:tbl>
              <a:tblPr/>
              <a:tblGrid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52809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  <a:gridCol w="246488"/>
              </a:tblGrid>
              <a:tr h="1346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413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augustus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413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augustus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augustus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augustus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413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oktober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6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413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46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413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januari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januari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januari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januari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21956"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kstvak 1"/>
          <p:cNvSpPr txBox="1"/>
          <p:nvPr/>
        </p:nvSpPr>
        <p:spPr>
          <a:xfrm>
            <a:off x="5372100" y="4914900"/>
            <a:ext cx="184731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10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214421"/>
            <a:ext cx="1357322" cy="138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FLORADAK</a:t>
            </a:r>
            <a:r>
              <a:rPr lang="nl-BE" dirty="0" smtClean="0">
                <a:latin typeface="Calibri"/>
              </a:rPr>
              <a:t>®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1428736"/>
            <a:ext cx="8258204" cy="4043377"/>
          </a:xfrm>
        </p:spPr>
        <p:txBody>
          <a:bodyPr>
            <a:normAutofit/>
          </a:bodyPr>
          <a:lstStyle/>
          <a:p>
            <a:r>
              <a:rPr lang="nl-NL" sz="2800" dirty="0"/>
              <a:t>S</a:t>
            </a:r>
            <a:r>
              <a:rPr lang="nl-NL" sz="2800" dirty="0" smtClean="0"/>
              <a:t>inds 15 jaar pionier op het vlak van groendaken</a:t>
            </a:r>
          </a:p>
          <a:p>
            <a:r>
              <a:rPr lang="nl-NL" sz="2800" dirty="0" smtClean="0"/>
              <a:t>Floradak is marktleider op de groendakmarkt</a:t>
            </a:r>
            <a:endParaRPr lang="nl-NL" sz="2800" dirty="0"/>
          </a:p>
          <a:p>
            <a:r>
              <a:rPr lang="nl-NL" sz="2800" dirty="0" smtClean="0"/>
              <a:t>Plaatsing door erkende en professionele dakdekkers</a:t>
            </a:r>
            <a:endParaRPr lang="nl-NL" sz="2800" dirty="0"/>
          </a:p>
        </p:txBody>
      </p:sp>
      <p:pic>
        <p:nvPicPr>
          <p:cNvPr id="4" name="Afbeelding 3" descr="12245072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7876" y="3071811"/>
            <a:ext cx="326131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Ontwikkel </a:t>
            </a:r>
            <a:r>
              <a:rPr lang="nl-NL" sz="2800" b="1" dirty="0" smtClean="0"/>
              <a:t>een groendak </a:t>
            </a:r>
            <a:r>
              <a:rPr lang="nl-NL" sz="2800" dirty="0" smtClean="0"/>
              <a:t>dat op </a:t>
            </a:r>
            <a:r>
              <a:rPr lang="nl-NL" sz="2800" b="1" dirty="0" smtClean="0"/>
              <a:t>elk hellend dak</a:t>
            </a:r>
            <a:r>
              <a:rPr lang="nl-NL" sz="2800" dirty="0" smtClean="0"/>
              <a:t> kan worden aangebracht</a:t>
            </a:r>
          </a:p>
          <a:p>
            <a:r>
              <a:rPr lang="nl-NL" sz="2800" dirty="0" smtClean="0"/>
              <a:t>Onderzoek </a:t>
            </a:r>
            <a:r>
              <a:rPr lang="nl-NL" sz="2800" b="1" dirty="0" smtClean="0"/>
              <a:t>de draagkracht van een pannen dak</a:t>
            </a:r>
            <a:r>
              <a:rPr lang="nl-NL" sz="2800" dirty="0" smtClean="0"/>
              <a:t>. En </a:t>
            </a:r>
            <a:r>
              <a:rPr lang="nl-NL" sz="2800" b="1" dirty="0" smtClean="0"/>
              <a:t>reduceer indien nodig het gewicht van een groendak</a:t>
            </a:r>
            <a:endParaRPr lang="nl-NL" sz="2800" dirty="0" smtClean="0"/>
          </a:p>
          <a:p>
            <a:r>
              <a:rPr lang="nl-NL" sz="2800" dirty="0" smtClean="0"/>
              <a:t>Onderzoek de </a:t>
            </a:r>
            <a:r>
              <a:rPr lang="nl-NL" sz="2800" b="1" dirty="0" smtClean="0"/>
              <a:t>optimalisatie</a:t>
            </a:r>
            <a:r>
              <a:rPr lang="nl-NL" sz="2800" dirty="0" smtClean="0"/>
              <a:t> van de </a:t>
            </a:r>
            <a:r>
              <a:rPr lang="nl-NL" sz="2800" b="1" dirty="0" smtClean="0"/>
              <a:t>afwatering</a:t>
            </a:r>
            <a:r>
              <a:rPr lang="nl-NL" sz="2800" dirty="0" smtClean="0"/>
              <a:t> bij elke dakhelling</a:t>
            </a:r>
            <a:endParaRPr lang="nl-NL" sz="2800" dirty="0"/>
          </a:p>
          <a:p>
            <a:r>
              <a:rPr lang="nl-BE" sz="2800" b="1" dirty="0" smtClean="0"/>
              <a:t>Beperk de kostprijs </a:t>
            </a:r>
            <a:r>
              <a:rPr lang="nl-BE" sz="2800" dirty="0" smtClean="0"/>
              <a:t>zodat deze de huidige </a:t>
            </a:r>
            <a:r>
              <a:rPr lang="nl-BE" sz="2800" b="1" dirty="0" smtClean="0"/>
              <a:t>prijs van een pannendak benadert</a:t>
            </a:r>
          </a:p>
          <a:p>
            <a:r>
              <a:rPr lang="nl-BE" sz="2800" dirty="0" smtClean="0"/>
              <a:t>Een </a:t>
            </a:r>
            <a:r>
              <a:rPr lang="nl-BE" sz="2800" b="1" dirty="0" smtClean="0"/>
              <a:t>duurzaam product </a:t>
            </a:r>
            <a:r>
              <a:rPr lang="nl-BE" sz="2800" dirty="0" smtClean="0"/>
              <a:t>ontwikkelen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r>
              <a:rPr lang="nl-BE" sz="2800" dirty="0" smtClean="0"/>
              <a:t>Vooropgestelde planning nauwgezet volgen</a:t>
            </a:r>
          </a:p>
          <a:p>
            <a:r>
              <a:rPr lang="nl-BE" sz="2800" dirty="0" smtClean="0"/>
              <a:t>Wekelijks beide promotors contacteren</a:t>
            </a:r>
          </a:p>
          <a:p>
            <a:r>
              <a:rPr lang="nl-BE" sz="2800" dirty="0" smtClean="0"/>
              <a:t>Verdiepen in de groendaken om te komen tot een geschikt product voor elk hellend dak</a:t>
            </a:r>
          </a:p>
          <a:p>
            <a:r>
              <a:rPr lang="nl-BE" sz="2800" dirty="0" smtClean="0"/>
              <a:t>Tijdens mijn ontwerpproces zoveel mogelijk rekening houden met duurzame ontwikkeling</a:t>
            </a:r>
          </a:p>
          <a:p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Research 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Testen met prototypes (1m²)</a:t>
            </a:r>
          </a:p>
          <a:p>
            <a:pPr lvl="1"/>
            <a:r>
              <a:rPr lang="nl-BE" dirty="0" smtClean="0"/>
              <a:t>Waterdichtheid</a:t>
            </a:r>
          </a:p>
          <a:p>
            <a:pPr lvl="1"/>
            <a:r>
              <a:rPr lang="nl-BE" dirty="0" smtClean="0"/>
              <a:t>Verlies van substraat</a:t>
            </a:r>
          </a:p>
          <a:p>
            <a:pPr lvl="1"/>
            <a:r>
              <a:rPr lang="nl-BE" dirty="0" smtClean="0"/>
              <a:t>Hechting van de planten</a:t>
            </a:r>
          </a:p>
          <a:p>
            <a:r>
              <a:rPr lang="nl-BE" dirty="0" smtClean="0"/>
              <a:t>Testen door eenvoudige gewichtberekeningen.</a:t>
            </a:r>
          </a:p>
          <a:p>
            <a:r>
              <a:rPr lang="nl-BE" dirty="0" smtClean="0"/>
              <a:t>Keuze planten door opzoekingswerk.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r>
              <a:rPr lang="nl-BE" sz="2800" dirty="0" smtClean="0"/>
              <a:t>Toepasbaar op elk hellend dak</a:t>
            </a:r>
          </a:p>
          <a:p>
            <a:r>
              <a:rPr lang="nl-BE" sz="2800" dirty="0" smtClean="0"/>
              <a:t>Optimalisatie van het gewicht</a:t>
            </a:r>
          </a:p>
          <a:p>
            <a:r>
              <a:rPr lang="nl-BE" sz="2800" dirty="0" smtClean="0"/>
              <a:t>Afwatering bij elke helling</a:t>
            </a:r>
          </a:p>
          <a:p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markt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BE" sz="2800" b="1" dirty="0" smtClean="0"/>
              <a:t>In België</a:t>
            </a:r>
          </a:p>
          <a:p>
            <a:pPr lvl="1"/>
            <a:r>
              <a:rPr lang="nl-BE" sz="2400" dirty="0" smtClean="0"/>
              <a:t>Floradak</a:t>
            </a:r>
          </a:p>
          <a:p>
            <a:pPr lvl="1"/>
            <a:r>
              <a:rPr lang="nl-BE" sz="2400" dirty="0" smtClean="0"/>
              <a:t>Greenergy</a:t>
            </a:r>
          </a:p>
          <a:p>
            <a:pPr lvl="1"/>
            <a:r>
              <a:rPr lang="nl-BE" sz="2400" dirty="0" smtClean="0"/>
              <a:t>Fyto bvba</a:t>
            </a:r>
          </a:p>
          <a:p>
            <a:pPr lvl="1"/>
            <a:r>
              <a:rPr lang="nl-BE" sz="2400" dirty="0" smtClean="0"/>
              <a:t>Ecoworks</a:t>
            </a:r>
          </a:p>
          <a:p>
            <a:pPr lvl="1"/>
            <a:r>
              <a:rPr lang="nl-BE" sz="2400" dirty="0" smtClean="0"/>
              <a:t>Daktuinpakket (ook nl)</a:t>
            </a:r>
          </a:p>
          <a:p>
            <a:r>
              <a:rPr lang="nl-BE" sz="2800" b="1" dirty="0" smtClean="0"/>
              <a:t>In Nederland</a:t>
            </a:r>
          </a:p>
          <a:p>
            <a:pPr lvl="1"/>
            <a:r>
              <a:rPr lang="nl-BE" dirty="0" smtClean="0"/>
              <a:t>Green roof </a:t>
            </a:r>
          </a:p>
          <a:p>
            <a:pPr lvl="1"/>
            <a:r>
              <a:rPr lang="nl-BE" dirty="0" smtClean="0"/>
              <a:t>Groendaktotaal</a:t>
            </a:r>
            <a:endParaRPr lang="nl-BE" dirty="0"/>
          </a:p>
          <a:p>
            <a:r>
              <a:rPr lang="nl-BE" sz="2800" b="1" dirty="0" smtClean="0"/>
              <a:t>Internationaal</a:t>
            </a:r>
          </a:p>
          <a:p>
            <a:pPr lvl="1"/>
            <a:r>
              <a:rPr lang="nl-BE" dirty="0" smtClean="0"/>
              <a:t>Sempergreen</a:t>
            </a:r>
          </a:p>
          <a:p>
            <a:pPr lvl="1"/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86322"/>
            <a:ext cx="1981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3314"/>
            <a:ext cx="73343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1214446" cy="72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3643314"/>
            <a:ext cx="1110344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500174"/>
            <a:ext cx="1962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500174"/>
            <a:ext cx="1771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143116"/>
            <a:ext cx="1928826" cy="5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Positie op de markt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/>
              <a:t>Doelgroep:</a:t>
            </a:r>
          </a:p>
          <a:p>
            <a:pPr lvl="1"/>
            <a:r>
              <a:rPr lang="nl-BE" dirty="0" smtClean="0"/>
              <a:t>Nieuwbouwwoningen en renovatiewoningen.</a:t>
            </a:r>
          </a:p>
          <a:p>
            <a:pPr lvl="1"/>
            <a:r>
              <a:rPr lang="nl-BE" dirty="0" smtClean="0"/>
              <a:t>Milieubewust (toenemende groep)</a:t>
            </a:r>
          </a:p>
          <a:p>
            <a:r>
              <a:rPr lang="nl-BE" dirty="0" smtClean="0"/>
              <a:t>Bereiken van de doelgroep:</a:t>
            </a:r>
          </a:p>
          <a:p>
            <a:pPr lvl="1"/>
            <a:r>
              <a:rPr lang="nl-BE" dirty="0" smtClean="0"/>
              <a:t>Enkel via leveranciers van groendaken (Floradak).</a:t>
            </a:r>
          </a:p>
          <a:p>
            <a:r>
              <a:rPr lang="nl-BE" dirty="0" smtClean="0"/>
              <a:t>Waarom?</a:t>
            </a:r>
          </a:p>
          <a:p>
            <a:pPr lvl="1"/>
            <a:r>
              <a:rPr lang="nl-BE" dirty="0" smtClean="0"/>
              <a:t>Een uniek product dat voor bijna elk dak een groene oplossing biedt. </a:t>
            </a:r>
          </a:p>
          <a:p>
            <a:r>
              <a:rPr lang="nl-BE" dirty="0" smtClean="0"/>
              <a:t>Meten?</a:t>
            </a:r>
          </a:p>
          <a:p>
            <a:pPr lvl="1"/>
            <a:r>
              <a:rPr lang="nl-BE" dirty="0" smtClean="0"/>
              <a:t>De huidige groendaken kunnen enkel gebruikt worden op nieuwbouwwoningen met een aangepaste dakstructuur.</a:t>
            </a:r>
          </a:p>
          <a:p>
            <a:pPr lvl="1"/>
            <a:r>
              <a:rPr lang="nl-BE" dirty="0" smtClean="0"/>
              <a:t>Mijn systeem zal op alle hellende daken kunnen worden geplaatst. </a:t>
            </a:r>
          </a:p>
          <a:p>
            <a:pPr lvl="1"/>
            <a:r>
              <a:rPr lang="nl-BE" dirty="0" smtClean="0"/>
              <a:t>Door dit verschil zullen groendaken een grotere doelgroep aanspreken.</a:t>
            </a:r>
          </a:p>
          <a:p>
            <a:endParaRPr lang="nl-BE" dirty="0" smtClean="0"/>
          </a:p>
          <a:p>
            <a:pPr lvl="1">
              <a:buNone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Soorten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57158" y="3786190"/>
          <a:ext cx="8286808" cy="210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  <a:gridCol w="414340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smtClean="0"/>
                        <a:t>INTENSIEVE GROENDAKEN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smtClean="0"/>
                        <a:t>EXTENSIEVE GROENDAKEN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dirty="0" smtClean="0"/>
                        <a:t> Daktuinen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BE" baseline="0" dirty="0" smtClean="0"/>
                        <a:t> Alle planten</a:t>
                      </a:r>
                      <a:endParaRPr lang="nl-N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BE" dirty="0" smtClean="0"/>
                        <a:t> Vlak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BE" dirty="0" smtClean="0"/>
                        <a:t> </a:t>
                      </a:r>
                      <a:r>
                        <a:rPr lang="nl-BE" b="1" dirty="0" smtClean="0"/>
                        <a:t>Zeer zwaar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Sedum</a:t>
                      </a:r>
                    </a:p>
                    <a:p>
                      <a:r>
                        <a:rPr lang="nl-NL" dirty="0" smtClean="0"/>
                        <a:t>- Bloemen</a:t>
                      </a:r>
                    </a:p>
                    <a:p>
                      <a:r>
                        <a:rPr lang="nl-NL" dirty="0" smtClean="0"/>
                        <a:t>- Kruiden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NL" dirty="0" smtClean="0"/>
                        <a:t> Grassen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dirty="0" smtClean="0"/>
                        <a:t> Mossen</a:t>
                      </a:r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776166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Optigreen Green Roo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85860"/>
            <a:ext cx="3571900" cy="2381268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1142984"/>
            <a:ext cx="1000132" cy="116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214422"/>
            <a:ext cx="815398" cy="85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4F61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oenda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557</Words>
  <Application>Microsoft Office PowerPoint</Application>
  <PresentationFormat>Diavoorstelling (4:3)</PresentationFormat>
  <Paragraphs>966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MASTERPROEF IO 2010 Howest PIH - FLORADAK</vt:lpstr>
      <vt:lpstr>FLORADAK®</vt:lpstr>
      <vt:lpstr>Opdrachtstelling</vt:lpstr>
      <vt:lpstr>Doelstellingen</vt:lpstr>
      <vt:lpstr>Research aanpak</vt:lpstr>
      <vt:lpstr>Aandachtspunten</vt:lpstr>
      <vt:lpstr>De markt</vt:lpstr>
      <vt:lpstr>Positie op de markt</vt:lpstr>
      <vt:lpstr>Soorten</vt:lpstr>
      <vt:lpstr>Geschiedenis</vt:lpstr>
      <vt:lpstr>Vandaag</vt:lpstr>
      <vt:lpstr>Huidige systemen</vt:lpstr>
      <vt:lpstr>Pannen dak</vt:lpstr>
      <vt:lpstr>Systeemkeuze</vt:lpstr>
      <vt:lpstr>Gewichtbeperking</vt:lpstr>
      <vt:lpstr>Mogelijke problemen</vt:lpstr>
      <vt:lpstr>Planning</vt:lpstr>
      <vt:lpstr>Bedankt voor uw aandacht</vt:lpstr>
    </vt:vector>
  </TitlesOfParts>
  <Company>Bananenfabriek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Brecht</dc:creator>
  <cp:lastModifiedBy>Brecht</cp:lastModifiedBy>
  <cp:revision>52</cp:revision>
  <dcterms:created xsi:type="dcterms:W3CDTF">2010-08-29T10:56:39Z</dcterms:created>
  <dcterms:modified xsi:type="dcterms:W3CDTF">2009-02-21T18:42:01Z</dcterms:modified>
</cp:coreProperties>
</file>