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82" r:id="rId3"/>
    <p:sldId id="258" r:id="rId4"/>
    <p:sldId id="270" r:id="rId5"/>
    <p:sldId id="271" r:id="rId6"/>
    <p:sldId id="272" r:id="rId7"/>
    <p:sldId id="264" r:id="rId8"/>
    <p:sldId id="292" r:id="rId9"/>
    <p:sldId id="269" r:id="rId10"/>
    <p:sldId id="256" r:id="rId11"/>
    <p:sldId id="268" r:id="rId12"/>
    <p:sldId id="262" r:id="rId13"/>
    <p:sldId id="265" r:id="rId14"/>
    <p:sldId id="261" r:id="rId15"/>
    <p:sldId id="260" r:id="rId16"/>
    <p:sldId id="286" r:id="rId17"/>
    <p:sldId id="266" r:id="rId18"/>
    <p:sldId id="274" r:id="rId19"/>
    <p:sldId id="280" r:id="rId20"/>
    <p:sldId id="275" r:id="rId21"/>
    <p:sldId id="287" r:id="rId22"/>
    <p:sldId id="276" r:id="rId23"/>
    <p:sldId id="291" r:id="rId24"/>
    <p:sldId id="293" r:id="rId25"/>
    <p:sldId id="301" r:id="rId26"/>
    <p:sldId id="300" r:id="rId27"/>
    <p:sldId id="299" r:id="rId28"/>
    <p:sldId id="295" r:id="rId29"/>
    <p:sldId id="288" r:id="rId30"/>
    <p:sldId id="298" r:id="rId31"/>
    <p:sldId id="297" r:id="rId32"/>
    <p:sldId id="296" r:id="rId33"/>
    <p:sldId id="290" r:id="rId34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515" autoAdjust="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ige driehoe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grpSp>
        <p:nvGrpSpPr>
          <p:cNvPr id="2" name="Groe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rije v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rije v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rije v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echte verbindingslijn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nl-BE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Punthaak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unthaak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rije v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hoekige driehoe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unthaak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unthaak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rije v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hoekige driehoe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25A5E35-2401-43F7-9C2B-C7D02690B18C}" type="datetimeFigureOut">
              <a:rPr lang="nl-BE" smtClean="0"/>
              <a:pPr/>
              <a:t>18/03/2019</a:t>
            </a:fld>
            <a:endParaRPr lang="nl-BE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nl-BE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3F1C976-CBE8-4070-BC89-78F11D0AD38C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dirty="0"/>
              <a:t>X-FACTOR VAN DE WISKUNDE</a:t>
            </a:r>
            <a:br>
              <a:rPr lang="nl-BE" dirty="0"/>
            </a:br>
            <a:r>
              <a:rPr lang="nl-BE" sz="1800" dirty="0"/>
              <a:t>dr. Luc Gheysens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B39366A-2F69-4383-9BC9-6C3F0999E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40356"/>
            <a:ext cx="760823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1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5040560" cy="421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2267744" y="4407895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Bernhard </a:t>
            </a:r>
            <a:r>
              <a:rPr lang="nl-BE" sz="2400" dirty="0" err="1"/>
              <a:t>Riemann</a:t>
            </a:r>
            <a:r>
              <a:rPr lang="nl-BE" sz="2400" dirty="0"/>
              <a:t>  (1826 – 1866)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836712"/>
            <a:ext cx="903922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437112"/>
            <a:ext cx="8096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437112"/>
            <a:ext cx="752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437112"/>
            <a:ext cx="971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4437112"/>
            <a:ext cx="10096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611560" y="9087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P(x,y)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4427984" y="9087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P(x,y,z)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619672" y="5631631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4D-bol:  P(x,y,z,t)    x</a:t>
            </a:r>
            <a:r>
              <a:rPr lang="nl-BE" sz="2400" b="1" dirty="0"/>
              <a:t>² + y² + z² + t² = r²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3200" dirty="0" err="1"/>
              <a:t>Riemannse</a:t>
            </a:r>
            <a:r>
              <a:rPr lang="nl-BE" sz="3200" dirty="0"/>
              <a:t> differentiaalmeetkunde </a:t>
            </a:r>
            <a:br>
              <a:rPr lang="nl-BE" sz="3200" dirty="0"/>
            </a:br>
            <a:r>
              <a:rPr lang="nl-BE" sz="3200" dirty="0"/>
              <a:t>van buisvormige omgevingen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573016"/>
            <a:ext cx="5544616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529840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3200" dirty="0" err="1"/>
              <a:t>Riemannse</a:t>
            </a:r>
            <a:r>
              <a:rPr lang="nl-BE" sz="3200" dirty="0"/>
              <a:t> differentiaalmeetkunde </a:t>
            </a:r>
            <a:br>
              <a:rPr lang="nl-BE" sz="3200" dirty="0"/>
            </a:br>
            <a:r>
              <a:rPr lang="nl-BE" sz="3200" dirty="0"/>
              <a:t>van buisvormige omgevingen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4757" y="1631640"/>
            <a:ext cx="395818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17638"/>
            <a:ext cx="28384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http://weetlogs.scilogs.be/gallery/11/Torus%20anima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293914"/>
            <a:ext cx="2016224" cy="2158966"/>
          </a:xfrm>
          <a:prstGeom prst="rect">
            <a:avLst/>
          </a:prstGeom>
          <a:noFill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437112"/>
            <a:ext cx="3220219" cy="210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968093"/>
            <a:ext cx="461175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541710"/>
            <a:ext cx="4610100" cy="1381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78B894A-99E5-4856-89FA-B50176BA4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72" y="692696"/>
            <a:ext cx="1914525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7488832" cy="431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PYTHAGORAS</a:t>
            </a:r>
          </a:p>
        </p:txBody>
      </p:sp>
      <p:pic>
        <p:nvPicPr>
          <p:cNvPr id="4" name="Picture 7" descr="Toy kit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1209675" cy="2276475"/>
          </a:xfrm>
          <a:prstGeom prst="rect">
            <a:avLst/>
          </a:prstGeom>
          <a:noFill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941168"/>
            <a:ext cx="7003504" cy="126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D2A5A27-8730-40EC-80F0-A8F1C65C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  Wiskunde en INFORMATICA</a:t>
            </a:r>
          </a:p>
        </p:txBody>
      </p:sp>
      <p:pic>
        <p:nvPicPr>
          <p:cNvPr id="1026" name="Picture 2" descr="Afbeeldingsresultaat voor informatica animated gif">
            <a:extLst>
              <a:ext uri="{FF2B5EF4-FFF2-40B4-BE49-F238E27FC236}">
                <a16:creationId xmlns:a16="http://schemas.microsoft.com/office/drawing/2014/main" id="{490FD2F8-A64B-4658-94E4-8755CC87C9AA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042059" cy="39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40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nl-BE" dirty="0"/>
            </a:br>
            <a:r>
              <a:rPr lang="nl-BE" dirty="0"/>
              <a:t>     Online shoppen zonder zorgen</a:t>
            </a:r>
            <a:br>
              <a:rPr lang="nl-BE" dirty="0"/>
            </a:br>
            <a:r>
              <a:rPr lang="nl-BE" dirty="0"/>
              <a:t>dank zij PRIEMGETALLEN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83568" y="508518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1" y="1772816"/>
            <a:ext cx="5184576" cy="36169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65" y="2071068"/>
            <a:ext cx="2192272" cy="33834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699792" y="5454516"/>
            <a:ext cx="525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 </a:t>
            </a:r>
            <a:r>
              <a:rPr lang="nl-BE" dirty="0" err="1"/>
              <a:t>Rivest</a:t>
            </a:r>
            <a:r>
              <a:rPr lang="nl-BE" dirty="0"/>
              <a:t> – </a:t>
            </a:r>
            <a:r>
              <a:rPr lang="nl-BE" dirty="0" err="1"/>
              <a:t>Shamir</a:t>
            </a:r>
            <a:r>
              <a:rPr lang="nl-BE" dirty="0"/>
              <a:t> – </a:t>
            </a:r>
            <a:r>
              <a:rPr lang="nl-BE" dirty="0" err="1"/>
              <a:t>Adelman</a:t>
            </a:r>
            <a:r>
              <a:rPr lang="nl-BE" dirty="0"/>
              <a:t> (1977)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9208" y="260648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br>
              <a:rPr lang="nl-BE" dirty="0"/>
            </a:br>
            <a:r>
              <a:rPr lang="nl-BE" dirty="0"/>
              <a:t>     Onderzoek van</a:t>
            </a:r>
            <a:br>
              <a:rPr lang="nl-BE" dirty="0"/>
            </a:br>
            <a:r>
              <a:rPr lang="nl-BE" dirty="0"/>
              <a:t>resonantie en turbulentie</a:t>
            </a:r>
            <a:br>
              <a:rPr lang="nl-BE" dirty="0"/>
            </a:br>
            <a:r>
              <a:rPr lang="nl-BE" dirty="0"/>
              <a:t>    via COMPUTERSIMULATIES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83568" y="508518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5" y="2071068"/>
            <a:ext cx="2192272" cy="33834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699792" y="5454516"/>
            <a:ext cx="525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 </a:t>
            </a:r>
          </a:p>
        </p:txBody>
      </p:sp>
      <p:pic>
        <p:nvPicPr>
          <p:cNvPr id="2050" name="Picture 2" descr="Afbeeldingsresultaat voor Tacoma Bridge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00" y="2071068"/>
            <a:ext cx="4704132" cy="35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tacoma narrow animated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00" y="2020892"/>
            <a:ext cx="4810844" cy="36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987824" y="5823848"/>
            <a:ext cx="522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      </a:t>
            </a:r>
            <a:r>
              <a:rPr lang="nl-BE" sz="2400" dirty="0"/>
              <a:t>Tacoma </a:t>
            </a:r>
            <a:r>
              <a:rPr lang="nl-BE" sz="2400" dirty="0" err="1"/>
              <a:t>Narrows</a:t>
            </a:r>
            <a:r>
              <a:rPr lang="nl-BE" sz="2400" dirty="0"/>
              <a:t> Bridge (1940)</a:t>
            </a:r>
          </a:p>
        </p:txBody>
      </p:sp>
    </p:spTree>
    <p:extLst>
      <p:ext uri="{BB962C8B-B14F-4D97-AF65-F5344CB8AC3E}">
        <p14:creationId xmlns:p14="http://schemas.microsoft.com/office/powerpoint/2010/main" val="141860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nl-BE" dirty="0"/>
            </a:br>
            <a:r>
              <a:rPr lang="nl-BE" dirty="0"/>
              <a:t>     MATRIXREKENEN </a:t>
            </a:r>
            <a:br>
              <a:rPr lang="nl-BE" dirty="0"/>
            </a:br>
            <a:r>
              <a:rPr lang="nl-BE" dirty="0"/>
              <a:t>en de PAGERANK (GOOGLE)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83568" y="508518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90" y="2390689"/>
            <a:ext cx="2192272" cy="338344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249" y="2370082"/>
            <a:ext cx="4517479" cy="358741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390689"/>
            <a:ext cx="3168352" cy="232623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47" y="2617100"/>
            <a:ext cx="5083281" cy="2930626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1619672" y="177281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Larry Page en </a:t>
            </a:r>
            <a:r>
              <a:rPr lang="nl-BE" dirty="0" err="1"/>
              <a:t>Sergey</a:t>
            </a:r>
            <a:r>
              <a:rPr lang="nl-BE" dirty="0"/>
              <a:t> </a:t>
            </a:r>
            <a:r>
              <a:rPr lang="nl-BE" dirty="0" err="1"/>
              <a:t>Brin</a:t>
            </a:r>
            <a:r>
              <a:rPr lang="nl-BE" dirty="0"/>
              <a:t> (1998)</a:t>
            </a:r>
          </a:p>
        </p:txBody>
      </p:sp>
    </p:spTree>
    <p:extLst>
      <p:ext uri="{BB962C8B-B14F-4D97-AF65-F5344CB8AC3E}">
        <p14:creationId xmlns:p14="http://schemas.microsoft.com/office/powerpoint/2010/main" val="163761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328" y="764930"/>
            <a:ext cx="8028714" cy="311727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29156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Master in de Wiskunde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25391" y="3860687"/>
            <a:ext cx="60486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BE" dirty="0"/>
              <a:t>Ingenieurswetenschappen</a:t>
            </a:r>
          </a:p>
          <a:p>
            <a:pPr marL="285750" indent="-285750">
              <a:buFontTx/>
              <a:buChar char="-"/>
            </a:pPr>
            <a:r>
              <a:rPr lang="nl-BE" dirty="0"/>
              <a:t>Architectuur</a:t>
            </a:r>
          </a:p>
          <a:p>
            <a:pPr marL="285750" indent="-285750">
              <a:buFontTx/>
              <a:buChar char="-"/>
            </a:pPr>
            <a:r>
              <a:rPr lang="nl-BE" dirty="0"/>
              <a:t>Economische wetenschappen</a:t>
            </a:r>
          </a:p>
          <a:p>
            <a:pPr marL="285750" indent="-285750">
              <a:buFontTx/>
              <a:buChar char="-"/>
            </a:pPr>
            <a:r>
              <a:rPr lang="nl-BE" dirty="0"/>
              <a:t>Informatica</a:t>
            </a:r>
          </a:p>
          <a:p>
            <a:pPr marL="285750" indent="-285750">
              <a:buFontTx/>
              <a:buChar char="-"/>
            </a:pPr>
            <a:r>
              <a:rPr lang="nl-BE" sz="2000" b="1" dirty="0"/>
              <a:t>Leraar secundair onderwijs</a:t>
            </a:r>
            <a:br>
              <a:rPr lang="nl-BE" dirty="0"/>
            </a:b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963723" y="3844439"/>
            <a:ext cx="4032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Geduld en doorzetting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Studiehouding: regelmaat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Exactheid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Probleemoplossende vaardigheden ontwikkeld in </a:t>
            </a:r>
            <a:r>
              <a:rPr lang="nl-BE" dirty="0" err="1"/>
              <a:t>s.o.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92274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nl-BE" dirty="0"/>
            </a:br>
            <a:r>
              <a:rPr lang="nl-BE" dirty="0"/>
              <a:t>WAVELETS en beeldcompressie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83568" y="508518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5" y="2071068"/>
            <a:ext cx="2192272" cy="33834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699792" y="5454516"/>
            <a:ext cx="525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550" y="2071068"/>
            <a:ext cx="5591395" cy="369530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634958" y="5951037"/>
            <a:ext cx="6051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 Restauratie van het schilderij ‘Het Lam Gods’ 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123728" y="141763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Ingrid </a:t>
            </a:r>
            <a:r>
              <a:rPr lang="nl-BE" dirty="0" err="1"/>
              <a:t>Daubechies</a:t>
            </a:r>
            <a:r>
              <a:rPr lang="nl-BE" dirty="0"/>
              <a:t> (1954)</a:t>
            </a:r>
          </a:p>
        </p:txBody>
      </p:sp>
    </p:spTree>
    <p:extLst>
      <p:ext uri="{BB962C8B-B14F-4D97-AF65-F5344CB8AC3E}">
        <p14:creationId xmlns:p14="http://schemas.microsoft.com/office/powerpoint/2010/main" val="1596887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3DFFBA7-A00E-4439-97E9-EC061955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dirty="0"/>
              <a:t>Medische beeldvorming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457789D-4FBF-4600-BC9A-DEB9E761A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5" y="2071068"/>
            <a:ext cx="2192272" cy="3383448"/>
          </a:xfrm>
          <a:prstGeom prst="rect">
            <a:avLst/>
          </a:prstGeom>
        </p:spPr>
      </p:pic>
      <p:pic>
        <p:nvPicPr>
          <p:cNvPr id="2050" name="Picture 2" descr="Afbeeldingsresultaat voor medische beeldvorming">
            <a:extLst>
              <a:ext uri="{FF2B5EF4-FFF2-40B4-BE49-F238E27FC236}">
                <a16:creationId xmlns:a16="http://schemas.microsoft.com/office/drawing/2014/main" id="{D21ED066-0002-499F-8A99-295523B7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03" y="2071068"/>
            <a:ext cx="6411393" cy="33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717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nl-BE" dirty="0"/>
            </a:br>
            <a:r>
              <a:rPr lang="nl-BE" dirty="0"/>
              <a:t>Wiskunde en DATING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83568" y="508518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94" y="1789457"/>
            <a:ext cx="2192272" cy="33834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699792" y="5454516"/>
            <a:ext cx="525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634958" y="5951037"/>
            <a:ext cx="6051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7577F1A-D551-476D-ACDF-627254915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984" y="1360440"/>
            <a:ext cx="3886200" cy="16383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B6966CF-770F-4821-8772-AD198DEC6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663" y="2749080"/>
            <a:ext cx="5102241" cy="360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54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4AFC84-6C7B-4A22-B5DC-5F7B1EAF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 METEOROLOGIE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F10E1C-2620-4508-BB68-3758195C8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7305675" cy="41338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D945E0-6BFA-4E64-A41B-03D0ACBA0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591951"/>
            <a:ext cx="2192272" cy="33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11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4AFC84-6C7B-4A22-B5DC-5F7B1EAF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 BEVEILIGING EN CODERING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D945E0-6BFA-4E64-A41B-03D0ACBA0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91951"/>
            <a:ext cx="2192272" cy="3383448"/>
          </a:xfrm>
          <a:prstGeom prst="rect">
            <a:avLst/>
          </a:prstGeom>
        </p:spPr>
      </p:pic>
      <p:pic>
        <p:nvPicPr>
          <p:cNvPr id="2050" name="Picture 2" descr="Afbeeldingsresultaat voor biljet 5 euro">
            <a:extLst>
              <a:ext uri="{FF2B5EF4-FFF2-40B4-BE49-F238E27FC236}">
                <a16:creationId xmlns:a16="http://schemas.microsoft.com/office/drawing/2014/main" id="{F5F44489-BF0A-4C06-9514-A1186464E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42" y="1582927"/>
            <a:ext cx="50863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QR code">
            <a:extLst>
              <a:ext uri="{FF2B5EF4-FFF2-40B4-BE49-F238E27FC236}">
                <a16:creationId xmlns:a16="http://schemas.microsoft.com/office/drawing/2014/main" id="{C06EC76A-70A8-46AC-98CD-308244DE8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72254"/>
            <a:ext cx="2083733" cy="2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9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1104623-B29B-4C3A-9220-8E6E02B2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BE" dirty="0"/>
              <a:t>SPECIALE  </a:t>
            </a:r>
            <a:br>
              <a:rPr lang="nl-BE" dirty="0"/>
            </a:br>
            <a:r>
              <a:rPr lang="nl-BE" dirty="0"/>
              <a:t>RELATIVITEITSTHEORIE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E8D3E6-EAD3-420B-BADA-72C9BA59F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05" y="1417638"/>
            <a:ext cx="3339251" cy="5328592"/>
          </a:xfrm>
          <a:prstGeom prst="rect">
            <a:avLst/>
          </a:prstGeom>
        </p:spPr>
      </p:pic>
      <p:pic>
        <p:nvPicPr>
          <p:cNvPr id="1030" name="Picture 6" descr="Afbeeldingsresultaat voor rocket animated gif">
            <a:extLst>
              <a:ext uri="{FF2B5EF4-FFF2-40B4-BE49-F238E27FC236}">
                <a16:creationId xmlns:a16="http://schemas.microsoft.com/office/drawing/2014/main" id="{9590E25F-4D26-460F-94C0-C89F1C687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36" y="2420888"/>
            <a:ext cx="324036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A359B20-8E4C-4C04-8631-D3E54A5A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53" y="1393488"/>
            <a:ext cx="7208503" cy="533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0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4AFC84-6C7B-4A22-B5DC-5F7B1EAF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 GPS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D945E0-6BFA-4E64-A41B-03D0ACBA0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91951"/>
            <a:ext cx="2192272" cy="338344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13684FA-7F52-4F1B-9295-D9DF0B0D6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484784"/>
            <a:ext cx="435292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6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4AFC84-6C7B-4A22-B5DC-5F7B1EAF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99718"/>
            <a:ext cx="8229600" cy="1143000"/>
          </a:xfrm>
        </p:spPr>
        <p:txBody>
          <a:bodyPr/>
          <a:lstStyle/>
          <a:p>
            <a:pPr algn="ctr"/>
            <a:r>
              <a:rPr lang="nl-BE" dirty="0"/>
              <a:t>                  RUIMTEVAART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D945E0-6BFA-4E64-A41B-03D0ACBA0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314200"/>
            <a:ext cx="2192272" cy="3383448"/>
          </a:xfrm>
          <a:prstGeom prst="rect">
            <a:avLst/>
          </a:prstGeom>
        </p:spPr>
      </p:pic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910CE3FD-41FF-4D82-84BE-1EC2FA81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36" y="3838032"/>
            <a:ext cx="4480444" cy="25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en model van de Spoetnik 1">
            <a:extLst>
              <a:ext uri="{FF2B5EF4-FFF2-40B4-BE49-F238E27FC236}">
                <a16:creationId xmlns:a16="http://schemas.microsoft.com/office/drawing/2014/main" id="{0D948B4C-257A-4350-A3F3-5690FD9E2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44" y="332657"/>
            <a:ext cx="2176496" cy="178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apollo 11">
            <a:extLst>
              <a:ext uri="{FF2B5EF4-FFF2-40B4-BE49-F238E27FC236}">
                <a16:creationId xmlns:a16="http://schemas.microsoft.com/office/drawing/2014/main" id="{2B1DC256-DDE5-4B9E-9B84-67BF2D5B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3134380" cy="24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3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4AFC84-6C7B-4A22-B5DC-5F7B1EAF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 KANSREKENEN en STATISTIEK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D945E0-6BFA-4E64-A41B-03D0ACBA0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91951"/>
            <a:ext cx="2192272" cy="3383448"/>
          </a:xfrm>
          <a:prstGeom prst="rect">
            <a:avLst/>
          </a:prstGeom>
        </p:spPr>
      </p:pic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0D5D2F36-2B0F-443B-908D-60D55CE6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81" y="1484784"/>
            <a:ext cx="525234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86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DB3D41-28BF-45F1-9354-C7449AA1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Digital Art en Entertainment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CB90CCF-A388-42A6-BE02-51E7BEA35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196752"/>
            <a:ext cx="5166658" cy="516665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5E2F2EE-7470-43D7-83E7-63FF9F8CF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1" y="1737276"/>
            <a:ext cx="2192272" cy="33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3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Boudewijnschool 19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3" y="476672"/>
            <a:ext cx="7593689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DEE5539-C786-49F9-AD24-F91383BC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VICTOR VASARELY</a:t>
            </a:r>
          </a:p>
        </p:txBody>
      </p:sp>
      <p:pic>
        <p:nvPicPr>
          <p:cNvPr id="3074" name="Picture 2" descr="Afbeeldingsresultaat voor Vasarely">
            <a:extLst>
              <a:ext uri="{FF2B5EF4-FFF2-40B4-BE49-F238E27FC236}">
                <a16:creationId xmlns:a16="http://schemas.microsoft.com/office/drawing/2014/main" id="{1C82C586-22BE-4A6E-A5EB-D503B2F17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111930" cy="409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Vasarely">
            <a:extLst>
              <a:ext uri="{FF2B5EF4-FFF2-40B4-BE49-F238E27FC236}">
                <a16:creationId xmlns:a16="http://schemas.microsoft.com/office/drawing/2014/main" id="{BC5D21BD-90A7-46B3-9BC9-2E8A4D10F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43" y="1628800"/>
            <a:ext cx="4120195" cy="409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96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7B6B1D4-D50B-401B-B7E6-A00B789A0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M.C. ESCHER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375D46-B5BD-4AAB-91CC-22C5398BE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" y="1628800"/>
            <a:ext cx="3804633" cy="3810372"/>
          </a:xfrm>
          <a:prstGeom prst="rect">
            <a:avLst/>
          </a:prstGeom>
        </p:spPr>
      </p:pic>
      <p:pic>
        <p:nvPicPr>
          <p:cNvPr id="2050" name="Picture 2" descr="Afbeeldingsresultaat voor M.C. Escher">
            <a:extLst>
              <a:ext uri="{FF2B5EF4-FFF2-40B4-BE49-F238E27FC236}">
                <a16:creationId xmlns:a16="http://schemas.microsoft.com/office/drawing/2014/main" id="{E6A5A53E-9E29-40A8-ACF8-F5DB2256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50360"/>
            <a:ext cx="3816001" cy="378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36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7422265-76EA-4293-B36A-256F42E68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7" y="188640"/>
            <a:ext cx="3423600" cy="3429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E1AC166-328E-499E-8C39-C48A2D8ED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31399"/>
            <a:ext cx="4479896" cy="4688265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5ACE671-DF80-4E65-8FB5-43B18698AF93}"/>
              </a:ext>
            </a:extLst>
          </p:cNvPr>
          <p:cNvSpPr/>
          <p:nvPr/>
        </p:nvSpPr>
        <p:spPr>
          <a:xfrm>
            <a:off x="5436096" y="620688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4000" dirty="0"/>
              <a:t>LUC JANUS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A032BD-EE0D-472F-9774-86BEB4501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8" y="3789040"/>
            <a:ext cx="3519112" cy="26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3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dirty="0"/>
              <a:t>VRAGEN?</a:t>
            </a:r>
            <a:br>
              <a:rPr lang="nl-BE" dirty="0"/>
            </a:br>
            <a:endParaRPr lang="nl-BE" sz="18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B39366A-2F69-4383-9BC9-6C3F0999E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01073"/>
            <a:ext cx="760823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nl-BE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14-15-puzzel van Sam Loyd (1914)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2736"/>
            <a:ext cx="7943850" cy="49149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5BF97AE-2EED-4B31-8AAA-C4564361E33F}"/>
              </a:ext>
            </a:extLst>
          </p:cNvPr>
          <p:cNvSpPr txBox="1"/>
          <p:nvPr/>
        </p:nvSpPr>
        <p:spPr>
          <a:xfrm>
            <a:off x="1619672" y="616530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/>
              <a:t>www.gnomon.bloggen.be</a:t>
            </a:r>
          </a:p>
        </p:txBody>
      </p:sp>
    </p:spTree>
    <p:extLst>
      <p:ext uri="{BB962C8B-B14F-4D97-AF65-F5344CB8AC3E}">
        <p14:creationId xmlns:p14="http://schemas.microsoft.com/office/powerpoint/2010/main" val="2455773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BE" dirty="0"/>
              <a:t>Leeftijd en geboortemaand raden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971600" y="1700808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1. Verdubbel jouw leeftijd.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971600" y="2162473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2. Tel 5 op bij het resultaat.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71600" y="2716471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3. Vermenigvuldig de uitkomst met 50.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71600" y="3284984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4. Tel hierbij het getal op dat overeenkomt</a:t>
            </a:r>
            <a:br>
              <a:rPr lang="nl-BE" sz="2400" dirty="0"/>
            </a:br>
            <a:r>
              <a:rPr lang="nl-BE" sz="2400" dirty="0"/>
              <a:t>    met jouw geboortemaand.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043608" y="4222829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5.Trek hiervan 365 af.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115616" y="4797152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Geef me het eindresultaat en ik vertel je </a:t>
            </a:r>
            <a:br>
              <a:rPr lang="nl-BE" sz="2400" dirty="0"/>
            </a:br>
            <a:r>
              <a:rPr lang="nl-BE" sz="2400" dirty="0"/>
              <a:t>hoe oud je bent </a:t>
            </a:r>
            <a:br>
              <a:rPr lang="nl-BE" sz="2400" dirty="0"/>
            </a:br>
            <a:r>
              <a:rPr lang="nl-BE" sz="2400" dirty="0"/>
              <a:t>en in welke maand je geboren bent.</a:t>
            </a:r>
          </a:p>
        </p:txBody>
      </p:sp>
    </p:spTree>
    <p:extLst>
      <p:ext uri="{BB962C8B-B14F-4D97-AF65-F5344CB8AC3E}">
        <p14:creationId xmlns:p14="http://schemas.microsoft.com/office/powerpoint/2010/main" val="321091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Goochelen met kaarten</a:t>
            </a:r>
          </a:p>
        </p:txBody>
      </p:sp>
      <p:pic>
        <p:nvPicPr>
          <p:cNvPr id="1026" name="Picture 2" descr="card trick animated gif pi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44675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1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algn="ctr"/>
            <a:r>
              <a:rPr lang="nl-BE" dirty="0"/>
              <a:t>Donald in </a:t>
            </a:r>
            <a:r>
              <a:rPr lang="nl-BE" dirty="0" err="1"/>
              <a:t>Mathmagic</a:t>
            </a:r>
            <a:r>
              <a:rPr lang="nl-BE" dirty="0"/>
              <a:t> Land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504577"/>
            <a:ext cx="2484723" cy="249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282" y="4192283"/>
            <a:ext cx="254308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192283"/>
            <a:ext cx="267312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0059" y="1530966"/>
            <a:ext cx="338339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1193" y="4192283"/>
            <a:ext cx="249627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1547664" y="991977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BE" sz="2400" dirty="0"/>
              <a:t>Walt Disney (1959) : film op </a:t>
            </a:r>
            <a:r>
              <a:rPr lang="nl-BE" sz="2400" dirty="0" err="1"/>
              <a:t>Youtube</a:t>
            </a:r>
            <a:endParaRPr lang="nl-B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AB9792-298A-4506-85D4-67B69C199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FIBONACCIKAARTJES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6A85C58-80B8-401A-8D4F-80B8D3D24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124744"/>
            <a:ext cx="59055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1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268743" cy="354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835696" y="4365104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dirty="0" err="1"/>
              <a:t>Möbiusband</a:t>
            </a:r>
            <a:endParaRPr lang="nl-BE" sz="4800" dirty="0"/>
          </a:p>
          <a:p>
            <a:pPr algn="ctr"/>
            <a:r>
              <a:rPr lang="nl-BE" sz="3200" dirty="0"/>
              <a:t>M. C. ESCHER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904</TotalTime>
  <Words>246</Words>
  <Application>Microsoft Office PowerPoint</Application>
  <PresentationFormat>Diavoorstelling (4:3)</PresentationFormat>
  <Paragraphs>61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9" baseType="lpstr">
      <vt:lpstr>Arial</vt:lpstr>
      <vt:lpstr>Lucida Sans Unicode</vt:lpstr>
      <vt:lpstr>Verdana</vt:lpstr>
      <vt:lpstr>Wingdings 2</vt:lpstr>
      <vt:lpstr>Wingdings 3</vt:lpstr>
      <vt:lpstr>Concours</vt:lpstr>
      <vt:lpstr>X-FACTOR VAN DE WISKUNDE dr. Luc Gheysens</vt:lpstr>
      <vt:lpstr>Master in de Wiskunde</vt:lpstr>
      <vt:lpstr>PowerPoint-presentatie</vt:lpstr>
      <vt:lpstr>14-15-puzzel van Sam Loyd (1914)</vt:lpstr>
      <vt:lpstr>Leeftijd en geboortemaand raden</vt:lpstr>
      <vt:lpstr>Goochelen met kaarten</vt:lpstr>
      <vt:lpstr>Donald in Mathmagic Land</vt:lpstr>
      <vt:lpstr>FIBONACCIKAARTJES</vt:lpstr>
      <vt:lpstr>PowerPoint-presentatie</vt:lpstr>
      <vt:lpstr>PowerPoint-presentatie</vt:lpstr>
      <vt:lpstr>PowerPoint-presentatie</vt:lpstr>
      <vt:lpstr>Riemannse differentiaalmeetkunde  van buisvormige omgevingen</vt:lpstr>
      <vt:lpstr>Riemannse differentiaalmeetkunde  van buisvormige omgevingen</vt:lpstr>
      <vt:lpstr>PowerPoint-presentatie</vt:lpstr>
      <vt:lpstr>PYTHAGORAS</vt:lpstr>
      <vt:lpstr>   Wiskunde en INFORMATICA</vt:lpstr>
      <vt:lpstr>      Online shoppen zonder zorgen dank zij PRIEMGETALLEN</vt:lpstr>
      <vt:lpstr>      Onderzoek van resonantie en turbulentie     via COMPUTERSIMULATIES</vt:lpstr>
      <vt:lpstr>      MATRIXREKENEN  en de PAGERANK (GOOGLE)</vt:lpstr>
      <vt:lpstr> WAVELETS en beeldcompressie</vt:lpstr>
      <vt:lpstr>Medische beeldvorming</vt:lpstr>
      <vt:lpstr> Wiskunde en DATING</vt:lpstr>
      <vt:lpstr> METEOROLOGIE</vt:lpstr>
      <vt:lpstr> BEVEILIGING EN CODERING</vt:lpstr>
      <vt:lpstr>SPECIALE   RELATIVITEITSTHEORIE</vt:lpstr>
      <vt:lpstr> GPS</vt:lpstr>
      <vt:lpstr>                  RUIMTEVAART</vt:lpstr>
      <vt:lpstr> KANSREKENEN en STATISTIEK</vt:lpstr>
      <vt:lpstr>Digital Art en Entertainment</vt:lpstr>
      <vt:lpstr>VICTOR VASARELY</vt:lpstr>
      <vt:lpstr>M.C. ESCHER</vt:lpstr>
      <vt:lpstr>PowerPoint-presentatie</vt:lpstr>
      <vt:lpstr>VRAGEN?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Gheysens Luc</dc:creator>
  <cp:lastModifiedBy>Luc</cp:lastModifiedBy>
  <cp:revision>72</cp:revision>
  <dcterms:created xsi:type="dcterms:W3CDTF">2016-06-02T08:04:44Z</dcterms:created>
  <dcterms:modified xsi:type="dcterms:W3CDTF">2019-03-18T14:18:22Z</dcterms:modified>
</cp:coreProperties>
</file>