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56" r:id="rId2"/>
    <p:sldId id="261" r:id="rId3"/>
    <p:sldId id="289" r:id="rId4"/>
    <p:sldId id="260" r:id="rId5"/>
    <p:sldId id="262" r:id="rId6"/>
    <p:sldId id="264" r:id="rId7"/>
    <p:sldId id="278" r:id="rId8"/>
    <p:sldId id="279" r:id="rId9"/>
    <p:sldId id="280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3" r:id="rId22"/>
    <p:sldId id="282" r:id="rId23"/>
    <p:sldId id="284" r:id="rId24"/>
    <p:sldId id="285" r:id="rId25"/>
    <p:sldId id="287" r:id="rId26"/>
  </p:sldIdLst>
  <p:sldSz cx="9144000" cy="6858000" type="screen4x3"/>
  <p:notesSz cx="6884988" cy="100187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 snapToGrid="0" snapToObjects="1">
      <p:cViewPr varScale="1">
        <p:scale>
          <a:sx n="86" d="100"/>
          <a:sy n="86" d="100"/>
        </p:scale>
        <p:origin x="-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68AF5-D290-47D7-8CB8-F01201C9AF10}" type="datetimeFigureOut">
              <a:rPr lang="nl-BE" smtClean="0"/>
              <a:t>12/03/2015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D95CD-7B20-40BE-8513-477CB6B6F939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4929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0882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63311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4420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69450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5991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36114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0251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901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172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7556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951F-924C-6841-B8CC-EC9E3785DFBB}" type="datetimeFigureOut">
              <a:rPr lang="nl-NL" smtClean="0"/>
              <a:pPr/>
              <a:t>12-3-2015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1FB8-F009-1842-AB5E-9461B8179B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02531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2.emf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://www.gnomon.bloggen.b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49" y="90534"/>
            <a:ext cx="4187690" cy="263060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3053878"/>
            <a:ext cx="7772400" cy="1470025"/>
          </a:xfrm>
        </p:spPr>
        <p:txBody>
          <a:bodyPr/>
          <a:lstStyle/>
          <a:p>
            <a:r>
              <a:rPr lang="nl-BE" dirty="0" smtClean="0"/>
              <a:t>Een verrassende ontmoeting </a:t>
            </a:r>
            <a:br>
              <a:rPr lang="nl-BE" dirty="0" smtClean="0"/>
            </a:br>
            <a:r>
              <a:rPr lang="nl-BE" dirty="0" smtClean="0"/>
              <a:t>met constanten</a:t>
            </a:r>
            <a:endParaRPr lang="nl-BE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853697" y="4653479"/>
            <a:ext cx="5436606" cy="985319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Dr. Luc </a:t>
            </a:r>
            <a:r>
              <a:rPr lang="nl-BE" dirty="0" err="1" smtClean="0">
                <a:solidFill>
                  <a:schemeClr val="tx1"/>
                </a:solidFill>
              </a:rPr>
              <a:t>Gheysens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38129" y="561860"/>
            <a:ext cx="7458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1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A’ en B’ zijn de loodrechte projecties van twee opeenvolgende hoekpunten </a:t>
            </a:r>
          </a:p>
          <a:p>
            <a:r>
              <a:rPr lang="nl-BE" b="1" dirty="0" smtClean="0"/>
              <a:t>A en B van een vierkant met zijde 6 op een variabele rechte door het middelpunt M van het vierkant. </a:t>
            </a:r>
          </a:p>
          <a:p>
            <a:endParaRPr lang="nl-BE" dirty="0" smtClean="0"/>
          </a:p>
          <a:p>
            <a:pPr lvl="0"/>
            <a:r>
              <a:rPr lang="nl-BE" b="1" dirty="0" smtClean="0"/>
              <a:t>Toon aan dat de som van de oppervlakten van de twee vierkanten met zijden respectievelijk |MA’| en |MB’|  constant is. </a:t>
            </a:r>
            <a:endParaRPr lang="nl-BE" dirty="0" smtClean="0"/>
          </a:p>
          <a:p>
            <a:pPr lvl="0"/>
            <a:r>
              <a:rPr lang="nl-BE" b="1" dirty="0" smtClean="0"/>
              <a:t>Hoeveel is die constante?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12291" name="Afbeelding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2097" y="1339603"/>
            <a:ext cx="4944967" cy="49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6474" y="1339603"/>
            <a:ext cx="5400544" cy="50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60164" y="919908"/>
            <a:ext cx="76677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2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pPr lvl="0"/>
            <a:r>
              <a:rPr lang="nl-BE" b="1" dirty="0" smtClean="0"/>
              <a:t>Toon aan dat voor elk positief geheel getal n de volgende uitdrukking constant is:</a:t>
            </a:r>
            <a:endParaRPr lang="nl-BE" dirty="0" smtClean="0"/>
          </a:p>
          <a:p>
            <a:r>
              <a:rPr lang="nl-BE" b="1" dirty="0" smtClean="0"/>
              <a:t>  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pPr lvl="0"/>
            <a:endParaRPr lang="nl-BE" b="1" dirty="0" smtClean="0"/>
          </a:p>
          <a:p>
            <a:pPr lvl="0"/>
            <a:r>
              <a:rPr lang="nl-BE" b="1" dirty="0" smtClean="0"/>
              <a:t>Hoeveel is die constante?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6617" y="1921009"/>
            <a:ext cx="5086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www.9math.com/images/oddsu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6343" y="3505231"/>
            <a:ext cx="2952750" cy="2905125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760164" y="3910988"/>
            <a:ext cx="396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Wat wordt die uitdrukking voor n = 1?</a:t>
            </a:r>
            <a:endParaRPr lang="nl-BE" b="1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86050" y="5139139"/>
            <a:ext cx="18859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79653" y="919908"/>
            <a:ext cx="6896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3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P is een variabel punt op de grafiek van de kromme K bepaald door</a:t>
            </a:r>
          </a:p>
          <a:p>
            <a:endParaRPr lang="nl-BE" b="1" dirty="0" smtClean="0"/>
          </a:p>
          <a:p>
            <a:endParaRPr lang="nl-BE" b="1" dirty="0" smtClean="0"/>
          </a:p>
          <a:p>
            <a:r>
              <a:rPr lang="nl-BE" b="1" dirty="0" smtClean="0"/>
              <a:t>                  </a:t>
            </a:r>
            <a:endParaRPr lang="nl-BE" dirty="0" smtClean="0"/>
          </a:p>
          <a:p>
            <a:endParaRPr lang="nl-BE" b="1" dirty="0" smtClean="0"/>
          </a:p>
          <a:p>
            <a:r>
              <a:rPr lang="nl-BE" b="1" dirty="0" smtClean="0"/>
              <a:t>De raaklijn t aan K in het punt P snijdt de x-as in het punt Q en de y-as in het punt R.</a:t>
            </a:r>
            <a:endParaRPr lang="nl-BE" dirty="0" smtClean="0"/>
          </a:p>
          <a:p>
            <a:pPr lvl="0"/>
            <a:r>
              <a:rPr lang="nl-BE" b="1" dirty="0" smtClean="0"/>
              <a:t>Bewijs dat |OQ| + |OR| constant is.</a:t>
            </a:r>
            <a:endParaRPr lang="nl-BE" dirty="0" smtClean="0"/>
          </a:p>
          <a:p>
            <a:pPr lvl="0"/>
            <a:r>
              <a:rPr lang="nl-BE" b="1" dirty="0" smtClean="0"/>
              <a:t>Hoeveel is die constante?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1302" y="1971558"/>
            <a:ext cx="1759819" cy="5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2888" y="919908"/>
            <a:ext cx="5663325" cy="53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12887" y="186333"/>
            <a:ext cx="5663325" cy="62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12703" y="716096"/>
            <a:ext cx="73592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4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P is een willekeurig punt binnen een gelijkzijdige driehoek ABC met zijde 4.</a:t>
            </a:r>
            <a:endParaRPr lang="nl-BE" dirty="0" smtClean="0"/>
          </a:p>
          <a:p>
            <a:r>
              <a:rPr lang="nl-BE" b="1" dirty="0" smtClean="0"/>
              <a:t>De punten Q, R en S zijn respectievelijk de  loodrechte projecties van P </a:t>
            </a:r>
          </a:p>
          <a:p>
            <a:r>
              <a:rPr lang="nl-BE" b="1" dirty="0" smtClean="0"/>
              <a:t>op de zijden [BC], [CA] en [AB] .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pPr lvl="0"/>
            <a:r>
              <a:rPr lang="nl-BE" b="1" dirty="0" smtClean="0"/>
              <a:t>Toon aan:</a:t>
            </a:r>
            <a:endParaRPr lang="nl-BE" dirty="0" smtClean="0"/>
          </a:p>
          <a:p>
            <a:pPr lvl="0"/>
            <a:r>
              <a:rPr lang="nl-BE" b="1" dirty="0" smtClean="0"/>
              <a:t>1) |PQ|+|PR|+|PS|is constant  </a:t>
            </a:r>
            <a:endParaRPr lang="nl-BE" dirty="0" smtClean="0"/>
          </a:p>
          <a:p>
            <a:pPr lvl="0"/>
            <a:r>
              <a:rPr lang="nl-BE" b="1" dirty="0" smtClean="0"/>
              <a:t>2) |AS|+|BQ|+|CR|is constant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of met de notaties op </a:t>
            </a:r>
          </a:p>
          <a:p>
            <a:r>
              <a:rPr lang="nl-BE" b="1" dirty="0" smtClean="0"/>
              <a:t>de nevenstaande figuur: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pPr lvl="0"/>
            <a:r>
              <a:rPr lang="en-US" b="1" dirty="0" smtClean="0"/>
              <a:t>1) c</a:t>
            </a:r>
            <a:r>
              <a:rPr lang="en-US" b="1" baseline="-25000" dirty="0" smtClean="0"/>
              <a:t>1 </a:t>
            </a:r>
            <a:r>
              <a:rPr lang="en-US" b="1" dirty="0" smtClean="0"/>
              <a:t>= a + b + c is constant</a:t>
            </a:r>
            <a:endParaRPr lang="nl-BE" dirty="0" smtClean="0"/>
          </a:p>
          <a:p>
            <a:pPr lvl="0"/>
            <a:r>
              <a:rPr lang="en-US" b="1" dirty="0" smtClean="0"/>
              <a:t>2) c</a:t>
            </a:r>
            <a:r>
              <a:rPr lang="en-US" b="1" baseline="-25000" dirty="0" smtClean="0"/>
              <a:t>2 </a:t>
            </a:r>
            <a:r>
              <a:rPr lang="en-US" b="1" dirty="0" smtClean="0"/>
              <a:t>=  </a:t>
            </a:r>
            <a:r>
              <a:rPr lang="nl-BE" b="1" dirty="0" smtClean="0"/>
              <a:t>q + r + s is constant.</a:t>
            </a:r>
            <a:endParaRPr lang="nl-BE" dirty="0" smtClean="0"/>
          </a:p>
          <a:p>
            <a:r>
              <a:rPr lang="nl-BE" dirty="0" smtClean="0"/>
              <a:t> </a:t>
            </a:r>
          </a:p>
          <a:p>
            <a:pPr lvl="0"/>
            <a:r>
              <a:rPr lang="nl-BE" b="1" dirty="0" smtClean="0"/>
              <a:t>Bepaal de constanten c</a:t>
            </a:r>
            <a:r>
              <a:rPr lang="nl-BE" b="1" baseline="-25000" dirty="0" smtClean="0"/>
              <a:t>1</a:t>
            </a:r>
            <a:r>
              <a:rPr lang="nl-BE" b="1" dirty="0" smtClean="0"/>
              <a:t> en c</a:t>
            </a:r>
            <a:r>
              <a:rPr lang="nl-BE" b="1" baseline="-25000" dirty="0" smtClean="0"/>
              <a:t>2</a:t>
            </a:r>
            <a:r>
              <a:rPr lang="nl-BE" b="1" dirty="0" smtClean="0"/>
              <a:t>.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9" name="Afbeelding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9118" y="2324559"/>
            <a:ext cx="4032173" cy="36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9118" y="2324559"/>
            <a:ext cx="4032173" cy="39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5555" y="2254174"/>
            <a:ext cx="4055736" cy="399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11007" y="727113"/>
            <a:ext cx="6665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/>
              <a:t>STELLING VAN VIVIANI</a:t>
            </a:r>
          </a:p>
          <a:p>
            <a:pPr algn="ctr"/>
            <a:r>
              <a:rPr lang="nl-BE" sz="2400" dirty="0" smtClean="0"/>
              <a:t>Bewijs zonder woorden (</a:t>
            </a:r>
            <a:r>
              <a:rPr lang="nl-BE" sz="2400" dirty="0" err="1" smtClean="0"/>
              <a:t>Kawasaki</a:t>
            </a:r>
            <a:r>
              <a:rPr lang="nl-BE" sz="2400" dirty="0" smtClean="0"/>
              <a:t>)</a:t>
            </a:r>
            <a:endParaRPr lang="nl-BE" sz="24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18" y="2335213"/>
            <a:ext cx="8743962" cy="25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81349" y="760164"/>
            <a:ext cx="69626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5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P is een willekeurig punt op de hyperbool H :  </a:t>
            </a:r>
            <a:r>
              <a:rPr lang="nl-BE" b="1" dirty="0" err="1" smtClean="0"/>
              <a:t>x²</a:t>
            </a:r>
            <a:r>
              <a:rPr lang="nl-BE" b="1" dirty="0" smtClean="0"/>
              <a:t> – </a:t>
            </a:r>
            <a:r>
              <a:rPr lang="nl-BE" b="1" dirty="0" err="1" smtClean="0"/>
              <a:t>y²</a:t>
            </a:r>
            <a:r>
              <a:rPr lang="nl-BE" b="1" dirty="0" smtClean="0"/>
              <a:t> = 1.</a:t>
            </a:r>
            <a:endParaRPr lang="nl-BE" dirty="0" smtClean="0"/>
          </a:p>
          <a:p>
            <a:r>
              <a:rPr lang="nl-BE" b="1" dirty="0" smtClean="0"/>
              <a:t>Een rechte door P evenwijdig met de x-as snijdt de asymptoten van deze hyperbool respectievelijk in de punten Q en R.</a:t>
            </a:r>
          </a:p>
          <a:p>
            <a:endParaRPr lang="nl-BE" dirty="0" smtClean="0"/>
          </a:p>
          <a:p>
            <a:pPr lvl="0"/>
            <a:r>
              <a:rPr lang="nl-BE" b="1" dirty="0" smtClean="0"/>
              <a:t>Toon aan dat het product |PQ| |PR| constant is.</a:t>
            </a:r>
            <a:endParaRPr lang="nl-BE" dirty="0" smtClean="0"/>
          </a:p>
          <a:p>
            <a:pPr lvl="0"/>
            <a:r>
              <a:rPr lang="nl-BE" b="1" dirty="0" smtClean="0"/>
              <a:t>Hoeveel is die constante?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1613" y="490538"/>
            <a:ext cx="62007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90669" y="771181"/>
            <a:ext cx="7326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6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Schrijf onder elkaar twee willekeurige strikt positieve gehele getallen op.</a:t>
            </a:r>
            <a:endParaRPr lang="nl-BE" dirty="0" smtClean="0"/>
          </a:p>
          <a:p>
            <a:r>
              <a:rPr lang="nl-BE" b="1" dirty="0" smtClean="0"/>
              <a:t>Schrijf daaronder het derde getal dat de som is van de eerste twee.</a:t>
            </a:r>
            <a:endParaRPr lang="nl-BE" dirty="0" smtClean="0"/>
          </a:p>
          <a:p>
            <a:r>
              <a:rPr lang="nl-BE" b="1" dirty="0" smtClean="0"/>
              <a:t>Zet daaronder het vierde getal dat de som is van het tweede en het derde.</a:t>
            </a:r>
            <a:endParaRPr lang="nl-BE" dirty="0" smtClean="0"/>
          </a:p>
          <a:p>
            <a:r>
              <a:rPr lang="nl-BE" b="1" dirty="0" smtClean="0"/>
              <a:t>Ga zo verder tot en met het tiende getal (dat de som is van het achtste en het negende getal).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Tel vervolgens de tien getallen bij elkaar op en deel deze som door het zevende getal uit de rij.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pPr lvl="0"/>
            <a:r>
              <a:rPr lang="nl-BE" b="1" dirty="0" smtClean="0"/>
              <a:t>Toon aan dat het quotiënt constant is (onafhankelijk van de twee gekozen startgetallen).</a:t>
            </a:r>
            <a:endParaRPr lang="nl-BE" dirty="0" smtClean="0"/>
          </a:p>
          <a:p>
            <a:pPr lvl="0"/>
            <a:r>
              <a:rPr lang="nl-BE" b="1" dirty="0" smtClean="0"/>
              <a:t>Hoeveel is die constante?</a:t>
            </a:r>
            <a:endParaRPr lang="nl-BE" dirty="0" smtClean="0"/>
          </a:p>
          <a:p>
            <a:r>
              <a:rPr lang="nl-BE" dirty="0" smtClean="0"/>
              <a:t> </a:t>
            </a:r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3555" y="1193953"/>
            <a:ext cx="4415574" cy="344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0669" y="1180994"/>
            <a:ext cx="2652886" cy="345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4425" y="4995458"/>
            <a:ext cx="34575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69484" y="919908"/>
            <a:ext cx="7006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7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Op de grafiek van de veeltermfunctie met als voorschrift y = f(x) = x</a:t>
            </a:r>
            <a:r>
              <a:rPr lang="nl-BE" b="1" baseline="30000" dirty="0" smtClean="0"/>
              <a:t>3</a:t>
            </a:r>
            <a:r>
              <a:rPr lang="nl-BE" b="1" dirty="0" smtClean="0"/>
              <a:t> kiest men het punt P(1,1). </a:t>
            </a:r>
          </a:p>
          <a:p>
            <a:r>
              <a:rPr lang="nl-BE" b="1" dirty="0" smtClean="0"/>
              <a:t>Een variabele rechte door P snijdt de grafiek van f in de punten Q en R. 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pPr lvl="0"/>
            <a:r>
              <a:rPr lang="nl-BE" b="1" dirty="0" smtClean="0"/>
              <a:t>Toon aan dat de abscis (het eerste coördinaatgetal) van het midden M van het lijnstuk [QR] constant is.</a:t>
            </a:r>
            <a:endParaRPr lang="nl-BE" dirty="0" smtClean="0"/>
          </a:p>
          <a:p>
            <a:pPr lvl="0"/>
            <a:r>
              <a:rPr lang="nl-BE" b="1" dirty="0" smtClean="0"/>
              <a:t>Hoeveel is die constante?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74" y="1292799"/>
            <a:ext cx="3525188" cy="45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9162" y="1292799"/>
            <a:ext cx="3261797" cy="45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9532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27113" y="672029"/>
            <a:ext cx="70507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8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O is de top van de parabool met als vergelijking </a:t>
            </a:r>
            <a:r>
              <a:rPr lang="nl-BE" b="1" dirty="0" err="1" smtClean="0"/>
              <a:t>y²</a:t>
            </a:r>
            <a:r>
              <a:rPr lang="nl-BE" b="1" dirty="0" smtClean="0"/>
              <a:t> = 4x.</a:t>
            </a:r>
            <a:endParaRPr lang="nl-BE" dirty="0" smtClean="0"/>
          </a:p>
          <a:p>
            <a:r>
              <a:rPr lang="nl-BE" b="1" dirty="0" smtClean="0"/>
              <a:t>A en B zijn twee punten op de parabool zodat de koorden [OA] en [OB] loodrecht op elkaar staan.</a:t>
            </a:r>
            <a:endParaRPr lang="nl-BE" dirty="0" smtClean="0"/>
          </a:p>
          <a:p>
            <a:pPr lvl="0"/>
            <a:r>
              <a:rPr lang="nl-BE" b="1" dirty="0" smtClean="0"/>
              <a:t>Bewijs dat het product </a:t>
            </a:r>
            <a:r>
              <a:rPr lang="nl-BE" b="1" dirty="0" err="1" smtClean="0"/>
              <a:t>x</a:t>
            </a:r>
            <a:r>
              <a:rPr lang="nl-BE" b="1" baseline="-25000" dirty="0" err="1" smtClean="0"/>
              <a:t>A</a:t>
            </a:r>
            <a:r>
              <a:rPr lang="nl-BE" b="1" baseline="-25000" dirty="0" smtClean="0"/>
              <a:t> </a:t>
            </a:r>
            <a:r>
              <a:rPr lang="nl-BE" b="1" dirty="0" err="1" smtClean="0"/>
              <a:t>x</a:t>
            </a:r>
            <a:r>
              <a:rPr lang="nl-BE" b="1" baseline="-25000" dirty="0" err="1" smtClean="0"/>
              <a:t>B</a:t>
            </a:r>
            <a:r>
              <a:rPr lang="nl-BE" b="1" baseline="-25000" dirty="0" smtClean="0"/>
              <a:t>  </a:t>
            </a:r>
            <a:r>
              <a:rPr lang="nl-BE" b="1" dirty="0" smtClean="0"/>
              <a:t>van de abscissen van de punten A en B constant is (d.w.z. onafhankelijk van de keuze van de A en B).</a:t>
            </a:r>
            <a:endParaRPr lang="nl-BE" dirty="0" smtClean="0"/>
          </a:p>
          <a:p>
            <a:pPr lvl="0"/>
            <a:r>
              <a:rPr lang="nl-BE" b="1" dirty="0" smtClean="0"/>
              <a:t>Hoeveel is die constante?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113" y="1101715"/>
            <a:ext cx="3621685" cy="491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8798" y="1101715"/>
            <a:ext cx="41719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85590" y="621735"/>
            <a:ext cx="41974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 smtClean="0"/>
          </a:p>
          <a:p>
            <a:r>
              <a:rPr lang="nl-BE" b="1" dirty="0" smtClean="0"/>
              <a:t>CONSTANTE 9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Driehoek ABC is een willekeurige driehoek met basis [BC] en top A. </a:t>
            </a:r>
          </a:p>
          <a:p>
            <a:r>
              <a:rPr lang="nl-BE" b="1" dirty="0" smtClean="0"/>
              <a:t>Door de top A trekt men de rechte d evenwijdig met BC. </a:t>
            </a:r>
          </a:p>
          <a:p>
            <a:r>
              <a:rPr lang="nl-BE" b="1" dirty="0" smtClean="0"/>
              <a:t>M is het middelpunt van de ingeschreven cirkel van driehoek ABC.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pPr marL="342900" lvl="0" indent="-342900">
              <a:buAutoNum type="alphaLcPeriod"/>
            </a:pPr>
            <a:r>
              <a:rPr lang="nl-BE" b="1" dirty="0" smtClean="0"/>
              <a:t>Als het punt A de rechte d doorloopt, dan blijft  het product van de</a:t>
            </a:r>
          </a:p>
          <a:p>
            <a:pPr marL="342900" lvl="0" indent="-342900"/>
            <a:r>
              <a:rPr lang="nl-BE" b="1" dirty="0" smtClean="0"/>
              <a:t>      omtrek van driehoek met de straal van de ingeschreven cirkel constant . </a:t>
            </a:r>
            <a:endParaRPr lang="nl-BE" b="1" dirty="0" smtClean="0"/>
          </a:p>
          <a:p>
            <a:pPr marL="342900" lvl="0" indent="-342900"/>
            <a:r>
              <a:rPr lang="nl-BE" b="1" dirty="0" smtClean="0"/>
              <a:t> </a:t>
            </a:r>
            <a:r>
              <a:rPr lang="nl-BE" b="1" dirty="0" smtClean="0"/>
              <a:t>      </a:t>
            </a:r>
            <a:r>
              <a:rPr lang="nl-BE" b="1" dirty="0" smtClean="0"/>
              <a:t>Toon </a:t>
            </a:r>
            <a:r>
              <a:rPr lang="nl-BE" b="1" dirty="0" smtClean="0"/>
              <a:t>dit aan.</a:t>
            </a:r>
            <a:endParaRPr lang="nl-BE" dirty="0" smtClean="0"/>
          </a:p>
          <a:p>
            <a:r>
              <a:rPr lang="nl-BE" b="1" dirty="0" smtClean="0"/>
              <a:t>  </a:t>
            </a:r>
            <a:endParaRPr lang="nl-BE" dirty="0" smtClean="0"/>
          </a:p>
          <a:p>
            <a:pPr marL="342900" lvl="0" indent="-342900">
              <a:buAutoNum type="alphaLcPeriod" startAt="2"/>
            </a:pPr>
            <a:r>
              <a:rPr lang="nl-BE" b="1" dirty="0" smtClean="0"/>
              <a:t>Hoeveel is die constante als  </a:t>
            </a:r>
            <a:r>
              <a:rPr lang="nl-BE" b="1" dirty="0" smtClean="0">
                <a:sym typeface="Symbol"/>
              </a:rPr>
              <a:t> </a:t>
            </a:r>
            <a:r>
              <a:rPr lang="nl-BE" b="1" dirty="0" smtClean="0"/>
              <a:t>ABC  een rechthoekige driehoek </a:t>
            </a:r>
            <a:r>
              <a:rPr lang="nl-BE" b="1" dirty="0" smtClean="0"/>
              <a:t> is  </a:t>
            </a:r>
            <a:r>
              <a:rPr lang="nl-BE" b="1" dirty="0" smtClean="0"/>
              <a:t>met zijden 3, 4 en 5?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3016" y="1468336"/>
            <a:ext cx="4310731" cy="248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3016" y="4200525"/>
            <a:ext cx="4395366" cy="134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24" y="1266940"/>
            <a:ext cx="2112943" cy="447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8111" y="1266940"/>
            <a:ext cx="5145509" cy="293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38110" y="4637154"/>
            <a:ext cx="5145509" cy="126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36434" y="782198"/>
            <a:ext cx="6632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CONSTANTE 10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r>
              <a:rPr lang="nl-BE" b="1" dirty="0" smtClean="0"/>
              <a:t>Voor elk punt P op de cirkel met als vergelijking (x – 8)² + </a:t>
            </a:r>
            <a:r>
              <a:rPr lang="nl-BE" b="1" dirty="0" err="1" smtClean="0"/>
              <a:t>y²</a:t>
            </a:r>
            <a:r>
              <a:rPr lang="nl-BE" b="1" dirty="0" smtClean="0"/>
              <a:t> = 60 geldt dat de verhouding van de afstanden van P tot de punten A(2,0) en B(-2,0) constant is. </a:t>
            </a:r>
            <a:endParaRPr lang="nl-BE" dirty="0" smtClean="0"/>
          </a:p>
          <a:p>
            <a:r>
              <a:rPr lang="nl-BE" b="1" dirty="0" smtClean="0"/>
              <a:t> </a:t>
            </a:r>
            <a:endParaRPr lang="nl-BE" dirty="0" smtClean="0"/>
          </a:p>
          <a:p>
            <a:pPr lvl="0"/>
            <a:r>
              <a:rPr lang="nl-BE" b="1" dirty="0" smtClean="0"/>
              <a:t>Bewijs dit.</a:t>
            </a:r>
            <a:endParaRPr lang="nl-BE" dirty="0" smtClean="0"/>
          </a:p>
          <a:p>
            <a:pPr lvl="0"/>
            <a:r>
              <a:rPr lang="nl-BE" b="1" dirty="0" smtClean="0"/>
              <a:t>Hoeveel is die constante?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9034" y="2335576"/>
            <a:ext cx="4233595" cy="424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9034" y="2314353"/>
            <a:ext cx="4255291" cy="42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983036" y="661012"/>
            <a:ext cx="518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7200" b="1" dirty="0" smtClean="0"/>
              <a:t>PI-RIJ</a:t>
            </a:r>
            <a:endParaRPr lang="nl-BE" sz="72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24558"/>
            <a:ext cx="9144000" cy="35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325719" y="594911"/>
            <a:ext cx="7546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/>
              <a:t>STELLING VAN PI-THAGORAS</a:t>
            </a:r>
            <a:endParaRPr lang="nl-BE" sz="4000" b="1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4059" y="2117936"/>
            <a:ext cx="3928577" cy="397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277957" y="565965"/>
            <a:ext cx="695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/>
              <a:t>DE VLIEGER VAN PYTHAGORAS</a:t>
            </a:r>
            <a:endParaRPr lang="nl-BE" sz="4000" b="1" dirty="0"/>
          </a:p>
        </p:txBody>
      </p:sp>
      <p:pic>
        <p:nvPicPr>
          <p:cNvPr id="9" name="Afbeelding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3798" y="1273851"/>
            <a:ext cx="7045802" cy="392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3798" y="5159315"/>
            <a:ext cx="3729724" cy="10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48339" y="5200045"/>
            <a:ext cx="2481261" cy="8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Toy kit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78872" y="565965"/>
            <a:ext cx="1209675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113" y="1748756"/>
            <a:ext cx="8234226" cy="403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883884" y="771181"/>
            <a:ext cx="4858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 smtClean="0"/>
              <a:t>    </a:t>
            </a:r>
            <a:r>
              <a:rPr lang="nl-BE" sz="4400" dirty="0" err="1" smtClean="0"/>
              <a:t>www.vvwl.be</a:t>
            </a:r>
            <a:endParaRPr lang="nl-BE" sz="4400" dirty="0"/>
          </a:p>
        </p:txBody>
      </p:sp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324" y="1266940"/>
            <a:ext cx="2112943" cy="447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8111" y="1266940"/>
            <a:ext cx="5145509" cy="293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3338111" y="4516916"/>
            <a:ext cx="5299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TWEEDE EDITIE – schooljaar 2015-2016</a:t>
            </a:r>
          </a:p>
          <a:p>
            <a:r>
              <a:rPr lang="nl-BE" sz="2000" b="1" dirty="0" smtClean="0"/>
              <a:t>Vragen verschijnen vanaf 1 oktober 2015</a:t>
            </a:r>
          </a:p>
          <a:p>
            <a:r>
              <a:rPr lang="nl-BE" sz="2000" b="1" dirty="0" smtClean="0"/>
              <a:t>op </a:t>
            </a:r>
            <a:r>
              <a:rPr lang="nl-BE" sz="2000" b="1" dirty="0" err="1" smtClean="0">
                <a:hlinkClick r:id="rId7"/>
              </a:rPr>
              <a:t>www.gnomon.bloggen.be</a:t>
            </a:r>
            <a:endParaRPr lang="nl-BE" sz="2000" b="1" dirty="0" smtClean="0"/>
          </a:p>
          <a:p>
            <a:r>
              <a:rPr lang="nl-BE" sz="2000" b="1" dirty="0" smtClean="0"/>
              <a:t>en in Wiskunde &amp; Onderwijs (VVWL).</a:t>
            </a:r>
            <a:endParaRPr lang="nl-BE" sz="2000" b="1" dirty="0"/>
          </a:p>
        </p:txBody>
      </p:sp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479" y="919908"/>
            <a:ext cx="2699871" cy="1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479" y="2724565"/>
            <a:ext cx="2437466" cy="3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5972" y="876715"/>
            <a:ext cx="2359339" cy="16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6043" y="3591213"/>
            <a:ext cx="4888294" cy="233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8467" y="873451"/>
            <a:ext cx="1017745" cy="16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3355350" y="2517259"/>
            <a:ext cx="2902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   CONSTANTE VAN KAPREKAR</a:t>
            </a:r>
            <a:endParaRPr lang="nl-BE" sz="32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6644337" y="2513995"/>
            <a:ext cx="2411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 VERMOEDEN</a:t>
            </a:r>
            <a:br>
              <a:rPr lang="nl-BE" sz="3200" b="1" dirty="0" smtClean="0"/>
            </a:br>
            <a:r>
              <a:rPr lang="nl-BE" sz="3200" b="1" dirty="0" smtClean="0"/>
              <a:t>       VAN</a:t>
            </a:r>
            <a:br>
              <a:rPr lang="nl-BE" sz="3200" b="1" dirty="0" smtClean="0"/>
            </a:br>
            <a:r>
              <a:rPr lang="nl-BE" sz="3200" b="1" dirty="0" smtClean="0"/>
              <a:t>    COLLATZ</a:t>
            </a:r>
            <a:endParaRPr lang="nl-BE" sz="32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6251" y="5175932"/>
            <a:ext cx="5993176" cy="7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10512" y="919908"/>
            <a:ext cx="39338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399142" y="352540"/>
            <a:ext cx="6577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OPGAVE. </a:t>
            </a:r>
          </a:p>
          <a:p>
            <a:r>
              <a:rPr lang="nl-BE" sz="2400" dirty="0" smtClean="0"/>
              <a:t>Bepaal de oppervlakte van elk gekleurd gebied</a:t>
            </a:r>
          </a:p>
          <a:p>
            <a:r>
              <a:rPr lang="nl-BE" sz="2400" dirty="0" smtClean="0"/>
              <a:t>in het logo van  de </a:t>
            </a:r>
            <a:r>
              <a:rPr lang="nl-BE" sz="2400" dirty="0" err="1" smtClean="0"/>
              <a:t>webbrowser</a:t>
            </a:r>
            <a:r>
              <a:rPr lang="nl-BE" sz="2400" dirty="0" smtClean="0"/>
              <a:t> Google </a:t>
            </a:r>
            <a:r>
              <a:rPr lang="nl-BE" sz="2400" dirty="0" err="1" smtClean="0"/>
              <a:t>Chrome</a:t>
            </a:r>
            <a:r>
              <a:rPr lang="nl-BE" sz="2400" dirty="0" smtClean="0"/>
              <a:t>.</a:t>
            </a:r>
            <a:endParaRPr lang="nl-BE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2390660" y="5960125"/>
            <a:ext cx="466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       </a:t>
            </a:r>
            <a:r>
              <a:rPr lang="nl-BE" sz="2400" dirty="0" err="1" smtClean="0"/>
              <a:t>www.gnomon.bloggen.be</a:t>
            </a:r>
            <a:endParaRPr lang="nl-BE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4048" y="1796297"/>
            <a:ext cx="4054861" cy="38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blogimages.bloggen.be/gnomon/2666889-f68427291e7ce581bd86222706efab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6276" y="1785280"/>
            <a:ext cx="4054861" cy="382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5942" y="1228380"/>
            <a:ext cx="5762477" cy="404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487277" y="5557928"/>
            <a:ext cx="621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 George </a:t>
            </a:r>
            <a:r>
              <a:rPr lang="nl-NL" sz="2800" dirty="0" err="1" smtClean="0"/>
              <a:t>Pólya</a:t>
            </a:r>
            <a:r>
              <a:rPr lang="nl-NL" sz="2800" dirty="0" smtClean="0"/>
              <a:t>  - HOW TO SOLVE IT (1945)</a:t>
            </a:r>
            <a:endParaRPr lang="nl-BE" sz="2800" dirty="0"/>
          </a:p>
        </p:txBody>
      </p:sp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15361" name="Picture 1" descr="puzzle and man animated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6069" y="4668740"/>
            <a:ext cx="1733550" cy="1857375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311007" y="738130"/>
            <a:ext cx="609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  STAPPENPLAN</a:t>
            </a:r>
            <a:endParaRPr lang="nl-BE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057619" y="1652530"/>
            <a:ext cx="74253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 smtClean="0"/>
              <a:t>STAP 1. Het probleem begrijpen.</a:t>
            </a:r>
          </a:p>
          <a:p>
            <a:pPr lvl="0"/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Wat moet je vinden of aantonen?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Begrijp je alle woorden die  in de opgave staan?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Kan je het probleem in eigen woorden (her)formuleren?</a:t>
            </a:r>
            <a:endParaRPr lang="nl-BE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Kan je een tekening, grafiek, diagram … bedenken</a:t>
            </a:r>
            <a:br>
              <a:rPr lang="nl-NL" sz="2400" dirty="0" smtClean="0"/>
            </a:br>
            <a:r>
              <a:rPr lang="nl-NL" sz="2400" dirty="0" smtClean="0"/>
              <a:t>   waarop je het probleem voorstelt?</a:t>
            </a:r>
            <a:endParaRPr lang="nl-BE" sz="240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15361" name="Picture 1" descr="puzzle and man animated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6069" y="4668740"/>
            <a:ext cx="1733550" cy="1857375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311007" y="738130"/>
            <a:ext cx="609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STAPPENPLAN</a:t>
            </a:r>
            <a:endParaRPr lang="nl-BE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057619" y="1487278"/>
            <a:ext cx="74253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 smtClean="0"/>
              <a:t>STAP 2. Een plan opstellen.</a:t>
            </a:r>
          </a:p>
          <a:p>
            <a:pPr lvl="0"/>
            <a:endParaRPr lang="nl-BE" sz="28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 Denk na over bruikbare  zoekstrategieën (</a:t>
            </a:r>
            <a:r>
              <a:rPr lang="nl-NL" sz="2400" dirty="0" err="1" smtClean="0"/>
              <a:t>heuristieken</a:t>
            </a:r>
            <a:r>
              <a:rPr lang="nl-NL" sz="2400" dirty="0" smtClean="0"/>
              <a:t>).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Maak een tekening (</a:t>
            </a:r>
            <a:r>
              <a:rPr lang="nl-NL" sz="2400" dirty="0" err="1" smtClean="0"/>
              <a:t>GeoGebra</a:t>
            </a:r>
            <a:r>
              <a:rPr lang="nl-NL" sz="2400" dirty="0" smtClean="0"/>
              <a:t>).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Patroon, symmetrie, analogie met eerder opgeloste</a:t>
            </a:r>
            <a:br>
              <a:rPr lang="nl-NL" sz="2400" dirty="0" smtClean="0"/>
            </a:br>
            <a:r>
              <a:rPr lang="nl-NL" sz="2400" dirty="0" smtClean="0"/>
              <a:t>  problemen, vergelijking opstellen, geschikte formules,</a:t>
            </a:r>
            <a:br>
              <a:rPr lang="nl-NL" sz="2400" dirty="0" smtClean="0"/>
            </a:br>
            <a:r>
              <a:rPr lang="nl-NL" sz="2400" dirty="0" smtClean="0"/>
              <a:t>  voorbeeld en/of tegenvoorbeeld, mogelijkheden</a:t>
            </a:r>
            <a:br>
              <a:rPr lang="nl-NL" sz="2400" dirty="0" smtClean="0"/>
            </a:br>
            <a:r>
              <a:rPr lang="nl-NL" sz="2400" dirty="0" smtClean="0"/>
              <a:t>  elimineren, bijzondere gevallen …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Wees creatief!</a:t>
            </a:r>
            <a:endParaRPr lang="nl-BE" sz="2400" dirty="0" smtClean="0"/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15361" name="Picture 1" descr="puzzle and man animated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6069" y="4668740"/>
            <a:ext cx="1733550" cy="1857375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311007" y="738130"/>
            <a:ext cx="609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  STAPPENPLAN</a:t>
            </a:r>
            <a:endParaRPr lang="nl-BE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057619" y="1916935"/>
            <a:ext cx="76457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 smtClean="0"/>
              <a:t>STAP 3. Het plan uitvoeren.</a:t>
            </a:r>
            <a:endParaRPr lang="nl-BE" sz="2800" dirty="0" smtClean="0"/>
          </a:p>
          <a:p>
            <a:pPr lvl="0"/>
            <a:endParaRPr lang="nl-NL" sz="2800" dirty="0" smtClean="0"/>
          </a:p>
          <a:p>
            <a:pPr lvl="0">
              <a:buFont typeface="Arial" pitchFamily="34" charset="0"/>
              <a:buChar char="•"/>
            </a:pPr>
            <a:r>
              <a:rPr lang="nl-NL" sz="2800" dirty="0" smtClean="0"/>
              <a:t> </a:t>
            </a:r>
            <a:r>
              <a:rPr lang="nl-NL" sz="2400" dirty="0" smtClean="0"/>
              <a:t>Kies de  meest geschikte werkwijze.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Werk zorgvuldig.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Volhard in je plan.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Als het tot niets leidt, stel dan een nieuw plan op.</a:t>
            </a:r>
            <a:endParaRPr lang="nl-BE" sz="2400" dirty="0"/>
          </a:p>
        </p:txBody>
      </p:sp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12" y="186333"/>
            <a:ext cx="1167788" cy="733575"/>
          </a:xfrm>
          <a:prstGeom prst="rect">
            <a:avLst/>
          </a:prstGeom>
        </p:spPr>
      </p:pic>
      <p:pic>
        <p:nvPicPr>
          <p:cNvPr id="8" name="Afbeelding 7" descr="ppt_logobal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429" y="6254046"/>
            <a:ext cx="2695046" cy="984200"/>
          </a:xfrm>
          <a:prstGeom prst="rect">
            <a:avLst/>
          </a:prstGeom>
        </p:spPr>
      </p:pic>
      <p:pic>
        <p:nvPicPr>
          <p:cNvPr id="15361" name="Picture 1" descr="puzzle and man animated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6069" y="4668740"/>
            <a:ext cx="1733550" cy="1857375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311007" y="738130"/>
            <a:ext cx="6099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  STAPPENPLAN</a:t>
            </a:r>
            <a:endParaRPr lang="nl-BE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057619" y="1641513"/>
            <a:ext cx="77889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 smtClean="0"/>
              <a:t>STAP 4.  Controleren en terugblikken.</a:t>
            </a:r>
          </a:p>
          <a:p>
            <a:pPr lvl="0"/>
            <a:r>
              <a:rPr lang="nl-NL" sz="2800" b="1" dirty="0" smtClean="0"/>
              <a:t> </a:t>
            </a:r>
            <a:endParaRPr lang="nl-BE" sz="28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Is het resultaat zinvol en is er een controle mogelijk?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Bestaat er een ander (eenvoudiger, algemener, voor de</a:t>
            </a:r>
            <a:br>
              <a:rPr lang="nl-NL" sz="2400" dirty="0" smtClean="0"/>
            </a:br>
            <a:r>
              <a:rPr lang="nl-NL" sz="2400" dirty="0" smtClean="0"/>
              <a:t>   hand liggend) bewijs?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Wat ging er goed en wat liep er fout?</a:t>
            </a:r>
            <a:endParaRPr lang="nl-BE" sz="2400" dirty="0" smtClean="0"/>
          </a:p>
          <a:p>
            <a:pPr lvl="0">
              <a:buFont typeface="Arial" pitchFamily="34" charset="0"/>
              <a:buChar char="•"/>
            </a:pPr>
            <a:r>
              <a:rPr lang="nl-NL" sz="2400" dirty="0" smtClean="0"/>
              <a:t> Wat leer ik hieruit met het oog op toekomstige problemen?</a:t>
            </a:r>
            <a:endParaRPr lang="nl-BE" sz="2400" dirty="0" smtClean="0"/>
          </a:p>
          <a:p>
            <a:pPr lvl="0"/>
            <a:endParaRPr lang="nl-BE" sz="2800" dirty="0" smtClean="0"/>
          </a:p>
          <a:p>
            <a:pPr lvl="0"/>
            <a:endParaRPr lang="nl-NL" sz="2800" dirty="0" smtClean="0"/>
          </a:p>
          <a:p>
            <a:pPr lvl="0">
              <a:buFont typeface="Arial" pitchFamily="34" charset="0"/>
              <a:buChar char="•"/>
            </a:pPr>
            <a:endParaRPr lang="nl-BE" sz="2800" dirty="0"/>
          </a:p>
        </p:txBody>
      </p:sp>
    </p:spTree>
    <p:extLst>
      <p:ext uri="{BB962C8B-B14F-4D97-AF65-F5344CB8AC3E}">
        <p14:creationId xmlns="" xmlns:p14="http://schemas.microsoft.com/office/powerpoint/2010/main" val="9597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270</Words>
  <Application>Microsoft Office PowerPoint</Application>
  <PresentationFormat>Diavoorstelling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Een verrassende ontmoeting  met constanten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isabelle</dc:creator>
  <cp:lastModifiedBy>Gheysens Luc</cp:lastModifiedBy>
  <cp:revision>70</cp:revision>
  <dcterms:created xsi:type="dcterms:W3CDTF">2013-03-14T12:29:11Z</dcterms:created>
  <dcterms:modified xsi:type="dcterms:W3CDTF">2015-03-12T10:53:17Z</dcterms:modified>
</cp:coreProperties>
</file>