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7158-DBA6-428F-A69D-84E09EACEFE3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C7D10-A587-412F-ADDC-8D14CBBA59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C7D10-A587-412F-ADDC-8D14CBBA5980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5B0C4A-E1CC-477B-A5F5-AE248E890D4E}" type="datetimeFigureOut">
              <a:rPr lang="nl-BE" smtClean="0"/>
              <a:pPr/>
              <a:t>17/10/2012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3168318-8934-48D3-92A9-2E3B793D6C2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ancalculator.com/bic_und_iban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asacaseycourtney.files.wordpress.com/2008/08/rsa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omon.bloggen.b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5/51/Skytale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nl.wikipedia.org/wiki/Bestand:Caesar3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forret.com/tools/rot13.a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harkysoft.com/misc/vigener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nl.wikipedia.org/wiki/Bestand:Enigma-log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nl.wikipedia.org/wiki/Bestand:EnigmaMachine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eukedinges.be/braill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003232" cy="2088232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 GEHEIME CODES</a:t>
            </a:r>
            <a:br>
              <a:rPr lang="nl-BE" dirty="0" smtClean="0"/>
            </a:br>
            <a:r>
              <a:rPr lang="nl-BE" sz="2800" dirty="0" smtClean="0"/>
              <a:t>OF HOE WISKUNDE </a:t>
            </a:r>
            <a:br>
              <a:rPr lang="nl-BE" sz="2800" dirty="0" smtClean="0"/>
            </a:br>
            <a:r>
              <a:rPr lang="nl-BE" sz="2800" dirty="0" smtClean="0"/>
              <a:t>EEN OORLOG KAN BEÏNVLOEDEN  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984776" cy="36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Van </a:t>
            </a:r>
            <a:r>
              <a:rPr lang="nl-BE" dirty="0" err="1" smtClean="0"/>
              <a:t>BBAN-code</a:t>
            </a:r>
            <a:r>
              <a:rPr lang="nl-BE" dirty="0" smtClean="0"/>
              <a:t> naar </a:t>
            </a:r>
            <a:r>
              <a:rPr lang="nl-BE" dirty="0" err="1" smtClean="0"/>
              <a:t>IBAN-code</a:t>
            </a:r>
            <a:endParaRPr lang="nl-BE" dirty="0"/>
          </a:p>
        </p:txBody>
      </p:sp>
      <p:pic>
        <p:nvPicPr>
          <p:cNvPr id="4" name="Tijdelijke aanduiding voor inhoud 3" descr="C:\Users\Acer\Pictures\5-02-2012\DSC009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30243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1979712" y="162880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>
                <a:hlinkClick r:id="rId3"/>
              </a:rPr>
              <a:t>http://www.ibancalculator.com/bic_und_iban.html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CODES OP EUROBANKBILJETTEN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208612" cy="302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259632" y="501317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Vervang de letter door zijn plaatsnummer in het alfabet (A = 1, B = 2, ... Z = 26) en tel bij dit getal de 11 cijfers van het serienummer op. Wanneer je bij de bekomen som nog 1 optelt, bekom je steeds een veelvoud van 9.</a:t>
            </a:r>
            <a:br>
              <a:rPr lang="nl-BE" dirty="0" smtClean="0"/>
            </a:b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RSA-code</a:t>
            </a:r>
            <a:endParaRPr lang="nl-BE" dirty="0"/>
          </a:p>
        </p:txBody>
      </p:sp>
      <p:pic>
        <p:nvPicPr>
          <p:cNvPr id="4" name="Afbeelding 3" descr="Rivest, Shamir, Adleman. Invented RSA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4133056" cy="315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267744" y="515719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Ron </a:t>
            </a:r>
            <a:r>
              <a:rPr lang="nl-BE" dirty="0" err="1" smtClean="0"/>
              <a:t>Rivest</a:t>
            </a:r>
            <a:r>
              <a:rPr lang="nl-BE" dirty="0" smtClean="0"/>
              <a:t>, </a:t>
            </a:r>
            <a:r>
              <a:rPr lang="nl-BE" dirty="0" err="1" smtClean="0"/>
              <a:t>Adi</a:t>
            </a:r>
            <a:r>
              <a:rPr lang="nl-BE" dirty="0" smtClean="0"/>
              <a:t> </a:t>
            </a:r>
            <a:r>
              <a:rPr lang="nl-BE" dirty="0" err="1" smtClean="0"/>
              <a:t>Shamir</a:t>
            </a:r>
            <a:r>
              <a:rPr lang="nl-BE" dirty="0" smtClean="0"/>
              <a:t> en Leonard </a:t>
            </a:r>
            <a:r>
              <a:rPr lang="nl-BE" dirty="0" err="1" smtClean="0"/>
              <a:t>Adleman</a:t>
            </a:r>
            <a:endParaRPr lang="nl-BE" dirty="0" smtClean="0"/>
          </a:p>
          <a:p>
            <a:pPr algn="ctr"/>
            <a:r>
              <a:rPr lang="nl-BE" dirty="0" smtClean="0"/>
              <a:t>(nut van priemgetallen)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QR-code</a:t>
            </a:r>
            <a:endParaRPr lang="nl-BE" dirty="0"/>
          </a:p>
        </p:txBody>
      </p:sp>
      <p:pic>
        <p:nvPicPr>
          <p:cNvPr id="4" name="Tijdelijke aanduiding voor inhoud 3" descr="http://qurified.qurify.com/qurified.php?gi=32f148da4dec467a25e96208cf91d3e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275856" y="508518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hlinkClick r:id="rId3"/>
              </a:rPr>
              <a:t>www.gnomon.bloggen.be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411760" y="155679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      QR =</a:t>
            </a:r>
            <a:r>
              <a:rPr lang="nl-BE" dirty="0" err="1" smtClean="0"/>
              <a:t>quick</a:t>
            </a:r>
            <a:r>
              <a:rPr lang="nl-BE" dirty="0" smtClean="0"/>
              <a:t> response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SCYTALE</a:t>
            </a:r>
            <a:endParaRPr lang="nl-BE" dirty="0"/>
          </a:p>
        </p:txBody>
      </p:sp>
      <p:pic>
        <p:nvPicPr>
          <p:cNvPr id="4" name="Afbeelding 3" descr="File:Skytale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475656" y="148478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</a:t>
            </a:r>
            <a:r>
              <a:rPr lang="nl-BE" dirty="0" err="1" smtClean="0"/>
              <a:t>Peloponnesische</a:t>
            </a:r>
            <a:r>
              <a:rPr lang="nl-BE" dirty="0" smtClean="0"/>
              <a:t>  oorlog  (5</a:t>
            </a:r>
            <a:r>
              <a:rPr lang="nl-BE" baseline="30000" dirty="0" smtClean="0"/>
              <a:t>de</a:t>
            </a:r>
            <a:r>
              <a:rPr lang="nl-BE" dirty="0" smtClean="0"/>
              <a:t> eeuw v. Chr.)  - </a:t>
            </a:r>
            <a:r>
              <a:rPr lang="nl-BE" dirty="0" err="1" smtClean="0"/>
              <a:t>Plutarchus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/>
          <a:lstStyle/>
          <a:p>
            <a:pPr algn="ctr"/>
            <a:r>
              <a:rPr lang="nl-BE" dirty="0" smtClean="0"/>
              <a:t>CAESARCODE</a:t>
            </a:r>
            <a:endParaRPr lang="nl-BE" dirty="0"/>
          </a:p>
        </p:txBody>
      </p:sp>
      <p:pic>
        <p:nvPicPr>
          <p:cNvPr id="4" name="Tijdelijke aanduiding voor inhoud 3" descr="http://upload.wikimedia.org/wikipedia/commons/thumb/2/2b/Caesar3.svg/320px-Caesar3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048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771800" y="5733256"/>
            <a:ext cx="393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 dirty="0" smtClean="0">
                <a:hlinkClick r:id="rId4"/>
              </a:rPr>
              <a:t>http://web.forret.com/tools/rot13.asp</a:t>
            </a:r>
            <a:r>
              <a:rPr lang="nl-NL" dirty="0" smtClean="0"/>
              <a:t> </a:t>
            </a:r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691680" y="4293096"/>
          <a:ext cx="6095999" cy="929640"/>
        </p:xfrm>
        <a:graphic>
          <a:graphicData uri="http://schemas.openxmlformats.org/drawingml/2006/table">
            <a:tbl>
              <a:tblPr/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ndale Mono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fr-FR" sz="1400" b="1" dirty="0">
                          <a:latin typeface="Times New Roman"/>
                          <a:ea typeface="Times New Roman"/>
                          <a:cs typeface="Times New Roman"/>
                        </a:rPr>
                        <a:t> 19.06%</a:t>
                      </a:r>
                      <a:endParaRPr lang="nl-B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ndale Mono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fr-FR" sz="1400" b="1">
                          <a:latin typeface="Times New Roman"/>
                          <a:ea typeface="Times New Roman"/>
                          <a:cs typeface="Times New Roman"/>
                        </a:rPr>
                        <a:t> 9.41%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ndale Mono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fr-FR" sz="1400" b="1">
                          <a:latin typeface="Times New Roman"/>
                          <a:ea typeface="Times New Roman"/>
                          <a:cs typeface="Times New Roman"/>
                        </a:rPr>
                        <a:t> 6.74%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ndale Mono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6.72%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ndale Mono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6.45%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ndale Mono"/>
                          <a:ea typeface="Arial Unicode MS"/>
                          <a:cs typeface="Arial Unicode MS"/>
                        </a:rPr>
                        <a:t>I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6.44%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5.91%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5.87%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4.00%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3.94%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3.14%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2.90%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2.41%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2.32%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2.28%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1.93%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ndale Mono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1.80%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ndale Mono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1.60%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ndale Mono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1.59%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ndale Mono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1.57%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1.49%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1.18%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latin typeface="Andale Mono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nl-NL" sz="1400" b="1">
                          <a:latin typeface="Times New Roman"/>
                          <a:ea typeface="Times New Roman"/>
                          <a:cs typeface="Times New Roman"/>
                        </a:rPr>
                        <a:t> 0.74%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ndale Mono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fr-FR" sz="1400" b="1">
                          <a:latin typeface="Times New Roman"/>
                          <a:ea typeface="Times New Roman"/>
                          <a:cs typeface="Times New Roman"/>
                        </a:rPr>
                        <a:t> 0.29%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ndale Mono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fr-FR" sz="1400" b="1" dirty="0">
                          <a:latin typeface="Times New Roman"/>
                          <a:ea typeface="Times New Roman"/>
                          <a:cs typeface="Times New Roman"/>
                        </a:rPr>
                        <a:t> 0.11%</a:t>
                      </a:r>
                      <a:endParaRPr lang="nl-B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ndale Mono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fr-FR" sz="1400" b="1">
                          <a:latin typeface="Times New Roman"/>
                          <a:ea typeface="Times New Roman"/>
                          <a:cs typeface="Times New Roman"/>
                        </a:rPr>
                        <a:t> 0.11%</a:t>
                      </a: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763688" y="37890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Frequentietabel van de letters in de Nederlandse taal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Vigenèrecode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5436096" y="162880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   </a:t>
            </a:r>
            <a:r>
              <a:rPr lang="nl-BE" dirty="0" err="1" smtClean="0"/>
              <a:t>Blaise</a:t>
            </a:r>
            <a:r>
              <a:rPr lang="nl-BE" dirty="0" smtClean="0"/>
              <a:t>  de </a:t>
            </a:r>
            <a:r>
              <a:rPr lang="nl-BE" dirty="0" err="1" smtClean="0"/>
              <a:t>Vigenère</a:t>
            </a:r>
            <a:r>
              <a:rPr lang="nl-BE" dirty="0" smtClean="0"/>
              <a:t> (omstreeks 1550)</a:t>
            </a:r>
            <a:endParaRPr lang="nl-BE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5243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2987824" y="5877272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u="sng" dirty="0" smtClean="0">
                <a:hlinkClick r:id="rId3"/>
              </a:rPr>
              <a:t>http://sharkysoft.com/misc/vigenere/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0928"/>
            <a:ext cx="38088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ADFGX-CODE    WO I</a:t>
            </a:r>
            <a:endParaRPr lang="nl-BE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377655" cy="24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411760" y="436510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Polybiusvierkant</a:t>
            </a:r>
            <a:r>
              <a:rPr lang="nl-BE" dirty="0" smtClean="0"/>
              <a:t>:     </a:t>
            </a:r>
          </a:p>
          <a:p>
            <a:r>
              <a:rPr lang="nl-BE" dirty="0" smtClean="0"/>
              <a:t>W wordt  DA </a:t>
            </a:r>
          </a:p>
          <a:p>
            <a:r>
              <a:rPr lang="nl-BE" dirty="0" smtClean="0"/>
              <a:t>O wordt   XF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411760" y="544522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Codewoord nodig</a:t>
            </a:r>
          </a:p>
          <a:p>
            <a:r>
              <a:rPr lang="nl-BE" dirty="0" smtClean="0"/>
              <a:t>A-D-F-G-X  &gt; Morsetekens</a:t>
            </a:r>
          </a:p>
          <a:p>
            <a:r>
              <a:rPr lang="nl-BE" dirty="0" err="1" smtClean="0"/>
              <a:t>ADFGVX-code</a:t>
            </a:r>
            <a:r>
              <a:rPr lang="nl-BE" dirty="0" smtClean="0"/>
              <a:t>   laat  ook cijfers   toe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ADFGX-CODE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123728" y="148478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Decodeer de volgende boodschap.</a:t>
            </a:r>
          </a:p>
          <a:p>
            <a:r>
              <a:rPr lang="nl-BE" dirty="0" smtClean="0"/>
              <a:t>Codewoord: OBUS.</a:t>
            </a:r>
            <a:endParaRPr lang="nl-BE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29000"/>
            <a:ext cx="3190084" cy="246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2123728" y="35730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STAP 1</a:t>
            </a:r>
            <a:endParaRPr lang="nl-B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5410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ADFGX-CODE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259632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STAP 2</a:t>
            </a:r>
            <a:endParaRPr lang="nl-BE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354868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259632" y="4437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STAP 3</a:t>
            </a:r>
            <a:endParaRPr lang="nl-BE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365104"/>
            <a:ext cx="4972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1259632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STAP 4</a:t>
            </a:r>
            <a:endParaRPr lang="nl-BE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517232"/>
            <a:ext cx="495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De steen van Rosette</a:t>
            </a:r>
            <a:endParaRPr lang="nl-BE" dirty="0"/>
          </a:p>
        </p:txBody>
      </p:sp>
      <p:pic>
        <p:nvPicPr>
          <p:cNvPr id="4" name="Tijdelijke aanduiding voor inhoud 3" descr="http://histoforum.digischool.nl/images/rosetta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7525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987824" y="551723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Jean-François </a:t>
            </a:r>
            <a:r>
              <a:rPr lang="nl-BE" dirty="0" err="1" smtClean="0"/>
              <a:t>Champollion</a:t>
            </a:r>
            <a:r>
              <a:rPr lang="nl-BE" dirty="0" smtClean="0"/>
              <a:t>  (1821)</a:t>
            </a:r>
          </a:p>
          <a:p>
            <a:r>
              <a:rPr lang="nl-BE" dirty="0" smtClean="0"/>
              <a:t>Hiëroglyfen – </a:t>
            </a:r>
            <a:r>
              <a:rPr lang="nl-BE" dirty="0" err="1" smtClean="0"/>
              <a:t>Demotisch</a:t>
            </a:r>
            <a:r>
              <a:rPr lang="nl-BE" dirty="0" smtClean="0"/>
              <a:t> – Grieks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ENIGMA    WO II</a:t>
            </a:r>
            <a:endParaRPr lang="nl-BE" dirty="0"/>
          </a:p>
        </p:txBody>
      </p:sp>
      <p:pic>
        <p:nvPicPr>
          <p:cNvPr id="4" name="Afbeelding 3" descr="http://upload.wikimedia.org/wikipedia/commons/thumb/e/e1/Enigma-logo.jpg/200px-Enigma-log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3325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://upload.wikimedia.org/wikipedia/commons/thumb/4/44/EnigmaMachine.jpg/250px-EnigmaMachin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988840"/>
            <a:ext cx="29523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699792" y="14847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Arthur </a:t>
            </a:r>
            <a:r>
              <a:rPr lang="nl-BE" dirty="0" err="1" smtClean="0"/>
              <a:t>Scherbius</a:t>
            </a:r>
            <a:r>
              <a:rPr lang="nl-BE" dirty="0" smtClean="0"/>
              <a:t> (1918)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ENIGMA</a:t>
            </a:r>
            <a:endParaRPr lang="nl-BE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713584" cy="489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ENIGMA</a:t>
            </a:r>
            <a:endParaRPr lang="nl-BE" dirty="0"/>
          </a:p>
        </p:txBody>
      </p:sp>
      <p:pic>
        <p:nvPicPr>
          <p:cNvPr id="4" name="Afbeelding 3" descr="http://andrescaicedo.files.wordpress.com/2011/09/alan-turing-year-2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9976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3921397" cy="22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556792"/>
            <a:ext cx="2860432" cy="17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4788024" y="34290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</a:t>
            </a:r>
            <a:r>
              <a:rPr lang="nl-BE" dirty="0" err="1" smtClean="0"/>
              <a:t>Bletchley</a:t>
            </a:r>
            <a:r>
              <a:rPr lang="nl-BE" dirty="0" smtClean="0"/>
              <a:t> Park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ISHANGO-beentje</a:t>
            </a:r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286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971600" y="59492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1960 – Jean de  </a:t>
            </a:r>
            <a:r>
              <a:rPr lang="nl-BE" dirty="0" err="1" smtClean="0"/>
              <a:t>Heinzelin</a:t>
            </a:r>
            <a:endParaRPr lang="nl-BE" dirty="0" smtClean="0"/>
          </a:p>
          <a:p>
            <a:r>
              <a:rPr lang="nl-BE" dirty="0" smtClean="0"/>
              <a:t>Belgisch </a:t>
            </a:r>
            <a:r>
              <a:rPr lang="nl-BE" dirty="0" err="1" smtClean="0"/>
              <a:t>Congo</a:t>
            </a:r>
            <a:r>
              <a:rPr lang="nl-BE" dirty="0" smtClean="0"/>
              <a:t> – 22 000 v. Chr.</a:t>
            </a:r>
            <a:endParaRPr lang="nl-BE" dirty="0"/>
          </a:p>
        </p:txBody>
      </p:sp>
      <p:pic>
        <p:nvPicPr>
          <p:cNvPr id="2052" name="Picture 4" descr="Het Ishangobeent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988134" cy="432048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4716016" y="59492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Maankalender  of rekenstaaf?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BREEK DE CODE</a:t>
            </a:r>
            <a:endParaRPr lang="nl-B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896" y="2060848"/>
            <a:ext cx="4058104" cy="30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095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De DA VINCI CODE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95129" cy="443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VRIJMETSELAARSCODE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56792"/>
            <a:ext cx="3657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971600" y="55528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Wat staat hier ? </a:t>
            </a:r>
          </a:p>
        </p:txBody>
      </p:sp>
      <p:pic>
        <p:nvPicPr>
          <p:cNvPr id="6" name="Afbeelding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589240"/>
            <a:ext cx="316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971600" y="59492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                       X   M A R K S   T H E     S P O 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BRAILLESCHRIFT en MORSECODE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95536" y="19168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www.leukedinges.be/</a:t>
            </a:r>
            <a:r>
              <a:rPr lang="nl-NL" u="sng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braille.php</a:t>
            </a:r>
            <a:endParaRPr lang="nl-NL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1327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95536" y="14847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Louis Braille (geboren in 1809) : 63 tekens</a:t>
            </a:r>
            <a:endParaRPr lang="nl-BE" dirty="0"/>
          </a:p>
        </p:txBody>
      </p:sp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7416824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467544" y="30689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Samuel Morse  (uitvinding in 1835) </a:t>
            </a:r>
          </a:p>
          <a:p>
            <a:r>
              <a:rPr lang="nl-BE" dirty="0" smtClean="0"/>
              <a:t>met  5 tekens ( - of .): 62 tekens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ASCII-CODE</a:t>
            </a:r>
            <a:endParaRPr lang="nl-BE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705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516216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</a:t>
            </a:r>
            <a:r>
              <a:rPr lang="nl-BE" dirty="0" smtClean="0"/>
              <a:t>inaire  code</a:t>
            </a:r>
            <a:endParaRPr lang="nl-BE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3346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17298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93096"/>
            <a:ext cx="3222358" cy="14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484784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539552" y="58052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“Er zijn maar 10 soorten mensen: </a:t>
            </a:r>
          </a:p>
          <a:p>
            <a:pPr algn="ctr"/>
            <a:r>
              <a:rPr lang="nl-BE" dirty="0" smtClean="0"/>
              <a:t>zij die de binaire code begrijpen en zij die ze niet begrijpen”</a:t>
            </a:r>
          </a:p>
          <a:p>
            <a:r>
              <a:rPr lang="nl-BE" dirty="0" smtClean="0"/>
              <a:t> 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ISBN-code</a:t>
            </a:r>
            <a:endParaRPr lang="nl-B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472608" cy="37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63688" y="551723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ISBN-code</a:t>
            </a:r>
            <a:r>
              <a:rPr lang="nl-NL" dirty="0"/>
              <a:t>  </a:t>
            </a:r>
            <a:r>
              <a:rPr lang="nl-NL" dirty="0" smtClean="0"/>
              <a:t>978 </a:t>
            </a:r>
            <a:r>
              <a:rPr lang="nl-NL" dirty="0"/>
              <a:t>– 90 – 26 – 32224 – ?  </a:t>
            </a:r>
            <a:endParaRPr lang="nl-BE" dirty="0"/>
          </a:p>
          <a:p>
            <a:r>
              <a:rPr lang="nl-NL" dirty="0"/>
              <a:t>Bereken het controlecijfer.</a:t>
            </a:r>
            <a:endParaRPr lang="nl-BE" dirty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298</TotalTime>
  <Words>389</Words>
  <Application>Microsoft Office PowerPoint</Application>
  <PresentationFormat>Diavoorstelling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Papier</vt:lpstr>
      <vt:lpstr>  GEHEIME CODES OF HOE WISKUNDE  EEN OORLOG KAN BEÏNVLOEDEN   </vt:lpstr>
      <vt:lpstr>De steen van Rosette</vt:lpstr>
      <vt:lpstr>ISHANGO-beentje</vt:lpstr>
      <vt:lpstr>BREEK DE CODE</vt:lpstr>
      <vt:lpstr>De DA VINCI CODE</vt:lpstr>
      <vt:lpstr>VRIJMETSELAARSCODE</vt:lpstr>
      <vt:lpstr>BRAILLESCHRIFT en MORSECODE</vt:lpstr>
      <vt:lpstr>ASCII-CODE</vt:lpstr>
      <vt:lpstr>ISBN-code</vt:lpstr>
      <vt:lpstr>Van BBAN-code naar IBAN-code</vt:lpstr>
      <vt:lpstr>CODES OP EUROBANKBILJETTEN</vt:lpstr>
      <vt:lpstr>RSA-code</vt:lpstr>
      <vt:lpstr>QR-code</vt:lpstr>
      <vt:lpstr>SCYTALE</vt:lpstr>
      <vt:lpstr>CAESARCODE</vt:lpstr>
      <vt:lpstr>Vigenèrecode</vt:lpstr>
      <vt:lpstr>ADFGX-CODE    WO I</vt:lpstr>
      <vt:lpstr>ADFGX-CODE</vt:lpstr>
      <vt:lpstr>ADFGX-CODE</vt:lpstr>
      <vt:lpstr>ENIGMA    WO II</vt:lpstr>
      <vt:lpstr>ENIGMA</vt:lpstr>
      <vt:lpstr>ENIGMA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GEHEIME CODES OF HOE WISKUNDE  EEN OORLOG KAN BEÏNVLOEDEN</dc:title>
  <dc:creator>Gheysens Luc</dc:creator>
  <cp:lastModifiedBy>Gheysens Luc</cp:lastModifiedBy>
  <cp:revision>25</cp:revision>
  <dcterms:created xsi:type="dcterms:W3CDTF">2012-02-22T12:58:34Z</dcterms:created>
  <dcterms:modified xsi:type="dcterms:W3CDTF">2012-10-17T12:50:04Z</dcterms:modified>
</cp:coreProperties>
</file>