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429" y="-8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BE"/>
          </a:p>
        </p:txBody>
      </p:sp>
      <p:sp>
        <p:nvSpPr>
          <p:cNvPr id="4" name="Tijdelijke aanduiding voor datum 3"/>
          <p:cNvSpPr>
            <a:spLocks noGrp="1"/>
          </p:cNvSpPr>
          <p:nvPr>
            <p:ph type="dt" sz="half" idx="10"/>
          </p:nvPr>
        </p:nvSpPr>
        <p:spPr/>
        <p:txBody>
          <a:bodyPr/>
          <a:lstStyle/>
          <a:p>
            <a:fld id="{F66D9D0D-FC95-4F82-A71D-762C1A09689B}" type="datetimeFigureOut">
              <a:rPr lang="nl-BE" smtClean="0"/>
              <a:t>12/05/2010</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DD58B454-9D11-4396-B8D2-5A5D3236957A}" type="slidenum">
              <a:rPr lang="nl-BE" smtClean="0"/>
              <a:t>‹nr.›</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F66D9D0D-FC95-4F82-A71D-762C1A09689B}" type="datetimeFigureOut">
              <a:rPr lang="nl-BE" smtClean="0"/>
              <a:t>12/05/2010</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DD58B454-9D11-4396-B8D2-5A5D3236957A}" type="slidenum">
              <a:rPr lang="nl-BE" smtClean="0"/>
              <a:t>‹nr.›</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F66D9D0D-FC95-4F82-A71D-762C1A09689B}" type="datetimeFigureOut">
              <a:rPr lang="nl-BE" smtClean="0"/>
              <a:t>12/05/2010</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DD58B454-9D11-4396-B8D2-5A5D3236957A}" type="slidenum">
              <a:rPr lang="nl-BE" smtClean="0"/>
              <a:t>‹nr.›</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F66D9D0D-FC95-4F82-A71D-762C1A09689B}" type="datetimeFigureOut">
              <a:rPr lang="nl-BE" smtClean="0"/>
              <a:t>12/05/2010</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DD58B454-9D11-4396-B8D2-5A5D3236957A}" type="slidenum">
              <a:rPr lang="nl-BE" smtClean="0"/>
              <a:t>‹nr.›</a:t>
            </a:fld>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F66D9D0D-FC95-4F82-A71D-762C1A09689B}" type="datetimeFigureOut">
              <a:rPr lang="nl-BE" smtClean="0"/>
              <a:t>12/05/2010</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DD58B454-9D11-4396-B8D2-5A5D3236957A}" type="slidenum">
              <a:rPr lang="nl-BE" smtClean="0"/>
              <a:t>‹nr.›</a:t>
            </a:fld>
            <a:endParaRPr lang="nl-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4"/>
          <p:cNvSpPr>
            <a:spLocks noGrp="1"/>
          </p:cNvSpPr>
          <p:nvPr>
            <p:ph type="dt" sz="half" idx="10"/>
          </p:nvPr>
        </p:nvSpPr>
        <p:spPr/>
        <p:txBody>
          <a:bodyPr/>
          <a:lstStyle/>
          <a:p>
            <a:fld id="{F66D9D0D-FC95-4F82-A71D-762C1A09689B}" type="datetimeFigureOut">
              <a:rPr lang="nl-BE" smtClean="0"/>
              <a:t>12/05/2010</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DD58B454-9D11-4396-B8D2-5A5D3236957A}" type="slidenum">
              <a:rPr lang="nl-BE" smtClean="0"/>
              <a:t>‹nr.›</a:t>
            </a:fld>
            <a:endParaRPr lang="nl-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6"/>
          <p:cNvSpPr>
            <a:spLocks noGrp="1"/>
          </p:cNvSpPr>
          <p:nvPr>
            <p:ph type="dt" sz="half" idx="10"/>
          </p:nvPr>
        </p:nvSpPr>
        <p:spPr/>
        <p:txBody>
          <a:bodyPr/>
          <a:lstStyle/>
          <a:p>
            <a:fld id="{F66D9D0D-FC95-4F82-A71D-762C1A09689B}" type="datetimeFigureOut">
              <a:rPr lang="nl-BE" smtClean="0"/>
              <a:t>12/05/2010</a:t>
            </a:fld>
            <a:endParaRPr lang="nl-BE"/>
          </a:p>
        </p:txBody>
      </p:sp>
      <p:sp>
        <p:nvSpPr>
          <p:cNvPr id="8" name="Tijdelijke aanduiding voor voettekst 7"/>
          <p:cNvSpPr>
            <a:spLocks noGrp="1"/>
          </p:cNvSpPr>
          <p:nvPr>
            <p:ph type="ftr" sz="quarter" idx="11"/>
          </p:nvPr>
        </p:nvSpPr>
        <p:spPr/>
        <p:txBody>
          <a:bodyPr/>
          <a:lstStyle/>
          <a:p>
            <a:endParaRPr lang="nl-BE"/>
          </a:p>
        </p:txBody>
      </p:sp>
      <p:sp>
        <p:nvSpPr>
          <p:cNvPr id="9" name="Tijdelijke aanduiding voor dianummer 8"/>
          <p:cNvSpPr>
            <a:spLocks noGrp="1"/>
          </p:cNvSpPr>
          <p:nvPr>
            <p:ph type="sldNum" sz="quarter" idx="12"/>
          </p:nvPr>
        </p:nvSpPr>
        <p:spPr/>
        <p:txBody>
          <a:bodyPr/>
          <a:lstStyle/>
          <a:p>
            <a:fld id="{DD58B454-9D11-4396-B8D2-5A5D3236957A}" type="slidenum">
              <a:rPr lang="nl-BE" smtClean="0"/>
              <a:t>‹nr.›</a:t>
            </a:fld>
            <a:endParaRPr lang="nl-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datum 2"/>
          <p:cNvSpPr>
            <a:spLocks noGrp="1"/>
          </p:cNvSpPr>
          <p:nvPr>
            <p:ph type="dt" sz="half" idx="10"/>
          </p:nvPr>
        </p:nvSpPr>
        <p:spPr/>
        <p:txBody>
          <a:bodyPr/>
          <a:lstStyle/>
          <a:p>
            <a:fld id="{F66D9D0D-FC95-4F82-A71D-762C1A09689B}" type="datetimeFigureOut">
              <a:rPr lang="nl-BE" smtClean="0"/>
              <a:t>12/05/2010</a:t>
            </a:fld>
            <a:endParaRPr lang="nl-BE"/>
          </a:p>
        </p:txBody>
      </p:sp>
      <p:sp>
        <p:nvSpPr>
          <p:cNvPr id="4" name="Tijdelijke aanduiding voor voettekst 3"/>
          <p:cNvSpPr>
            <a:spLocks noGrp="1"/>
          </p:cNvSpPr>
          <p:nvPr>
            <p:ph type="ftr" sz="quarter" idx="11"/>
          </p:nvPr>
        </p:nvSpPr>
        <p:spPr/>
        <p:txBody>
          <a:bodyPr/>
          <a:lstStyle/>
          <a:p>
            <a:endParaRPr lang="nl-BE"/>
          </a:p>
        </p:txBody>
      </p:sp>
      <p:sp>
        <p:nvSpPr>
          <p:cNvPr id="5" name="Tijdelijke aanduiding voor dianummer 4"/>
          <p:cNvSpPr>
            <a:spLocks noGrp="1"/>
          </p:cNvSpPr>
          <p:nvPr>
            <p:ph type="sldNum" sz="quarter" idx="12"/>
          </p:nvPr>
        </p:nvSpPr>
        <p:spPr/>
        <p:txBody>
          <a:bodyPr/>
          <a:lstStyle/>
          <a:p>
            <a:fld id="{DD58B454-9D11-4396-B8D2-5A5D3236957A}" type="slidenum">
              <a:rPr lang="nl-BE" smtClean="0"/>
              <a:t>‹nr.›</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66D9D0D-FC95-4F82-A71D-762C1A09689B}" type="datetimeFigureOut">
              <a:rPr lang="nl-BE" smtClean="0"/>
              <a:t>12/05/2010</a:t>
            </a:fld>
            <a:endParaRPr lang="nl-BE"/>
          </a:p>
        </p:txBody>
      </p:sp>
      <p:sp>
        <p:nvSpPr>
          <p:cNvPr id="3" name="Tijdelijke aanduiding voor voettekst 2"/>
          <p:cNvSpPr>
            <a:spLocks noGrp="1"/>
          </p:cNvSpPr>
          <p:nvPr>
            <p:ph type="ftr" sz="quarter" idx="11"/>
          </p:nvPr>
        </p:nvSpPr>
        <p:spPr/>
        <p:txBody>
          <a:bodyPr/>
          <a:lstStyle/>
          <a:p>
            <a:endParaRPr lang="nl-BE"/>
          </a:p>
        </p:txBody>
      </p:sp>
      <p:sp>
        <p:nvSpPr>
          <p:cNvPr id="4" name="Tijdelijke aanduiding voor dianummer 3"/>
          <p:cNvSpPr>
            <a:spLocks noGrp="1"/>
          </p:cNvSpPr>
          <p:nvPr>
            <p:ph type="sldNum" sz="quarter" idx="12"/>
          </p:nvPr>
        </p:nvSpPr>
        <p:spPr/>
        <p:txBody>
          <a:bodyPr/>
          <a:lstStyle/>
          <a:p>
            <a:fld id="{DD58B454-9D11-4396-B8D2-5A5D3236957A}" type="slidenum">
              <a:rPr lang="nl-BE" smtClean="0"/>
              <a:t>‹nr.›</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66D9D0D-FC95-4F82-A71D-762C1A09689B}" type="datetimeFigureOut">
              <a:rPr lang="nl-BE" smtClean="0"/>
              <a:t>12/05/2010</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DD58B454-9D11-4396-B8D2-5A5D3236957A}" type="slidenum">
              <a:rPr lang="nl-BE" smtClean="0"/>
              <a:t>‹nr.›</a:t>
            </a:fld>
            <a:endParaRPr lang="nl-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66D9D0D-FC95-4F82-A71D-762C1A09689B}" type="datetimeFigureOut">
              <a:rPr lang="nl-BE" smtClean="0"/>
              <a:t>12/05/2010</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DD58B454-9D11-4396-B8D2-5A5D3236957A}" type="slidenum">
              <a:rPr lang="nl-BE" smtClean="0"/>
              <a:t>‹nr.›</a:t>
            </a:fld>
            <a:endParaRPr lang="nl-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BE"/>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6D9D0D-FC95-4F82-A71D-762C1A09689B}" type="datetimeFigureOut">
              <a:rPr lang="nl-BE" smtClean="0"/>
              <a:t>12/05/2010</a:t>
            </a:fld>
            <a:endParaRPr lang="nl-BE"/>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58B454-9D11-4396-B8D2-5A5D3236957A}" type="slidenum">
              <a:rPr lang="nl-BE" smtClean="0"/>
              <a:t>‹nr.›</a:t>
            </a:fld>
            <a:endParaRPr lang="nl-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857224" y="500042"/>
            <a:ext cx="7420621" cy="2400657"/>
          </a:xfrm>
          <a:prstGeom prst="rect">
            <a:avLst/>
          </a:prstGeom>
          <a:noFill/>
        </p:spPr>
        <p:txBody>
          <a:bodyPr wrap="none" rtlCol="0">
            <a:spAutoFit/>
          </a:bodyPr>
          <a:lstStyle/>
          <a:p>
            <a:r>
              <a:rPr lang="de-DE" sz="15000" b="1" u="sng" dirty="0" smtClean="0"/>
              <a:t>MOPPEN</a:t>
            </a:r>
            <a:endParaRPr lang="nl-BE" sz="15000" b="1" u="sng" dirty="0"/>
          </a:p>
        </p:txBody>
      </p:sp>
      <p:sp>
        <p:nvSpPr>
          <p:cNvPr id="5" name="Afgeronde rechthoek 4"/>
          <p:cNvSpPr/>
          <p:nvPr/>
        </p:nvSpPr>
        <p:spPr>
          <a:xfrm>
            <a:off x="1785918" y="3429000"/>
            <a:ext cx="5572164" cy="2286016"/>
          </a:xfrm>
          <a:prstGeom prst="roundRect">
            <a:avLst/>
          </a:prstGeom>
          <a:blipFill>
            <a:blip r:embed="rId2" cstate="print"/>
            <a:tile tx="0" ty="0" sx="100000" sy="100000" flip="none" algn="tl"/>
          </a:blipFill>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smtClean="0"/>
              <a:t>Moppen </a:t>
            </a:r>
            <a:r>
              <a:rPr lang="de-DE" dirty="0" err="1" smtClean="0"/>
              <a:t>over</a:t>
            </a:r>
            <a:r>
              <a:rPr lang="de-DE" dirty="0" smtClean="0"/>
              <a:t> </a:t>
            </a:r>
            <a:r>
              <a:rPr lang="de-DE" dirty="0" err="1" smtClean="0"/>
              <a:t>domme</a:t>
            </a:r>
            <a:r>
              <a:rPr lang="de-DE" dirty="0" smtClean="0"/>
              <a:t> </a:t>
            </a:r>
            <a:r>
              <a:rPr lang="de-DE" dirty="0" err="1" smtClean="0"/>
              <a:t>blondjes</a:t>
            </a:r>
            <a:r>
              <a:rPr lang="de-DE" dirty="0" smtClean="0"/>
              <a:t>, </a:t>
            </a:r>
            <a:r>
              <a:rPr lang="de-DE" dirty="0" err="1" smtClean="0"/>
              <a:t>belgen</a:t>
            </a:r>
            <a:r>
              <a:rPr lang="de-DE" dirty="0" smtClean="0"/>
              <a:t> en holanders …</a:t>
            </a:r>
            <a:endParaRPr lang="nl-BE" dirty="0"/>
          </a:p>
        </p:txBody>
      </p:sp>
      <p:pic>
        <p:nvPicPr>
          <p:cNvPr id="15364" name="Picture 4" descr="http://members.chello.nl/a.vreetrentelman/smilys/a50.gif"/>
          <p:cNvPicPr>
            <a:picLocks noChangeAspect="1" noChangeArrowheads="1" noCrop="1"/>
          </p:cNvPicPr>
          <p:nvPr/>
        </p:nvPicPr>
        <p:blipFill>
          <a:blip r:embed="rId3" cstate="print"/>
          <a:srcRect/>
          <a:stretch>
            <a:fillRect/>
          </a:stretch>
        </p:blipFill>
        <p:spPr bwMode="auto">
          <a:xfrm>
            <a:off x="2428860" y="2928934"/>
            <a:ext cx="4191780" cy="509589"/>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571472" y="500042"/>
            <a:ext cx="8526758" cy="1231106"/>
          </a:xfrm>
          <a:prstGeom prst="rect">
            <a:avLst/>
          </a:prstGeom>
          <a:noFill/>
        </p:spPr>
        <p:txBody>
          <a:bodyPr wrap="none" rtlCol="0">
            <a:spAutoFit/>
          </a:bodyPr>
          <a:lstStyle/>
          <a:p>
            <a:r>
              <a:rPr lang="nl-BE" sz="2800" b="1" dirty="0" smtClean="0">
                <a:solidFill>
                  <a:srgbClr val="0070C0"/>
                </a:solidFill>
              </a:rPr>
              <a:t>1. </a:t>
            </a:r>
            <a:r>
              <a:rPr lang="nl-BE" sz="2800" dirty="0" smtClean="0">
                <a:solidFill>
                  <a:srgbClr val="0070C0"/>
                </a:solidFill>
              </a:rPr>
              <a:t>Waarom </a:t>
            </a:r>
            <a:r>
              <a:rPr lang="nl-BE" sz="2800" dirty="0">
                <a:solidFill>
                  <a:srgbClr val="0070C0"/>
                </a:solidFill>
              </a:rPr>
              <a:t>zet een dom blondje lege flessen in de </a:t>
            </a:r>
            <a:r>
              <a:rPr lang="nl-BE" sz="2800" dirty="0" err="1">
                <a:solidFill>
                  <a:srgbClr val="0070C0"/>
                </a:solidFill>
              </a:rPr>
              <a:t>frigo</a:t>
            </a:r>
            <a:r>
              <a:rPr lang="nl-BE" sz="2800" dirty="0" smtClean="0">
                <a:solidFill>
                  <a:srgbClr val="0070C0"/>
                </a:solidFill>
              </a:rPr>
              <a:t>??</a:t>
            </a:r>
            <a:r>
              <a:rPr lang="nl-BE" sz="2800" dirty="0">
                <a:solidFill>
                  <a:srgbClr val="0070C0"/>
                </a:solidFill>
              </a:rPr>
              <a:t/>
            </a:r>
            <a:br>
              <a:rPr lang="nl-BE" sz="2800" dirty="0">
                <a:solidFill>
                  <a:srgbClr val="0070C0"/>
                </a:solidFill>
              </a:rPr>
            </a:br>
            <a:r>
              <a:rPr lang="nl-BE" sz="2800" u="sng" dirty="0" smtClean="0">
                <a:solidFill>
                  <a:srgbClr val="0070C0"/>
                </a:solidFill>
              </a:rPr>
              <a:t> ANTWOORD</a:t>
            </a:r>
            <a:r>
              <a:rPr lang="nl-BE" sz="2800" dirty="0" smtClean="0">
                <a:solidFill>
                  <a:srgbClr val="0070C0"/>
                </a:solidFill>
              </a:rPr>
              <a:t>: Voor </a:t>
            </a:r>
            <a:r>
              <a:rPr lang="nl-BE" sz="2800" dirty="0">
                <a:solidFill>
                  <a:srgbClr val="0070C0"/>
                </a:solidFill>
              </a:rPr>
              <a:t>de gasten die niets willen drinken...</a:t>
            </a:r>
            <a:r>
              <a:rPr lang="nl-BE" dirty="0"/>
              <a:t/>
            </a:r>
            <a:br>
              <a:rPr lang="nl-BE" dirty="0"/>
            </a:br>
            <a:endParaRPr lang="nl-BE" dirty="0"/>
          </a:p>
        </p:txBody>
      </p:sp>
      <p:sp>
        <p:nvSpPr>
          <p:cNvPr id="5" name="Rechthoek 4"/>
          <p:cNvSpPr/>
          <p:nvPr/>
        </p:nvSpPr>
        <p:spPr>
          <a:xfrm>
            <a:off x="571472" y="2000240"/>
            <a:ext cx="7572428" cy="1815882"/>
          </a:xfrm>
          <a:prstGeom prst="rect">
            <a:avLst/>
          </a:prstGeom>
        </p:spPr>
        <p:txBody>
          <a:bodyPr wrap="square">
            <a:spAutoFit/>
          </a:bodyPr>
          <a:lstStyle/>
          <a:p>
            <a:r>
              <a:rPr lang="nl-BE" sz="2800" b="1" dirty="0" smtClean="0">
                <a:solidFill>
                  <a:srgbClr val="0070C0"/>
                </a:solidFill>
              </a:rPr>
              <a:t>2. </a:t>
            </a:r>
            <a:r>
              <a:rPr lang="nl-BE" sz="2800" dirty="0" smtClean="0">
                <a:solidFill>
                  <a:srgbClr val="0070C0"/>
                </a:solidFill>
              </a:rPr>
              <a:t>Een </a:t>
            </a:r>
            <a:r>
              <a:rPr lang="nl-BE" sz="2800" dirty="0">
                <a:solidFill>
                  <a:srgbClr val="0070C0"/>
                </a:solidFill>
              </a:rPr>
              <a:t>blondje gaat in een hoek gaan </a:t>
            </a:r>
            <a:r>
              <a:rPr lang="nl-BE" sz="2800" dirty="0" err="1">
                <a:solidFill>
                  <a:srgbClr val="0070C0"/>
                </a:solidFill>
              </a:rPr>
              <a:t>zitten.Vraagt</a:t>
            </a:r>
            <a:r>
              <a:rPr lang="nl-BE" sz="2800" dirty="0">
                <a:solidFill>
                  <a:srgbClr val="0070C0"/>
                </a:solidFill>
              </a:rPr>
              <a:t> haar vriend : "waarom ga je nu in die hoek gaan zitten?"Antwoord het blondje: "In een hoek van </a:t>
            </a:r>
            <a:r>
              <a:rPr lang="nl-BE" sz="2800" dirty="0" smtClean="0">
                <a:solidFill>
                  <a:srgbClr val="0070C0"/>
                </a:solidFill>
              </a:rPr>
              <a:t>90 </a:t>
            </a:r>
            <a:r>
              <a:rPr lang="nl-BE" sz="2800" dirty="0">
                <a:solidFill>
                  <a:srgbClr val="0070C0"/>
                </a:solidFill>
              </a:rPr>
              <a:t>graden is het toch lekker warm!!"</a:t>
            </a:r>
          </a:p>
        </p:txBody>
      </p:sp>
      <p:sp>
        <p:nvSpPr>
          <p:cNvPr id="6" name="Rechthoek 5"/>
          <p:cNvSpPr/>
          <p:nvPr/>
        </p:nvSpPr>
        <p:spPr>
          <a:xfrm>
            <a:off x="571472" y="4214818"/>
            <a:ext cx="6072230" cy="1508105"/>
          </a:xfrm>
          <a:prstGeom prst="rect">
            <a:avLst/>
          </a:prstGeom>
        </p:spPr>
        <p:txBody>
          <a:bodyPr wrap="square">
            <a:spAutoFit/>
          </a:bodyPr>
          <a:lstStyle/>
          <a:p>
            <a:r>
              <a:rPr lang="nl-BE" sz="2800" b="1" dirty="0" smtClean="0">
                <a:solidFill>
                  <a:srgbClr val="0070C0"/>
                </a:solidFill>
              </a:rPr>
              <a:t>3. </a:t>
            </a:r>
            <a:r>
              <a:rPr lang="nl-BE" sz="2800" dirty="0" smtClean="0">
                <a:solidFill>
                  <a:srgbClr val="0070C0"/>
                </a:solidFill>
              </a:rPr>
              <a:t>Hoe </a:t>
            </a:r>
            <a:r>
              <a:rPr lang="nl-BE" sz="2800" dirty="0">
                <a:solidFill>
                  <a:srgbClr val="0070C0"/>
                </a:solidFill>
              </a:rPr>
              <a:t>doodt een dom </a:t>
            </a:r>
            <a:r>
              <a:rPr lang="nl-BE" sz="2800" dirty="0" smtClean="0">
                <a:solidFill>
                  <a:srgbClr val="0070C0"/>
                </a:solidFill>
              </a:rPr>
              <a:t>blondje een </a:t>
            </a:r>
            <a:r>
              <a:rPr lang="nl-BE" sz="2800" dirty="0">
                <a:solidFill>
                  <a:srgbClr val="0070C0"/>
                </a:solidFill>
              </a:rPr>
              <a:t>vis</a:t>
            </a:r>
            <a:r>
              <a:rPr lang="nl-BE" sz="2800" dirty="0" smtClean="0">
                <a:solidFill>
                  <a:srgbClr val="0070C0"/>
                </a:solidFill>
              </a:rPr>
              <a:t>?</a:t>
            </a:r>
            <a:r>
              <a:rPr lang="nl-BE" sz="2800" dirty="0">
                <a:solidFill>
                  <a:srgbClr val="0070C0"/>
                </a:solidFill>
              </a:rPr>
              <a:t/>
            </a:r>
            <a:br>
              <a:rPr lang="nl-BE" sz="2800" dirty="0">
                <a:solidFill>
                  <a:srgbClr val="0070C0"/>
                </a:solidFill>
              </a:rPr>
            </a:br>
            <a:r>
              <a:rPr lang="nl-BE" sz="2800" u="sng" dirty="0">
                <a:solidFill>
                  <a:srgbClr val="0070C0"/>
                </a:solidFill>
              </a:rPr>
              <a:t>ANTWOORD</a:t>
            </a:r>
            <a:r>
              <a:rPr lang="nl-BE" sz="2800" dirty="0">
                <a:solidFill>
                  <a:srgbClr val="0070C0"/>
                </a:solidFill>
              </a:rPr>
              <a:t>: ze laat hem verdrinken</a:t>
            </a:r>
            <a:r>
              <a:rPr lang="nl-BE" dirty="0"/>
              <a:t/>
            </a:r>
            <a:br>
              <a:rPr lang="nl-BE" dirty="0"/>
            </a:br>
            <a:r>
              <a:rPr lang="nl-BE" dirty="0"/>
              <a:t/>
            </a:r>
            <a:br>
              <a:rPr lang="nl-BE" dirty="0"/>
            </a:br>
            <a:endParaRPr lang="nl-BE" dirty="0"/>
          </a:p>
        </p:txBody>
      </p:sp>
      <p:pic>
        <p:nvPicPr>
          <p:cNvPr id="13314" name="Picture 2" descr="http://www.animatieplaatjes.be/smillies/17.gif"/>
          <p:cNvPicPr>
            <a:picLocks noChangeAspect="1" noChangeArrowheads="1" noCrop="1"/>
          </p:cNvPicPr>
          <p:nvPr/>
        </p:nvPicPr>
        <p:blipFill>
          <a:blip r:embed="rId2" cstate="print"/>
          <a:srcRect/>
          <a:stretch>
            <a:fillRect/>
          </a:stretch>
        </p:blipFill>
        <p:spPr bwMode="auto">
          <a:xfrm>
            <a:off x="5000628" y="5143512"/>
            <a:ext cx="3661511" cy="143351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142844" y="0"/>
            <a:ext cx="9144000" cy="7048083"/>
          </a:xfrm>
          <a:prstGeom prst="rect">
            <a:avLst/>
          </a:prstGeom>
        </p:spPr>
        <p:txBody>
          <a:bodyPr wrap="square">
            <a:spAutoFit/>
          </a:bodyPr>
          <a:lstStyle/>
          <a:p>
            <a:r>
              <a:rPr lang="nl-BE" sz="2400" b="1" dirty="0" smtClean="0">
                <a:solidFill>
                  <a:srgbClr val="0070C0"/>
                </a:solidFill>
              </a:rPr>
              <a:t>4. </a:t>
            </a:r>
            <a:r>
              <a:rPr lang="nl-BE" sz="2400" dirty="0" smtClean="0">
                <a:solidFill>
                  <a:srgbClr val="0070C0"/>
                </a:solidFill>
              </a:rPr>
              <a:t>Een </a:t>
            </a:r>
            <a:r>
              <a:rPr lang="nl-BE" sz="2400" dirty="0">
                <a:solidFill>
                  <a:srgbClr val="0070C0"/>
                </a:solidFill>
              </a:rPr>
              <a:t>Hollander en een Belg zitten op een boot en die boot zinkt. De Hollander en de Belg zwemmen tot ze een eiland tegenkomen. Op dat eiland zit een opperhoofd en die zegt: "In de pan ermee!"</a:t>
            </a:r>
            <a:br>
              <a:rPr lang="nl-BE" sz="2400" dirty="0">
                <a:solidFill>
                  <a:srgbClr val="0070C0"/>
                </a:solidFill>
              </a:rPr>
            </a:br>
            <a:r>
              <a:rPr lang="nl-BE" sz="2400" dirty="0">
                <a:solidFill>
                  <a:srgbClr val="0070C0"/>
                </a:solidFill>
              </a:rPr>
              <a:t>De Belg antwoordt: "Kunnen we iets doen om niet in de pot te gaan?"</a:t>
            </a:r>
            <a:br>
              <a:rPr lang="nl-BE" sz="2400" dirty="0">
                <a:solidFill>
                  <a:srgbClr val="0070C0"/>
                </a:solidFill>
              </a:rPr>
            </a:br>
            <a:r>
              <a:rPr lang="nl-BE" sz="2400" dirty="0">
                <a:solidFill>
                  <a:srgbClr val="0070C0"/>
                </a:solidFill>
              </a:rPr>
              <a:t>Het opperhoofd zegt: "Ja, jullie moeten een opdracht doen."</a:t>
            </a:r>
            <a:br>
              <a:rPr lang="nl-BE" sz="2400" dirty="0">
                <a:solidFill>
                  <a:srgbClr val="0070C0"/>
                </a:solidFill>
              </a:rPr>
            </a:br>
            <a:r>
              <a:rPr lang="nl-BE" sz="2400" dirty="0">
                <a:solidFill>
                  <a:srgbClr val="0070C0"/>
                </a:solidFill>
              </a:rPr>
              <a:t>De Belg: "Geef die opdracht dan maar."</a:t>
            </a:r>
            <a:br>
              <a:rPr lang="nl-BE" sz="2400" dirty="0">
                <a:solidFill>
                  <a:srgbClr val="0070C0"/>
                </a:solidFill>
              </a:rPr>
            </a:br>
            <a:r>
              <a:rPr lang="nl-BE" sz="2400" dirty="0">
                <a:solidFill>
                  <a:srgbClr val="0070C0"/>
                </a:solidFill>
              </a:rPr>
              <a:t>En die Hollander: "Ja, kom hier met die opdrachten."</a:t>
            </a:r>
            <a:br>
              <a:rPr lang="nl-BE" sz="2400" dirty="0">
                <a:solidFill>
                  <a:srgbClr val="0070C0"/>
                </a:solidFill>
              </a:rPr>
            </a:br>
            <a:r>
              <a:rPr lang="nl-BE" sz="2400" dirty="0">
                <a:solidFill>
                  <a:srgbClr val="0070C0"/>
                </a:solidFill>
              </a:rPr>
              <a:t>Het opperhoofd: "Ga in het bos 100 gelijke vruchten zoeken."</a:t>
            </a:r>
            <a:br>
              <a:rPr lang="nl-BE" sz="2400" dirty="0">
                <a:solidFill>
                  <a:srgbClr val="0070C0"/>
                </a:solidFill>
              </a:rPr>
            </a:br>
            <a:r>
              <a:rPr lang="nl-BE" sz="2400" dirty="0">
                <a:solidFill>
                  <a:srgbClr val="0070C0"/>
                </a:solidFill>
              </a:rPr>
              <a:t>De Belg is als eerste weg en komt terug met 100 bosvruchten.</a:t>
            </a:r>
            <a:br>
              <a:rPr lang="nl-BE" sz="2400" dirty="0">
                <a:solidFill>
                  <a:srgbClr val="0070C0"/>
                </a:solidFill>
              </a:rPr>
            </a:br>
            <a:r>
              <a:rPr lang="nl-BE" sz="2400" dirty="0">
                <a:solidFill>
                  <a:srgbClr val="0070C0"/>
                </a:solidFill>
              </a:rPr>
              <a:t>Het opperhoofd tegen de Belg: "Steek nu die vruchten 1 voor 1 in je kont zonder te lachen."</a:t>
            </a:r>
            <a:br>
              <a:rPr lang="nl-BE" sz="2400" dirty="0">
                <a:solidFill>
                  <a:srgbClr val="0070C0"/>
                </a:solidFill>
              </a:rPr>
            </a:br>
            <a:r>
              <a:rPr lang="nl-BE" sz="2400" dirty="0">
                <a:solidFill>
                  <a:srgbClr val="0070C0"/>
                </a:solidFill>
              </a:rPr>
              <a:t>De Belg krijgt met moeite de 99 bosvruchten in z'n kont, maar bij de 100ste bosvrucht schiet hij toch in de lach.</a:t>
            </a:r>
            <a:br>
              <a:rPr lang="nl-BE" sz="2400" dirty="0">
                <a:solidFill>
                  <a:srgbClr val="0070C0"/>
                </a:solidFill>
              </a:rPr>
            </a:br>
            <a:r>
              <a:rPr lang="nl-BE" sz="2400" dirty="0">
                <a:solidFill>
                  <a:srgbClr val="0070C0"/>
                </a:solidFill>
              </a:rPr>
              <a:t>Het opperhoofd: "Hoofd eraf en in de pan ermee!"</a:t>
            </a:r>
            <a:br>
              <a:rPr lang="nl-BE" sz="2400" dirty="0">
                <a:solidFill>
                  <a:srgbClr val="0070C0"/>
                </a:solidFill>
              </a:rPr>
            </a:br>
            <a:r>
              <a:rPr lang="nl-BE" sz="2400" dirty="0">
                <a:solidFill>
                  <a:srgbClr val="0070C0"/>
                </a:solidFill>
              </a:rPr>
              <a:t>Dan vraagt iemand van het volk aan de Belg: "Waarom heb je nu gelachen bij de 100ste bosvrucht?"</a:t>
            </a:r>
            <a:br>
              <a:rPr lang="nl-BE" sz="2400" dirty="0">
                <a:solidFill>
                  <a:srgbClr val="0070C0"/>
                </a:solidFill>
              </a:rPr>
            </a:br>
            <a:r>
              <a:rPr lang="nl-BE" sz="2400" dirty="0">
                <a:solidFill>
                  <a:srgbClr val="0070C0"/>
                </a:solidFill>
              </a:rPr>
              <a:t>De Belg antwoordt: "ik zag die Hollander aankomen met 100 kokosnoten..."</a:t>
            </a:r>
            <a:r>
              <a:rPr lang="nl-BE" sz="2000" dirty="0"/>
              <a:t/>
            </a:r>
            <a:br>
              <a:rPr lang="nl-BE" sz="2000" dirty="0"/>
            </a:br>
            <a:endParaRPr lang="nl-BE" sz="2000" dirty="0"/>
          </a:p>
        </p:txBody>
      </p:sp>
      <p:pic>
        <p:nvPicPr>
          <p:cNvPr id="12290" name="Picture 2" descr="http://www.animatieplaatjes.be/smillies/15.gif"/>
          <p:cNvPicPr>
            <a:picLocks noChangeAspect="1" noChangeArrowheads="1" noCrop="1"/>
          </p:cNvPicPr>
          <p:nvPr/>
        </p:nvPicPr>
        <p:blipFill>
          <a:blip r:embed="rId2" cstate="print"/>
          <a:srcRect/>
          <a:stretch>
            <a:fillRect/>
          </a:stretch>
        </p:blipFill>
        <p:spPr bwMode="auto">
          <a:xfrm>
            <a:off x="4071934" y="6072206"/>
            <a:ext cx="4214827" cy="618177"/>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8072462" cy="1661993"/>
          </a:xfrm>
          <a:prstGeom prst="rect">
            <a:avLst/>
          </a:prstGeom>
        </p:spPr>
        <p:txBody>
          <a:bodyPr wrap="square">
            <a:spAutoFit/>
          </a:bodyPr>
          <a:lstStyle/>
          <a:p>
            <a:r>
              <a:rPr lang="nl-BE" sz="2800" b="1" dirty="0" smtClean="0">
                <a:solidFill>
                  <a:srgbClr val="0070C0"/>
                </a:solidFill>
              </a:rPr>
              <a:t>5. </a:t>
            </a:r>
            <a:r>
              <a:rPr lang="nl-BE" sz="2800" dirty="0" smtClean="0">
                <a:solidFill>
                  <a:srgbClr val="0070C0"/>
                </a:solidFill>
              </a:rPr>
              <a:t>Waarom </a:t>
            </a:r>
            <a:r>
              <a:rPr lang="nl-BE" sz="2800" dirty="0">
                <a:solidFill>
                  <a:srgbClr val="0070C0"/>
                </a:solidFill>
              </a:rPr>
              <a:t>zijn Hollanders blij als ze een puzzel in 2 maanden afkrijgen? ..... Omdat er op de doos staat: van 3 tot 5 jaar.</a:t>
            </a:r>
            <a:r>
              <a:rPr lang="nl-BE" dirty="0"/>
              <a:t/>
            </a:r>
            <a:br>
              <a:rPr lang="nl-BE" dirty="0"/>
            </a:br>
            <a:endParaRPr lang="nl-BE" dirty="0"/>
          </a:p>
        </p:txBody>
      </p:sp>
      <p:sp>
        <p:nvSpPr>
          <p:cNvPr id="5" name="Rechthoek 4"/>
          <p:cNvSpPr/>
          <p:nvPr/>
        </p:nvSpPr>
        <p:spPr>
          <a:xfrm>
            <a:off x="0" y="1428736"/>
            <a:ext cx="9001156" cy="954107"/>
          </a:xfrm>
          <a:prstGeom prst="rect">
            <a:avLst/>
          </a:prstGeom>
        </p:spPr>
        <p:txBody>
          <a:bodyPr wrap="square">
            <a:spAutoFit/>
          </a:bodyPr>
          <a:lstStyle/>
          <a:p>
            <a:r>
              <a:rPr lang="nl-BE" sz="2800" b="1" dirty="0" smtClean="0">
                <a:solidFill>
                  <a:srgbClr val="0070C0"/>
                </a:solidFill>
              </a:rPr>
              <a:t>6. </a:t>
            </a:r>
            <a:r>
              <a:rPr lang="nl-BE" sz="2800" dirty="0" smtClean="0">
                <a:solidFill>
                  <a:srgbClr val="0070C0"/>
                </a:solidFill>
              </a:rPr>
              <a:t>Wat </a:t>
            </a:r>
            <a:r>
              <a:rPr lang="nl-BE" sz="2800" dirty="0">
                <a:solidFill>
                  <a:srgbClr val="0070C0"/>
                </a:solidFill>
              </a:rPr>
              <a:t>zegt een </a:t>
            </a:r>
            <a:r>
              <a:rPr lang="nl-BE" sz="2800" dirty="0" err="1">
                <a:solidFill>
                  <a:srgbClr val="0070C0"/>
                </a:solidFill>
              </a:rPr>
              <a:t>amerikaan</a:t>
            </a:r>
            <a:r>
              <a:rPr lang="nl-BE" sz="2800" dirty="0">
                <a:solidFill>
                  <a:srgbClr val="0070C0"/>
                </a:solidFill>
              </a:rPr>
              <a:t> tegen een mooie </a:t>
            </a:r>
            <a:r>
              <a:rPr lang="nl-BE" sz="2800" dirty="0" err="1">
                <a:solidFill>
                  <a:srgbClr val="0070C0"/>
                </a:solidFill>
              </a:rPr>
              <a:t>hollander</a:t>
            </a:r>
            <a:r>
              <a:rPr lang="nl-BE" sz="2800" dirty="0" smtClean="0">
                <a:solidFill>
                  <a:srgbClr val="0070C0"/>
                </a:solidFill>
              </a:rPr>
              <a:t>?</a:t>
            </a:r>
            <a:r>
              <a:rPr lang="nl-BE" sz="2800" dirty="0">
                <a:solidFill>
                  <a:srgbClr val="0070C0"/>
                </a:solidFill>
              </a:rPr>
              <a:t/>
            </a:r>
            <a:br>
              <a:rPr lang="nl-BE" sz="2800" dirty="0">
                <a:solidFill>
                  <a:srgbClr val="0070C0"/>
                </a:solidFill>
              </a:rPr>
            </a:br>
            <a:r>
              <a:rPr lang="nl-BE" sz="2800" u="sng" dirty="0" smtClean="0">
                <a:solidFill>
                  <a:srgbClr val="0070C0"/>
                </a:solidFill>
              </a:rPr>
              <a:t>ANTWOORD</a:t>
            </a:r>
            <a:r>
              <a:rPr lang="nl-BE" sz="2800" dirty="0" smtClean="0">
                <a:solidFill>
                  <a:srgbClr val="0070C0"/>
                </a:solidFill>
              </a:rPr>
              <a:t>: </a:t>
            </a:r>
            <a:r>
              <a:rPr lang="nl-BE" sz="2800" dirty="0" err="1" smtClean="0">
                <a:solidFill>
                  <a:srgbClr val="0070C0"/>
                </a:solidFill>
              </a:rPr>
              <a:t>beauty-kees</a:t>
            </a:r>
            <a:endParaRPr lang="nl-BE" sz="2800" dirty="0">
              <a:solidFill>
                <a:srgbClr val="0070C0"/>
              </a:solidFill>
            </a:endParaRPr>
          </a:p>
        </p:txBody>
      </p:sp>
      <p:sp>
        <p:nvSpPr>
          <p:cNvPr id="6" name="Rechthoek 5"/>
          <p:cNvSpPr/>
          <p:nvPr/>
        </p:nvSpPr>
        <p:spPr>
          <a:xfrm>
            <a:off x="0" y="2456795"/>
            <a:ext cx="9144000" cy="4401205"/>
          </a:xfrm>
          <a:prstGeom prst="rect">
            <a:avLst/>
          </a:prstGeom>
        </p:spPr>
        <p:txBody>
          <a:bodyPr wrap="square">
            <a:spAutoFit/>
          </a:bodyPr>
          <a:lstStyle/>
          <a:p>
            <a:r>
              <a:rPr lang="nl-BE" sz="2800" b="1" dirty="0" smtClean="0">
                <a:solidFill>
                  <a:srgbClr val="0070C0"/>
                </a:solidFill>
              </a:rPr>
              <a:t>7. </a:t>
            </a:r>
            <a:r>
              <a:rPr lang="nl-BE" sz="2800" dirty="0" smtClean="0">
                <a:solidFill>
                  <a:srgbClr val="0070C0"/>
                </a:solidFill>
              </a:rPr>
              <a:t>Er </a:t>
            </a:r>
            <a:r>
              <a:rPr lang="nl-BE" sz="2800" dirty="0">
                <a:solidFill>
                  <a:srgbClr val="0070C0"/>
                </a:solidFill>
              </a:rPr>
              <a:t>was eens een </a:t>
            </a:r>
            <a:r>
              <a:rPr lang="nl-BE" sz="2800" dirty="0" err="1">
                <a:solidFill>
                  <a:srgbClr val="0070C0"/>
                </a:solidFill>
              </a:rPr>
              <a:t>hollander</a:t>
            </a:r>
            <a:r>
              <a:rPr lang="nl-BE" sz="2800" dirty="0">
                <a:solidFill>
                  <a:srgbClr val="0070C0"/>
                </a:solidFill>
              </a:rPr>
              <a:t> en een </a:t>
            </a:r>
            <a:r>
              <a:rPr lang="nl-BE" sz="2800" dirty="0" err="1">
                <a:solidFill>
                  <a:srgbClr val="0070C0"/>
                </a:solidFill>
              </a:rPr>
              <a:t>belg</a:t>
            </a:r>
            <a:r>
              <a:rPr lang="nl-BE" sz="2800" dirty="0" smtClean="0">
                <a:solidFill>
                  <a:srgbClr val="0070C0"/>
                </a:solidFill>
              </a:rPr>
              <a:t>. Ze </a:t>
            </a:r>
            <a:r>
              <a:rPr lang="nl-BE" sz="2800" dirty="0">
                <a:solidFill>
                  <a:srgbClr val="0070C0"/>
                </a:solidFill>
              </a:rPr>
              <a:t>kwamen aan een hotel</a:t>
            </a:r>
            <a:r>
              <a:rPr lang="nl-BE" sz="2800" dirty="0" smtClean="0">
                <a:solidFill>
                  <a:srgbClr val="0070C0"/>
                </a:solidFill>
              </a:rPr>
              <a:t>, ze </a:t>
            </a:r>
            <a:r>
              <a:rPr lang="nl-BE" sz="2800" dirty="0">
                <a:solidFill>
                  <a:srgbClr val="0070C0"/>
                </a:solidFill>
              </a:rPr>
              <a:t>gaan in het hotel binnen. </a:t>
            </a:r>
            <a:r>
              <a:rPr lang="nl-BE" sz="2800" dirty="0" smtClean="0">
                <a:solidFill>
                  <a:srgbClr val="0070C0"/>
                </a:solidFill>
              </a:rPr>
              <a:t>Ze </a:t>
            </a:r>
            <a:r>
              <a:rPr lang="nl-BE" sz="2800" dirty="0">
                <a:solidFill>
                  <a:srgbClr val="0070C0"/>
                </a:solidFill>
              </a:rPr>
              <a:t>vragen een kamer</a:t>
            </a:r>
            <a:r>
              <a:rPr lang="nl-BE" sz="2800" dirty="0" smtClean="0">
                <a:solidFill>
                  <a:srgbClr val="0070C0"/>
                </a:solidFill>
              </a:rPr>
              <a:t>. er </a:t>
            </a:r>
            <a:r>
              <a:rPr lang="nl-BE" sz="2800" dirty="0">
                <a:solidFill>
                  <a:srgbClr val="0070C0"/>
                </a:solidFill>
              </a:rPr>
              <a:t>waren nog twee kamers vrij maar in één kamer stond een stekel bet en in de andere kamer was een mieren mest</a:t>
            </a:r>
            <a:r>
              <a:rPr lang="nl-BE" sz="2800" dirty="0" smtClean="0">
                <a:solidFill>
                  <a:srgbClr val="0070C0"/>
                </a:solidFill>
              </a:rPr>
              <a:t>. </a:t>
            </a:r>
            <a:r>
              <a:rPr lang="nl-BE" sz="2800" dirty="0">
                <a:solidFill>
                  <a:srgbClr val="0070C0"/>
                </a:solidFill>
              </a:rPr>
              <a:t>D</a:t>
            </a:r>
            <a:r>
              <a:rPr lang="nl-BE" sz="2800" dirty="0" smtClean="0">
                <a:solidFill>
                  <a:srgbClr val="0070C0"/>
                </a:solidFill>
              </a:rPr>
              <a:t>e </a:t>
            </a:r>
            <a:r>
              <a:rPr lang="nl-BE" sz="2800" dirty="0" err="1">
                <a:solidFill>
                  <a:srgbClr val="0070C0"/>
                </a:solidFill>
              </a:rPr>
              <a:t>hollander</a:t>
            </a:r>
            <a:r>
              <a:rPr lang="nl-BE" sz="2800" dirty="0">
                <a:solidFill>
                  <a:srgbClr val="0070C0"/>
                </a:solidFill>
              </a:rPr>
              <a:t> zei ik slaap in het stekel bed</a:t>
            </a:r>
            <a:r>
              <a:rPr lang="nl-BE" sz="2800" dirty="0" smtClean="0">
                <a:solidFill>
                  <a:srgbClr val="0070C0"/>
                </a:solidFill>
              </a:rPr>
              <a:t>. Oké </a:t>
            </a:r>
            <a:r>
              <a:rPr lang="nl-BE" sz="2800" dirty="0">
                <a:solidFill>
                  <a:srgbClr val="0070C0"/>
                </a:solidFill>
              </a:rPr>
              <a:t>zij de </a:t>
            </a:r>
            <a:r>
              <a:rPr lang="nl-BE" sz="2800" dirty="0" err="1">
                <a:solidFill>
                  <a:srgbClr val="0070C0"/>
                </a:solidFill>
              </a:rPr>
              <a:t>belg</a:t>
            </a:r>
            <a:r>
              <a:rPr lang="nl-BE" sz="2800" dirty="0">
                <a:solidFill>
                  <a:srgbClr val="0070C0"/>
                </a:solidFill>
              </a:rPr>
              <a:t> ik slaap wel bij het mieren nest</a:t>
            </a:r>
            <a:r>
              <a:rPr lang="nl-BE" sz="2800" dirty="0" smtClean="0">
                <a:solidFill>
                  <a:srgbClr val="0070C0"/>
                </a:solidFill>
              </a:rPr>
              <a:t>. Oké </a:t>
            </a:r>
            <a:r>
              <a:rPr lang="nl-BE" sz="2800" dirty="0">
                <a:solidFill>
                  <a:srgbClr val="0070C0"/>
                </a:solidFill>
              </a:rPr>
              <a:t>de volgende morgen vraagt de </a:t>
            </a:r>
            <a:r>
              <a:rPr lang="nl-BE" sz="2800" dirty="0" err="1">
                <a:solidFill>
                  <a:srgbClr val="0070C0"/>
                </a:solidFill>
              </a:rPr>
              <a:t>belg</a:t>
            </a:r>
            <a:r>
              <a:rPr lang="nl-BE" sz="2800" dirty="0">
                <a:solidFill>
                  <a:srgbClr val="0070C0"/>
                </a:solidFill>
              </a:rPr>
              <a:t> heb je goed </a:t>
            </a:r>
            <a:r>
              <a:rPr lang="nl-BE" sz="2800" dirty="0" smtClean="0">
                <a:solidFill>
                  <a:srgbClr val="0070C0"/>
                </a:solidFill>
              </a:rPr>
              <a:t>geslapen? Nee </a:t>
            </a:r>
            <a:r>
              <a:rPr lang="nl-BE" sz="2800" dirty="0">
                <a:solidFill>
                  <a:srgbClr val="0070C0"/>
                </a:solidFill>
              </a:rPr>
              <a:t>ik heb pijn aan mijn rug er steken pinnen </a:t>
            </a:r>
            <a:r>
              <a:rPr lang="nl-BE" sz="2800" dirty="0" smtClean="0">
                <a:solidFill>
                  <a:srgbClr val="0070C0"/>
                </a:solidFill>
              </a:rPr>
              <a:t>in. De </a:t>
            </a:r>
            <a:r>
              <a:rPr lang="nl-BE" sz="2800" dirty="0" err="1">
                <a:solidFill>
                  <a:srgbClr val="0070C0"/>
                </a:solidFill>
              </a:rPr>
              <a:t>hollander</a:t>
            </a:r>
            <a:r>
              <a:rPr lang="nl-BE" sz="2800" dirty="0">
                <a:solidFill>
                  <a:srgbClr val="0070C0"/>
                </a:solidFill>
              </a:rPr>
              <a:t> vraagt vijf minuten erna heb jij goed </a:t>
            </a:r>
            <a:r>
              <a:rPr lang="nl-BE" sz="2800" dirty="0" smtClean="0">
                <a:solidFill>
                  <a:srgbClr val="0070C0"/>
                </a:solidFill>
              </a:rPr>
              <a:t>geslapen? Ja </a:t>
            </a:r>
            <a:r>
              <a:rPr lang="nl-BE" sz="2800" dirty="0">
                <a:solidFill>
                  <a:srgbClr val="0070C0"/>
                </a:solidFill>
              </a:rPr>
              <a:t>ik sloeg één mier dood en de rest ging naar de </a:t>
            </a:r>
            <a:r>
              <a:rPr lang="nl-BE" sz="2800" dirty="0" smtClean="0">
                <a:solidFill>
                  <a:srgbClr val="0070C0"/>
                </a:solidFill>
              </a:rPr>
              <a:t>begrafenis.</a:t>
            </a:r>
            <a:endParaRPr lang="nl-BE" sz="2800" dirty="0">
              <a:solidFill>
                <a:srgbClr val="0070C0"/>
              </a:solidFill>
            </a:endParaRPr>
          </a:p>
        </p:txBody>
      </p:sp>
      <p:pic>
        <p:nvPicPr>
          <p:cNvPr id="11266" name="Picture 2" descr="http://members.chello.nl/a.vreetrentelman/smilys/a53.gif"/>
          <p:cNvPicPr>
            <a:picLocks noChangeAspect="1" noChangeArrowheads="1" noCrop="1"/>
          </p:cNvPicPr>
          <p:nvPr/>
        </p:nvPicPr>
        <p:blipFill>
          <a:blip r:embed="rId2" cstate="print"/>
          <a:srcRect/>
          <a:stretch>
            <a:fillRect/>
          </a:stretch>
        </p:blipFill>
        <p:spPr bwMode="auto">
          <a:xfrm rot="1012430">
            <a:off x="7479093" y="423533"/>
            <a:ext cx="1571636" cy="875771"/>
          </a:xfrm>
          <a:prstGeom prst="rect">
            <a:avLst/>
          </a:prstGeom>
          <a:noFill/>
        </p:spPr>
      </p:pic>
      <p:pic>
        <p:nvPicPr>
          <p:cNvPr id="11268" name="Picture 4" descr="http://www.animatieplaatjes.be/smillies/3.gif"/>
          <p:cNvPicPr>
            <a:picLocks noChangeAspect="1" noChangeArrowheads="1" noCrop="1"/>
          </p:cNvPicPr>
          <p:nvPr/>
        </p:nvPicPr>
        <p:blipFill>
          <a:blip r:embed="rId3" cstate="print"/>
          <a:srcRect/>
          <a:stretch>
            <a:fillRect/>
          </a:stretch>
        </p:blipFill>
        <p:spPr bwMode="auto">
          <a:xfrm>
            <a:off x="5643570" y="1928802"/>
            <a:ext cx="1700217" cy="68927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642910" y="500042"/>
            <a:ext cx="8143932" cy="1815882"/>
          </a:xfrm>
          <a:prstGeom prst="rect">
            <a:avLst/>
          </a:prstGeom>
        </p:spPr>
        <p:txBody>
          <a:bodyPr wrap="square">
            <a:spAutoFit/>
          </a:bodyPr>
          <a:lstStyle/>
          <a:p>
            <a:r>
              <a:rPr lang="nl-BE" sz="2800" b="1" dirty="0" smtClean="0">
                <a:solidFill>
                  <a:srgbClr val="0070C0"/>
                </a:solidFill>
              </a:rPr>
              <a:t>8. </a:t>
            </a:r>
            <a:r>
              <a:rPr lang="nl-BE" sz="2800" dirty="0" smtClean="0">
                <a:solidFill>
                  <a:srgbClr val="0070C0"/>
                </a:solidFill>
              </a:rPr>
              <a:t>Zitten </a:t>
            </a:r>
            <a:r>
              <a:rPr lang="nl-BE" sz="2800" dirty="0">
                <a:solidFill>
                  <a:srgbClr val="0070C0"/>
                </a:solidFill>
              </a:rPr>
              <a:t>twee vrienden aan de bar, vraagt de een aan de ander : "Wil je een biertje?"</a:t>
            </a:r>
            <a:br>
              <a:rPr lang="nl-BE" sz="2800" dirty="0">
                <a:solidFill>
                  <a:srgbClr val="0070C0"/>
                </a:solidFill>
              </a:rPr>
            </a:br>
            <a:r>
              <a:rPr lang="nl-BE" sz="2800" dirty="0">
                <a:solidFill>
                  <a:srgbClr val="0070C0"/>
                </a:solidFill>
              </a:rPr>
              <a:t>Zegt de ander: "Je vraagt een koe toch ook niet of </a:t>
            </a:r>
            <a:r>
              <a:rPr lang="nl-BE" sz="2800" dirty="0" smtClean="0">
                <a:solidFill>
                  <a:srgbClr val="0070C0"/>
                </a:solidFill>
              </a:rPr>
              <a:t>hij </a:t>
            </a:r>
            <a:r>
              <a:rPr lang="nl-BE" sz="2800" dirty="0">
                <a:solidFill>
                  <a:srgbClr val="0070C0"/>
                </a:solidFill>
              </a:rPr>
              <a:t>hooi lust!"</a:t>
            </a:r>
          </a:p>
        </p:txBody>
      </p:sp>
      <p:sp>
        <p:nvSpPr>
          <p:cNvPr id="5" name="Tekstvak 4"/>
          <p:cNvSpPr txBox="1"/>
          <p:nvPr/>
        </p:nvSpPr>
        <p:spPr>
          <a:xfrm>
            <a:off x="2071670" y="3000372"/>
            <a:ext cx="4972836" cy="2400657"/>
          </a:xfrm>
          <a:prstGeom prst="rect">
            <a:avLst/>
          </a:prstGeom>
          <a:noFill/>
        </p:spPr>
        <p:txBody>
          <a:bodyPr wrap="none" rtlCol="0">
            <a:spAutoFit/>
          </a:bodyPr>
          <a:lstStyle/>
          <a:p>
            <a:r>
              <a:rPr lang="de-DE" sz="15000" u="sng" dirty="0" smtClean="0">
                <a:solidFill>
                  <a:srgbClr val="00B0F0"/>
                </a:solidFill>
              </a:rPr>
              <a:t>EINDE</a:t>
            </a:r>
            <a:endParaRPr lang="nl-BE" sz="15000" u="sng" dirty="0">
              <a:solidFill>
                <a:srgbClr val="00B0F0"/>
              </a:solidFill>
            </a:endParaRPr>
          </a:p>
        </p:txBody>
      </p:sp>
      <p:pic>
        <p:nvPicPr>
          <p:cNvPr id="1026" name="Picture 2" descr="http://www.animatieplaatjes.be/smillies/18.gif"/>
          <p:cNvPicPr>
            <a:picLocks noChangeAspect="1" noChangeArrowheads="1" noCrop="1"/>
          </p:cNvPicPr>
          <p:nvPr/>
        </p:nvPicPr>
        <p:blipFill>
          <a:blip r:embed="rId2" cstate="print"/>
          <a:srcRect/>
          <a:stretch>
            <a:fillRect/>
          </a:stretch>
        </p:blipFill>
        <p:spPr bwMode="auto">
          <a:xfrm>
            <a:off x="3000364" y="2643182"/>
            <a:ext cx="2857516" cy="1000132"/>
          </a:xfrm>
          <a:prstGeom prst="rect">
            <a:avLst/>
          </a:prstGeom>
          <a:noFill/>
        </p:spPr>
      </p:pic>
      <p:pic>
        <p:nvPicPr>
          <p:cNvPr id="1028" name="Picture 4" descr="http://www.animatieplaatjes.be/smillies/19.gif"/>
          <p:cNvPicPr>
            <a:picLocks noChangeAspect="1" noChangeArrowheads="1" noCrop="1"/>
          </p:cNvPicPr>
          <p:nvPr/>
        </p:nvPicPr>
        <p:blipFill>
          <a:blip r:embed="rId3" cstate="print"/>
          <a:srcRect/>
          <a:stretch>
            <a:fillRect/>
          </a:stretch>
        </p:blipFill>
        <p:spPr bwMode="auto">
          <a:xfrm>
            <a:off x="0" y="4500570"/>
            <a:ext cx="2428860" cy="2190982"/>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305</Words>
  <Application>Microsoft Office PowerPoint</Application>
  <PresentationFormat>Diavoorstelling (4:3)</PresentationFormat>
  <Paragraphs>11</Paragraphs>
  <Slides>5</Slides>
  <Notes>0</Notes>
  <HiddenSlides>0</HiddenSlides>
  <MMClips>0</MMClips>
  <ScaleCrop>false</ScaleCrop>
  <HeadingPairs>
    <vt:vector size="4" baseType="variant">
      <vt:variant>
        <vt:lpstr>Thema</vt:lpstr>
      </vt:variant>
      <vt:variant>
        <vt:i4>1</vt:i4>
      </vt:variant>
      <vt:variant>
        <vt:lpstr>Diatitels</vt:lpstr>
      </vt:variant>
      <vt:variant>
        <vt:i4>5</vt:i4>
      </vt:variant>
    </vt:vector>
  </HeadingPairs>
  <TitlesOfParts>
    <vt:vector size="6" baseType="lpstr">
      <vt:lpstr>Office-thema</vt:lpstr>
      <vt:lpstr>Dia 1</vt:lpstr>
      <vt:lpstr>Dia 2</vt:lpstr>
      <vt:lpstr>Dia 3</vt:lpstr>
      <vt:lpstr>Dia 4</vt:lpstr>
      <vt:lpstr>Dia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De Ridder</dc:creator>
  <cp:lastModifiedBy>De Ridder</cp:lastModifiedBy>
  <cp:revision>2</cp:revision>
  <dcterms:created xsi:type="dcterms:W3CDTF">2010-05-12T17:19:37Z</dcterms:created>
  <dcterms:modified xsi:type="dcterms:W3CDTF">2010-05-12T17:39:20Z</dcterms:modified>
</cp:coreProperties>
</file>