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258" r:id="rId4"/>
    <p:sldId id="259" r:id="rId5"/>
    <p:sldId id="260" r:id="rId6"/>
    <p:sldId id="261" r:id="rId7"/>
    <p:sldId id="324" r:id="rId8"/>
    <p:sldId id="263" r:id="rId9"/>
    <p:sldId id="316" r:id="rId10"/>
    <p:sldId id="317" r:id="rId11"/>
    <p:sldId id="318" r:id="rId12"/>
    <p:sldId id="319" r:id="rId13"/>
    <p:sldId id="320" r:id="rId14"/>
    <p:sldId id="321" r:id="rId15"/>
    <p:sldId id="322" r:id="rId16"/>
    <p:sldId id="323" r:id="rId17"/>
    <p:sldId id="266" r:id="rId18"/>
    <p:sldId id="267" r:id="rId19"/>
    <p:sldId id="268" r:id="rId20"/>
    <p:sldId id="269" r:id="rId21"/>
    <p:sldId id="292" r:id="rId22"/>
    <p:sldId id="270" r:id="rId23"/>
    <p:sldId id="271" r:id="rId24"/>
    <p:sldId id="273" r:id="rId25"/>
    <p:sldId id="293" r:id="rId26"/>
    <p:sldId id="294" r:id="rId27"/>
    <p:sldId id="295" r:id="rId28"/>
    <p:sldId id="296" r:id="rId29"/>
    <p:sldId id="297" r:id="rId30"/>
    <p:sldId id="298" r:id="rId31"/>
    <p:sldId id="299" r:id="rId32"/>
    <p:sldId id="309" r:id="rId33"/>
    <p:sldId id="310" r:id="rId34"/>
    <p:sldId id="311" r:id="rId35"/>
    <p:sldId id="312" r:id="rId36"/>
    <p:sldId id="313" r:id="rId37"/>
    <p:sldId id="314" r:id="rId38"/>
    <p:sldId id="315" r:id="rId39"/>
    <p:sldId id="276" r:id="rId40"/>
    <p:sldId id="280" r:id="rId41"/>
    <p:sldId id="284" r:id="rId42"/>
    <p:sldId id="282" r:id="rId43"/>
    <p:sldId id="283" r:id="rId44"/>
    <p:sldId id="281" r:id="rId45"/>
    <p:sldId id="285" r:id="rId46"/>
    <p:sldId id="286" r:id="rId47"/>
    <p:sldId id="287" r:id="rId48"/>
    <p:sldId id="300" r:id="rId49"/>
    <p:sldId id="288" r:id="rId50"/>
    <p:sldId id="289" r:id="rId51"/>
    <p:sldId id="290" r:id="rId52"/>
    <p:sldId id="301" r:id="rId53"/>
    <p:sldId id="302" r:id="rId54"/>
    <p:sldId id="303" r:id="rId55"/>
    <p:sldId id="304" r:id="rId56"/>
    <p:sldId id="305" r:id="rId57"/>
    <p:sldId id="306" r:id="rId58"/>
    <p:sldId id="307" r:id="rId59"/>
    <p:sldId id="308" r:id="rId60"/>
    <p:sldId id="325" r:id="rId61"/>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238" y="-6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3D8F43-2963-47A7-845C-1A2BF3FC49FE}" type="datetimeFigureOut">
              <a:rPr lang="nl-BE" smtClean="0"/>
              <a:t>24/05/2014</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49FE20-97D6-4471-A12B-6C54AEF8F2DE}" type="slidenum">
              <a:rPr lang="nl-BE" smtClean="0"/>
              <a:t>‹nr.›</a:t>
            </a:fld>
            <a:endParaRPr lang="nl-BE"/>
          </a:p>
        </p:txBody>
      </p:sp>
    </p:spTree>
    <p:extLst>
      <p:ext uri="{BB962C8B-B14F-4D97-AF65-F5344CB8AC3E}">
        <p14:creationId xmlns:p14="http://schemas.microsoft.com/office/powerpoint/2010/main" val="1855931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a:ln/>
        </p:spPr>
      </p:sp>
      <p:sp>
        <p:nvSpPr>
          <p:cNvPr id="50179" name="Tijdelijke aanduiding voor notities 2"/>
          <p:cNvSpPr>
            <a:spLocks noGrp="1"/>
          </p:cNvSpPr>
          <p:nvPr>
            <p:ph type="body" idx="1"/>
          </p:nvPr>
        </p:nvSpPr>
        <p:spPr>
          <a:noFill/>
          <a:ln/>
        </p:spPr>
        <p:txBody>
          <a:bodyPr/>
          <a:lstStyle/>
          <a:p>
            <a:r>
              <a:rPr lang="nl-NL" dirty="0" smtClean="0"/>
              <a:t>We hopen dat we u hebben kunnen inspireren en dat we kunnen helpen. We hopen dat we u hebben kunnen laten zien hoe uw toekomst er vanaf vandaag uit zou kunnen gaan zien!</a:t>
            </a:r>
          </a:p>
          <a:p>
            <a:r>
              <a:rPr lang="nl-NL" dirty="0" smtClean="0"/>
              <a:t>Geloof mij, het is enkel een kwestie van beslissingen nemen. Ik deed dat ….(vertel hier kort hoe het u is vergaan: bijvoorbeeld: ik deed dat ruim 12 jaar geleden direct na het zien van een presentatie. Ik heb u namelijk al verteld dat ik toen niet veel keus had: Ik had geen geld meer, ik had zeer veel moeite om maandelijks rond te kunnen komen en ik dacht ‘dit is mijn kans. Dit is simpel en dit kan ik.’ Binnen een jaar was ik volledig zelfstandig en had ik geen baas meer nodig en sindsdien is het alleen maar bergopwaarts </a:t>
            </a:r>
            <a:r>
              <a:rPr lang="nl-NL" smtClean="0"/>
              <a:t>gegaan.)</a:t>
            </a:r>
            <a:endParaRPr lang="nl-NL" dirty="0" smtClean="0"/>
          </a:p>
          <a:p>
            <a:r>
              <a:rPr lang="nl-NL" dirty="0" smtClean="0"/>
              <a:t>Het inkomen en de vrijheid die ik en andere collega’s hier in de zaal al hebben opgebouwd is zeker ook voor u weggelegd!</a:t>
            </a:r>
          </a:p>
          <a:p>
            <a:r>
              <a:rPr lang="nl-NL" dirty="0" smtClean="0"/>
              <a:t>Wij danken u voor uw tijd en uw aandacht en ik hoop u snel persoonlijk te kunnen feliciteren met uw besluit uw leven op een leuke en bevredigende manier een nieuwe wending te geven.</a:t>
            </a:r>
          </a:p>
          <a:p>
            <a:r>
              <a:rPr lang="nl-NL" dirty="0" smtClean="0"/>
              <a:t>Het is nu aan u...</a:t>
            </a:r>
          </a:p>
          <a:p>
            <a:endParaRPr lang="en-US" dirty="0" smtClean="0"/>
          </a:p>
        </p:txBody>
      </p:sp>
      <p:sp>
        <p:nvSpPr>
          <p:cNvPr id="50180" name="Tijdelijke aanduiding voor dianummer 3"/>
          <p:cNvSpPr>
            <a:spLocks noGrp="1"/>
          </p:cNvSpPr>
          <p:nvPr>
            <p:ph type="sldNum" sz="quarter" idx="5"/>
          </p:nvPr>
        </p:nvSpPr>
        <p:spPr>
          <a:noFill/>
        </p:spPr>
        <p:txBody>
          <a:bodyPr/>
          <a:lstStyle/>
          <a:p>
            <a:fld id="{46303FCA-97F2-45F1-86FC-53E99EDD0325}" type="slidenum">
              <a:rPr lang="nl-NL" smtClean="0"/>
              <a:pPr/>
              <a:t>9</a:t>
            </a:fld>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E7EF315-5FEB-4D81-BF25-6C9BE2AA2E3A}" type="slidenum">
              <a:rPr lang="en-US" smtClean="0"/>
              <a:pPr/>
              <a:t>10</a:t>
            </a:fld>
            <a:endParaRPr lang="en-US"/>
          </a:p>
        </p:txBody>
      </p:sp>
    </p:spTree>
    <p:extLst>
      <p:ext uri="{BB962C8B-B14F-4D97-AF65-F5344CB8AC3E}">
        <p14:creationId xmlns:p14="http://schemas.microsoft.com/office/powerpoint/2010/main" val="186932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E7EF315-5FEB-4D81-BF25-6C9BE2AA2E3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869325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E7EF315-5FEB-4D81-BF25-6C9BE2AA2E3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86932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E7EF315-5FEB-4D81-BF25-6C9BE2AA2E3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69325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E7EF315-5FEB-4D81-BF25-6C9BE2AA2E3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869325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E7EF315-5FEB-4D81-BF25-6C9BE2AA2E3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86932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E7EF315-5FEB-4D81-BF25-6C9BE2AA2E3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869325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8449734F-AD56-4E1C-85DA-DACA110F271F}" type="datetimeFigureOut">
              <a:rPr lang="nl-BE" smtClean="0"/>
              <a:pPr/>
              <a:t>24/05/2014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0C11605-8564-4428-8E3B-5507A60C5DB6}" type="slidenum">
              <a:rPr lang="nl-BE" smtClean="0"/>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8449734F-AD56-4E1C-85DA-DACA110F271F}" type="datetimeFigureOut">
              <a:rPr lang="nl-BE" smtClean="0"/>
              <a:pPr/>
              <a:t>24/05/2014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0C11605-8564-4428-8E3B-5507A60C5DB6}"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8449734F-AD56-4E1C-85DA-DACA110F271F}" type="datetimeFigureOut">
              <a:rPr lang="nl-BE" smtClean="0"/>
              <a:pPr/>
              <a:t>24/05/2014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0C11605-8564-4428-8E3B-5507A60C5DB6}" type="slidenum">
              <a:rPr lang="nl-BE" smtClean="0"/>
              <a:pPr/>
              <a:t>‹nr.›</a:t>
            </a:fld>
            <a:endParaRPr lang="nl-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8_Titel en object">
    <p:spTree>
      <p:nvGrpSpPr>
        <p:cNvPr id="1" name=""/>
        <p:cNvGrpSpPr/>
        <p:nvPr/>
      </p:nvGrpSpPr>
      <p:grpSpPr>
        <a:xfrm>
          <a:off x="0" y="0"/>
          <a:ext cx="0" cy="0"/>
          <a:chOff x="0" y="0"/>
          <a:chExt cx="0" cy="0"/>
        </a:xfrm>
      </p:grpSpPr>
      <p:sp>
        <p:nvSpPr>
          <p:cNvPr id="2" name="Titel 1"/>
          <p:cNvSpPr>
            <a:spLocks noGrp="1"/>
          </p:cNvSpPr>
          <p:nvPr userDrawn="1">
            <p:ph type="title"/>
          </p:nvPr>
        </p:nvSpPr>
        <p:spPr>
          <a:xfrm>
            <a:off x="774961" y="333375"/>
            <a:ext cx="7768538" cy="850900"/>
          </a:xfrm>
        </p:spPr>
        <p:txBody>
          <a:bodyPr/>
          <a:lstStyle>
            <a:lvl1pPr>
              <a:defRPr>
                <a:solidFill>
                  <a:schemeClr val="tx1">
                    <a:lumMod val="25000"/>
                  </a:schemeClr>
                </a:solidFill>
                <a:latin typeface="Arial" pitchFamily="34" charset="0"/>
                <a:cs typeface="Arial" pitchFamily="34" charset="0"/>
              </a:defRPr>
            </a:lvl1pPr>
          </a:lstStyle>
          <a:p>
            <a:r>
              <a:rPr lang="nl-NL" dirty="0" smtClean="0"/>
              <a:t>Klik om de stijl te bewerken</a:t>
            </a:r>
            <a:endParaRPr lang="nl-NL"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8449734F-AD56-4E1C-85DA-DACA110F271F}" type="datetimeFigureOut">
              <a:rPr lang="nl-BE" smtClean="0"/>
              <a:pPr/>
              <a:t>24/05/2014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0C11605-8564-4428-8E3B-5507A60C5DB6}" type="slidenum">
              <a:rPr lang="nl-BE" smtClean="0"/>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449734F-AD56-4E1C-85DA-DACA110F271F}" type="datetimeFigureOut">
              <a:rPr lang="nl-BE" smtClean="0"/>
              <a:pPr/>
              <a:t>24/05/2014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0C11605-8564-4428-8E3B-5507A60C5DB6}" type="slidenum">
              <a:rPr lang="nl-BE" smtClean="0"/>
              <a:pPr/>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8449734F-AD56-4E1C-85DA-DACA110F271F}" type="datetimeFigureOut">
              <a:rPr lang="nl-BE" smtClean="0"/>
              <a:pPr/>
              <a:t>24/05/2014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80C11605-8564-4428-8E3B-5507A60C5DB6}"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8449734F-AD56-4E1C-85DA-DACA110F271F}" type="datetimeFigureOut">
              <a:rPr lang="nl-BE" smtClean="0"/>
              <a:pPr/>
              <a:t>24/05/2014</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80C11605-8564-4428-8E3B-5507A60C5DB6}" type="slidenum">
              <a:rPr lang="nl-BE" smtClean="0"/>
              <a:pPr/>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8449734F-AD56-4E1C-85DA-DACA110F271F}" type="datetimeFigureOut">
              <a:rPr lang="nl-BE" smtClean="0"/>
              <a:pPr/>
              <a:t>24/05/2014</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80C11605-8564-4428-8E3B-5507A60C5DB6}"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449734F-AD56-4E1C-85DA-DACA110F271F}" type="datetimeFigureOut">
              <a:rPr lang="nl-BE" smtClean="0"/>
              <a:pPr/>
              <a:t>24/05/2014</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80C11605-8564-4428-8E3B-5507A60C5DB6}"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449734F-AD56-4E1C-85DA-DACA110F271F}" type="datetimeFigureOut">
              <a:rPr lang="nl-BE" smtClean="0"/>
              <a:pPr/>
              <a:t>24/05/2014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80C11605-8564-4428-8E3B-5507A60C5DB6}" type="slidenum">
              <a:rPr lang="nl-BE" smtClean="0"/>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449734F-AD56-4E1C-85DA-DACA110F271F}" type="datetimeFigureOut">
              <a:rPr lang="nl-BE" smtClean="0"/>
              <a:pPr/>
              <a:t>24/05/2014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80C11605-8564-4428-8E3B-5507A60C5DB6}" type="slidenum">
              <a:rPr lang="nl-BE" smtClean="0"/>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9734F-AD56-4E1C-85DA-DACA110F271F}" type="datetimeFigureOut">
              <a:rPr lang="nl-BE" smtClean="0"/>
              <a:pPr/>
              <a:t>24/05/2014</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11605-8564-4428-8E3B-5507A60C5DB6}"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7.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31640" y="1772816"/>
            <a:ext cx="6400800" cy="1752600"/>
          </a:xfrm>
        </p:spPr>
        <p:txBody>
          <a:bodyPr>
            <a:normAutofit/>
          </a:bodyPr>
          <a:lstStyle/>
          <a:p>
            <a:r>
              <a:rPr lang="nl-BE" sz="7200" b="1" dirty="0" smtClean="0">
                <a:solidFill>
                  <a:srgbClr val="C00000"/>
                </a:solidFill>
              </a:rPr>
              <a:t>***Welkom***</a:t>
            </a:r>
            <a:endParaRPr lang="nl-BE" sz="7200" b="1"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296884"/>
            <a:ext cx="8363761" cy="1204370"/>
          </a:xfrm>
          <a:solidFill>
            <a:srgbClr val="FFFF00"/>
          </a:solidFill>
        </p:spPr>
        <p:txBody>
          <a:bodyPr>
            <a:normAutofit fontScale="90000"/>
          </a:bodyPr>
          <a:lstStyle/>
          <a:p>
            <a:pPr algn="ctr"/>
            <a:r>
              <a:rPr lang="nl-BE" i="1" dirty="0" smtClean="0">
                <a:solidFill>
                  <a:srgbClr val="626727"/>
                </a:solidFill>
                <a:latin typeface="Arial Black" panose="020B0A04020102020204" pitchFamily="34" charset="0"/>
              </a:rPr>
              <a:t>TIP 1</a:t>
            </a:r>
            <a:br>
              <a:rPr lang="nl-BE" i="1" dirty="0" smtClean="0">
                <a:solidFill>
                  <a:srgbClr val="626727"/>
                </a:solidFill>
                <a:latin typeface="Arial Black" panose="020B0A04020102020204" pitchFamily="34" charset="0"/>
              </a:rPr>
            </a:br>
            <a:r>
              <a:rPr lang="nl-BE" i="1" dirty="0" smtClean="0">
                <a:solidFill>
                  <a:srgbClr val="626727"/>
                </a:solidFill>
                <a:latin typeface="Arial Black" panose="020B0A04020102020204" pitchFamily="34" charset="0"/>
              </a:rPr>
              <a:t>Gebruik </a:t>
            </a:r>
            <a:r>
              <a:rPr lang="nl-BE" i="1" dirty="0">
                <a:solidFill>
                  <a:srgbClr val="626727"/>
                </a:solidFill>
                <a:latin typeface="Arial Black" panose="020B0A04020102020204" pitchFamily="34" charset="0"/>
              </a:rPr>
              <a:t>anti-</a:t>
            </a:r>
            <a:r>
              <a:rPr lang="nl-BE" i="1" dirty="0" err="1">
                <a:solidFill>
                  <a:srgbClr val="626727"/>
                </a:solidFill>
                <a:latin typeface="Arial Black" panose="020B0A04020102020204" pitchFamily="34" charset="0"/>
              </a:rPr>
              <a:t>aging</a:t>
            </a:r>
            <a:r>
              <a:rPr lang="nl-BE" i="1" dirty="0">
                <a:solidFill>
                  <a:srgbClr val="626727"/>
                </a:solidFill>
                <a:latin typeface="Arial Black" panose="020B0A04020102020204" pitchFamily="34" charset="0"/>
              </a:rPr>
              <a:t> producten</a:t>
            </a:r>
          </a:p>
        </p:txBody>
      </p:sp>
      <p:sp>
        <p:nvSpPr>
          <p:cNvPr id="3" name="Tijdelijke aanduiding voor inhoud 2"/>
          <p:cNvSpPr>
            <a:spLocks noGrp="1"/>
          </p:cNvSpPr>
          <p:nvPr>
            <p:ph idx="1"/>
          </p:nvPr>
        </p:nvSpPr>
        <p:spPr>
          <a:xfrm>
            <a:off x="380909" y="1579418"/>
            <a:ext cx="8353658" cy="4220529"/>
          </a:xfrm>
        </p:spPr>
        <p:txBody>
          <a:bodyPr>
            <a:normAutofit/>
          </a:bodyPr>
          <a:lstStyle/>
          <a:p>
            <a:pPr algn="ctr"/>
            <a:endParaRPr lang="nl-BE" sz="2800" b="1" i="1" dirty="0"/>
          </a:p>
          <a:p>
            <a:pPr marL="0" indent="0" algn="ctr">
              <a:buNone/>
            </a:pPr>
            <a:r>
              <a:rPr lang="nl-BE" sz="2800" b="1" i="1" dirty="0" smtClean="0"/>
              <a:t>Vanaf 25 jaar</a:t>
            </a:r>
          </a:p>
          <a:p>
            <a:pPr marL="0" indent="0" algn="ctr">
              <a:buNone/>
            </a:pPr>
            <a:r>
              <a:rPr lang="nl-BE" sz="2800" b="1" i="1" dirty="0" smtClean="0"/>
              <a:t>Waarom?</a:t>
            </a:r>
          </a:p>
          <a:p>
            <a:pPr algn="ctr"/>
            <a:endParaRPr lang="nl-BE" sz="2800" b="1" i="1" dirty="0" smtClean="0"/>
          </a:p>
          <a:p>
            <a:r>
              <a:rPr lang="nl-BE" b="1" i="1" dirty="0" smtClean="0"/>
              <a:t>Actieve bestanddelen</a:t>
            </a:r>
          </a:p>
          <a:p>
            <a:r>
              <a:rPr lang="nl-BE" b="1" i="1" dirty="0" smtClean="0"/>
              <a:t>Goede gewoonte van jongs af aan </a:t>
            </a:r>
            <a:endParaRPr lang="nl-BE" b="1" i="1" dirty="0"/>
          </a:p>
        </p:txBody>
      </p:sp>
    </p:spTree>
    <p:extLst>
      <p:ext uri="{BB962C8B-B14F-4D97-AF65-F5344CB8AC3E}">
        <p14:creationId xmlns:p14="http://schemas.microsoft.com/office/powerpoint/2010/main" val="2574143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80909" y="1579418"/>
            <a:ext cx="8353658" cy="4220529"/>
          </a:xfrm>
        </p:spPr>
        <p:txBody>
          <a:bodyPr/>
          <a:lstStyle/>
          <a:p>
            <a:pPr marL="0" indent="0" algn="ctr">
              <a:buNone/>
            </a:pPr>
            <a:r>
              <a:rPr lang="nl-BE" sz="2800" b="1" i="1" dirty="0" smtClean="0"/>
              <a:t>Wat doe je best?</a:t>
            </a:r>
          </a:p>
          <a:p>
            <a:pPr algn="ctr"/>
            <a:endParaRPr lang="nl-BE" sz="2800" b="1" i="1" dirty="0"/>
          </a:p>
          <a:p>
            <a:pPr algn="ctr"/>
            <a:endParaRPr lang="nl-BE" sz="2800" b="1" i="1" dirty="0" smtClean="0"/>
          </a:p>
          <a:p>
            <a:r>
              <a:rPr lang="nl-BE" b="1" i="1" dirty="0" smtClean="0"/>
              <a:t>Schoonmaken van de huid,  zorgvuldig afschminken</a:t>
            </a:r>
          </a:p>
          <a:p>
            <a:r>
              <a:rPr lang="nl-BE" b="1" i="1" dirty="0" smtClean="0"/>
              <a:t>Hydrateren</a:t>
            </a:r>
          </a:p>
          <a:p>
            <a:r>
              <a:rPr lang="nl-BE" b="1" i="1" dirty="0" smtClean="0"/>
              <a:t>Regelmatig </a:t>
            </a:r>
            <a:r>
              <a:rPr lang="nl-BE" b="1" i="1" dirty="0" err="1" smtClean="0"/>
              <a:t>scrubben</a:t>
            </a:r>
            <a:endParaRPr lang="nl-BE" b="1" i="1" dirty="0"/>
          </a:p>
        </p:txBody>
      </p:sp>
    </p:spTree>
    <p:extLst>
      <p:ext uri="{BB962C8B-B14F-4D97-AF65-F5344CB8AC3E}">
        <p14:creationId xmlns:p14="http://schemas.microsoft.com/office/powerpoint/2010/main" val="3559825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296884"/>
            <a:ext cx="8363761" cy="1163426"/>
          </a:xfrm>
          <a:solidFill>
            <a:srgbClr val="FFFF00"/>
          </a:solidFill>
        </p:spPr>
        <p:txBody>
          <a:bodyPr>
            <a:normAutofit fontScale="90000"/>
          </a:bodyPr>
          <a:lstStyle/>
          <a:p>
            <a:pPr algn="ctr"/>
            <a:r>
              <a:rPr lang="nl-BE" i="1" dirty="0" smtClean="0"/>
              <a:t/>
            </a:r>
            <a:br>
              <a:rPr lang="nl-BE" i="1" dirty="0" smtClean="0"/>
            </a:br>
            <a:r>
              <a:rPr lang="nl-BE" i="1" dirty="0" smtClean="0">
                <a:solidFill>
                  <a:srgbClr val="626727"/>
                </a:solidFill>
                <a:latin typeface="Arial Black" panose="020B0A04020102020204" pitchFamily="34" charset="0"/>
              </a:rPr>
              <a:t>TIP 2</a:t>
            </a:r>
            <a:r>
              <a:rPr lang="nl-BE" sz="3600" i="1" dirty="0">
                <a:solidFill>
                  <a:srgbClr val="626727"/>
                </a:solidFill>
                <a:latin typeface="Arial Black" panose="020B0A04020102020204" pitchFamily="34" charset="0"/>
              </a:rPr>
              <a:t/>
            </a:r>
            <a:br>
              <a:rPr lang="nl-BE" sz="3600" i="1" dirty="0">
                <a:solidFill>
                  <a:srgbClr val="626727"/>
                </a:solidFill>
                <a:latin typeface="Arial Black" panose="020B0A04020102020204" pitchFamily="34" charset="0"/>
              </a:rPr>
            </a:br>
            <a:r>
              <a:rPr lang="nl-BE" sz="3600" i="1" dirty="0" smtClean="0">
                <a:solidFill>
                  <a:srgbClr val="626727"/>
                </a:solidFill>
                <a:latin typeface="Arial Black" panose="020B0A04020102020204" pitchFamily="34" charset="0"/>
              </a:rPr>
              <a:t>Bescherm </a:t>
            </a:r>
            <a:r>
              <a:rPr lang="nl-BE" sz="3600" i="1" dirty="0">
                <a:solidFill>
                  <a:srgbClr val="626727"/>
                </a:solidFill>
                <a:latin typeface="Arial Black" panose="020B0A04020102020204" pitchFamily="34" charset="0"/>
              </a:rPr>
              <a:t>uw huid tegen de zon</a:t>
            </a:r>
            <a:r>
              <a:rPr lang="nl-BE" sz="3600" i="1" dirty="0"/>
              <a:t/>
            </a:r>
            <a:br>
              <a:rPr lang="nl-BE" sz="3600" i="1" dirty="0"/>
            </a:br>
            <a:endParaRPr lang="nl-BE" sz="3600" dirty="0"/>
          </a:p>
        </p:txBody>
      </p:sp>
      <p:sp>
        <p:nvSpPr>
          <p:cNvPr id="3" name="Tijdelijke aanduiding voor inhoud 2"/>
          <p:cNvSpPr>
            <a:spLocks noGrp="1"/>
          </p:cNvSpPr>
          <p:nvPr>
            <p:ph idx="1"/>
          </p:nvPr>
        </p:nvSpPr>
        <p:spPr>
          <a:xfrm>
            <a:off x="380909" y="1579418"/>
            <a:ext cx="8353658" cy="4220529"/>
          </a:xfrm>
        </p:spPr>
        <p:txBody>
          <a:bodyPr>
            <a:normAutofit/>
          </a:bodyPr>
          <a:lstStyle/>
          <a:p>
            <a:pPr algn="ctr"/>
            <a:endParaRPr lang="nl-BE" sz="3200" b="1" i="1" dirty="0" smtClean="0"/>
          </a:p>
          <a:p>
            <a:r>
              <a:rPr lang="nl-BE" b="1" i="1" dirty="0" smtClean="0"/>
              <a:t>Zorgt voor aanmaak vitamine D,  </a:t>
            </a:r>
            <a:r>
              <a:rPr lang="nl-BE" sz="3200" b="1" i="1" dirty="0" smtClean="0"/>
              <a:t>MAAR …</a:t>
            </a:r>
          </a:p>
          <a:p>
            <a:endParaRPr lang="nl-BE" b="1" i="1" dirty="0" smtClean="0"/>
          </a:p>
          <a:p>
            <a:r>
              <a:rPr lang="nl-BE" b="1" dirty="0" smtClean="0"/>
              <a:t>U.V.-stralen vormen permanente agressie</a:t>
            </a:r>
          </a:p>
          <a:p>
            <a:r>
              <a:rPr lang="nl-BE" b="1" dirty="0" smtClean="0"/>
              <a:t>Verminderen aantal vezels in huid + kwaliteit</a:t>
            </a:r>
          </a:p>
          <a:p>
            <a:endParaRPr lang="nl-BE" b="1" i="1" dirty="0" smtClean="0"/>
          </a:p>
          <a:p>
            <a:r>
              <a:rPr lang="nl-BE" b="1" i="1" dirty="0" smtClean="0"/>
              <a:t>Bescherming vanaf 10 min in de zon</a:t>
            </a:r>
            <a:endParaRPr lang="nl-BE" b="1" i="1" dirty="0"/>
          </a:p>
        </p:txBody>
      </p:sp>
    </p:spTree>
    <p:extLst>
      <p:ext uri="{BB962C8B-B14F-4D97-AF65-F5344CB8AC3E}">
        <p14:creationId xmlns:p14="http://schemas.microsoft.com/office/powerpoint/2010/main" val="3559825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296883"/>
            <a:ext cx="8363761" cy="1177075"/>
          </a:xfrm>
          <a:solidFill>
            <a:srgbClr val="FFFF00"/>
          </a:solidFill>
        </p:spPr>
        <p:txBody>
          <a:bodyPr>
            <a:normAutofit/>
          </a:bodyPr>
          <a:lstStyle/>
          <a:p>
            <a:pPr algn="ctr"/>
            <a:r>
              <a:rPr lang="nl-BE" sz="3200" i="1" dirty="0" smtClean="0">
                <a:solidFill>
                  <a:srgbClr val="626727"/>
                </a:solidFill>
                <a:latin typeface="Arial Black" panose="020B0A04020102020204" pitchFamily="34" charset="0"/>
              </a:rPr>
              <a:t>TIP 3</a:t>
            </a:r>
            <a:br>
              <a:rPr lang="nl-BE" sz="3200" i="1" dirty="0" smtClean="0">
                <a:solidFill>
                  <a:srgbClr val="626727"/>
                </a:solidFill>
                <a:latin typeface="Arial Black" panose="020B0A04020102020204" pitchFamily="34" charset="0"/>
              </a:rPr>
            </a:br>
            <a:r>
              <a:rPr lang="nl-BE" sz="3200" i="1" dirty="0" smtClean="0">
                <a:solidFill>
                  <a:srgbClr val="626727"/>
                </a:solidFill>
                <a:latin typeface="Arial Black" panose="020B0A04020102020204" pitchFamily="34" charset="0"/>
              </a:rPr>
              <a:t>Goede levensstijl/levenshygiëne</a:t>
            </a:r>
            <a:endParaRPr lang="nl-BE" sz="3200" i="1" dirty="0">
              <a:solidFill>
                <a:srgbClr val="626727"/>
              </a:solidFill>
              <a:latin typeface="Arial Black" panose="020B0A04020102020204" pitchFamily="34" charset="0"/>
            </a:endParaRPr>
          </a:p>
        </p:txBody>
      </p:sp>
      <p:sp>
        <p:nvSpPr>
          <p:cNvPr id="3" name="Tijdelijke aanduiding voor inhoud 2"/>
          <p:cNvSpPr>
            <a:spLocks noGrp="1"/>
          </p:cNvSpPr>
          <p:nvPr>
            <p:ph idx="1"/>
          </p:nvPr>
        </p:nvSpPr>
        <p:spPr>
          <a:xfrm>
            <a:off x="380909" y="1579418"/>
            <a:ext cx="8353658" cy="4220529"/>
          </a:xfrm>
        </p:spPr>
        <p:txBody>
          <a:bodyPr>
            <a:normAutofit fontScale="85000" lnSpcReduction="20000"/>
          </a:bodyPr>
          <a:lstStyle/>
          <a:p>
            <a:pPr marL="0" indent="0" algn="ctr">
              <a:buNone/>
            </a:pPr>
            <a:r>
              <a:rPr lang="nl-BE" dirty="0" smtClean="0"/>
              <a:t>Spelen voorname rol in anti-veroudering</a:t>
            </a:r>
          </a:p>
          <a:p>
            <a:pPr algn="ctr"/>
            <a:endParaRPr lang="nl-BE" dirty="0"/>
          </a:p>
          <a:p>
            <a:r>
              <a:rPr lang="nl-BE" dirty="0" smtClean="0"/>
              <a:t>Stoppen met roken</a:t>
            </a:r>
          </a:p>
          <a:p>
            <a:r>
              <a:rPr lang="nl-BE" dirty="0" smtClean="0"/>
              <a:t>Voldoende water drinken (30 ml/kg lichaamsgewicht)</a:t>
            </a:r>
          </a:p>
          <a:p>
            <a:r>
              <a:rPr lang="nl-BE" dirty="0" smtClean="0"/>
              <a:t>Vezelrijke voeding</a:t>
            </a:r>
          </a:p>
          <a:p>
            <a:r>
              <a:rPr lang="nl-BE" dirty="0"/>
              <a:t>V</a:t>
            </a:r>
            <a:r>
              <a:rPr lang="nl-BE" dirty="0" smtClean="0"/>
              <a:t>itaminen o.a. aloë </a:t>
            </a:r>
            <a:r>
              <a:rPr lang="nl-BE" dirty="0" err="1" smtClean="0"/>
              <a:t>vera</a:t>
            </a:r>
            <a:r>
              <a:rPr lang="nl-BE" dirty="0" smtClean="0"/>
              <a:t> gel</a:t>
            </a:r>
          </a:p>
          <a:p>
            <a:r>
              <a:rPr lang="nl-BE" dirty="0" smtClean="0"/>
              <a:t>Genoeg slapen</a:t>
            </a:r>
          </a:p>
          <a:p>
            <a:endParaRPr lang="nl-BE" dirty="0"/>
          </a:p>
          <a:p>
            <a:pPr marL="0" indent="0" algn="ctr">
              <a:buNone/>
            </a:pPr>
            <a:r>
              <a:rPr lang="nl-BE" b="1" i="1" dirty="0" smtClean="0"/>
              <a:t>De juiste keuzes voor uw gezondheid zijn ook de juiste keuzes voor uw schoonheid!</a:t>
            </a:r>
            <a:endParaRPr lang="nl-BE" b="1" i="1" dirty="0"/>
          </a:p>
        </p:txBody>
      </p:sp>
    </p:spTree>
    <p:extLst>
      <p:ext uri="{BB962C8B-B14F-4D97-AF65-F5344CB8AC3E}">
        <p14:creationId xmlns:p14="http://schemas.microsoft.com/office/powerpoint/2010/main" val="3559825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296884"/>
            <a:ext cx="8363761" cy="857232"/>
          </a:xfrm>
          <a:solidFill>
            <a:srgbClr val="FFFF00"/>
          </a:solidFill>
        </p:spPr>
        <p:txBody>
          <a:bodyPr>
            <a:normAutofit/>
          </a:bodyPr>
          <a:lstStyle/>
          <a:p>
            <a:pPr algn="ctr"/>
            <a:r>
              <a:rPr lang="nl-BE" sz="2400" dirty="0" err="1">
                <a:solidFill>
                  <a:srgbClr val="626727"/>
                </a:solidFill>
                <a:latin typeface="Andalus" panose="02010000000000000000" pitchFamily="2" charset="-78"/>
                <a:cs typeface="Andalus" panose="02010000000000000000" pitchFamily="2" charset="-78"/>
              </a:rPr>
              <a:t>s</a:t>
            </a:r>
            <a:r>
              <a:rPr lang="nl-BE" sz="2400" dirty="0" err="1" smtClean="0">
                <a:solidFill>
                  <a:srgbClr val="626727"/>
                </a:solidFill>
                <a:latin typeface="Andalus" panose="02010000000000000000" pitchFamily="2" charset="-78"/>
                <a:cs typeface="Andalus" panose="02010000000000000000" pitchFamily="2" charset="-78"/>
              </a:rPr>
              <a:t>crubben</a:t>
            </a:r>
            <a:r>
              <a:rPr lang="nl-BE" sz="2400" dirty="0" smtClean="0">
                <a:solidFill>
                  <a:srgbClr val="626727"/>
                </a:solidFill>
                <a:latin typeface="Andalus" panose="02010000000000000000" pitchFamily="2" charset="-78"/>
                <a:cs typeface="Andalus" panose="02010000000000000000" pitchFamily="2" charset="-78"/>
              </a:rPr>
              <a:t> </a:t>
            </a:r>
            <a:r>
              <a:rPr lang="nl-BE" sz="2400" dirty="0" err="1" smtClean="0">
                <a:solidFill>
                  <a:srgbClr val="626727"/>
                </a:solidFill>
                <a:latin typeface="Andalus" panose="02010000000000000000" pitchFamily="2" charset="-78"/>
                <a:cs typeface="Andalus" panose="02010000000000000000" pitchFamily="2" charset="-78"/>
              </a:rPr>
              <a:t>scrubben</a:t>
            </a:r>
            <a:r>
              <a:rPr lang="nl-BE" sz="2400" dirty="0" smtClean="0">
                <a:solidFill>
                  <a:srgbClr val="626727"/>
                </a:solidFill>
                <a:latin typeface="Andalus" panose="02010000000000000000" pitchFamily="2" charset="-78"/>
                <a:cs typeface="Andalus" panose="02010000000000000000" pitchFamily="2" charset="-78"/>
              </a:rPr>
              <a:t> </a:t>
            </a:r>
            <a:r>
              <a:rPr lang="nl-BE" sz="2400" dirty="0" err="1" smtClean="0">
                <a:solidFill>
                  <a:srgbClr val="626727"/>
                </a:solidFill>
                <a:latin typeface="Andalus" panose="02010000000000000000" pitchFamily="2" charset="-78"/>
                <a:cs typeface="Andalus" panose="02010000000000000000" pitchFamily="2" charset="-78"/>
              </a:rPr>
              <a:t>scrubben</a:t>
            </a:r>
            <a:r>
              <a:rPr lang="nl-BE" sz="2400" dirty="0" smtClean="0">
                <a:solidFill>
                  <a:srgbClr val="626727"/>
                </a:solidFill>
                <a:latin typeface="Andalus" panose="02010000000000000000" pitchFamily="2" charset="-78"/>
                <a:cs typeface="Andalus" panose="02010000000000000000" pitchFamily="2" charset="-78"/>
              </a:rPr>
              <a:t> </a:t>
            </a:r>
            <a:r>
              <a:rPr lang="nl-BE" sz="2400" dirty="0" err="1">
                <a:solidFill>
                  <a:srgbClr val="626727"/>
                </a:solidFill>
                <a:latin typeface="Andalus" panose="02010000000000000000" pitchFamily="2" charset="-78"/>
                <a:cs typeface="Andalus" panose="02010000000000000000" pitchFamily="2" charset="-78"/>
              </a:rPr>
              <a:t>scrubben</a:t>
            </a:r>
            <a:r>
              <a:rPr lang="nl-BE" sz="2400" dirty="0">
                <a:solidFill>
                  <a:srgbClr val="626727"/>
                </a:solidFill>
                <a:latin typeface="Andalus" panose="02010000000000000000" pitchFamily="2" charset="-78"/>
                <a:cs typeface="Andalus" panose="02010000000000000000" pitchFamily="2" charset="-78"/>
              </a:rPr>
              <a:t> </a:t>
            </a:r>
            <a:r>
              <a:rPr lang="nl-BE" sz="2400" dirty="0" err="1">
                <a:solidFill>
                  <a:srgbClr val="626727"/>
                </a:solidFill>
                <a:latin typeface="Andalus" panose="02010000000000000000" pitchFamily="2" charset="-78"/>
                <a:cs typeface="Andalus" panose="02010000000000000000" pitchFamily="2" charset="-78"/>
              </a:rPr>
              <a:t>scrubben</a:t>
            </a:r>
            <a:r>
              <a:rPr lang="nl-BE" sz="2400" dirty="0">
                <a:solidFill>
                  <a:srgbClr val="626727"/>
                </a:solidFill>
                <a:latin typeface="Andalus" panose="02010000000000000000" pitchFamily="2" charset="-78"/>
                <a:cs typeface="Andalus" panose="02010000000000000000" pitchFamily="2" charset="-78"/>
              </a:rPr>
              <a:t> </a:t>
            </a:r>
            <a:r>
              <a:rPr lang="nl-BE" sz="2400" dirty="0" err="1" smtClean="0">
                <a:solidFill>
                  <a:srgbClr val="626727"/>
                </a:solidFill>
                <a:latin typeface="Andalus" panose="02010000000000000000" pitchFamily="2" charset="-78"/>
                <a:cs typeface="Andalus" panose="02010000000000000000" pitchFamily="2" charset="-78"/>
              </a:rPr>
              <a:t>scrubben</a:t>
            </a:r>
            <a:r>
              <a:rPr lang="nl-BE" sz="2400" dirty="0" smtClean="0">
                <a:solidFill>
                  <a:srgbClr val="626727"/>
                </a:solidFill>
                <a:latin typeface="Andalus" panose="02010000000000000000" pitchFamily="2" charset="-78"/>
                <a:cs typeface="Andalus" panose="02010000000000000000" pitchFamily="2" charset="-78"/>
              </a:rPr>
              <a:t>!!!</a:t>
            </a:r>
            <a:endParaRPr lang="nl-BE" sz="2400" dirty="0">
              <a:solidFill>
                <a:srgbClr val="626727"/>
              </a:solidFill>
              <a:latin typeface="Andalus" panose="02010000000000000000" pitchFamily="2" charset="-78"/>
              <a:cs typeface="Andalus" panose="02010000000000000000" pitchFamily="2" charset="-78"/>
            </a:endParaRPr>
          </a:p>
        </p:txBody>
      </p:sp>
      <p:sp>
        <p:nvSpPr>
          <p:cNvPr id="3" name="Tijdelijke aanduiding voor inhoud 2"/>
          <p:cNvSpPr>
            <a:spLocks noGrp="1"/>
          </p:cNvSpPr>
          <p:nvPr>
            <p:ph idx="1"/>
          </p:nvPr>
        </p:nvSpPr>
        <p:spPr>
          <a:xfrm>
            <a:off x="380909" y="1579418"/>
            <a:ext cx="8353658" cy="4220529"/>
          </a:xfrm>
        </p:spPr>
        <p:txBody>
          <a:bodyPr>
            <a:normAutofit fontScale="85000" lnSpcReduction="10000"/>
          </a:bodyPr>
          <a:lstStyle/>
          <a:p>
            <a:r>
              <a:rPr lang="nl-BE" dirty="0" smtClean="0"/>
              <a:t>Op elke leeftijd</a:t>
            </a:r>
          </a:p>
          <a:p>
            <a:r>
              <a:rPr lang="nl-BE" dirty="0" smtClean="0"/>
              <a:t>Bevrijdt ons van dode huidcellen</a:t>
            </a:r>
          </a:p>
          <a:p>
            <a:r>
              <a:rPr lang="nl-BE" dirty="0" smtClean="0"/>
              <a:t>Nieuwe huidcellen komen aan de oppervlakte</a:t>
            </a:r>
          </a:p>
          <a:p>
            <a:r>
              <a:rPr lang="nl-BE" dirty="0" smtClean="0"/>
              <a:t>Door veroudering vertraagt </a:t>
            </a:r>
            <a:r>
              <a:rPr lang="nl-BE" dirty="0" err="1" smtClean="0"/>
              <a:t>celvernieuwing</a:t>
            </a:r>
            <a:endParaRPr lang="nl-BE" dirty="0" smtClean="0"/>
          </a:p>
          <a:p>
            <a:r>
              <a:rPr lang="nl-BE" dirty="0" err="1" smtClean="0"/>
              <a:t>Scrubben</a:t>
            </a:r>
            <a:r>
              <a:rPr lang="nl-BE" dirty="0" smtClean="0"/>
              <a:t> stimuleert aanmaak nieuwe huidcellen</a:t>
            </a:r>
          </a:p>
          <a:p>
            <a:pPr marL="0" indent="0" algn="ctr">
              <a:buNone/>
            </a:pPr>
            <a:r>
              <a:rPr lang="nl-BE" b="1" dirty="0" smtClean="0"/>
              <a:t>Let op! </a:t>
            </a:r>
            <a:r>
              <a:rPr lang="nl-BE" dirty="0" smtClean="0"/>
              <a:t>Niet elke </a:t>
            </a:r>
            <a:r>
              <a:rPr lang="nl-BE" dirty="0" err="1" smtClean="0"/>
              <a:t>scrub</a:t>
            </a:r>
            <a:r>
              <a:rPr lang="nl-BE" dirty="0" smtClean="0"/>
              <a:t> is geschikt voor elk huidtype</a:t>
            </a:r>
          </a:p>
          <a:p>
            <a:endParaRPr lang="nl-BE" dirty="0"/>
          </a:p>
          <a:p>
            <a:r>
              <a:rPr lang="nl-BE" dirty="0" err="1" smtClean="0"/>
              <a:t>Forever</a:t>
            </a:r>
            <a:r>
              <a:rPr lang="nl-BE" dirty="0" smtClean="0"/>
              <a:t> </a:t>
            </a:r>
            <a:r>
              <a:rPr lang="nl-BE" dirty="0" err="1" smtClean="0"/>
              <a:t>scrubs</a:t>
            </a:r>
            <a:r>
              <a:rPr lang="nl-BE" dirty="0" smtClean="0"/>
              <a:t> zijn mild, voor de meest gevoelige huid!</a:t>
            </a:r>
          </a:p>
          <a:p>
            <a:r>
              <a:rPr lang="nl-BE" dirty="0" smtClean="0"/>
              <a:t>Bijzonder effectief</a:t>
            </a:r>
          </a:p>
        </p:txBody>
      </p:sp>
    </p:spTree>
    <p:extLst>
      <p:ext uri="{BB962C8B-B14F-4D97-AF65-F5344CB8AC3E}">
        <p14:creationId xmlns:p14="http://schemas.microsoft.com/office/powerpoint/2010/main" val="3559825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296884"/>
            <a:ext cx="8363761" cy="857232"/>
          </a:xfrm>
          <a:solidFill>
            <a:srgbClr val="FFFF00"/>
          </a:solidFill>
        </p:spPr>
        <p:txBody>
          <a:bodyPr>
            <a:normAutofit/>
          </a:bodyPr>
          <a:lstStyle/>
          <a:p>
            <a:pPr algn="ctr"/>
            <a:r>
              <a:rPr lang="nl-BE" sz="2800" dirty="0">
                <a:solidFill>
                  <a:srgbClr val="626727"/>
                </a:solidFill>
                <a:latin typeface="Andalus" panose="02010000000000000000" pitchFamily="2" charset="-78"/>
                <a:cs typeface="Andalus" panose="02010000000000000000" pitchFamily="2" charset="-78"/>
              </a:rPr>
              <a:t>m</a:t>
            </a:r>
            <a:r>
              <a:rPr lang="nl-BE" sz="2800" dirty="0" smtClean="0">
                <a:solidFill>
                  <a:srgbClr val="626727"/>
                </a:solidFill>
                <a:latin typeface="Andalus" panose="02010000000000000000" pitchFamily="2" charset="-78"/>
                <a:cs typeface="Andalus" panose="02010000000000000000" pitchFamily="2" charset="-78"/>
              </a:rPr>
              <a:t>assage </a:t>
            </a:r>
            <a:r>
              <a:rPr lang="nl-BE" sz="2800" dirty="0" err="1" smtClean="0">
                <a:solidFill>
                  <a:srgbClr val="626727"/>
                </a:solidFill>
                <a:latin typeface="Andalus" panose="02010000000000000000" pitchFamily="2" charset="-78"/>
                <a:cs typeface="Andalus" panose="02010000000000000000" pitchFamily="2" charset="-78"/>
              </a:rPr>
              <a:t>massage</a:t>
            </a:r>
            <a:r>
              <a:rPr lang="nl-BE" sz="2800" dirty="0" smtClean="0">
                <a:solidFill>
                  <a:srgbClr val="626727"/>
                </a:solidFill>
                <a:latin typeface="Andalus" panose="02010000000000000000" pitchFamily="2" charset="-78"/>
                <a:cs typeface="Andalus" panose="02010000000000000000" pitchFamily="2" charset="-78"/>
              </a:rPr>
              <a:t> </a:t>
            </a:r>
            <a:r>
              <a:rPr lang="nl-BE" sz="2800" dirty="0" err="1" smtClean="0">
                <a:solidFill>
                  <a:srgbClr val="626727"/>
                </a:solidFill>
                <a:latin typeface="Andalus" panose="02010000000000000000" pitchFamily="2" charset="-78"/>
                <a:cs typeface="Andalus" panose="02010000000000000000" pitchFamily="2" charset="-78"/>
              </a:rPr>
              <a:t>massage</a:t>
            </a:r>
            <a:r>
              <a:rPr lang="nl-BE" sz="2800" dirty="0" smtClean="0">
                <a:solidFill>
                  <a:srgbClr val="626727"/>
                </a:solidFill>
                <a:latin typeface="Andalus" panose="02010000000000000000" pitchFamily="2" charset="-78"/>
                <a:cs typeface="Andalus" panose="02010000000000000000" pitchFamily="2" charset="-78"/>
              </a:rPr>
              <a:t> </a:t>
            </a:r>
            <a:r>
              <a:rPr lang="nl-BE" sz="2800" dirty="0" err="1">
                <a:solidFill>
                  <a:srgbClr val="626727"/>
                </a:solidFill>
                <a:latin typeface="Andalus" panose="02010000000000000000" pitchFamily="2" charset="-78"/>
                <a:cs typeface="Andalus" panose="02010000000000000000" pitchFamily="2" charset="-78"/>
              </a:rPr>
              <a:t>massage</a:t>
            </a:r>
            <a:r>
              <a:rPr lang="nl-BE" sz="2800" dirty="0">
                <a:solidFill>
                  <a:srgbClr val="626727"/>
                </a:solidFill>
                <a:latin typeface="Andalus" panose="02010000000000000000" pitchFamily="2" charset="-78"/>
                <a:cs typeface="Andalus" panose="02010000000000000000" pitchFamily="2" charset="-78"/>
              </a:rPr>
              <a:t> </a:t>
            </a:r>
            <a:r>
              <a:rPr lang="nl-BE" sz="2800" dirty="0" smtClean="0">
                <a:solidFill>
                  <a:srgbClr val="626727"/>
                </a:solidFill>
                <a:latin typeface="Andalus" panose="02010000000000000000" pitchFamily="2" charset="-78"/>
                <a:cs typeface="Andalus" panose="02010000000000000000" pitchFamily="2" charset="-78"/>
              </a:rPr>
              <a:t>massage!!!</a:t>
            </a:r>
            <a:endParaRPr lang="nl-BE" sz="2800" dirty="0">
              <a:solidFill>
                <a:srgbClr val="626727"/>
              </a:solidFill>
              <a:latin typeface="Andalus" panose="02010000000000000000" pitchFamily="2" charset="-78"/>
              <a:cs typeface="Andalus" panose="02010000000000000000" pitchFamily="2" charset="-78"/>
            </a:endParaRPr>
          </a:p>
        </p:txBody>
      </p:sp>
      <p:sp>
        <p:nvSpPr>
          <p:cNvPr id="3" name="Tijdelijke aanduiding voor inhoud 2"/>
          <p:cNvSpPr>
            <a:spLocks noGrp="1"/>
          </p:cNvSpPr>
          <p:nvPr>
            <p:ph idx="1"/>
          </p:nvPr>
        </p:nvSpPr>
        <p:spPr>
          <a:xfrm>
            <a:off x="380909" y="1579418"/>
            <a:ext cx="8353658" cy="4220529"/>
          </a:xfrm>
        </p:spPr>
        <p:txBody>
          <a:bodyPr>
            <a:normAutofit fontScale="92500" lnSpcReduction="10000"/>
          </a:bodyPr>
          <a:lstStyle/>
          <a:p>
            <a:endParaRPr lang="nl-BE" dirty="0" smtClean="0"/>
          </a:p>
          <a:p>
            <a:endParaRPr lang="nl-BE" dirty="0"/>
          </a:p>
          <a:p>
            <a:r>
              <a:rPr lang="nl-BE" dirty="0" smtClean="0"/>
              <a:t>Bevordert doorbloeding</a:t>
            </a:r>
          </a:p>
          <a:p>
            <a:r>
              <a:rPr lang="nl-BE" dirty="0" smtClean="0"/>
              <a:t>Verstevigt contouren van het gezicht</a:t>
            </a:r>
          </a:p>
          <a:p>
            <a:r>
              <a:rPr lang="nl-BE" dirty="0" smtClean="0"/>
              <a:t>Tegen vermoeidheid van de huid</a:t>
            </a:r>
          </a:p>
          <a:p>
            <a:r>
              <a:rPr lang="nl-BE" dirty="0" smtClean="0"/>
              <a:t>Telkens wanneer u dag- of nachtcrème aanbrengt</a:t>
            </a:r>
          </a:p>
          <a:p>
            <a:pPr marL="725488">
              <a:buFont typeface="Wingdings" panose="05000000000000000000" pitchFamily="2" charset="2"/>
              <a:buChar char="Ø"/>
            </a:pPr>
            <a:r>
              <a:rPr lang="nl-BE" dirty="0" smtClean="0"/>
              <a:t>Zachte ronddraaiende, opwaartse bewegingen</a:t>
            </a:r>
          </a:p>
          <a:p>
            <a:pPr marL="725488">
              <a:buFont typeface="Wingdings" panose="05000000000000000000" pitchFamily="2" charset="2"/>
              <a:buChar char="Ø"/>
            </a:pPr>
            <a:r>
              <a:rPr lang="nl-BE" dirty="0" smtClean="0"/>
              <a:t>Tokkelen </a:t>
            </a:r>
          </a:p>
        </p:txBody>
      </p:sp>
    </p:spTree>
    <p:extLst>
      <p:ext uri="{BB962C8B-B14F-4D97-AF65-F5344CB8AC3E}">
        <p14:creationId xmlns:p14="http://schemas.microsoft.com/office/powerpoint/2010/main" val="3559825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296884"/>
            <a:ext cx="8363761" cy="857232"/>
          </a:xfrm>
          <a:solidFill>
            <a:srgbClr val="FFFF00"/>
          </a:solidFill>
        </p:spPr>
        <p:txBody>
          <a:bodyPr/>
          <a:lstStyle/>
          <a:p>
            <a:pPr algn="ctr"/>
            <a:r>
              <a:rPr lang="nl-BE" dirty="0" smtClean="0">
                <a:solidFill>
                  <a:srgbClr val="626727"/>
                </a:solidFill>
              </a:rPr>
              <a:t>LAAT UW HUID STRALEN !</a:t>
            </a:r>
            <a:endParaRPr lang="nl-BE" dirty="0">
              <a:solidFill>
                <a:srgbClr val="626727"/>
              </a:solidFill>
            </a:endParaRPr>
          </a:p>
        </p:txBody>
      </p:sp>
      <p:sp>
        <p:nvSpPr>
          <p:cNvPr id="3" name="Tijdelijke aanduiding voor inhoud 2"/>
          <p:cNvSpPr>
            <a:spLocks noGrp="1"/>
          </p:cNvSpPr>
          <p:nvPr>
            <p:ph idx="1"/>
          </p:nvPr>
        </p:nvSpPr>
        <p:spPr>
          <a:xfrm>
            <a:off x="380909" y="1579418"/>
            <a:ext cx="8353658" cy="4220529"/>
          </a:xfrm>
        </p:spPr>
        <p:txBody>
          <a:bodyPr>
            <a:normAutofit fontScale="92500" lnSpcReduction="10000"/>
          </a:bodyPr>
          <a:lstStyle/>
          <a:p>
            <a:pPr algn="ctr"/>
            <a:endParaRPr lang="nl-BE" dirty="0" smtClean="0"/>
          </a:p>
          <a:p>
            <a:pPr algn="ctr"/>
            <a:r>
              <a:rPr lang="nl-BE" dirty="0" smtClean="0"/>
              <a:t>Wij bieden u kwalitatieve producten</a:t>
            </a:r>
          </a:p>
          <a:p>
            <a:pPr algn="ctr"/>
            <a:r>
              <a:rPr lang="nl-BE" dirty="0"/>
              <a:t>A</a:t>
            </a:r>
            <a:r>
              <a:rPr lang="nl-BE" dirty="0" smtClean="0"/>
              <a:t>l het goede van aloë </a:t>
            </a:r>
            <a:r>
              <a:rPr lang="nl-BE" dirty="0" err="1" smtClean="0"/>
              <a:t>vera</a:t>
            </a:r>
            <a:r>
              <a:rPr lang="nl-BE" dirty="0" smtClean="0"/>
              <a:t>:</a:t>
            </a:r>
          </a:p>
          <a:p>
            <a:pPr algn="ctr"/>
            <a:endParaRPr lang="nl-BE" dirty="0" smtClean="0">
              <a:latin typeface="Andalus" panose="02010000000000000000" pitchFamily="2" charset="-78"/>
              <a:cs typeface="Andalus" panose="02010000000000000000" pitchFamily="2" charset="-78"/>
            </a:endParaRPr>
          </a:p>
          <a:p>
            <a:pPr algn="ctr"/>
            <a:r>
              <a:rPr lang="nl-BE" dirty="0" smtClean="0">
                <a:latin typeface="Andalus" panose="02010000000000000000" pitchFamily="2" charset="-78"/>
                <a:cs typeface="Andalus" panose="02010000000000000000" pitchFamily="2" charset="-78"/>
              </a:rPr>
              <a:t>Reinigend</a:t>
            </a:r>
          </a:p>
          <a:p>
            <a:pPr algn="ctr"/>
            <a:r>
              <a:rPr lang="nl-BE" dirty="0" err="1" smtClean="0">
                <a:latin typeface="Andalus" panose="02010000000000000000" pitchFamily="2" charset="-78"/>
                <a:cs typeface="Andalus" panose="02010000000000000000" pitchFamily="2" charset="-78"/>
              </a:rPr>
              <a:t>Huidherstellend</a:t>
            </a:r>
            <a:endParaRPr lang="nl-BE" dirty="0" smtClean="0">
              <a:latin typeface="Andalus" panose="02010000000000000000" pitchFamily="2" charset="-78"/>
              <a:cs typeface="Andalus" panose="02010000000000000000" pitchFamily="2" charset="-78"/>
            </a:endParaRPr>
          </a:p>
          <a:p>
            <a:pPr algn="ctr"/>
            <a:r>
              <a:rPr lang="nl-BE" dirty="0" smtClean="0">
                <a:latin typeface="Andalus" panose="02010000000000000000" pitchFamily="2" charset="-78"/>
                <a:cs typeface="Andalus" panose="02010000000000000000" pitchFamily="2" charset="-78"/>
              </a:rPr>
              <a:t>Hydraterend</a:t>
            </a:r>
          </a:p>
          <a:p>
            <a:pPr algn="ctr"/>
            <a:r>
              <a:rPr lang="nl-BE" dirty="0" smtClean="0">
                <a:latin typeface="Andalus" panose="02010000000000000000" pitchFamily="2" charset="-78"/>
                <a:cs typeface="Andalus" panose="02010000000000000000" pitchFamily="2" charset="-78"/>
              </a:rPr>
              <a:t>Versterkt immuunsysteem</a:t>
            </a:r>
            <a:endParaRPr lang="nl-BE" dirty="0">
              <a:latin typeface="Andalus" panose="02010000000000000000" pitchFamily="2" charset="-78"/>
              <a:cs typeface="Andalus" panose="02010000000000000000" pitchFamily="2" charset="-78"/>
            </a:endParaRPr>
          </a:p>
        </p:txBody>
      </p:sp>
    </p:spTree>
    <p:extLst>
      <p:ext uri="{BB962C8B-B14F-4D97-AF65-F5344CB8AC3E}">
        <p14:creationId xmlns:p14="http://schemas.microsoft.com/office/powerpoint/2010/main" val="3559825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lstStyle/>
          <a:p>
            <a:r>
              <a:rPr lang="nl-BE" b="1" dirty="0" smtClean="0">
                <a:solidFill>
                  <a:schemeClr val="accent2"/>
                </a:solidFill>
              </a:rPr>
              <a:t>Fleur de </a:t>
            </a:r>
            <a:r>
              <a:rPr lang="nl-BE" b="1" dirty="0" err="1" smtClean="0">
                <a:solidFill>
                  <a:schemeClr val="accent2"/>
                </a:solidFill>
              </a:rPr>
              <a:t>Jouvence</a:t>
            </a:r>
            <a:endParaRPr lang="nl-BE" b="1" dirty="0">
              <a:solidFill>
                <a:schemeClr val="accent2"/>
              </a:solidFill>
            </a:endParaRPr>
          </a:p>
        </p:txBody>
      </p:sp>
      <p:sp>
        <p:nvSpPr>
          <p:cNvPr id="3" name="Tijdelijke aanduiding voor inhoud 2"/>
          <p:cNvSpPr>
            <a:spLocks noGrp="1"/>
          </p:cNvSpPr>
          <p:nvPr>
            <p:ph idx="1"/>
          </p:nvPr>
        </p:nvSpPr>
        <p:spPr>
          <a:xfrm>
            <a:off x="467544" y="980728"/>
            <a:ext cx="8229600" cy="5733256"/>
          </a:xfrm>
        </p:spPr>
        <p:txBody>
          <a:bodyPr>
            <a:normAutofit fontScale="85000" lnSpcReduction="10000"/>
          </a:bodyPr>
          <a:lstStyle/>
          <a:p>
            <a:pPr>
              <a:buNone/>
            </a:pPr>
            <a:r>
              <a:rPr lang="nl-BE" dirty="0" smtClean="0"/>
              <a:t>Huidverzorging 20+ en 30+</a:t>
            </a:r>
          </a:p>
          <a:p>
            <a:pPr>
              <a:buNone/>
            </a:pPr>
            <a:r>
              <a:rPr lang="nl-BE" dirty="0" smtClean="0"/>
              <a:t>Ook geschikt voor de zeer gevoelige huid!</a:t>
            </a:r>
          </a:p>
          <a:p>
            <a:pPr>
              <a:buNone/>
            </a:pPr>
            <a:r>
              <a:rPr lang="nl-BE" dirty="0" smtClean="0"/>
              <a:t>Vrouwen </a:t>
            </a:r>
            <a:r>
              <a:rPr lang="nl-BE" dirty="0" err="1" smtClean="0"/>
              <a:t>én</a:t>
            </a:r>
            <a:r>
              <a:rPr lang="nl-BE" dirty="0" smtClean="0"/>
              <a:t> mannen</a:t>
            </a:r>
          </a:p>
          <a:p>
            <a:pPr>
              <a:buNone/>
            </a:pPr>
            <a:endParaRPr lang="nl-BE" dirty="0" smtClean="0"/>
          </a:p>
          <a:p>
            <a:pPr>
              <a:buNone/>
            </a:pPr>
            <a:r>
              <a:rPr lang="nl-BE" b="1" dirty="0" smtClean="0"/>
              <a:t>Complete </a:t>
            </a:r>
            <a:r>
              <a:rPr lang="nl-BE" b="1" dirty="0" err="1" smtClean="0"/>
              <a:t>reinigings</a:t>
            </a:r>
            <a:r>
              <a:rPr lang="nl-BE" b="1" dirty="0" smtClean="0"/>
              <a:t>- en verzorgingsset </a:t>
            </a:r>
            <a:r>
              <a:rPr lang="nl-BE" dirty="0" smtClean="0"/>
              <a:t>met een unieke</a:t>
            </a:r>
          </a:p>
          <a:p>
            <a:pPr>
              <a:buNone/>
            </a:pPr>
            <a:r>
              <a:rPr lang="nl-BE" dirty="0" smtClean="0"/>
              <a:t>formule van ingrediënten op basis van </a:t>
            </a:r>
            <a:r>
              <a:rPr lang="nl-BE" b="1" dirty="0" smtClean="0"/>
              <a:t>aloë </a:t>
            </a:r>
            <a:r>
              <a:rPr lang="nl-BE" b="1" dirty="0" err="1" smtClean="0"/>
              <a:t>vera</a:t>
            </a:r>
            <a:r>
              <a:rPr lang="nl-BE" dirty="0" smtClean="0"/>
              <a:t>,</a:t>
            </a:r>
          </a:p>
          <a:p>
            <a:pPr>
              <a:buNone/>
            </a:pPr>
            <a:r>
              <a:rPr lang="nl-BE" b="1" dirty="0" smtClean="0"/>
              <a:t>fruitextracten </a:t>
            </a:r>
            <a:r>
              <a:rPr lang="nl-BE" dirty="0" smtClean="0"/>
              <a:t>en andere </a:t>
            </a:r>
            <a:r>
              <a:rPr lang="nl-BE" b="1" dirty="0" smtClean="0"/>
              <a:t>vochtregulerende</a:t>
            </a:r>
          </a:p>
          <a:p>
            <a:pPr>
              <a:buNone/>
            </a:pPr>
            <a:r>
              <a:rPr lang="nl-BE" b="1" dirty="0" smtClean="0"/>
              <a:t>bestanddelen</a:t>
            </a:r>
            <a:r>
              <a:rPr lang="nl-BE" dirty="0" smtClean="0"/>
              <a:t>.</a:t>
            </a:r>
          </a:p>
          <a:p>
            <a:pPr>
              <a:buNone/>
            </a:pPr>
            <a:endParaRPr lang="nl-BE" dirty="0" smtClean="0"/>
          </a:p>
          <a:p>
            <a:pPr>
              <a:buNone/>
            </a:pPr>
            <a:r>
              <a:rPr lang="nl-BE" dirty="0" smtClean="0"/>
              <a:t>Pure producten, die de huid </a:t>
            </a:r>
            <a:r>
              <a:rPr lang="nl-BE" b="1" dirty="0" smtClean="0"/>
              <a:t>reinigen, </a:t>
            </a:r>
            <a:r>
              <a:rPr lang="nl-BE" b="1" dirty="0" err="1" smtClean="0"/>
              <a:t>hydrateren</a:t>
            </a:r>
            <a:r>
              <a:rPr lang="nl-BE" b="1" dirty="0" smtClean="0"/>
              <a:t>,</a:t>
            </a:r>
          </a:p>
          <a:p>
            <a:pPr>
              <a:buNone/>
            </a:pPr>
            <a:r>
              <a:rPr lang="nl-BE" b="1" dirty="0" smtClean="0"/>
              <a:t>verzorgen, herstellen en beschermen tegen schadelijke</a:t>
            </a:r>
          </a:p>
          <a:p>
            <a:pPr>
              <a:buNone/>
            </a:pPr>
            <a:r>
              <a:rPr lang="nl-BE" b="1" dirty="0" smtClean="0"/>
              <a:t>invloeden</a:t>
            </a:r>
            <a:r>
              <a:rPr lang="nl-BE" dirty="0" smtClean="0"/>
              <a:t> van buitenaf!</a:t>
            </a:r>
          </a:p>
          <a:p>
            <a:pPr>
              <a:buNone/>
            </a:pPr>
            <a:endParaRPr lang="nl-BE" dirty="0" smtClean="0"/>
          </a:p>
          <a:p>
            <a:pPr>
              <a:buNone/>
            </a:pPr>
            <a:endParaRPr lang="nl-BE" dirty="0" smtClean="0"/>
          </a:p>
          <a:p>
            <a:pPr>
              <a:buNone/>
            </a:pPr>
            <a:endParaRPr lang="nl-BE" dirty="0" smtClean="0"/>
          </a:p>
          <a:p>
            <a:pPr>
              <a:buNone/>
            </a:pPr>
            <a:endParaRPr lang="nl-B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tine\Documents\FOREVER\Forever leuk\aloe_fleur_de_jouvence-500x500.jpg"/>
          <p:cNvPicPr>
            <a:picLocks noGrp="1" noChangeAspect="1" noChangeArrowheads="1"/>
          </p:cNvPicPr>
          <p:nvPr>
            <p:ph idx="1"/>
          </p:nvPr>
        </p:nvPicPr>
        <p:blipFill>
          <a:blip r:embed="rId2" cstate="print"/>
          <a:srcRect/>
          <a:stretch>
            <a:fillRect/>
          </a:stretch>
        </p:blipFill>
        <p:spPr bwMode="auto">
          <a:xfrm>
            <a:off x="1907704" y="764704"/>
            <a:ext cx="5400600" cy="3456384"/>
          </a:xfrm>
          <a:prstGeom prst="rect">
            <a:avLst/>
          </a:prstGeom>
          <a:noFill/>
        </p:spPr>
      </p:pic>
      <p:sp>
        <p:nvSpPr>
          <p:cNvPr id="5" name="Tekstvak 4"/>
          <p:cNvSpPr txBox="1"/>
          <p:nvPr/>
        </p:nvSpPr>
        <p:spPr>
          <a:xfrm>
            <a:off x="683568" y="4221088"/>
            <a:ext cx="7920880" cy="2862322"/>
          </a:xfrm>
          <a:prstGeom prst="rect">
            <a:avLst/>
          </a:prstGeom>
          <a:noFill/>
        </p:spPr>
        <p:txBody>
          <a:bodyPr wrap="square" rtlCol="0">
            <a:spAutoFit/>
          </a:bodyPr>
          <a:lstStyle/>
          <a:p>
            <a:endParaRPr lang="nl-BE" dirty="0" smtClean="0"/>
          </a:p>
          <a:p>
            <a:pPr marL="2171700" lvl="4" indent="-342900">
              <a:buAutoNum type="arabicParenR"/>
            </a:pPr>
            <a:r>
              <a:rPr lang="nl-BE" sz="2400" dirty="0" err="1" smtClean="0"/>
              <a:t>Aloe</a:t>
            </a:r>
            <a:r>
              <a:rPr lang="nl-BE" sz="2400" dirty="0" smtClean="0"/>
              <a:t> </a:t>
            </a:r>
            <a:r>
              <a:rPr lang="nl-BE" sz="2400" dirty="0" err="1" smtClean="0"/>
              <a:t>Cleanser</a:t>
            </a:r>
            <a:r>
              <a:rPr lang="nl-BE" sz="2400" dirty="0" smtClean="0"/>
              <a:t> / Reinigingslotion</a:t>
            </a:r>
          </a:p>
          <a:p>
            <a:pPr marL="2171700" lvl="4" indent="-342900">
              <a:buAutoNum type="arabicParenR"/>
            </a:pPr>
            <a:r>
              <a:rPr lang="nl-BE" sz="2400" dirty="0" smtClean="0"/>
              <a:t>Hydraterende Toner</a:t>
            </a:r>
          </a:p>
          <a:p>
            <a:pPr marL="2171700" lvl="4" indent="-342900">
              <a:buAutoNum type="arabicParenR"/>
            </a:pPr>
            <a:r>
              <a:rPr lang="nl-BE" sz="2400" dirty="0" smtClean="0"/>
              <a:t>Verstevigende Daglotion</a:t>
            </a:r>
          </a:p>
          <a:p>
            <a:pPr marL="2171700" lvl="4" indent="-342900">
              <a:buAutoNum type="arabicParenR"/>
            </a:pPr>
            <a:r>
              <a:rPr lang="nl-BE" sz="2400" dirty="0" smtClean="0"/>
              <a:t>Herstellende Nachtcrème</a:t>
            </a:r>
          </a:p>
          <a:p>
            <a:pPr marL="2171700" lvl="4" indent="-342900">
              <a:buAutoNum type="arabicParenR"/>
            </a:pPr>
            <a:r>
              <a:rPr lang="nl-BE" sz="2400" dirty="0" err="1" smtClean="0"/>
              <a:t>Mask</a:t>
            </a:r>
            <a:r>
              <a:rPr lang="nl-BE" sz="2400" dirty="0" smtClean="0"/>
              <a:t> </a:t>
            </a:r>
            <a:r>
              <a:rPr lang="nl-BE" sz="2400" dirty="0" err="1" smtClean="0"/>
              <a:t>powder</a:t>
            </a:r>
            <a:endParaRPr lang="nl-BE" sz="2400" dirty="0" smtClean="0"/>
          </a:p>
          <a:p>
            <a:pPr marL="2171700" lvl="4" indent="-342900">
              <a:buAutoNum type="arabicParenR"/>
            </a:pPr>
            <a:r>
              <a:rPr lang="nl-BE" sz="2400" dirty="0" err="1" smtClean="0"/>
              <a:t>Aloe</a:t>
            </a:r>
            <a:r>
              <a:rPr lang="nl-BE" sz="2400" dirty="0" smtClean="0"/>
              <a:t> Activator</a:t>
            </a:r>
          </a:p>
          <a:p>
            <a:pPr marL="342900" indent="-342900">
              <a:buAutoNum type="arabicParenR"/>
            </a:pPr>
            <a:endParaRPr lang="nl-BE" dirty="0" smtClean="0"/>
          </a:p>
        </p:txBody>
      </p:sp>
      <p:sp>
        <p:nvSpPr>
          <p:cNvPr id="6" name="Tekstvak 5"/>
          <p:cNvSpPr txBox="1"/>
          <p:nvPr/>
        </p:nvSpPr>
        <p:spPr>
          <a:xfrm>
            <a:off x="2771800" y="188640"/>
            <a:ext cx="3672408" cy="584775"/>
          </a:xfrm>
          <a:prstGeom prst="rect">
            <a:avLst/>
          </a:prstGeom>
          <a:noFill/>
        </p:spPr>
        <p:txBody>
          <a:bodyPr wrap="square" rtlCol="0">
            <a:spAutoFit/>
          </a:bodyPr>
          <a:lstStyle/>
          <a:p>
            <a:r>
              <a:rPr lang="nl-BE" sz="3200" b="1" dirty="0" smtClean="0">
                <a:solidFill>
                  <a:schemeClr val="accent2"/>
                </a:solidFill>
              </a:rPr>
              <a:t>Fleur de </a:t>
            </a:r>
            <a:r>
              <a:rPr lang="nl-BE" sz="3200" b="1" dirty="0" err="1" smtClean="0">
                <a:solidFill>
                  <a:schemeClr val="accent2"/>
                </a:solidFill>
              </a:rPr>
              <a:t>Jouvence</a:t>
            </a:r>
            <a:endParaRPr lang="nl-BE" sz="3200" b="1" dirty="0">
              <a:solidFill>
                <a:schemeClr val="accen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martine\Documents\FOREVER\Forever leuk\sol_forever_aloe-scrub_flp238_1.jpg"/>
          <p:cNvPicPr>
            <a:picLocks noChangeAspect="1" noChangeArrowheads="1"/>
          </p:cNvPicPr>
          <p:nvPr/>
        </p:nvPicPr>
        <p:blipFill>
          <a:blip r:embed="rId2" cstate="print"/>
          <a:srcRect/>
          <a:stretch>
            <a:fillRect/>
          </a:stretch>
        </p:blipFill>
        <p:spPr bwMode="auto">
          <a:xfrm>
            <a:off x="395536" y="404664"/>
            <a:ext cx="1650042" cy="3816424"/>
          </a:xfrm>
          <a:prstGeom prst="rect">
            <a:avLst/>
          </a:prstGeom>
          <a:noFill/>
        </p:spPr>
      </p:pic>
      <p:pic>
        <p:nvPicPr>
          <p:cNvPr id="2053" name="Picture 5" descr="C:\Users\martine\Documents\FOREVER\Forever leuk\alpha-e-factor-563x1000-hi.jpg"/>
          <p:cNvPicPr>
            <a:picLocks noChangeAspect="1" noChangeArrowheads="1"/>
          </p:cNvPicPr>
          <p:nvPr/>
        </p:nvPicPr>
        <p:blipFill>
          <a:blip r:embed="rId3" cstate="print"/>
          <a:srcRect/>
          <a:stretch>
            <a:fillRect/>
          </a:stretch>
        </p:blipFill>
        <p:spPr bwMode="auto">
          <a:xfrm>
            <a:off x="6012160" y="476672"/>
            <a:ext cx="2108106" cy="3744416"/>
          </a:xfrm>
          <a:prstGeom prst="rect">
            <a:avLst/>
          </a:prstGeom>
          <a:noFill/>
        </p:spPr>
      </p:pic>
      <p:pic>
        <p:nvPicPr>
          <p:cNvPr id="2054" name="Picture 6" descr="C:\Users\martine\Documents\FOREVER\Forever leuk\unit_XL_6336401_1966500298_32012.jpg"/>
          <p:cNvPicPr>
            <a:picLocks noGrp="1" noChangeAspect="1" noChangeArrowheads="1"/>
          </p:cNvPicPr>
          <p:nvPr>
            <p:ph idx="1"/>
          </p:nvPr>
        </p:nvPicPr>
        <p:blipFill>
          <a:blip r:embed="rId4" cstate="print"/>
          <a:srcRect/>
          <a:stretch>
            <a:fillRect/>
          </a:stretch>
        </p:blipFill>
        <p:spPr bwMode="auto">
          <a:xfrm>
            <a:off x="3203848" y="332656"/>
            <a:ext cx="1762757" cy="3888432"/>
          </a:xfrm>
          <a:prstGeom prst="rect">
            <a:avLst/>
          </a:prstGeom>
          <a:noFill/>
        </p:spPr>
      </p:pic>
      <p:sp>
        <p:nvSpPr>
          <p:cNvPr id="10" name="Tekstvak 9"/>
          <p:cNvSpPr txBox="1"/>
          <p:nvPr/>
        </p:nvSpPr>
        <p:spPr>
          <a:xfrm>
            <a:off x="179512" y="4365104"/>
            <a:ext cx="2376264" cy="1477328"/>
          </a:xfrm>
          <a:prstGeom prst="rect">
            <a:avLst/>
          </a:prstGeom>
          <a:noFill/>
        </p:spPr>
        <p:txBody>
          <a:bodyPr wrap="square" rtlCol="0">
            <a:spAutoFit/>
          </a:bodyPr>
          <a:lstStyle/>
          <a:p>
            <a:r>
              <a:rPr lang="nl-BE" b="1" dirty="0" err="1" smtClean="0"/>
              <a:t>Aloe</a:t>
            </a:r>
            <a:r>
              <a:rPr lang="nl-BE" b="1" dirty="0" smtClean="0"/>
              <a:t> </a:t>
            </a:r>
            <a:r>
              <a:rPr lang="nl-BE" b="1" dirty="0" err="1" smtClean="0"/>
              <a:t>Scrub</a:t>
            </a:r>
            <a:r>
              <a:rPr lang="nl-BE" b="1" dirty="0" smtClean="0"/>
              <a:t>:</a:t>
            </a:r>
          </a:p>
          <a:p>
            <a:r>
              <a:rPr lang="nl-BE" dirty="0" smtClean="0"/>
              <a:t>Milde dieptereiniging</a:t>
            </a:r>
          </a:p>
          <a:p>
            <a:r>
              <a:rPr lang="nl-BE" dirty="0" smtClean="0"/>
              <a:t>Verwijdert vuil en</a:t>
            </a:r>
          </a:p>
          <a:p>
            <a:r>
              <a:rPr lang="nl-BE" dirty="0" smtClean="0"/>
              <a:t>dode huidcellen</a:t>
            </a:r>
          </a:p>
          <a:p>
            <a:r>
              <a:rPr lang="nl-BE" dirty="0" smtClean="0"/>
              <a:t>Met fijne </a:t>
            </a:r>
            <a:r>
              <a:rPr lang="nl-BE" dirty="0" err="1" smtClean="0"/>
              <a:t>Jojobakorrels</a:t>
            </a:r>
            <a:endParaRPr lang="nl-BE" dirty="0"/>
          </a:p>
        </p:txBody>
      </p:sp>
      <p:sp>
        <p:nvSpPr>
          <p:cNvPr id="11" name="Tekstvak 10"/>
          <p:cNvSpPr txBox="1"/>
          <p:nvPr/>
        </p:nvSpPr>
        <p:spPr>
          <a:xfrm>
            <a:off x="2771800" y="4365104"/>
            <a:ext cx="2700291" cy="2862322"/>
          </a:xfrm>
          <a:prstGeom prst="rect">
            <a:avLst/>
          </a:prstGeom>
          <a:noFill/>
        </p:spPr>
        <p:txBody>
          <a:bodyPr wrap="none" rtlCol="0">
            <a:spAutoFit/>
          </a:bodyPr>
          <a:lstStyle/>
          <a:p>
            <a:r>
              <a:rPr lang="nl-BE" b="1" dirty="0" smtClean="0"/>
              <a:t>Hand&amp;Face Soap:</a:t>
            </a:r>
          </a:p>
          <a:p>
            <a:r>
              <a:rPr lang="nl-BE" dirty="0" smtClean="0"/>
              <a:t>Zachte reinigende </a:t>
            </a:r>
            <a:r>
              <a:rPr lang="nl-BE" dirty="0" err="1" smtClean="0"/>
              <a:t>cleanser</a:t>
            </a:r>
            <a:endParaRPr lang="nl-BE" dirty="0" smtClean="0"/>
          </a:p>
          <a:p>
            <a:r>
              <a:rPr lang="nl-BE" dirty="0" smtClean="0"/>
              <a:t>Droogt de huid niet uit </a:t>
            </a:r>
          </a:p>
          <a:p>
            <a:r>
              <a:rPr lang="nl-BE" dirty="0" smtClean="0"/>
              <a:t>Herstelt de vochtbalans</a:t>
            </a:r>
          </a:p>
          <a:p>
            <a:r>
              <a:rPr lang="nl-BE" dirty="0" smtClean="0"/>
              <a:t>Voor ieder huidtype </a:t>
            </a:r>
          </a:p>
          <a:p>
            <a:endParaRPr lang="nl-BE" dirty="0" smtClean="0"/>
          </a:p>
          <a:p>
            <a:r>
              <a:rPr lang="nl-BE" dirty="0" smtClean="0"/>
              <a:t>Ook ideaal in de douche,</a:t>
            </a:r>
          </a:p>
          <a:p>
            <a:r>
              <a:rPr lang="nl-BE" dirty="0" smtClean="0"/>
              <a:t>Voor kleine kindjes..</a:t>
            </a:r>
          </a:p>
          <a:p>
            <a:endParaRPr lang="nl-BE" dirty="0" smtClean="0"/>
          </a:p>
          <a:p>
            <a:endParaRPr lang="nl-BE" dirty="0" smtClean="0"/>
          </a:p>
        </p:txBody>
      </p:sp>
      <p:sp>
        <p:nvSpPr>
          <p:cNvPr id="12" name="Tekstvak 11"/>
          <p:cNvSpPr txBox="1"/>
          <p:nvPr/>
        </p:nvSpPr>
        <p:spPr>
          <a:xfrm>
            <a:off x="5868144" y="4365104"/>
            <a:ext cx="3146631" cy="2031325"/>
          </a:xfrm>
          <a:prstGeom prst="rect">
            <a:avLst/>
          </a:prstGeom>
          <a:noFill/>
        </p:spPr>
        <p:txBody>
          <a:bodyPr wrap="none" rtlCol="0">
            <a:spAutoFit/>
          </a:bodyPr>
          <a:lstStyle/>
          <a:p>
            <a:r>
              <a:rPr lang="nl-BE" b="1" dirty="0" err="1" smtClean="0"/>
              <a:t>Alpha</a:t>
            </a:r>
            <a:r>
              <a:rPr lang="nl-BE" b="1" dirty="0" smtClean="0"/>
              <a:t> – E Factor:</a:t>
            </a:r>
          </a:p>
          <a:p>
            <a:r>
              <a:rPr lang="nl-BE" dirty="0" smtClean="0"/>
              <a:t>Voedend en verzachtend</a:t>
            </a:r>
          </a:p>
          <a:p>
            <a:r>
              <a:rPr lang="nl-BE" dirty="0" smtClean="0"/>
              <a:t>Bevordert de elasticiteit</a:t>
            </a:r>
          </a:p>
          <a:p>
            <a:r>
              <a:rPr lang="nl-BE" dirty="0" smtClean="0"/>
              <a:t>Beschermt tegen vrije radicalen</a:t>
            </a:r>
          </a:p>
          <a:p>
            <a:r>
              <a:rPr lang="nl-BE" dirty="0" smtClean="0"/>
              <a:t>‘Droge’ olie</a:t>
            </a:r>
          </a:p>
          <a:p>
            <a:r>
              <a:rPr lang="nl-BE" dirty="0" smtClean="0"/>
              <a:t>Rijk aan Vitamine A, C en E</a:t>
            </a:r>
          </a:p>
          <a:p>
            <a:r>
              <a:rPr lang="nl-BE" dirty="0" smtClean="0"/>
              <a:t>Etherische oliën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chemeClr val="accent2"/>
                </a:solidFill>
              </a:rPr>
              <a:t>Wie zijn we?</a:t>
            </a:r>
            <a:endParaRPr lang="nl-BE" b="1" dirty="0">
              <a:solidFill>
                <a:schemeClr val="accent2"/>
              </a:solidFill>
            </a:endParaRPr>
          </a:p>
        </p:txBody>
      </p:sp>
      <p:sp>
        <p:nvSpPr>
          <p:cNvPr id="3" name="Tijdelijke aanduiding voor inhoud 2"/>
          <p:cNvSpPr>
            <a:spLocks noGrp="1"/>
          </p:cNvSpPr>
          <p:nvPr>
            <p:ph idx="1"/>
          </p:nvPr>
        </p:nvSpPr>
        <p:spPr>
          <a:xfrm>
            <a:off x="395536" y="1412776"/>
            <a:ext cx="8352928" cy="3024336"/>
          </a:xfrm>
        </p:spPr>
        <p:txBody>
          <a:bodyPr/>
          <a:lstStyle/>
          <a:p>
            <a:pPr algn="ctr">
              <a:buNone/>
            </a:pPr>
            <a:r>
              <a:rPr lang="nl-BE" dirty="0" smtClean="0"/>
              <a:t> 	</a:t>
            </a:r>
            <a:br>
              <a:rPr lang="nl-BE" dirty="0" smtClean="0"/>
            </a:br>
            <a:r>
              <a:rPr lang="nl-BE" dirty="0" smtClean="0"/>
              <a:t>Een </a:t>
            </a:r>
            <a:r>
              <a:rPr lang="nl-BE" b="1" dirty="0" smtClean="0"/>
              <a:t>enthousiast TEAM </a:t>
            </a:r>
            <a:r>
              <a:rPr lang="nl-BE" dirty="0" smtClean="0"/>
              <a:t>van </a:t>
            </a:r>
            <a:br>
              <a:rPr lang="nl-BE" dirty="0" smtClean="0"/>
            </a:br>
            <a:r>
              <a:rPr lang="nl-BE" b="1" dirty="0" smtClean="0"/>
              <a:t>zelfstandige distributeurs </a:t>
            </a:r>
            <a:r>
              <a:rPr lang="nl-BE" dirty="0" smtClean="0"/>
              <a:t/>
            </a:r>
            <a:br>
              <a:rPr lang="nl-BE" dirty="0" smtClean="0"/>
            </a:br>
            <a:r>
              <a:rPr lang="nl-BE" dirty="0" smtClean="0"/>
              <a:t>onder de veilige koepel van </a:t>
            </a:r>
            <a:br>
              <a:rPr lang="nl-BE" dirty="0" smtClean="0"/>
            </a:br>
            <a:r>
              <a:rPr lang="nl-BE" b="1" dirty="0" err="1" smtClean="0"/>
              <a:t>Forever</a:t>
            </a:r>
            <a:r>
              <a:rPr lang="nl-BE" b="1" dirty="0" smtClean="0"/>
              <a:t> Living </a:t>
            </a:r>
            <a:r>
              <a:rPr lang="nl-BE" b="1" dirty="0" err="1" smtClean="0"/>
              <a:t>Products</a:t>
            </a:r>
            <a:endParaRPr lang="nl-BE" b="1" dirty="0" smtClean="0"/>
          </a:p>
          <a:p>
            <a:pPr algn="ctr">
              <a:buNone/>
            </a:pPr>
            <a:endParaRPr lang="nl-BE" b="1" dirty="0" smtClean="0"/>
          </a:p>
          <a:p>
            <a:pPr algn="ctr">
              <a:buNone/>
            </a:pPr>
            <a:endParaRPr lang="nl-BE" b="1" dirty="0"/>
          </a:p>
        </p:txBody>
      </p:sp>
      <p:pic>
        <p:nvPicPr>
          <p:cNvPr id="1027" name="Picture 3" descr="C:\Users\martine\Pictures\image-title.png"/>
          <p:cNvPicPr>
            <a:picLocks noChangeAspect="1" noChangeArrowheads="1"/>
          </p:cNvPicPr>
          <p:nvPr/>
        </p:nvPicPr>
        <p:blipFill>
          <a:blip r:embed="rId2" cstate="print"/>
          <a:srcRect/>
          <a:stretch>
            <a:fillRect/>
          </a:stretch>
        </p:blipFill>
        <p:spPr bwMode="auto">
          <a:xfrm>
            <a:off x="683568" y="4581128"/>
            <a:ext cx="7875794" cy="196894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0"/>
            <a:ext cx="8229600" cy="1143000"/>
          </a:xfrm>
        </p:spPr>
        <p:txBody>
          <a:bodyPr/>
          <a:lstStyle/>
          <a:p>
            <a:r>
              <a:rPr lang="nl-BE" b="1" dirty="0" err="1" smtClean="0">
                <a:solidFill>
                  <a:schemeClr val="accent2"/>
                </a:solidFill>
              </a:rPr>
              <a:t>Sonya</a:t>
            </a:r>
            <a:r>
              <a:rPr lang="nl-BE" b="1" dirty="0" smtClean="0">
                <a:solidFill>
                  <a:schemeClr val="accent2"/>
                </a:solidFill>
              </a:rPr>
              <a:t> Skin Care </a:t>
            </a:r>
            <a:r>
              <a:rPr lang="nl-BE" b="1" dirty="0" err="1" smtClean="0">
                <a:solidFill>
                  <a:schemeClr val="accent2"/>
                </a:solidFill>
              </a:rPr>
              <a:t>Collection</a:t>
            </a:r>
            <a:endParaRPr lang="nl-BE" b="1" dirty="0">
              <a:solidFill>
                <a:schemeClr val="accent2"/>
              </a:solidFill>
            </a:endParaRPr>
          </a:p>
        </p:txBody>
      </p:sp>
      <p:sp>
        <p:nvSpPr>
          <p:cNvPr id="3" name="Tijdelijke aanduiding voor inhoud 2"/>
          <p:cNvSpPr>
            <a:spLocks noGrp="1"/>
          </p:cNvSpPr>
          <p:nvPr>
            <p:ph idx="1"/>
          </p:nvPr>
        </p:nvSpPr>
        <p:spPr>
          <a:xfrm>
            <a:off x="395536" y="1124744"/>
            <a:ext cx="9144000" cy="5112568"/>
          </a:xfrm>
        </p:spPr>
        <p:txBody>
          <a:bodyPr>
            <a:normAutofit/>
          </a:bodyPr>
          <a:lstStyle/>
          <a:p>
            <a:pPr>
              <a:buNone/>
            </a:pPr>
            <a:endParaRPr lang="nl-BE" dirty="0" smtClean="0"/>
          </a:p>
          <a:p>
            <a:pPr>
              <a:buNone/>
            </a:pPr>
            <a:r>
              <a:rPr lang="nl-BE" dirty="0" smtClean="0"/>
              <a:t>Huidverzorging voor de rijpere huid (40+)</a:t>
            </a:r>
          </a:p>
          <a:p>
            <a:pPr>
              <a:buNone/>
            </a:pPr>
            <a:r>
              <a:rPr lang="nl-BE" dirty="0" smtClean="0"/>
              <a:t>Ook geschikt voor de zeer gevoelige huid!</a:t>
            </a:r>
          </a:p>
          <a:p>
            <a:pPr>
              <a:buNone/>
            </a:pPr>
            <a:r>
              <a:rPr lang="nl-BE" dirty="0" smtClean="0"/>
              <a:t>Voor een jongere en vitale uitstraling</a:t>
            </a:r>
          </a:p>
          <a:p>
            <a:pPr>
              <a:buNone/>
            </a:pPr>
            <a:endParaRPr lang="nl-BE" dirty="0" smtClean="0"/>
          </a:p>
          <a:p>
            <a:pPr>
              <a:buNone/>
            </a:pPr>
            <a:r>
              <a:rPr lang="nl-BE" dirty="0" smtClean="0"/>
              <a:t>Een unieke verzorgingsset voor het </a:t>
            </a:r>
            <a:r>
              <a:rPr lang="nl-BE" b="1" dirty="0" smtClean="0"/>
              <a:t>mild reinigen,</a:t>
            </a:r>
          </a:p>
          <a:p>
            <a:pPr>
              <a:buNone/>
            </a:pPr>
            <a:r>
              <a:rPr lang="nl-BE" b="1" dirty="0" smtClean="0"/>
              <a:t>verzorgen, </a:t>
            </a:r>
            <a:r>
              <a:rPr lang="nl-BE" b="1" dirty="0" err="1" smtClean="0"/>
              <a:t>hydrateren</a:t>
            </a:r>
            <a:r>
              <a:rPr lang="nl-BE" b="1" dirty="0" smtClean="0"/>
              <a:t>, verstevigen en</a:t>
            </a:r>
          </a:p>
          <a:p>
            <a:pPr>
              <a:buNone/>
            </a:pPr>
            <a:r>
              <a:rPr lang="nl-BE" b="1" dirty="0" smtClean="0"/>
              <a:t>beschermen van de huid</a:t>
            </a:r>
            <a:r>
              <a:rPr lang="nl-BE" dirty="0" smtClean="0"/>
              <a:t>.</a:t>
            </a:r>
          </a:p>
          <a:p>
            <a:pPr>
              <a:buNone/>
            </a:pPr>
            <a:endParaRPr lang="nl-BE"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88640"/>
            <a:ext cx="8229600" cy="6480720"/>
          </a:xfrm>
        </p:spPr>
        <p:txBody>
          <a:bodyPr>
            <a:normAutofit fontScale="55000" lnSpcReduction="20000"/>
          </a:bodyPr>
          <a:lstStyle/>
          <a:p>
            <a:pPr algn="ctr">
              <a:buNone/>
            </a:pPr>
            <a:r>
              <a:rPr lang="nl-BE" sz="5100" dirty="0" smtClean="0"/>
              <a:t>De hoogwaardige </a:t>
            </a:r>
            <a:r>
              <a:rPr lang="nl-BE" sz="5100" b="1" dirty="0" smtClean="0"/>
              <a:t>ingrediënten vullen elkaar aan </a:t>
            </a:r>
            <a:br>
              <a:rPr lang="nl-BE" sz="5100" b="1" dirty="0" smtClean="0"/>
            </a:br>
            <a:r>
              <a:rPr lang="nl-BE" sz="5100" b="1" dirty="0" smtClean="0"/>
              <a:t>en versterken elkaar</a:t>
            </a:r>
            <a:r>
              <a:rPr lang="nl-BE" sz="5100" dirty="0" smtClean="0"/>
              <a:t> in hun werking!</a:t>
            </a:r>
          </a:p>
          <a:p>
            <a:pPr>
              <a:buNone/>
            </a:pPr>
            <a:endParaRPr lang="nl-BE" dirty="0" smtClean="0"/>
          </a:p>
          <a:p>
            <a:pPr>
              <a:buNone/>
            </a:pPr>
            <a:r>
              <a:rPr lang="nl-BE" b="1" dirty="0" smtClean="0"/>
              <a:t>Aloë </a:t>
            </a:r>
            <a:r>
              <a:rPr lang="nl-BE" b="1" dirty="0" err="1" smtClean="0"/>
              <a:t>vera</a:t>
            </a:r>
            <a:r>
              <a:rPr lang="nl-BE" b="1" dirty="0" smtClean="0"/>
              <a:t> </a:t>
            </a:r>
            <a:r>
              <a:rPr lang="nl-BE" dirty="0" smtClean="0"/>
              <a:t>			</a:t>
            </a:r>
            <a:r>
              <a:rPr lang="nl-BE" b="1" dirty="0" smtClean="0"/>
              <a:t>Citroen</a:t>
            </a:r>
          </a:p>
          <a:p>
            <a:pPr>
              <a:buFontTx/>
              <a:buChar char="-"/>
            </a:pPr>
            <a:r>
              <a:rPr lang="nl-BE" dirty="0" smtClean="0"/>
              <a:t>Reinigend			-  Effectief tegen onzuiverheden</a:t>
            </a:r>
          </a:p>
          <a:p>
            <a:pPr>
              <a:buFontTx/>
              <a:buChar char="-"/>
            </a:pPr>
            <a:r>
              <a:rPr lang="nl-BE" dirty="0" smtClean="0"/>
              <a:t>Huidherstellend			-  Antiseptische werking</a:t>
            </a:r>
          </a:p>
          <a:p>
            <a:pPr>
              <a:buFontTx/>
              <a:buChar char="-"/>
            </a:pPr>
            <a:r>
              <a:rPr lang="nl-BE" dirty="0" smtClean="0"/>
              <a:t>Hydraterend			-  Samentrekkende werking</a:t>
            </a:r>
          </a:p>
          <a:p>
            <a:pPr>
              <a:buFontTx/>
              <a:buChar char="-"/>
            </a:pPr>
            <a:r>
              <a:rPr lang="nl-BE" dirty="0" smtClean="0"/>
              <a:t>Versterkt immuunsysteem	-  Versterkt wanden van de haarvaten (Vit C)</a:t>
            </a:r>
          </a:p>
          <a:p>
            <a:pPr>
              <a:buNone/>
            </a:pPr>
            <a:endParaRPr lang="nl-BE" dirty="0" smtClean="0"/>
          </a:p>
          <a:p>
            <a:pPr>
              <a:buNone/>
            </a:pPr>
            <a:r>
              <a:rPr lang="nl-BE" b="1" dirty="0" smtClean="0"/>
              <a:t>Witte thee</a:t>
            </a:r>
            <a:r>
              <a:rPr lang="nl-BE" dirty="0" smtClean="0"/>
              <a:t>			</a:t>
            </a:r>
            <a:r>
              <a:rPr lang="nl-BE" b="1" dirty="0" smtClean="0"/>
              <a:t>Fruitextracten</a:t>
            </a:r>
          </a:p>
          <a:p>
            <a:pPr>
              <a:buFontTx/>
              <a:buChar char="-"/>
            </a:pPr>
            <a:r>
              <a:rPr lang="nl-BE" dirty="0" smtClean="0"/>
              <a:t>Herstelt de vochtbalans 		- Verzorgend</a:t>
            </a:r>
          </a:p>
          <a:p>
            <a:pPr>
              <a:buFontTx/>
              <a:buChar char="-"/>
            </a:pPr>
            <a:r>
              <a:rPr lang="nl-BE" dirty="0" err="1" smtClean="0"/>
              <a:t>Antioxidante</a:t>
            </a:r>
            <a:r>
              <a:rPr lang="nl-BE" dirty="0" smtClean="0"/>
              <a:t> werking</a:t>
            </a:r>
          </a:p>
          <a:p>
            <a:pPr>
              <a:buFontTx/>
              <a:buChar char="-"/>
            </a:pPr>
            <a:r>
              <a:rPr lang="nl-BE" dirty="0" smtClean="0"/>
              <a:t>Bescherming UVA en UVB		</a:t>
            </a:r>
            <a:r>
              <a:rPr lang="nl-BE" b="1" dirty="0" err="1" smtClean="0"/>
              <a:t>Arginine</a:t>
            </a:r>
            <a:endParaRPr lang="nl-BE" b="1" dirty="0" smtClean="0"/>
          </a:p>
          <a:p>
            <a:pPr>
              <a:buFontTx/>
              <a:buChar char="-"/>
            </a:pPr>
            <a:r>
              <a:rPr lang="nl-BE" dirty="0" smtClean="0"/>
              <a:t>Verhoogt de elasticiteit 		- Zorgt voor betere doorbloeding</a:t>
            </a:r>
          </a:p>
          <a:p>
            <a:pPr>
              <a:buFontTx/>
              <a:buChar char="-"/>
            </a:pPr>
            <a:r>
              <a:rPr lang="nl-BE" dirty="0" smtClean="0"/>
              <a:t>Versterkt immuunsysteem</a:t>
            </a:r>
          </a:p>
          <a:p>
            <a:pPr>
              <a:buFontTx/>
              <a:buChar char="-"/>
            </a:pPr>
            <a:r>
              <a:rPr lang="nl-BE" dirty="0" smtClean="0"/>
              <a:t>Ontspant de huid		</a:t>
            </a:r>
            <a:r>
              <a:rPr lang="nl-BE" b="1" dirty="0" smtClean="0"/>
              <a:t>Collageen en </a:t>
            </a:r>
            <a:r>
              <a:rPr lang="nl-BE" b="1" dirty="0" err="1" smtClean="0"/>
              <a:t>Elastine</a:t>
            </a:r>
            <a:endParaRPr lang="nl-BE" b="1" dirty="0" smtClean="0"/>
          </a:p>
          <a:p>
            <a:pPr>
              <a:buNone/>
            </a:pPr>
            <a:r>
              <a:rPr lang="nl-BE" dirty="0" smtClean="0"/>
              <a:t> 					- Bevordert de elasticiteit van de huid</a:t>
            </a:r>
          </a:p>
          <a:p>
            <a:pPr>
              <a:buNone/>
            </a:pPr>
            <a:r>
              <a:rPr lang="nl-BE" b="1" dirty="0" smtClean="0"/>
              <a:t>Mimosa</a:t>
            </a:r>
          </a:p>
          <a:p>
            <a:pPr>
              <a:buFontTx/>
              <a:buChar char="-"/>
            </a:pPr>
            <a:r>
              <a:rPr lang="nl-BE" dirty="0" smtClean="0"/>
              <a:t>Zacht voor elk huidtype</a:t>
            </a:r>
          </a:p>
          <a:p>
            <a:pPr>
              <a:buFontTx/>
              <a:buChar char="-"/>
            </a:pPr>
            <a:r>
              <a:rPr lang="nl-BE" dirty="0" smtClean="0"/>
              <a:t>Vochtregulerend</a:t>
            </a:r>
          </a:p>
          <a:p>
            <a:pPr>
              <a:buFontTx/>
              <a:buChar char="-"/>
            </a:pPr>
            <a:r>
              <a:rPr lang="nl-BE" dirty="0" smtClean="0"/>
              <a:t>Verstevigend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tine\Documents\FOREVER\Forever leuk\wspaniale zdjecie sonya skin aloe vera forever.jpg"/>
          <p:cNvPicPr>
            <a:picLocks noChangeAspect="1" noChangeArrowheads="1"/>
          </p:cNvPicPr>
          <p:nvPr/>
        </p:nvPicPr>
        <p:blipFill>
          <a:blip r:embed="rId2" cstate="print"/>
          <a:srcRect/>
          <a:stretch>
            <a:fillRect/>
          </a:stretch>
        </p:blipFill>
        <p:spPr bwMode="auto">
          <a:xfrm>
            <a:off x="1043608" y="769493"/>
            <a:ext cx="6877909" cy="3667620"/>
          </a:xfrm>
          <a:prstGeom prst="rect">
            <a:avLst/>
          </a:prstGeom>
          <a:noFill/>
        </p:spPr>
      </p:pic>
      <p:sp>
        <p:nvSpPr>
          <p:cNvPr id="5" name="Tekstvak 4"/>
          <p:cNvSpPr txBox="1"/>
          <p:nvPr/>
        </p:nvSpPr>
        <p:spPr>
          <a:xfrm>
            <a:off x="2483768" y="4509120"/>
            <a:ext cx="5472608" cy="1938992"/>
          </a:xfrm>
          <a:prstGeom prst="rect">
            <a:avLst/>
          </a:prstGeom>
          <a:noFill/>
        </p:spPr>
        <p:txBody>
          <a:bodyPr wrap="square" rtlCol="0">
            <a:spAutoFit/>
          </a:bodyPr>
          <a:lstStyle/>
          <a:p>
            <a:pPr marL="342900" indent="-342900">
              <a:buAutoNum type="arabicParenR"/>
            </a:pPr>
            <a:r>
              <a:rPr lang="nl-BE" sz="2400" dirty="0" err="1" smtClean="0"/>
              <a:t>Purifying</a:t>
            </a:r>
            <a:r>
              <a:rPr lang="nl-BE" sz="2400" dirty="0" smtClean="0"/>
              <a:t> </a:t>
            </a:r>
            <a:r>
              <a:rPr lang="nl-BE" sz="2400" dirty="0" err="1" smtClean="0"/>
              <a:t>Cleanser</a:t>
            </a:r>
            <a:r>
              <a:rPr lang="nl-BE" sz="2400" dirty="0" smtClean="0"/>
              <a:t> </a:t>
            </a:r>
          </a:p>
          <a:p>
            <a:pPr marL="342900" indent="-342900">
              <a:buAutoNum type="arabicParenR"/>
            </a:pPr>
            <a:r>
              <a:rPr lang="nl-BE" sz="2400" dirty="0" err="1" smtClean="0"/>
              <a:t>Deep-Cleansing</a:t>
            </a:r>
            <a:r>
              <a:rPr lang="nl-BE" sz="2400" dirty="0" smtClean="0"/>
              <a:t> </a:t>
            </a:r>
            <a:r>
              <a:rPr lang="nl-BE" sz="2400" dirty="0" err="1" smtClean="0"/>
              <a:t>Exfoliator</a:t>
            </a:r>
            <a:endParaRPr lang="nl-BE" sz="2400" dirty="0" smtClean="0"/>
          </a:p>
          <a:p>
            <a:pPr marL="342900" indent="-342900">
              <a:buAutoNum type="arabicParenR"/>
            </a:pPr>
            <a:r>
              <a:rPr lang="nl-BE" sz="2400" dirty="0" err="1" smtClean="0"/>
              <a:t>Refreshing</a:t>
            </a:r>
            <a:r>
              <a:rPr lang="nl-BE" sz="2400" dirty="0" smtClean="0"/>
              <a:t> Toner</a:t>
            </a:r>
          </a:p>
          <a:p>
            <a:pPr marL="342900" indent="-342900">
              <a:buAutoNum type="arabicParenR"/>
            </a:pPr>
            <a:r>
              <a:rPr lang="nl-BE" sz="2400" dirty="0" err="1" smtClean="0"/>
              <a:t>Nourishing</a:t>
            </a:r>
            <a:r>
              <a:rPr lang="nl-BE" sz="2400" dirty="0" smtClean="0"/>
              <a:t> Serum</a:t>
            </a:r>
          </a:p>
          <a:p>
            <a:pPr marL="342900" indent="-342900">
              <a:buAutoNum type="arabicParenR"/>
            </a:pPr>
            <a:r>
              <a:rPr lang="nl-BE" sz="2400" dirty="0" err="1" smtClean="0"/>
              <a:t>Balancing</a:t>
            </a:r>
            <a:r>
              <a:rPr lang="nl-BE" sz="2400" dirty="0" smtClean="0"/>
              <a:t> Cream</a:t>
            </a:r>
            <a:endParaRPr lang="nl-BE" sz="2400" dirty="0"/>
          </a:p>
        </p:txBody>
      </p:sp>
      <p:sp>
        <p:nvSpPr>
          <p:cNvPr id="6" name="Tekstvak 5"/>
          <p:cNvSpPr txBox="1"/>
          <p:nvPr/>
        </p:nvSpPr>
        <p:spPr>
          <a:xfrm>
            <a:off x="2267744" y="188640"/>
            <a:ext cx="4664418" cy="584775"/>
          </a:xfrm>
          <a:prstGeom prst="rect">
            <a:avLst/>
          </a:prstGeom>
          <a:noFill/>
        </p:spPr>
        <p:txBody>
          <a:bodyPr wrap="none" rtlCol="0">
            <a:spAutoFit/>
          </a:bodyPr>
          <a:lstStyle/>
          <a:p>
            <a:r>
              <a:rPr lang="nl-BE" sz="3200" b="1" dirty="0" err="1" smtClean="0">
                <a:solidFill>
                  <a:schemeClr val="accent2"/>
                </a:solidFill>
              </a:rPr>
              <a:t>Sonya</a:t>
            </a:r>
            <a:r>
              <a:rPr lang="nl-BE" sz="3200" b="1" dirty="0" smtClean="0">
                <a:solidFill>
                  <a:schemeClr val="accent2"/>
                </a:solidFill>
              </a:rPr>
              <a:t> Skin Care </a:t>
            </a:r>
            <a:r>
              <a:rPr lang="nl-BE" sz="3200" b="1" dirty="0" err="1" smtClean="0">
                <a:solidFill>
                  <a:schemeClr val="accent2"/>
                </a:solidFill>
              </a:rPr>
              <a:t>Collection</a:t>
            </a:r>
            <a:endParaRPr lang="nl-BE" sz="3200" b="1" dirty="0">
              <a:solidFill>
                <a:schemeClr val="accent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rtine\Documents\FOREVER\Forever leuk\r3-factor.jpg"/>
          <p:cNvPicPr>
            <a:picLocks noGrp="1" noChangeAspect="1" noChangeArrowheads="1"/>
          </p:cNvPicPr>
          <p:nvPr>
            <p:ph idx="1"/>
          </p:nvPr>
        </p:nvPicPr>
        <p:blipFill>
          <a:blip r:embed="rId2" cstate="print"/>
          <a:srcRect/>
          <a:stretch>
            <a:fillRect/>
          </a:stretch>
        </p:blipFill>
        <p:spPr bwMode="auto">
          <a:xfrm>
            <a:off x="6876256" y="2924944"/>
            <a:ext cx="1536192" cy="3657600"/>
          </a:xfrm>
          <a:prstGeom prst="rect">
            <a:avLst/>
          </a:prstGeom>
          <a:noFill/>
        </p:spPr>
      </p:pic>
      <p:pic>
        <p:nvPicPr>
          <p:cNvPr id="4099" name="Picture 3" descr="C:\Users\martine\Documents\FOREVER\Forever leuk\12353-245484.jpg"/>
          <p:cNvPicPr>
            <a:picLocks noChangeAspect="1" noChangeArrowheads="1"/>
          </p:cNvPicPr>
          <p:nvPr/>
        </p:nvPicPr>
        <p:blipFill>
          <a:blip r:embed="rId3" cstate="print"/>
          <a:srcRect/>
          <a:stretch>
            <a:fillRect/>
          </a:stretch>
        </p:blipFill>
        <p:spPr bwMode="auto">
          <a:xfrm>
            <a:off x="395536" y="188640"/>
            <a:ext cx="2160240" cy="3240361"/>
          </a:xfrm>
          <a:prstGeom prst="rect">
            <a:avLst/>
          </a:prstGeom>
          <a:noFill/>
        </p:spPr>
      </p:pic>
      <p:sp>
        <p:nvSpPr>
          <p:cNvPr id="6" name="Tekstvak 5"/>
          <p:cNvSpPr txBox="1"/>
          <p:nvPr/>
        </p:nvSpPr>
        <p:spPr>
          <a:xfrm>
            <a:off x="2699792" y="980728"/>
            <a:ext cx="5151603" cy="1477328"/>
          </a:xfrm>
          <a:prstGeom prst="rect">
            <a:avLst/>
          </a:prstGeom>
          <a:noFill/>
        </p:spPr>
        <p:txBody>
          <a:bodyPr wrap="none" rtlCol="0">
            <a:spAutoFit/>
          </a:bodyPr>
          <a:lstStyle/>
          <a:p>
            <a:r>
              <a:rPr lang="nl-BE" b="1" dirty="0" err="1" smtClean="0"/>
              <a:t>Forever</a:t>
            </a:r>
            <a:r>
              <a:rPr lang="nl-BE" b="1" dirty="0" smtClean="0"/>
              <a:t> </a:t>
            </a:r>
            <a:r>
              <a:rPr lang="nl-BE" b="1" dirty="0" err="1" smtClean="0"/>
              <a:t>Alluring</a:t>
            </a:r>
            <a:r>
              <a:rPr lang="nl-BE" b="1" dirty="0" smtClean="0"/>
              <a:t> </a:t>
            </a:r>
            <a:r>
              <a:rPr lang="nl-BE" b="1" dirty="0" err="1" smtClean="0"/>
              <a:t>Eyes</a:t>
            </a:r>
            <a:r>
              <a:rPr lang="nl-BE" b="1" dirty="0" smtClean="0"/>
              <a:t>:</a:t>
            </a:r>
          </a:p>
          <a:p>
            <a:r>
              <a:rPr lang="nl-BE" dirty="0" smtClean="0"/>
              <a:t>Oogcrème met voedende werking</a:t>
            </a:r>
          </a:p>
          <a:p>
            <a:r>
              <a:rPr lang="nl-BE" dirty="0" smtClean="0"/>
              <a:t>Verzorgt de dunne huid rond de ogen met vitamine E</a:t>
            </a:r>
          </a:p>
          <a:p>
            <a:r>
              <a:rPr lang="nl-BE" dirty="0" smtClean="0"/>
              <a:t>Vertraagt het ontstaan van rimpels</a:t>
            </a:r>
          </a:p>
          <a:p>
            <a:r>
              <a:rPr lang="nl-BE" dirty="0" smtClean="0"/>
              <a:t>Vervaagt donkere kringen en wallen onder de ogen</a:t>
            </a:r>
            <a:endParaRPr lang="nl-BE" dirty="0"/>
          </a:p>
        </p:txBody>
      </p:sp>
      <p:sp>
        <p:nvSpPr>
          <p:cNvPr id="7" name="Tekstvak 6"/>
          <p:cNvSpPr txBox="1"/>
          <p:nvPr/>
        </p:nvSpPr>
        <p:spPr>
          <a:xfrm>
            <a:off x="2051720" y="4149080"/>
            <a:ext cx="4714432" cy="1477328"/>
          </a:xfrm>
          <a:prstGeom prst="rect">
            <a:avLst/>
          </a:prstGeom>
          <a:noFill/>
        </p:spPr>
        <p:txBody>
          <a:bodyPr wrap="none" rtlCol="0">
            <a:spAutoFit/>
          </a:bodyPr>
          <a:lstStyle/>
          <a:p>
            <a:r>
              <a:rPr lang="nl-BE" b="1" dirty="0" smtClean="0"/>
              <a:t>R3 factor:</a:t>
            </a:r>
          </a:p>
          <a:p>
            <a:r>
              <a:rPr lang="nl-BE" dirty="0" smtClean="0"/>
              <a:t>“</a:t>
            </a:r>
            <a:r>
              <a:rPr lang="nl-BE" dirty="0" err="1" smtClean="0"/>
              <a:t>Retain</a:t>
            </a:r>
            <a:r>
              <a:rPr lang="nl-BE" dirty="0" smtClean="0"/>
              <a:t> – </a:t>
            </a:r>
            <a:r>
              <a:rPr lang="nl-BE" dirty="0" err="1" smtClean="0"/>
              <a:t>Restore</a:t>
            </a:r>
            <a:r>
              <a:rPr lang="nl-BE" dirty="0" smtClean="0"/>
              <a:t> – </a:t>
            </a:r>
            <a:r>
              <a:rPr lang="nl-BE" dirty="0" err="1" smtClean="0"/>
              <a:t>Renew</a:t>
            </a:r>
            <a:r>
              <a:rPr lang="nl-BE" dirty="0" smtClean="0"/>
              <a:t>”</a:t>
            </a:r>
          </a:p>
          <a:p>
            <a:r>
              <a:rPr lang="nl-BE" dirty="0" smtClean="0"/>
              <a:t>Bevat </a:t>
            </a:r>
            <a:r>
              <a:rPr lang="nl-BE" dirty="0" err="1" smtClean="0"/>
              <a:t>antioxidanten</a:t>
            </a:r>
            <a:r>
              <a:rPr lang="nl-BE" dirty="0" smtClean="0"/>
              <a:t>, vitamine A en E</a:t>
            </a:r>
            <a:br>
              <a:rPr lang="nl-BE" dirty="0" smtClean="0"/>
            </a:br>
            <a:r>
              <a:rPr lang="nl-BE" dirty="0" smtClean="0"/>
              <a:t>Extra bescherming tegen invloeden van buitenaf</a:t>
            </a:r>
          </a:p>
          <a:p>
            <a:r>
              <a:rPr lang="nl-BE" dirty="0" smtClean="0"/>
              <a:t>Helpt rimpelvorming te vertragen</a:t>
            </a:r>
            <a:endParaRPr lang="nl-B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artine\Documents\FOREVER\Forever leuk\270976_523051481091212_1859294225_n.jpg"/>
          <p:cNvPicPr>
            <a:picLocks noChangeAspect="1" noChangeArrowheads="1"/>
          </p:cNvPicPr>
          <p:nvPr/>
        </p:nvPicPr>
        <p:blipFill>
          <a:blip r:embed="rId2" cstate="print"/>
          <a:srcRect/>
          <a:stretch>
            <a:fillRect/>
          </a:stretch>
        </p:blipFill>
        <p:spPr bwMode="auto">
          <a:xfrm>
            <a:off x="323528" y="260648"/>
            <a:ext cx="3509933" cy="2924944"/>
          </a:xfrm>
          <a:prstGeom prst="rect">
            <a:avLst/>
          </a:prstGeom>
          <a:noFill/>
        </p:spPr>
      </p:pic>
      <p:sp>
        <p:nvSpPr>
          <p:cNvPr id="2" name="Titel 1"/>
          <p:cNvSpPr>
            <a:spLocks noGrp="1"/>
          </p:cNvSpPr>
          <p:nvPr>
            <p:ph type="title"/>
          </p:nvPr>
        </p:nvSpPr>
        <p:spPr/>
        <p:txBody>
          <a:bodyPr/>
          <a:lstStyle/>
          <a:p>
            <a:r>
              <a:rPr lang="nl-BE" b="1" dirty="0" smtClean="0">
                <a:solidFill>
                  <a:schemeClr val="accent2"/>
                </a:solidFill>
              </a:rPr>
              <a:t>			WORKSHOP</a:t>
            </a:r>
            <a:endParaRPr lang="nl-BE" b="1" dirty="0">
              <a:solidFill>
                <a:schemeClr val="accent2"/>
              </a:solidFill>
            </a:endParaRPr>
          </a:p>
        </p:txBody>
      </p:sp>
      <p:pic>
        <p:nvPicPr>
          <p:cNvPr id="1027" name="Picture 3" descr="C:\Users\martine\Documents\FOREVER\Forever leuk\workshop2.jpg"/>
          <p:cNvPicPr>
            <a:picLocks noChangeAspect="1" noChangeArrowheads="1"/>
          </p:cNvPicPr>
          <p:nvPr/>
        </p:nvPicPr>
        <p:blipFill>
          <a:blip r:embed="rId3" cstate="print"/>
          <a:srcRect/>
          <a:stretch>
            <a:fillRect/>
          </a:stretch>
        </p:blipFill>
        <p:spPr bwMode="auto">
          <a:xfrm>
            <a:off x="5220072" y="1772816"/>
            <a:ext cx="3672408" cy="4896544"/>
          </a:xfrm>
          <a:prstGeom prst="rect">
            <a:avLst/>
          </a:prstGeom>
          <a:noFill/>
        </p:spPr>
      </p:pic>
      <p:pic>
        <p:nvPicPr>
          <p:cNvPr id="1026" name="Picture 2" descr="C:\Users\martine\Documents\FOREVER\Forever leuk\10245329_763839006967382_4462400513635652607_n.jpg"/>
          <p:cNvPicPr>
            <a:picLocks noGrp="1" noChangeAspect="1" noChangeArrowheads="1"/>
          </p:cNvPicPr>
          <p:nvPr>
            <p:ph idx="1"/>
          </p:nvPr>
        </p:nvPicPr>
        <p:blipFill>
          <a:blip r:embed="rId4" cstate="print"/>
          <a:srcRect/>
          <a:stretch>
            <a:fillRect/>
          </a:stretch>
        </p:blipFill>
        <p:spPr bwMode="auto">
          <a:xfrm rot="21081513">
            <a:off x="1496961" y="2681329"/>
            <a:ext cx="4690717" cy="351351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4000" b="1" dirty="0" smtClean="0">
                <a:solidFill>
                  <a:schemeClr val="accent4">
                    <a:lumMod val="60000"/>
                    <a:lumOff val="40000"/>
                  </a:schemeClr>
                </a:solidFill>
              </a:rPr>
              <a:t>1) De huid reinigen</a:t>
            </a:r>
            <a:endParaRPr lang="nl-BE" sz="4000" b="1" dirty="0">
              <a:solidFill>
                <a:schemeClr val="accent4">
                  <a:lumMod val="60000"/>
                  <a:lumOff val="40000"/>
                </a:schemeClr>
              </a:solidFill>
            </a:endParaRPr>
          </a:p>
        </p:txBody>
      </p:sp>
      <p:pic>
        <p:nvPicPr>
          <p:cNvPr id="2050" name="Picture 2" descr="C:\Users\martine\Pictures\FLP277_Sonya-Aloe-Purifying-Cleanser.jpg"/>
          <p:cNvPicPr>
            <a:picLocks noGrp="1" noChangeAspect="1" noChangeArrowheads="1"/>
          </p:cNvPicPr>
          <p:nvPr>
            <p:ph idx="1"/>
          </p:nvPr>
        </p:nvPicPr>
        <p:blipFill>
          <a:blip r:embed="rId2" cstate="print"/>
          <a:srcRect/>
          <a:stretch>
            <a:fillRect/>
          </a:stretch>
        </p:blipFill>
        <p:spPr bwMode="auto">
          <a:xfrm>
            <a:off x="395536" y="1700808"/>
            <a:ext cx="2284094" cy="3744416"/>
          </a:xfrm>
          <a:prstGeom prst="rect">
            <a:avLst/>
          </a:prstGeom>
          <a:noFill/>
        </p:spPr>
      </p:pic>
      <p:pic>
        <p:nvPicPr>
          <p:cNvPr id="2051" name="Picture 3" descr="C:\Users\martine\Pictures\339_Forever_Aloe_Cleanser_5af32e72e7.jpg"/>
          <p:cNvPicPr>
            <a:picLocks noChangeAspect="1" noChangeArrowheads="1"/>
          </p:cNvPicPr>
          <p:nvPr/>
        </p:nvPicPr>
        <p:blipFill>
          <a:blip r:embed="rId3" cstate="print"/>
          <a:srcRect/>
          <a:stretch>
            <a:fillRect/>
          </a:stretch>
        </p:blipFill>
        <p:spPr bwMode="auto">
          <a:xfrm>
            <a:off x="6346864" y="1700808"/>
            <a:ext cx="2473608" cy="3816423"/>
          </a:xfrm>
          <a:prstGeom prst="rect">
            <a:avLst/>
          </a:prstGeom>
          <a:noFill/>
        </p:spPr>
      </p:pic>
      <p:sp>
        <p:nvSpPr>
          <p:cNvPr id="6" name="Tekstvak 5"/>
          <p:cNvSpPr txBox="1"/>
          <p:nvPr/>
        </p:nvSpPr>
        <p:spPr>
          <a:xfrm>
            <a:off x="2915816" y="2204864"/>
            <a:ext cx="3168352" cy="2677656"/>
          </a:xfrm>
          <a:prstGeom prst="rect">
            <a:avLst/>
          </a:prstGeom>
          <a:noFill/>
        </p:spPr>
        <p:txBody>
          <a:bodyPr wrap="square" rtlCol="0">
            <a:spAutoFit/>
          </a:bodyPr>
          <a:lstStyle/>
          <a:p>
            <a:pPr algn="ctr"/>
            <a:r>
              <a:rPr lang="nl-BE" sz="2400" dirty="0" smtClean="0"/>
              <a:t>Reiniging van de huid</a:t>
            </a:r>
          </a:p>
          <a:p>
            <a:pPr algn="ctr"/>
            <a:r>
              <a:rPr lang="nl-BE" sz="2400" dirty="0" smtClean="0"/>
              <a:t/>
            </a:r>
            <a:br>
              <a:rPr lang="nl-BE" sz="2400" dirty="0" smtClean="0"/>
            </a:br>
            <a:r>
              <a:rPr lang="nl-BE" sz="2400" dirty="0" smtClean="0"/>
              <a:t>Verwijderen make-up</a:t>
            </a:r>
          </a:p>
          <a:p>
            <a:pPr algn="ctr"/>
            <a:r>
              <a:rPr lang="nl-BE" sz="2400" dirty="0" smtClean="0"/>
              <a:t>en vuil</a:t>
            </a:r>
          </a:p>
          <a:p>
            <a:pPr algn="ctr"/>
            <a:endParaRPr lang="nl-BE" sz="2400" dirty="0" smtClean="0"/>
          </a:p>
          <a:p>
            <a:pPr algn="ctr"/>
            <a:r>
              <a:rPr lang="nl-BE" sz="2400" dirty="0" smtClean="0"/>
              <a:t>Zeer mild,</a:t>
            </a:r>
          </a:p>
          <a:p>
            <a:pPr algn="ctr"/>
            <a:r>
              <a:rPr lang="nl-BE" sz="2400" dirty="0" smtClean="0"/>
              <a:t>Droogt de huid niet uit!</a:t>
            </a:r>
            <a:endParaRPr lang="nl-BE"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74638"/>
            <a:ext cx="8640960" cy="1143000"/>
          </a:xfrm>
        </p:spPr>
        <p:txBody>
          <a:bodyPr>
            <a:normAutofit fontScale="90000"/>
          </a:bodyPr>
          <a:lstStyle/>
          <a:p>
            <a:r>
              <a:rPr lang="nl-BE" b="1" dirty="0" smtClean="0">
                <a:solidFill>
                  <a:schemeClr val="accent4">
                    <a:lumMod val="60000"/>
                    <a:lumOff val="40000"/>
                  </a:schemeClr>
                </a:solidFill>
              </a:rPr>
              <a:t>2) Dieptereiniging met </a:t>
            </a:r>
            <a:r>
              <a:rPr lang="nl-BE" b="1" dirty="0" err="1" smtClean="0">
                <a:solidFill>
                  <a:schemeClr val="accent4">
                    <a:lumMod val="60000"/>
                    <a:lumOff val="40000"/>
                  </a:schemeClr>
                </a:solidFill>
              </a:rPr>
              <a:t>Exfoliator</a:t>
            </a:r>
            <a:r>
              <a:rPr lang="nl-BE" b="1" dirty="0" smtClean="0">
                <a:solidFill>
                  <a:schemeClr val="accent4">
                    <a:lumMod val="60000"/>
                    <a:lumOff val="40000"/>
                  </a:schemeClr>
                </a:solidFill>
              </a:rPr>
              <a:t>/ </a:t>
            </a:r>
            <a:r>
              <a:rPr lang="nl-BE" b="1" dirty="0" err="1" smtClean="0">
                <a:solidFill>
                  <a:schemeClr val="accent4">
                    <a:lumMod val="60000"/>
                    <a:lumOff val="40000"/>
                  </a:schemeClr>
                </a:solidFill>
              </a:rPr>
              <a:t>Scrub</a:t>
            </a:r>
            <a:endParaRPr lang="nl-BE" b="1" dirty="0">
              <a:solidFill>
                <a:schemeClr val="accent4">
                  <a:lumMod val="60000"/>
                  <a:lumOff val="40000"/>
                </a:schemeClr>
              </a:solidFill>
            </a:endParaRPr>
          </a:p>
        </p:txBody>
      </p:sp>
      <p:pic>
        <p:nvPicPr>
          <p:cNvPr id="3074" name="Picture 2" descr="C:\Users\martine\Pictures\download (2).jpg"/>
          <p:cNvPicPr>
            <a:picLocks noGrp="1" noChangeAspect="1" noChangeArrowheads="1"/>
          </p:cNvPicPr>
          <p:nvPr>
            <p:ph idx="1"/>
          </p:nvPr>
        </p:nvPicPr>
        <p:blipFill>
          <a:blip r:embed="rId2" cstate="print"/>
          <a:srcRect/>
          <a:stretch>
            <a:fillRect/>
          </a:stretch>
        </p:blipFill>
        <p:spPr bwMode="auto">
          <a:xfrm>
            <a:off x="467544" y="2204864"/>
            <a:ext cx="2614386" cy="3312368"/>
          </a:xfrm>
          <a:prstGeom prst="rect">
            <a:avLst/>
          </a:prstGeom>
          <a:noFill/>
        </p:spPr>
      </p:pic>
      <p:pic>
        <p:nvPicPr>
          <p:cNvPr id="3075" name="Picture 3" descr="C:\Users\martine\Pictures\Scrub.jpg"/>
          <p:cNvPicPr>
            <a:picLocks noChangeAspect="1" noChangeArrowheads="1"/>
          </p:cNvPicPr>
          <p:nvPr/>
        </p:nvPicPr>
        <p:blipFill>
          <a:blip r:embed="rId3" cstate="print"/>
          <a:srcRect/>
          <a:stretch>
            <a:fillRect/>
          </a:stretch>
        </p:blipFill>
        <p:spPr bwMode="auto">
          <a:xfrm>
            <a:off x="6660232" y="1844824"/>
            <a:ext cx="1944014" cy="3744416"/>
          </a:xfrm>
          <a:prstGeom prst="rect">
            <a:avLst/>
          </a:prstGeom>
          <a:noFill/>
        </p:spPr>
      </p:pic>
      <p:sp>
        <p:nvSpPr>
          <p:cNvPr id="7" name="Tekstvak 6"/>
          <p:cNvSpPr txBox="1"/>
          <p:nvPr/>
        </p:nvSpPr>
        <p:spPr>
          <a:xfrm>
            <a:off x="3275856" y="2276872"/>
            <a:ext cx="3312368" cy="3416320"/>
          </a:xfrm>
          <a:prstGeom prst="rect">
            <a:avLst/>
          </a:prstGeom>
          <a:noFill/>
        </p:spPr>
        <p:txBody>
          <a:bodyPr wrap="square" rtlCol="0">
            <a:spAutoFit/>
          </a:bodyPr>
          <a:lstStyle/>
          <a:p>
            <a:pPr algn="ctr"/>
            <a:r>
              <a:rPr lang="nl-BE" sz="2000" dirty="0" smtClean="0"/>
              <a:t>Dieptereiniging en Peeling</a:t>
            </a:r>
          </a:p>
          <a:p>
            <a:pPr algn="ctr"/>
            <a:endParaRPr lang="nl-BE" sz="2000" dirty="0" smtClean="0"/>
          </a:p>
          <a:p>
            <a:pPr algn="ctr"/>
            <a:r>
              <a:rPr lang="nl-BE" sz="2000" dirty="0" smtClean="0"/>
              <a:t>Verwijderen overtollig vuil </a:t>
            </a:r>
          </a:p>
          <a:p>
            <a:pPr algn="ctr"/>
            <a:r>
              <a:rPr lang="nl-BE" sz="2000" dirty="0" smtClean="0"/>
              <a:t>en dode huidcellen </a:t>
            </a:r>
          </a:p>
          <a:p>
            <a:pPr algn="ctr"/>
            <a:endParaRPr lang="nl-BE" sz="2000" dirty="0" smtClean="0"/>
          </a:p>
          <a:p>
            <a:pPr algn="ctr"/>
            <a:r>
              <a:rPr lang="nl-BE" sz="2000" dirty="0" smtClean="0"/>
              <a:t>Bevordering doorbloeding</a:t>
            </a:r>
          </a:p>
          <a:p>
            <a:pPr algn="ctr"/>
            <a:endParaRPr lang="nl-BE" sz="2000" dirty="0" smtClean="0"/>
          </a:p>
          <a:p>
            <a:pPr algn="ctr"/>
            <a:r>
              <a:rPr lang="nl-BE" sz="2000" dirty="0" smtClean="0"/>
              <a:t>Fijne afgeronde </a:t>
            </a:r>
            <a:r>
              <a:rPr lang="nl-BE" sz="2000" dirty="0" err="1" smtClean="0"/>
              <a:t>Jojobakorrels</a:t>
            </a:r>
            <a:r>
              <a:rPr lang="nl-BE" sz="2000" dirty="0" smtClean="0"/>
              <a:t>:</a:t>
            </a:r>
            <a:br>
              <a:rPr lang="nl-BE" sz="2000" dirty="0" smtClean="0"/>
            </a:br>
            <a:r>
              <a:rPr lang="nl-BE" sz="2000" dirty="0" smtClean="0"/>
              <a:t>Zacht en niet irriterend</a:t>
            </a:r>
          </a:p>
          <a:p>
            <a:endParaRPr lang="nl-BE" dirty="0" smtClean="0"/>
          </a:p>
          <a:p>
            <a:endParaRPr lang="nl-B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rtine\Documents\FOREVER\Forever leuk\270976_523051481091212_1859294225_n.jpg"/>
          <p:cNvPicPr>
            <a:picLocks noChangeAspect="1" noChangeArrowheads="1"/>
          </p:cNvPicPr>
          <p:nvPr/>
        </p:nvPicPr>
        <p:blipFill>
          <a:blip r:embed="rId2" cstate="print"/>
          <a:srcRect/>
          <a:stretch>
            <a:fillRect/>
          </a:stretch>
        </p:blipFill>
        <p:spPr bwMode="auto">
          <a:xfrm>
            <a:off x="2483768" y="908720"/>
            <a:ext cx="3888432" cy="3240359"/>
          </a:xfrm>
          <a:prstGeom prst="rect">
            <a:avLst/>
          </a:prstGeom>
          <a:noFill/>
        </p:spPr>
      </p:pic>
      <p:sp>
        <p:nvSpPr>
          <p:cNvPr id="5" name="Tekstvak 4"/>
          <p:cNvSpPr txBox="1"/>
          <p:nvPr/>
        </p:nvSpPr>
        <p:spPr>
          <a:xfrm>
            <a:off x="1403648" y="4293096"/>
            <a:ext cx="6120680" cy="2308324"/>
          </a:xfrm>
          <a:prstGeom prst="rect">
            <a:avLst/>
          </a:prstGeom>
          <a:noFill/>
        </p:spPr>
        <p:txBody>
          <a:bodyPr wrap="square" rtlCol="0">
            <a:spAutoFit/>
          </a:bodyPr>
          <a:lstStyle/>
          <a:p>
            <a:pPr algn="ctr"/>
            <a:r>
              <a:rPr lang="nl-BE" dirty="0" smtClean="0"/>
              <a:t>Combinatie van olie-extract houdende bestanddelen</a:t>
            </a:r>
            <a:br>
              <a:rPr lang="nl-BE" dirty="0" smtClean="0"/>
            </a:br>
            <a:r>
              <a:rPr lang="nl-BE" dirty="0" smtClean="0">
                <a:sym typeface="Wingdings" pitchFamily="2" charset="2"/>
              </a:rPr>
              <a:t> Huid- en </a:t>
            </a:r>
            <a:r>
              <a:rPr lang="nl-BE" dirty="0" err="1" smtClean="0">
                <a:sym typeface="Wingdings" pitchFamily="2" charset="2"/>
              </a:rPr>
              <a:t>porïënreinigend</a:t>
            </a:r>
            <a:r>
              <a:rPr lang="nl-BE" dirty="0" smtClean="0">
                <a:sym typeface="Wingdings" pitchFamily="2" charset="2"/>
              </a:rPr>
              <a:t> vermogen</a:t>
            </a:r>
          </a:p>
          <a:p>
            <a:pPr algn="ctr"/>
            <a:endParaRPr lang="nl-BE" dirty="0" smtClean="0">
              <a:sym typeface="Wingdings" pitchFamily="2" charset="2"/>
            </a:endParaRPr>
          </a:p>
          <a:p>
            <a:pPr algn="ctr"/>
            <a:r>
              <a:rPr lang="nl-BE" dirty="0" smtClean="0">
                <a:sym typeface="Wingdings" pitchFamily="2" charset="2"/>
              </a:rPr>
              <a:t>Eiwitten en moutextracten zorgen voor een trekkend gevoel</a:t>
            </a:r>
          </a:p>
          <a:p>
            <a:pPr algn="ctr">
              <a:buFont typeface="Wingdings"/>
              <a:buChar char="à"/>
            </a:pPr>
            <a:r>
              <a:rPr lang="nl-BE" dirty="0" smtClean="0">
                <a:sym typeface="Wingdings" pitchFamily="2" charset="2"/>
              </a:rPr>
              <a:t>Absorberen overmatige vetten</a:t>
            </a:r>
          </a:p>
          <a:p>
            <a:pPr algn="ctr">
              <a:buFont typeface="Wingdings"/>
              <a:buChar char="à"/>
            </a:pPr>
            <a:endParaRPr lang="nl-BE" dirty="0" smtClean="0">
              <a:sym typeface="Wingdings" pitchFamily="2" charset="2"/>
            </a:endParaRPr>
          </a:p>
          <a:p>
            <a:pPr algn="ctr"/>
            <a:r>
              <a:rPr lang="nl-BE" dirty="0" err="1" smtClean="0">
                <a:sym typeface="Wingdings" pitchFamily="2" charset="2"/>
              </a:rPr>
              <a:t>Allantoïne</a:t>
            </a:r>
            <a:r>
              <a:rPr lang="nl-BE" dirty="0" smtClean="0">
                <a:sym typeface="Wingdings" pitchFamily="2" charset="2"/>
              </a:rPr>
              <a:t>, smeerwortel en kamille </a:t>
            </a:r>
            <a:br>
              <a:rPr lang="nl-BE" dirty="0" smtClean="0">
                <a:sym typeface="Wingdings" pitchFamily="2" charset="2"/>
              </a:rPr>
            </a:br>
            <a:r>
              <a:rPr lang="nl-BE" dirty="0" smtClean="0">
                <a:sym typeface="Wingdings" pitchFamily="2" charset="2"/>
              </a:rPr>
              <a:t> Celherstel en vernieuwde huidcelgroei</a:t>
            </a:r>
            <a:endParaRPr lang="nl-BE" dirty="0"/>
          </a:p>
        </p:txBody>
      </p:sp>
      <p:sp>
        <p:nvSpPr>
          <p:cNvPr id="6" name="Tekstvak 5"/>
          <p:cNvSpPr txBox="1"/>
          <p:nvPr/>
        </p:nvSpPr>
        <p:spPr>
          <a:xfrm>
            <a:off x="1619672" y="188640"/>
            <a:ext cx="5616624" cy="584775"/>
          </a:xfrm>
          <a:prstGeom prst="rect">
            <a:avLst/>
          </a:prstGeom>
          <a:noFill/>
        </p:spPr>
        <p:txBody>
          <a:bodyPr wrap="square" rtlCol="0">
            <a:spAutoFit/>
          </a:bodyPr>
          <a:lstStyle/>
          <a:p>
            <a:pPr algn="ctr"/>
            <a:r>
              <a:rPr lang="nl-BE" sz="3200" b="1" dirty="0" smtClean="0">
                <a:solidFill>
                  <a:schemeClr val="accent4">
                    <a:lumMod val="60000"/>
                    <a:lumOff val="40000"/>
                  </a:schemeClr>
                </a:solidFill>
              </a:rPr>
              <a:t>3) </a:t>
            </a:r>
            <a:r>
              <a:rPr lang="nl-BE" sz="3200" b="1" dirty="0" err="1" smtClean="0">
                <a:solidFill>
                  <a:schemeClr val="accent4">
                    <a:lumMod val="60000"/>
                    <a:lumOff val="40000"/>
                  </a:schemeClr>
                </a:solidFill>
              </a:rPr>
              <a:t>Facial</a:t>
            </a:r>
            <a:r>
              <a:rPr lang="nl-BE" sz="3200" b="1" dirty="0" smtClean="0">
                <a:solidFill>
                  <a:schemeClr val="accent4">
                    <a:lumMod val="60000"/>
                    <a:lumOff val="40000"/>
                  </a:schemeClr>
                </a:solidFill>
              </a:rPr>
              <a:t> Contour </a:t>
            </a:r>
            <a:r>
              <a:rPr lang="nl-BE" sz="3200" b="1" dirty="0" err="1" smtClean="0">
                <a:solidFill>
                  <a:schemeClr val="accent4">
                    <a:lumMod val="60000"/>
                    <a:lumOff val="40000"/>
                  </a:schemeClr>
                </a:solidFill>
              </a:rPr>
              <a:t>Mask</a:t>
            </a:r>
            <a:r>
              <a:rPr lang="nl-BE" sz="3200" b="1" dirty="0" smtClean="0">
                <a:solidFill>
                  <a:schemeClr val="accent4">
                    <a:lumMod val="60000"/>
                    <a:lumOff val="40000"/>
                  </a:schemeClr>
                </a:solidFill>
              </a:rPr>
              <a:t> </a:t>
            </a:r>
            <a:r>
              <a:rPr lang="nl-BE" sz="3200" b="1" dirty="0" err="1" smtClean="0">
                <a:solidFill>
                  <a:schemeClr val="accent4">
                    <a:lumMod val="60000"/>
                    <a:lumOff val="40000"/>
                  </a:schemeClr>
                </a:solidFill>
              </a:rPr>
              <a:t>Powder</a:t>
            </a:r>
            <a:endParaRPr lang="nl-BE" sz="3200" b="1" dirty="0">
              <a:solidFill>
                <a:schemeClr val="accent4">
                  <a:lumMod val="60000"/>
                  <a:lumOff val="4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4000" b="1" dirty="0" smtClean="0">
                <a:solidFill>
                  <a:schemeClr val="accent4">
                    <a:lumMod val="60000"/>
                    <a:lumOff val="40000"/>
                  </a:schemeClr>
                </a:solidFill>
              </a:rPr>
              <a:t>4) Een goede Toner</a:t>
            </a:r>
            <a:endParaRPr lang="nl-BE" sz="4000" b="1" dirty="0">
              <a:solidFill>
                <a:schemeClr val="accent4">
                  <a:lumMod val="60000"/>
                  <a:lumOff val="40000"/>
                </a:schemeClr>
              </a:solidFill>
            </a:endParaRPr>
          </a:p>
        </p:txBody>
      </p:sp>
      <p:pic>
        <p:nvPicPr>
          <p:cNvPr id="4098" name="Picture 2" descr="C:\Users\martine\Pictures\Toner.png"/>
          <p:cNvPicPr>
            <a:picLocks noGrp="1" noChangeAspect="1" noChangeArrowheads="1"/>
          </p:cNvPicPr>
          <p:nvPr>
            <p:ph idx="1"/>
          </p:nvPr>
        </p:nvPicPr>
        <p:blipFill>
          <a:blip r:embed="rId2" cstate="print"/>
          <a:srcRect/>
          <a:stretch>
            <a:fillRect/>
          </a:stretch>
        </p:blipFill>
        <p:spPr bwMode="auto">
          <a:xfrm>
            <a:off x="-324544" y="1628800"/>
            <a:ext cx="4104456" cy="4148652"/>
          </a:xfrm>
          <a:prstGeom prst="rect">
            <a:avLst/>
          </a:prstGeom>
          <a:noFill/>
        </p:spPr>
      </p:pic>
      <p:pic>
        <p:nvPicPr>
          <p:cNvPr id="4099" name="Picture 3" descr="C:\Users\martine\Pictures\rehydrating-toner.jpg"/>
          <p:cNvPicPr>
            <a:picLocks noChangeAspect="1" noChangeArrowheads="1"/>
          </p:cNvPicPr>
          <p:nvPr/>
        </p:nvPicPr>
        <p:blipFill>
          <a:blip r:embed="rId3" cstate="print"/>
          <a:srcRect/>
          <a:stretch>
            <a:fillRect/>
          </a:stretch>
        </p:blipFill>
        <p:spPr bwMode="auto">
          <a:xfrm>
            <a:off x="6156176" y="1988840"/>
            <a:ext cx="2582002" cy="3600400"/>
          </a:xfrm>
          <a:prstGeom prst="rect">
            <a:avLst/>
          </a:prstGeom>
          <a:noFill/>
        </p:spPr>
      </p:pic>
      <p:sp>
        <p:nvSpPr>
          <p:cNvPr id="6" name="Tekstvak 5"/>
          <p:cNvSpPr txBox="1"/>
          <p:nvPr/>
        </p:nvSpPr>
        <p:spPr>
          <a:xfrm>
            <a:off x="2798897" y="2276872"/>
            <a:ext cx="2864759" cy="2677656"/>
          </a:xfrm>
          <a:prstGeom prst="rect">
            <a:avLst/>
          </a:prstGeom>
          <a:noFill/>
        </p:spPr>
        <p:txBody>
          <a:bodyPr wrap="none" rtlCol="0">
            <a:spAutoFit/>
          </a:bodyPr>
          <a:lstStyle/>
          <a:p>
            <a:pPr algn="ctr"/>
            <a:r>
              <a:rPr lang="nl-BE" sz="2400" dirty="0" smtClean="0"/>
              <a:t>Verfrist de huid</a:t>
            </a:r>
          </a:p>
          <a:p>
            <a:pPr algn="ctr"/>
            <a:endParaRPr lang="nl-BE" sz="2400" dirty="0" smtClean="0"/>
          </a:p>
          <a:p>
            <a:pPr algn="ctr"/>
            <a:r>
              <a:rPr lang="nl-BE" sz="2400" dirty="0" smtClean="0"/>
              <a:t>Sluit de poriën </a:t>
            </a:r>
          </a:p>
          <a:p>
            <a:pPr algn="ctr"/>
            <a:endParaRPr lang="nl-BE" sz="2400" dirty="0" smtClean="0"/>
          </a:p>
          <a:p>
            <a:pPr algn="ctr"/>
            <a:r>
              <a:rPr lang="nl-BE" sz="2400" dirty="0" smtClean="0"/>
              <a:t>Vochtregulerend</a:t>
            </a:r>
          </a:p>
          <a:p>
            <a:pPr algn="ctr"/>
            <a:endParaRPr lang="nl-BE" sz="2400" dirty="0" smtClean="0"/>
          </a:p>
          <a:p>
            <a:pPr algn="ctr"/>
            <a:r>
              <a:rPr lang="nl-BE" sz="2400" dirty="0" smtClean="0"/>
              <a:t>Zorgt voor </a:t>
            </a:r>
            <a:r>
              <a:rPr lang="nl-BE" sz="2400" dirty="0" err="1" smtClean="0"/>
              <a:t>pH-balans</a:t>
            </a:r>
            <a:r>
              <a:rPr lang="nl-BE" sz="2400" dirty="0" smtClean="0"/>
              <a:t> </a:t>
            </a:r>
            <a:endParaRPr lang="nl-BE"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normAutofit/>
          </a:bodyPr>
          <a:lstStyle/>
          <a:p>
            <a:r>
              <a:rPr lang="nl-BE" sz="4000" b="1" dirty="0" smtClean="0">
                <a:solidFill>
                  <a:schemeClr val="accent4">
                    <a:lumMod val="60000"/>
                    <a:lumOff val="40000"/>
                  </a:schemeClr>
                </a:solidFill>
              </a:rPr>
              <a:t>5) Een extra diepe verzorging</a:t>
            </a:r>
            <a:endParaRPr lang="nl-BE" sz="4000" b="1" dirty="0">
              <a:solidFill>
                <a:schemeClr val="accent4">
                  <a:lumMod val="60000"/>
                  <a:lumOff val="40000"/>
                </a:schemeClr>
              </a:solidFill>
            </a:endParaRPr>
          </a:p>
        </p:txBody>
      </p:sp>
      <p:pic>
        <p:nvPicPr>
          <p:cNvPr id="5122" name="Picture 2" descr="C:\Users\martine\Pictures\FE281_B.JPG"/>
          <p:cNvPicPr>
            <a:picLocks noGrp="1" noChangeAspect="1" noChangeArrowheads="1"/>
          </p:cNvPicPr>
          <p:nvPr>
            <p:ph idx="1"/>
          </p:nvPr>
        </p:nvPicPr>
        <p:blipFill>
          <a:blip r:embed="rId2" cstate="print"/>
          <a:srcRect/>
          <a:stretch>
            <a:fillRect/>
          </a:stretch>
        </p:blipFill>
        <p:spPr bwMode="auto">
          <a:xfrm>
            <a:off x="251520" y="1196752"/>
            <a:ext cx="2088232" cy="4717964"/>
          </a:xfrm>
          <a:prstGeom prst="rect">
            <a:avLst/>
          </a:prstGeom>
          <a:noFill/>
        </p:spPr>
      </p:pic>
      <p:pic>
        <p:nvPicPr>
          <p:cNvPr id="5123" name="Picture 3" descr="C:\Users\martine\Documents\FOREVER\Forever leuk\alpha-e-factor-563x1000-hi.jpg"/>
          <p:cNvPicPr>
            <a:picLocks noChangeAspect="1" noChangeArrowheads="1"/>
          </p:cNvPicPr>
          <p:nvPr/>
        </p:nvPicPr>
        <p:blipFill>
          <a:blip r:embed="rId3" cstate="print"/>
          <a:srcRect/>
          <a:stretch>
            <a:fillRect/>
          </a:stretch>
        </p:blipFill>
        <p:spPr bwMode="auto">
          <a:xfrm>
            <a:off x="6588224" y="1484784"/>
            <a:ext cx="2310809" cy="4104456"/>
          </a:xfrm>
          <a:prstGeom prst="rect">
            <a:avLst/>
          </a:prstGeom>
          <a:noFill/>
        </p:spPr>
      </p:pic>
      <p:sp>
        <p:nvSpPr>
          <p:cNvPr id="6" name="Tekstvak 5"/>
          <p:cNvSpPr txBox="1"/>
          <p:nvPr/>
        </p:nvSpPr>
        <p:spPr>
          <a:xfrm>
            <a:off x="2555776" y="1225689"/>
            <a:ext cx="3888432" cy="5632311"/>
          </a:xfrm>
          <a:prstGeom prst="rect">
            <a:avLst/>
          </a:prstGeom>
          <a:noFill/>
        </p:spPr>
        <p:txBody>
          <a:bodyPr wrap="square" rtlCol="0">
            <a:spAutoFit/>
          </a:bodyPr>
          <a:lstStyle/>
          <a:p>
            <a:pPr algn="ctr"/>
            <a:r>
              <a:rPr lang="nl-BE" sz="2400" b="1" dirty="0" err="1" smtClean="0"/>
              <a:t>Nourishing</a:t>
            </a:r>
            <a:r>
              <a:rPr lang="nl-BE" sz="2400" b="1" dirty="0" smtClean="0"/>
              <a:t> Serum:</a:t>
            </a:r>
          </a:p>
          <a:p>
            <a:pPr algn="ctr"/>
            <a:r>
              <a:rPr lang="nl-BE" sz="2400" dirty="0" smtClean="0"/>
              <a:t>Regenererend</a:t>
            </a:r>
          </a:p>
          <a:p>
            <a:pPr algn="ctr"/>
            <a:r>
              <a:rPr lang="nl-BE" sz="2400" dirty="0" smtClean="0"/>
              <a:t>Ontstekingsremmend</a:t>
            </a:r>
          </a:p>
          <a:p>
            <a:pPr algn="ctr"/>
            <a:r>
              <a:rPr lang="nl-BE" sz="2400" dirty="0" smtClean="0"/>
              <a:t>Vochtherstellend</a:t>
            </a:r>
          </a:p>
          <a:p>
            <a:pPr algn="ctr"/>
            <a:r>
              <a:rPr lang="nl-BE" sz="2400" dirty="0" smtClean="0"/>
              <a:t>Verjongend</a:t>
            </a:r>
          </a:p>
          <a:p>
            <a:pPr algn="ctr"/>
            <a:endParaRPr lang="nl-BE" sz="2400" dirty="0" smtClean="0"/>
          </a:p>
          <a:p>
            <a:pPr algn="ctr"/>
            <a:r>
              <a:rPr lang="nl-BE" sz="2400" b="1" dirty="0" err="1" smtClean="0"/>
              <a:t>Alpha-E</a:t>
            </a:r>
            <a:r>
              <a:rPr lang="nl-BE" sz="2400" b="1" dirty="0" smtClean="0"/>
              <a:t> Factor:</a:t>
            </a:r>
          </a:p>
          <a:p>
            <a:pPr algn="ctr"/>
            <a:r>
              <a:rPr lang="nl-BE" sz="2400" dirty="0" smtClean="0"/>
              <a:t>Voedend</a:t>
            </a:r>
            <a:br>
              <a:rPr lang="nl-BE" sz="2400" dirty="0" smtClean="0"/>
            </a:br>
            <a:r>
              <a:rPr lang="nl-BE" sz="2400" dirty="0" smtClean="0"/>
              <a:t>Verzachtend</a:t>
            </a:r>
          </a:p>
          <a:p>
            <a:pPr algn="ctr"/>
            <a:r>
              <a:rPr lang="nl-BE" sz="2400" dirty="0" smtClean="0"/>
              <a:t>Bevordert de elasticiteit</a:t>
            </a:r>
          </a:p>
          <a:p>
            <a:pPr algn="ctr"/>
            <a:r>
              <a:rPr lang="nl-BE" sz="2400" dirty="0" smtClean="0"/>
              <a:t>Beschermt tegen vrije radicalen</a:t>
            </a:r>
          </a:p>
          <a:p>
            <a:pPr algn="ctr"/>
            <a:endParaRPr lang="nl-BE" sz="2400" dirty="0" smtClean="0"/>
          </a:p>
          <a:p>
            <a:pPr algn="ctr"/>
            <a:endParaRPr lang="nl-BE" sz="2400" dirty="0" smtClean="0"/>
          </a:p>
          <a:p>
            <a:pPr algn="ctr"/>
            <a:endParaRPr lang="nl-BE" sz="24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1143000"/>
          </a:xfrm>
        </p:spPr>
        <p:txBody>
          <a:bodyPr/>
          <a:lstStyle/>
          <a:p>
            <a:r>
              <a:rPr lang="nl-BE" b="1" dirty="0" smtClean="0">
                <a:solidFill>
                  <a:schemeClr val="accent2"/>
                </a:solidFill>
              </a:rPr>
              <a:t>Waarom doen we dit?</a:t>
            </a:r>
            <a:endParaRPr lang="nl-BE" b="1" dirty="0">
              <a:solidFill>
                <a:schemeClr val="accent2"/>
              </a:solidFill>
            </a:endParaRPr>
          </a:p>
        </p:txBody>
      </p:sp>
      <p:sp>
        <p:nvSpPr>
          <p:cNvPr id="3" name="Tijdelijke aanduiding voor inhoud 2"/>
          <p:cNvSpPr>
            <a:spLocks noGrp="1"/>
          </p:cNvSpPr>
          <p:nvPr>
            <p:ph idx="1"/>
          </p:nvPr>
        </p:nvSpPr>
        <p:spPr>
          <a:xfrm>
            <a:off x="457200" y="1268760"/>
            <a:ext cx="8229600" cy="4857403"/>
          </a:xfrm>
        </p:spPr>
        <p:txBody>
          <a:bodyPr>
            <a:normAutofit fontScale="92500" lnSpcReduction="20000"/>
          </a:bodyPr>
          <a:lstStyle/>
          <a:p>
            <a:pPr algn="ctr">
              <a:buNone/>
            </a:pPr>
            <a:r>
              <a:rPr lang="nl-BE" dirty="0" smtClean="0"/>
              <a:t>Een leuk </a:t>
            </a:r>
            <a:r>
              <a:rPr lang="nl-BE" b="1" dirty="0" smtClean="0"/>
              <a:t>extra inkomen</a:t>
            </a:r>
            <a:br>
              <a:rPr lang="nl-BE" b="1" dirty="0" smtClean="0"/>
            </a:br>
            <a:r>
              <a:rPr lang="nl-BE" b="1" dirty="0" smtClean="0"/>
              <a:t/>
            </a:r>
            <a:br>
              <a:rPr lang="nl-BE" b="1" dirty="0" smtClean="0"/>
            </a:br>
            <a:r>
              <a:rPr lang="nl-BE" b="1" dirty="0" smtClean="0"/>
              <a:t>Kansen om te groeien</a:t>
            </a:r>
            <a:r>
              <a:rPr lang="nl-BE" dirty="0" smtClean="0"/>
              <a:t>, </a:t>
            </a:r>
            <a:br>
              <a:rPr lang="nl-BE" dirty="0" smtClean="0"/>
            </a:br>
            <a:r>
              <a:rPr lang="nl-BE" dirty="0" smtClean="0"/>
              <a:t>financieel </a:t>
            </a:r>
            <a:r>
              <a:rPr lang="nl-BE" dirty="0" err="1" smtClean="0"/>
              <a:t>én</a:t>
            </a:r>
            <a:r>
              <a:rPr lang="nl-BE" dirty="0" smtClean="0"/>
              <a:t> persoonlijk</a:t>
            </a:r>
            <a:br>
              <a:rPr lang="nl-BE" dirty="0" smtClean="0"/>
            </a:br>
            <a:endParaRPr lang="nl-BE" dirty="0" smtClean="0"/>
          </a:p>
          <a:p>
            <a:pPr algn="ctr">
              <a:buNone/>
            </a:pPr>
            <a:r>
              <a:rPr lang="nl-BE" b="1" dirty="0" smtClean="0"/>
              <a:t>Samenwerken</a:t>
            </a:r>
            <a:r>
              <a:rPr lang="nl-BE" dirty="0" smtClean="0"/>
              <a:t> met leuke collega’s</a:t>
            </a:r>
            <a:br>
              <a:rPr lang="nl-BE" dirty="0" smtClean="0"/>
            </a:br>
            <a:endParaRPr lang="nl-BE" dirty="0" smtClean="0"/>
          </a:p>
          <a:p>
            <a:pPr algn="ctr">
              <a:buNone/>
            </a:pPr>
            <a:r>
              <a:rPr lang="nl-BE" b="1" dirty="0" smtClean="0"/>
              <a:t>Gezondheid</a:t>
            </a:r>
            <a:r>
              <a:rPr lang="nl-BE" dirty="0" smtClean="0"/>
              <a:t> op de eerste plaats met </a:t>
            </a:r>
            <a:br>
              <a:rPr lang="nl-BE" dirty="0" smtClean="0"/>
            </a:br>
            <a:r>
              <a:rPr lang="nl-BE" b="1" dirty="0" smtClean="0"/>
              <a:t>pure, natuurlijke en eerlijke producten</a:t>
            </a:r>
            <a:r>
              <a:rPr lang="nl-BE" dirty="0" smtClean="0"/>
              <a:t/>
            </a:r>
            <a:br>
              <a:rPr lang="nl-BE" dirty="0" smtClean="0"/>
            </a:br>
            <a:r>
              <a:rPr lang="nl-BE" dirty="0" smtClean="0"/>
              <a:t/>
            </a:r>
            <a:br>
              <a:rPr lang="nl-BE" dirty="0" smtClean="0"/>
            </a:br>
            <a:r>
              <a:rPr lang="nl-BE" dirty="0" smtClean="0"/>
              <a:t>Wij zijn fan, </a:t>
            </a:r>
            <a:br>
              <a:rPr lang="nl-BE" dirty="0" smtClean="0"/>
            </a:br>
            <a:r>
              <a:rPr lang="nl-BE" dirty="0" smtClean="0"/>
              <a:t>en </a:t>
            </a:r>
            <a:r>
              <a:rPr lang="nl-BE" b="1" dirty="0" smtClean="0"/>
              <a:t>dat willen we met iedereen delen!</a:t>
            </a:r>
            <a:endParaRPr lang="nl-BE"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4000" b="1" dirty="0" smtClean="0">
                <a:solidFill>
                  <a:schemeClr val="accent4">
                    <a:lumMod val="60000"/>
                    <a:lumOff val="40000"/>
                  </a:schemeClr>
                </a:solidFill>
              </a:rPr>
              <a:t>5) Voedende bescherming </a:t>
            </a:r>
            <a:endParaRPr lang="nl-BE" sz="4000" b="1" dirty="0">
              <a:solidFill>
                <a:schemeClr val="accent4">
                  <a:lumMod val="60000"/>
                  <a:lumOff val="40000"/>
                </a:schemeClr>
              </a:solidFill>
            </a:endParaRPr>
          </a:p>
        </p:txBody>
      </p:sp>
      <p:pic>
        <p:nvPicPr>
          <p:cNvPr id="6146" name="Picture 2" descr="C:\Users\martine\Pictures\forever_sonya_aloe_balancing-cream_flp_280_aloe_vera.jpg"/>
          <p:cNvPicPr>
            <a:picLocks noGrp="1" noChangeAspect="1" noChangeArrowheads="1"/>
          </p:cNvPicPr>
          <p:nvPr>
            <p:ph idx="1"/>
          </p:nvPr>
        </p:nvPicPr>
        <p:blipFill>
          <a:blip r:embed="rId2" cstate="print"/>
          <a:srcRect/>
          <a:stretch>
            <a:fillRect/>
          </a:stretch>
        </p:blipFill>
        <p:spPr bwMode="auto">
          <a:xfrm>
            <a:off x="323528" y="1916832"/>
            <a:ext cx="2725715" cy="3240360"/>
          </a:xfrm>
          <a:prstGeom prst="rect">
            <a:avLst/>
          </a:prstGeom>
          <a:noFill/>
        </p:spPr>
      </p:pic>
      <p:pic>
        <p:nvPicPr>
          <p:cNvPr id="6147" name="Picture 3" descr="C:\Users\martine\Pictures\05c39cb8e7281018832843a678d89b9b.jpg"/>
          <p:cNvPicPr>
            <a:picLocks noChangeAspect="1" noChangeArrowheads="1"/>
          </p:cNvPicPr>
          <p:nvPr/>
        </p:nvPicPr>
        <p:blipFill>
          <a:blip r:embed="rId3" cstate="print"/>
          <a:srcRect/>
          <a:stretch>
            <a:fillRect/>
          </a:stretch>
        </p:blipFill>
        <p:spPr bwMode="auto">
          <a:xfrm>
            <a:off x="3923928" y="1412776"/>
            <a:ext cx="1872208" cy="3744417"/>
          </a:xfrm>
          <a:prstGeom prst="rect">
            <a:avLst/>
          </a:prstGeom>
          <a:noFill/>
        </p:spPr>
      </p:pic>
      <p:pic>
        <p:nvPicPr>
          <p:cNvPr id="6148" name="Picture 4" descr="C:\Users\martine\Pictures\aloe_recovering_night_creme.jpg"/>
          <p:cNvPicPr>
            <a:picLocks noChangeAspect="1" noChangeArrowheads="1"/>
          </p:cNvPicPr>
          <p:nvPr/>
        </p:nvPicPr>
        <p:blipFill>
          <a:blip r:embed="rId4" cstate="print"/>
          <a:srcRect/>
          <a:stretch>
            <a:fillRect/>
          </a:stretch>
        </p:blipFill>
        <p:spPr bwMode="auto">
          <a:xfrm>
            <a:off x="6660232" y="1484784"/>
            <a:ext cx="1919244" cy="3744416"/>
          </a:xfrm>
          <a:prstGeom prst="rect">
            <a:avLst/>
          </a:prstGeom>
          <a:noFill/>
        </p:spPr>
      </p:pic>
      <p:sp>
        <p:nvSpPr>
          <p:cNvPr id="7" name="Tekstvak 6"/>
          <p:cNvSpPr txBox="1"/>
          <p:nvPr/>
        </p:nvSpPr>
        <p:spPr>
          <a:xfrm>
            <a:off x="251520" y="5445224"/>
            <a:ext cx="2808312" cy="1200329"/>
          </a:xfrm>
          <a:prstGeom prst="rect">
            <a:avLst/>
          </a:prstGeom>
          <a:noFill/>
        </p:spPr>
        <p:txBody>
          <a:bodyPr wrap="square" rtlCol="0">
            <a:spAutoFit/>
          </a:bodyPr>
          <a:lstStyle/>
          <a:p>
            <a:pPr algn="ctr"/>
            <a:r>
              <a:rPr lang="nl-BE" b="1" dirty="0" err="1" smtClean="0"/>
              <a:t>Balancing</a:t>
            </a:r>
            <a:r>
              <a:rPr lang="nl-BE" b="1" dirty="0" smtClean="0"/>
              <a:t> Cream:</a:t>
            </a:r>
          </a:p>
          <a:p>
            <a:pPr algn="ctr"/>
            <a:r>
              <a:rPr lang="nl-BE" dirty="0" smtClean="0"/>
              <a:t>Herstellend</a:t>
            </a:r>
          </a:p>
          <a:p>
            <a:pPr algn="ctr"/>
            <a:r>
              <a:rPr lang="nl-BE" dirty="0" smtClean="0"/>
              <a:t>Optimaliseert vochtbalans</a:t>
            </a:r>
          </a:p>
          <a:p>
            <a:pPr algn="ctr"/>
            <a:r>
              <a:rPr lang="nl-BE" dirty="0" smtClean="0"/>
              <a:t>Verbetert de celstructuur</a:t>
            </a:r>
            <a:endParaRPr lang="nl-BE" dirty="0"/>
          </a:p>
        </p:txBody>
      </p:sp>
      <p:sp>
        <p:nvSpPr>
          <p:cNvPr id="8" name="Tekstvak 7"/>
          <p:cNvSpPr txBox="1"/>
          <p:nvPr/>
        </p:nvSpPr>
        <p:spPr>
          <a:xfrm>
            <a:off x="3923928" y="5445224"/>
            <a:ext cx="2043188" cy="1200329"/>
          </a:xfrm>
          <a:prstGeom prst="rect">
            <a:avLst/>
          </a:prstGeom>
          <a:noFill/>
        </p:spPr>
        <p:txBody>
          <a:bodyPr wrap="none" rtlCol="0">
            <a:spAutoFit/>
          </a:bodyPr>
          <a:lstStyle/>
          <a:p>
            <a:pPr algn="ctr"/>
            <a:r>
              <a:rPr lang="nl-BE" b="1" dirty="0" err="1" smtClean="0"/>
              <a:t>Firming</a:t>
            </a:r>
            <a:r>
              <a:rPr lang="nl-BE" b="1" dirty="0" smtClean="0"/>
              <a:t> </a:t>
            </a:r>
            <a:r>
              <a:rPr lang="nl-BE" b="1" dirty="0" err="1" smtClean="0"/>
              <a:t>Day</a:t>
            </a:r>
            <a:r>
              <a:rPr lang="nl-BE" b="1" dirty="0" smtClean="0"/>
              <a:t> Lotion:</a:t>
            </a:r>
          </a:p>
          <a:p>
            <a:pPr algn="ctr"/>
            <a:r>
              <a:rPr lang="nl-BE" dirty="0" smtClean="0"/>
              <a:t>Verstevigend</a:t>
            </a:r>
          </a:p>
          <a:p>
            <a:pPr algn="ctr"/>
            <a:r>
              <a:rPr lang="nl-BE" dirty="0" smtClean="0"/>
              <a:t>Verzorgend</a:t>
            </a:r>
          </a:p>
          <a:p>
            <a:pPr algn="ctr"/>
            <a:r>
              <a:rPr lang="nl-BE" dirty="0" smtClean="0"/>
              <a:t>Beschermt de huid</a:t>
            </a:r>
            <a:endParaRPr lang="nl-BE" dirty="0"/>
          </a:p>
        </p:txBody>
      </p:sp>
      <p:sp>
        <p:nvSpPr>
          <p:cNvPr id="9" name="Tekstvak 8"/>
          <p:cNvSpPr txBox="1"/>
          <p:nvPr/>
        </p:nvSpPr>
        <p:spPr>
          <a:xfrm>
            <a:off x="6372200" y="5445224"/>
            <a:ext cx="2545057" cy="1200329"/>
          </a:xfrm>
          <a:prstGeom prst="rect">
            <a:avLst/>
          </a:prstGeom>
          <a:noFill/>
        </p:spPr>
        <p:txBody>
          <a:bodyPr wrap="none" rtlCol="0">
            <a:spAutoFit/>
          </a:bodyPr>
          <a:lstStyle/>
          <a:p>
            <a:pPr algn="ctr"/>
            <a:r>
              <a:rPr lang="nl-BE" b="1" dirty="0" err="1" smtClean="0"/>
              <a:t>Recovering</a:t>
            </a:r>
            <a:r>
              <a:rPr lang="nl-BE" b="1" dirty="0" smtClean="0"/>
              <a:t> </a:t>
            </a:r>
            <a:r>
              <a:rPr lang="nl-BE" b="1" dirty="0" err="1" smtClean="0"/>
              <a:t>Night</a:t>
            </a:r>
            <a:r>
              <a:rPr lang="nl-BE" b="1" dirty="0" smtClean="0"/>
              <a:t> </a:t>
            </a:r>
            <a:r>
              <a:rPr lang="nl-BE" b="1" dirty="0" err="1" smtClean="0"/>
              <a:t>Creme</a:t>
            </a:r>
            <a:r>
              <a:rPr lang="nl-BE" b="1" dirty="0" smtClean="0"/>
              <a:t>:</a:t>
            </a:r>
          </a:p>
          <a:p>
            <a:pPr algn="ctr"/>
            <a:r>
              <a:rPr lang="nl-BE" dirty="0" smtClean="0"/>
              <a:t>Herstellend</a:t>
            </a:r>
          </a:p>
          <a:p>
            <a:pPr algn="ctr"/>
            <a:r>
              <a:rPr lang="nl-BE" dirty="0" smtClean="0"/>
              <a:t>Verzorgend</a:t>
            </a:r>
          </a:p>
          <a:p>
            <a:pPr algn="ctr"/>
            <a:r>
              <a:rPr lang="nl-BE" dirty="0" smtClean="0"/>
              <a:t>Beschermt de huid</a:t>
            </a:r>
            <a:endParaRPr lang="nl-B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a:lstStyle/>
          <a:p>
            <a:r>
              <a:rPr lang="nl-BE" b="1" dirty="0" smtClean="0">
                <a:solidFill>
                  <a:schemeClr val="accent4">
                    <a:lumMod val="60000"/>
                    <a:lumOff val="40000"/>
                  </a:schemeClr>
                </a:solidFill>
              </a:rPr>
              <a:t>Stralen maar! </a:t>
            </a:r>
            <a:r>
              <a:rPr lang="nl-BE" b="1" dirty="0" smtClean="0">
                <a:solidFill>
                  <a:schemeClr val="accent4">
                    <a:lumMod val="60000"/>
                    <a:lumOff val="40000"/>
                  </a:schemeClr>
                </a:solidFill>
                <a:sym typeface="Wingdings" pitchFamily="2" charset="2"/>
              </a:rPr>
              <a:t></a:t>
            </a:r>
            <a:endParaRPr lang="nl-BE" b="1" dirty="0">
              <a:solidFill>
                <a:schemeClr val="accent4">
                  <a:lumMod val="60000"/>
                  <a:lumOff val="40000"/>
                </a:schemeClr>
              </a:solidFill>
            </a:endParaRPr>
          </a:p>
        </p:txBody>
      </p:sp>
      <p:pic>
        <p:nvPicPr>
          <p:cNvPr id="7170" name="Picture 2" descr="C:\Users\martine\Pictures\Happy-Skin-avoiding-bad-beauty-habits.jpg"/>
          <p:cNvPicPr>
            <a:picLocks noGrp="1" noChangeAspect="1" noChangeArrowheads="1"/>
          </p:cNvPicPr>
          <p:nvPr>
            <p:ph idx="1"/>
          </p:nvPr>
        </p:nvPicPr>
        <p:blipFill>
          <a:blip r:embed="rId2" cstate="print"/>
          <a:srcRect/>
          <a:stretch>
            <a:fillRect/>
          </a:stretch>
        </p:blipFill>
        <p:spPr bwMode="auto">
          <a:xfrm>
            <a:off x="1331640" y="2060848"/>
            <a:ext cx="6364813" cy="396945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chemeClr val="accent2"/>
                </a:solidFill>
              </a:rPr>
              <a:t> </a:t>
            </a:r>
            <a:r>
              <a:rPr lang="nl-BE" b="1" dirty="0">
                <a:solidFill>
                  <a:schemeClr val="accent2"/>
                </a:solidFill>
              </a:rPr>
              <a:t>‘Aloë dranken’</a:t>
            </a:r>
            <a:endParaRPr lang="nl-BE" dirty="0"/>
          </a:p>
        </p:txBody>
      </p:sp>
      <p:sp>
        <p:nvSpPr>
          <p:cNvPr id="3" name="Tijdelijke aanduiding voor inhoud 2"/>
          <p:cNvSpPr>
            <a:spLocks noGrp="1"/>
          </p:cNvSpPr>
          <p:nvPr>
            <p:ph idx="1"/>
          </p:nvPr>
        </p:nvSpPr>
        <p:spPr>
          <a:xfrm>
            <a:off x="457200" y="1268760"/>
            <a:ext cx="8229600" cy="5040560"/>
          </a:xfrm>
        </p:spPr>
        <p:txBody>
          <a:bodyPr>
            <a:normAutofit/>
          </a:bodyPr>
          <a:lstStyle/>
          <a:p>
            <a:r>
              <a:rPr lang="nl-BE" sz="1800" dirty="0" smtClean="0"/>
              <a:t>Alle dranken van </a:t>
            </a:r>
            <a:r>
              <a:rPr lang="nl-BE" sz="1800" dirty="0" err="1"/>
              <a:t>F</a:t>
            </a:r>
            <a:r>
              <a:rPr lang="nl-BE" sz="1800" dirty="0" err="1" smtClean="0"/>
              <a:t>orever</a:t>
            </a:r>
            <a:r>
              <a:rPr lang="nl-BE" sz="1800" dirty="0" smtClean="0"/>
              <a:t> hebben als basis de pure gestabiliseerde Aloë Vera gel, die het lichaam voorziet van rijke voedingstoffen, voor een gezonde aanvulling op de dagelijkse voeding.</a:t>
            </a:r>
            <a:br>
              <a:rPr lang="nl-BE" sz="1800" dirty="0" smtClean="0"/>
            </a:br>
            <a:endParaRPr lang="nl-BE" sz="1800" dirty="0" smtClean="0"/>
          </a:p>
          <a:p>
            <a:r>
              <a:rPr lang="nl-BE" sz="1800" dirty="0" smtClean="0"/>
              <a:t>De dranken hebben een positieve uitwerking op de spijsvertering en zorgen voor een goede opname van vitamines en mineralen.</a:t>
            </a:r>
            <a:br>
              <a:rPr lang="nl-BE" sz="1800" dirty="0" smtClean="0"/>
            </a:br>
            <a:endParaRPr lang="nl-BE" sz="1800" dirty="0" smtClean="0"/>
          </a:p>
          <a:p>
            <a:r>
              <a:rPr lang="nl-BE" sz="1800" dirty="0" smtClean="0"/>
              <a:t>Dagelijks gebruik van deze dranken draagt bij aan een energieke en gezonde levensstijl.</a:t>
            </a:r>
            <a:br>
              <a:rPr lang="nl-BE" sz="1800" dirty="0" smtClean="0"/>
            </a:br>
            <a:endParaRPr lang="nl-BE" sz="1800" dirty="0" smtClean="0"/>
          </a:p>
          <a:p>
            <a:r>
              <a:rPr lang="nl-BE" sz="1800" dirty="0" smtClean="0"/>
              <a:t>De dranken zijn in verschillende variaties te verkrijgen! </a:t>
            </a:r>
          </a:p>
          <a:p>
            <a:pPr>
              <a:buNone/>
            </a:pPr>
            <a:r>
              <a:rPr lang="nl-BE" sz="1800" dirty="0" smtClean="0"/>
              <a:t/>
            </a:r>
            <a:br>
              <a:rPr lang="nl-BE" sz="1800" dirty="0" smtClean="0"/>
            </a:br>
            <a:r>
              <a:rPr lang="nl-BE" sz="1800" dirty="0" smtClean="0"/>
              <a:t>	- Aloë Vera Gel (Geel kannetje)</a:t>
            </a:r>
          </a:p>
          <a:p>
            <a:pPr>
              <a:buNone/>
            </a:pPr>
            <a:r>
              <a:rPr lang="nl-BE" sz="1800" dirty="0" smtClean="0"/>
              <a:t>		- </a:t>
            </a:r>
            <a:r>
              <a:rPr lang="nl-BE" sz="1800" dirty="0" err="1" smtClean="0"/>
              <a:t>Freedom</a:t>
            </a:r>
            <a:r>
              <a:rPr lang="nl-BE" sz="1800" dirty="0" smtClean="0"/>
              <a:t> (Blauw kannetje)</a:t>
            </a:r>
          </a:p>
          <a:p>
            <a:pPr>
              <a:buNone/>
            </a:pPr>
            <a:r>
              <a:rPr lang="nl-BE" sz="1800" dirty="0" smtClean="0"/>
              <a:t> 		- Bits ‘n </a:t>
            </a:r>
            <a:r>
              <a:rPr lang="nl-BE" sz="1800" dirty="0" err="1" smtClean="0"/>
              <a:t>Peaches</a:t>
            </a:r>
            <a:r>
              <a:rPr lang="nl-BE" sz="1800" dirty="0" smtClean="0"/>
              <a:t> (Oranje kannetje)</a:t>
            </a:r>
          </a:p>
          <a:p>
            <a:pPr>
              <a:buNone/>
            </a:pPr>
            <a:r>
              <a:rPr lang="nl-BE" sz="1800" dirty="0" smtClean="0"/>
              <a:t> 		- Berry Nectar (Rood kannetje)</a:t>
            </a:r>
            <a:endParaRPr lang="nl-BE" sz="1800" dirty="0"/>
          </a:p>
        </p:txBody>
      </p:sp>
    </p:spTree>
    <p:extLst>
      <p:ext uri="{BB962C8B-B14F-4D97-AF65-F5344CB8AC3E}">
        <p14:creationId xmlns:p14="http://schemas.microsoft.com/office/powerpoint/2010/main" val="2494121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0"/>
            <a:ext cx="8229600" cy="908720"/>
          </a:xfrm>
        </p:spPr>
        <p:txBody>
          <a:bodyPr>
            <a:normAutofit/>
          </a:bodyPr>
          <a:lstStyle/>
          <a:p>
            <a:r>
              <a:rPr lang="nl-BE" sz="3200" b="1" dirty="0" err="1">
                <a:solidFill>
                  <a:schemeClr val="accent5">
                    <a:lumMod val="75000"/>
                  </a:schemeClr>
                </a:solidFill>
              </a:rPr>
              <a:t>Aloe</a:t>
            </a:r>
            <a:r>
              <a:rPr lang="nl-BE" sz="3200" b="1" dirty="0">
                <a:solidFill>
                  <a:schemeClr val="accent5">
                    <a:lumMod val="75000"/>
                  </a:schemeClr>
                </a:solidFill>
              </a:rPr>
              <a:t> </a:t>
            </a:r>
            <a:r>
              <a:rPr lang="nl-BE" sz="3200" b="1" dirty="0" err="1">
                <a:solidFill>
                  <a:schemeClr val="accent5">
                    <a:lumMod val="75000"/>
                  </a:schemeClr>
                </a:solidFill>
              </a:rPr>
              <a:t>vera</a:t>
            </a:r>
            <a:r>
              <a:rPr lang="nl-BE" sz="3200" b="1" dirty="0">
                <a:solidFill>
                  <a:schemeClr val="accent5">
                    <a:lumMod val="75000"/>
                  </a:schemeClr>
                </a:solidFill>
              </a:rPr>
              <a:t> gel </a:t>
            </a:r>
          </a:p>
        </p:txBody>
      </p:sp>
      <p:sp>
        <p:nvSpPr>
          <p:cNvPr id="3" name="Tijdelijke aanduiding voor inhoud 2"/>
          <p:cNvSpPr>
            <a:spLocks noGrp="1"/>
          </p:cNvSpPr>
          <p:nvPr>
            <p:ph idx="1"/>
          </p:nvPr>
        </p:nvSpPr>
        <p:spPr>
          <a:xfrm>
            <a:off x="467544" y="764704"/>
            <a:ext cx="8229600" cy="5904656"/>
          </a:xfrm>
        </p:spPr>
        <p:txBody>
          <a:bodyPr>
            <a:normAutofit/>
          </a:bodyPr>
          <a:lstStyle/>
          <a:p>
            <a:pPr marL="0" indent="0">
              <a:buNone/>
            </a:pPr>
            <a:r>
              <a:rPr lang="nl-BE" sz="1800" dirty="0" smtClean="0"/>
              <a:t>Uw darmen in balans en méér energie!</a:t>
            </a:r>
          </a:p>
          <a:p>
            <a:pPr marL="0" indent="0">
              <a:buNone/>
            </a:pPr>
            <a:endParaRPr lang="nl-BE" sz="1800" dirty="0" smtClean="0"/>
          </a:p>
          <a:p>
            <a:pPr>
              <a:buFont typeface="Arial" charset="0"/>
              <a:buChar char="•"/>
            </a:pPr>
            <a:r>
              <a:rPr lang="nl-BE" sz="1800" dirty="0" smtClean="0"/>
              <a:t>Drank met 96,3 % gestabiliseerde </a:t>
            </a:r>
            <a:r>
              <a:rPr lang="nl-BE" sz="1800" dirty="0"/>
              <a:t>A</a:t>
            </a:r>
            <a:r>
              <a:rPr lang="nl-BE" sz="1800" dirty="0" smtClean="0"/>
              <a:t>loë </a:t>
            </a:r>
            <a:r>
              <a:rPr lang="nl-BE" sz="1800" dirty="0"/>
              <a:t>V</a:t>
            </a:r>
            <a:r>
              <a:rPr lang="nl-BE" sz="1800" dirty="0" smtClean="0"/>
              <a:t>era gel.</a:t>
            </a:r>
          </a:p>
          <a:p>
            <a:pPr>
              <a:buFont typeface="Arial" charset="0"/>
              <a:buChar char="•"/>
            </a:pPr>
            <a:r>
              <a:rPr lang="nl-BE" sz="1800" dirty="0" smtClean="0"/>
              <a:t>Bevat 200 voedingsstoffen waaronder</a:t>
            </a:r>
          </a:p>
          <a:p>
            <a:pPr>
              <a:buFont typeface="Wingdings"/>
              <a:buChar char="à"/>
            </a:pPr>
            <a:r>
              <a:rPr lang="nl-BE" sz="1800" dirty="0" smtClean="0">
                <a:sym typeface="Wingdings" panose="05000000000000000000" pitchFamily="2" charset="2"/>
              </a:rPr>
              <a:t>75 voedingsstoffen</a:t>
            </a:r>
          </a:p>
          <a:p>
            <a:pPr>
              <a:buFont typeface="Wingdings"/>
              <a:buChar char="à"/>
            </a:pPr>
            <a:r>
              <a:rPr lang="nl-BE" sz="1800" dirty="0" smtClean="0">
                <a:sym typeface="Wingdings" panose="05000000000000000000" pitchFamily="2" charset="2"/>
              </a:rPr>
              <a:t>20 mineralen</a:t>
            </a:r>
          </a:p>
          <a:p>
            <a:pPr>
              <a:buFont typeface="Wingdings"/>
              <a:buChar char="à"/>
            </a:pPr>
            <a:r>
              <a:rPr lang="nl-BE" sz="1800" dirty="0" smtClean="0">
                <a:sym typeface="Wingdings" panose="05000000000000000000" pitchFamily="2" charset="2"/>
              </a:rPr>
              <a:t>18 aminozuren</a:t>
            </a:r>
          </a:p>
          <a:p>
            <a:pPr>
              <a:buFont typeface="Wingdings"/>
              <a:buChar char="à"/>
            </a:pPr>
            <a:r>
              <a:rPr lang="nl-BE" sz="1800" dirty="0" smtClean="0">
                <a:sym typeface="Wingdings" panose="05000000000000000000" pitchFamily="2" charset="2"/>
              </a:rPr>
              <a:t>12 vitaminen</a:t>
            </a:r>
          </a:p>
          <a:p>
            <a:pPr>
              <a:buNone/>
            </a:pPr>
            <a:endParaRPr lang="nl-BE" sz="1800" dirty="0" smtClean="0"/>
          </a:p>
          <a:p>
            <a:pPr>
              <a:buFont typeface="Arial" charset="0"/>
              <a:buChar char="•"/>
            </a:pPr>
            <a:r>
              <a:rPr lang="nl-BE" sz="1800" dirty="0" smtClean="0"/>
              <a:t>Ondersteunt een goede spijsvertering.</a:t>
            </a:r>
          </a:p>
          <a:p>
            <a:pPr>
              <a:buFont typeface="Arial" charset="0"/>
              <a:buChar char="•"/>
            </a:pPr>
            <a:r>
              <a:rPr lang="nl-BE" sz="1800" dirty="0" smtClean="0"/>
              <a:t>Draagt bij aan een goede gezondheid en energiebalans.</a:t>
            </a:r>
          </a:p>
          <a:p>
            <a:pPr>
              <a:buFont typeface="Arial" charset="0"/>
              <a:buChar char="•"/>
            </a:pPr>
            <a:r>
              <a:rPr lang="nl-BE" sz="1800" dirty="0" smtClean="0"/>
              <a:t>Is een voedingssupplement.</a:t>
            </a:r>
          </a:p>
          <a:p>
            <a:pPr>
              <a:buFont typeface="Arial" charset="0"/>
              <a:buChar char="•"/>
            </a:pPr>
            <a:r>
              <a:rPr lang="nl-BE" sz="1800" dirty="0" smtClean="0"/>
              <a:t>De Aloë </a:t>
            </a:r>
            <a:r>
              <a:rPr lang="nl-BE" sz="1800" dirty="0"/>
              <a:t>V</a:t>
            </a:r>
            <a:r>
              <a:rPr lang="nl-BE" sz="1800" dirty="0" smtClean="0"/>
              <a:t>era gel reinigt de darmen en ondersteunt het </a:t>
            </a:r>
          </a:p>
          <a:p>
            <a:pPr marL="0" indent="0">
              <a:buNone/>
            </a:pPr>
            <a:r>
              <a:rPr lang="nl-BE" sz="1800" dirty="0"/>
              <a:t> </a:t>
            </a:r>
            <a:r>
              <a:rPr lang="nl-BE" sz="1800" dirty="0" smtClean="0"/>
              <a:t>      afweersysteem.</a:t>
            </a:r>
          </a:p>
          <a:p>
            <a:pPr marL="0" indent="0">
              <a:buNone/>
            </a:pPr>
            <a:endParaRPr lang="nl-BE" sz="1800" dirty="0" smtClean="0"/>
          </a:p>
          <a:p>
            <a:pPr>
              <a:buFont typeface="Arial" charset="0"/>
              <a:buChar char="•"/>
            </a:pPr>
            <a:r>
              <a:rPr lang="nl-BE" sz="1800" dirty="0" smtClean="0"/>
              <a:t>Drink 2 maal/dag 30-60 ml. </a:t>
            </a:r>
          </a:p>
          <a:p>
            <a:pPr marL="0" indent="0">
              <a:buNone/>
            </a:pPr>
            <a:endParaRPr lang="nl-BE" dirty="0"/>
          </a:p>
          <a:p>
            <a:pPr>
              <a:buFont typeface="Arial" charset="0"/>
              <a:buChar char="•"/>
            </a:pPr>
            <a:endParaRPr lang="nl-BE" dirty="0" smtClean="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908720"/>
            <a:ext cx="2880320" cy="288032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980728"/>
          </a:xfrm>
        </p:spPr>
        <p:txBody>
          <a:bodyPr>
            <a:normAutofit/>
          </a:bodyPr>
          <a:lstStyle/>
          <a:p>
            <a:r>
              <a:rPr lang="nl-BE" sz="3200" b="1" dirty="0" err="1" smtClean="0">
                <a:solidFill>
                  <a:schemeClr val="accent5">
                    <a:lumMod val="75000"/>
                  </a:schemeClr>
                </a:solidFill>
              </a:rPr>
              <a:t>Forever</a:t>
            </a:r>
            <a:r>
              <a:rPr lang="nl-BE" sz="3200" b="1" dirty="0" smtClean="0">
                <a:solidFill>
                  <a:schemeClr val="accent5">
                    <a:lumMod val="75000"/>
                  </a:schemeClr>
                </a:solidFill>
              </a:rPr>
              <a:t> </a:t>
            </a:r>
            <a:r>
              <a:rPr lang="nl-BE" sz="3200" b="1" dirty="0" err="1" smtClean="0">
                <a:solidFill>
                  <a:schemeClr val="accent5">
                    <a:lumMod val="75000"/>
                  </a:schemeClr>
                </a:solidFill>
              </a:rPr>
              <a:t>Freedom</a:t>
            </a:r>
            <a:r>
              <a:rPr lang="nl-BE" sz="3200" b="1" dirty="0" smtClean="0">
                <a:solidFill>
                  <a:schemeClr val="accent5">
                    <a:lumMod val="75000"/>
                  </a:schemeClr>
                </a:solidFill>
              </a:rPr>
              <a:t> </a:t>
            </a:r>
            <a:r>
              <a:rPr lang="nl-BE" sz="3200" i="1" dirty="0" smtClean="0"/>
              <a:t/>
            </a:r>
            <a:br>
              <a:rPr lang="nl-BE" sz="3200" i="1" dirty="0" smtClean="0"/>
            </a:br>
            <a:r>
              <a:rPr lang="nl-BE" sz="2000" b="1" dirty="0" smtClean="0"/>
              <a:t>Voor soepele gewrichten!</a:t>
            </a:r>
            <a:endParaRPr lang="nl-BE" sz="2000" b="1" dirty="0"/>
          </a:p>
        </p:txBody>
      </p:sp>
      <p:sp>
        <p:nvSpPr>
          <p:cNvPr id="3" name="Tijdelijke aanduiding voor inhoud 2"/>
          <p:cNvSpPr>
            <a:spLocks noGrp="1"/>
          </p:cNvSpPr>
          <p:nvPr>
            <p:ph idx="1"/>
          </p:nvPr>
        </p:nvSpPr>
        <p:spPr>
          <a:xfrm>
            <a:off x="457200" y="980728"/>
            <a:ext cx="8229600" cy="5877272"/>
          </a:xfrm>
        </p:spPr>
        <p:txBody>
          <a:bodyPr>
            <a:normAutofit/>
          </a:bodyPr>
          <a:lstStyle/>
          <a:p>
            <a:r>
              <a:rPr lang="nl-BE" sz="1800" dirty="0" smtClean="0"/>
              <a:t>Drank met 88,9 % gestabiliseerde </a:t>
            </a:r>
            <a:r>
              <a:rPr lang="nl-BE" sz="1800" dirty="0"/>
              <a:t>A</a:t>
            </a:r>
            <a:r>
              <a:rPr lang="nl-BE" sz="1800" dirty="0" smtClean="0"/>
              <a:t>loë </a:t>
            </a:r>
            <a:r>
              <a:rPr lang="nl-BE" sz="1800" dirty="0"/>
              <a:t>V</a:t>
            </a:r>
            <a:r>
              <a:rPr lang="nl-BE" sz="1800" dirty="0" smtClean="0"/>
              <a:t>era gel</a:t>
            </a:r>
          </a:p>
          <a:p>
            <a:r>
              <a:rPr lang="nl-BE" sz="1800" dirty="0" smtClean="0"/>
              <a:t>Bevat ruim 200 voedingstoffen </a:t>
            </a:r>
            <a:br>
              <a:rPr lang="nl-BE" sz="1800" dirty="0" smtClean="0"/>
            </a:br>
            <a:endParaRPr lang="nl-BE" sz="1800" dirty="0" smtClean="0"/>
          </a:p>
          <a:p>
            <a:r>
              <a:rPr lang="nl-BE" sz="1800" dirty="0"/>
              <a:t>Bevat </a:t>
            </a:r>
            <a:r>
              <a:rPr lang="nl-BE" sz="1800" b="1" dirty="0"/>
              <a:t>MSM</a:t>
            </a:r>
            <a:r>
              <a:rPr lang="nl-BE" sz="1800" dirty="0"/>
              <a:t> </a:t>
            </a:r>
            <a:endParaRPr lang="nl-BE" sz="1800" dirty="0" smtClean="0"/>
          </a:p>
          <a:p>
            <a:pPr marL="0" indent="0">
              <a:buNone/>
            </a:pPr>
            <a:r>
              <a:rPr lang="nl-BE" sz="1800" dirty="0" smtClean="0">
                <a:sym typeface="Wingdings" panose="05000000000000000000" pitchFamily="2" charset="2"/>
              </a:rPr>
              <a:t> </a:t>
            </a:r>
            <a:r>
              <a:rPr lang="nl-BE" sz="1800" dirty="0" err="1" smtClean="0"/>
              <a:t>methylsulfonylmethaan</a:t>
            </a:r>
            <a:r>
              <a:rPr lang="nl-BE" sz="1800" dirty="0" smtClean="0"/>
              <a:t> </a:t>
            </a:r>
            <a:r>
              <a:rPr lang="nl-BE" sz="1800" dirty="0"/>
              <a:t>= pijnstiller en ondersteunend middel bij aandoeningen van het </a:t>
            </a:r>
            <a:r>
              <a:rPr lang="nl-BE" sz="1800" dirty="0" smtClean="0"/>
              <a:t>bewegingsapparaat. bv; artrose, reuma,… )</a:t>
            </a:r>
            <a:br>
              <a:rPr lang="nl-BE" sz="1800" dirty="0" smtClean="0"/>
            </a:br>
            <a:endParaRPr lang="nl-BE" sz="1800" dirty="0" smtClean="0"/>
          </a:p>
          <a:p>
            <a:r>
              <a:rPr lang="nl-BE" sz="1800" dirty="0" smtClean="0"/>
              <a:t>Bevat </a:t>
            </a:r>
            <a:r>
              <a:rPr lang="nl-BE" sz="1800" b="1" dirty="0" err="1" smtClean="0"/>
              <a:t>glucosamine</a:t>
            </a:r>
            <a:r>
              <a:rPr lang="nl-BE" sz="1800" dirty="0"/>
              <a:t> </a:t>
            </a:r>
            <a:endParaRPr lang="nl-BE" sz="1800" dirty="0" smtClean="0"/>
          </a:p>
          <a:p>
            <a:pPr marL="0" indent="0">
              <a:buNone/>
            </a:pPr>
            <a:r>
              <a:rPr lang="nl-BE" sz="1800" dirty="0" smtClean="0">
                <a:sym typeface="Wingdings" panose="05000000000000000000" pitchFamily="2" charset="2"/>
              </a:rPr>
              <a:t> </a:t>
            </a:r>
            <a:r>
              <a:rPr lang="nl-BE" sz="1800" dirty="0" smtClean="0"/>
              <a:t>Smering </a:t>
            </a:r>
            <a:r>
              <a:rPr lang="nl-BE" sz="1800" dirty="0"/>
              <a:t>van de gewrichten en aanmaak van kraakbeen </a:t>
            </a:r>
          </a:p>
          <a:p>
            <a:pPr marL="0" indent="0">
              <a:buNone/>
            </a:pPr>
            <a:r>
              <a:rPr lang="nl-BE" sz="1800" dirty="0" smtClean="0">
                <a:sym typeface="Wingdings" panose="05000000000000000000" pitchFamily="2" charset="2"/>
              </a:rPr>
              <a:t> </a:t>
            </a:r>
            <a:r>
              <a:rPr lang="nl-BE" sz="1800" dirty="0" smtClean="0"/>
              <a:t>Soepele </a:t>
            </a:r>
            <a:r>
              <a:rPr lang="nl-BE" sz="1800" dirty="0"/>
              <a:t>gewrichten en behoud van </a:t>
            </a:r>
            <a:r>
              <a:rPr lang="nl-BE" sz="1800" dirty="0" smtClean="0"/>
              <a:t>veerkracht </a:t>
            </a:r>
            <a:endParaRPr lang="nl-BE" sz="1800" dirty="0"/>
          </a:p>
          <a:p>
            <a:pPr marL="0" indent="0">
              <a:buNone/>
            </a:pPr>
            <a:r>
              <a:rPr lang="nl-BE" sz="1800" dirty="0" smtClean="0">
                <a:sym typeface="Wingdings" panose="05000000000000000000" pitchFamily="2" charset="2"/>
              </a:rPr>
              <a:t> </a:t>
            </a:r>
            <a:r>
              <a:rPr lang="nl-BE" sz="1800" dirty="0" smtClean="0"/>
              <a:t>100</a:t>
            </a:r>
            <a:r>
              <a:rPr lang="nl-BE" sz="1800" dirty="0"/>
              <a:t>% plantaardige </a:t>
            </a:r>
            <a:r>
              <a:rPr lang="nl-BE" sz="1800" dirty="0" err="1"/>
              <a:t>glucosamine</a:t>
            </a:r>
            <a:r>
              <a:rPr lang="nl-BE" sz="1800" dirty="0"/>
              <a:t> </a:t>
            </a:r>
          </a:p>
          <a:p>
            <a:pPr>
              <a:buFont typeface="Wingdings"/>
              <a:buChar char="à"/>
            </a:pPr>
            <a:r>
              <a:rPr lang="nl-BE" sz="1800" dirty="0" smtClean="0"/>
              <a:t>Geschikt </a:t>
            </a:r>
            <a:r>
              <a:rPr lang="nl-BE" sz="1800" dirty="0"/>
              <a:t>voor vegetariërs en mensen met </a:t>
            </a:r>
            <a:r>
              <a:rPr lang="nl-BE" sz="1800" dirty="0" smtClean="0"/>
              <a:t>schaaldierallergie</a:t>
            </a:r>
            <a:br>
              <a:rPr lang="nl-BE" sz="1800" dirty="0" smtClean="0"/>
            </a:br>
            <a:endParaRPr lang="nl-BE" sz="1800" dirty="0" smtClean="0"/>
          </a:p>
          <a:p>
            <a:pPr>
              <a:buFont typeface="Arial" charset="0"/>
              <a:buChar char="•"/>
            </a:pPr>
            <a:r>
              <a:rPr lang="nl-BE" sz="1800" dirty="0" smtClean="0"/>
              <a:t>Bevat </a:t>
            </a:r>
            <a:r>
              <a:rPr lang="nl-BE" sz="1800" b="1" dirty="0" err="1" smtClean="0"/>
              <a:t>chondroïtine</a:t>
            </a:r>
            <a:r>
              <a:rPr lang="nl-BE" sz="1800" dirty="0"/>
              <a:t> </a:t>
            </a:r>
            <a:endParaRPr lang="nl-BE" sz="1800" dirty="0" smtClean="0"/>
          </a:p>
          <a:p>
            <a:pPr>
              <a:buFont typeface="Wingdings"/>
              <a:buChar char="à"/>
            </a:pPr>
            <a:r>
              <a:rPr lang="nl-BE" sz="1800" dirty="0" smtClean="0">
                <a:sym typeface="Wingdings" panose="05000000000000000000" pitchFamily="2" charset="2"/>
              </a:rPr>
              <a:t>Is een bouwstof van kraakbeen </a:t>
            </a:r>
            <a:br>
              <a:rPr lang="nl-BE" sz="1800" dirty="0" smtClean="0">
                <a:sym typeface="Wingdings" panose="05000000000000000000" pitchFamily="2" charset="2"/>
              </a:rPr>
            </a:br>
            <a:endParaRPr lang="nl-BE" sz="1800" dirty="0" smtClean="0">
              <a:sym typeface="Wingdings" panose="05000000000000000000" pitchFamily="2" charset="2"/>
            </a:endParaRPr>
          </a:p>
          <a:p>
            <a:pPr>
              <a:buFont typeface="Arial" charset="0"/>
              <a:buChar char="•"/>
            </a:pPr>
            <a:r>
              <a:rPr lang="nl-BE" sz="1800" dirty="0" smtClean="0">
                <a:sym typeface="Wingdings" panose="05000000000000000000" pitchFamily="2" charset="2"/>
              </a:rPr>
              <a:t>Voedingssupplement voor o.a. oudere mensen en sporters </a:t>
            </a:r>
          </a:p>
          <a:p>
            <a:pPr>
              <a:buFont typeface="Arial" charset="0"/>
              <a:buChar char="•"/>
            </a:pPr>
            <a:r>
              <a:rPr lang="nl-BE" sz="1800" dirty="0" smtClean="0">
                <a:sym typeface="Wingdings" panose="05000000000000000000" pitchFamily="2" charset="2"/>
              </a:rPr>
              <a:t>Drink 2 maal/dag 30-60 ml ( gemiddeld 45 ml )</a:t>
            </a:r>
            <a:endParaRPr lang="nl-BE" sz="1800" dirty="0" smtClean="0"/>
          </a:p>
          <a:p>
            <a:pPr marL="0" indent="0">
              <a:buNone/>
            </a:pPr>
            <a:endParaRPr lang="nl-BE" sz="1800" dirty="0"/>
          </a:p>
          <a:p>
            <a:endParaRPr lang="nl-BE" sz="2400" dirty="0" smtClean="0"/>
          </a:p>
          <a:p>
            <a:endParaRPr lang="nl-BE" sz="2400" dirty="0"/>
          </a:p>
          <a:p>
            <a:endParaRPr lang="nl-BE" sz="2400"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2996952"/>
            <a:ext cx="2160240" cy="2959079"/>
          </a:xfrm>
          <a:prstGeom prst="rect">
            <a:avLst/>
          </a:prstGeom>
        </p:spPr>
      </p:pic>
    </p:spTree>
    <p:extLst>
      <p:ext uri="{BB962C8B-B14F-4D97-AF65-F5344CB8AC3E}">
        <p14:creationId xmlns:p14="http://schemas.microsoft.com/office/powerpoint/2010/main" val="4110759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b="1" dirty="0" err="1" smtClean="0">
                <a:solidFill>
                  <a:schemeClr val="accent5">
                    <a:lumMod val="75000"/>
                  </a:schemeClr>
                </a:solidFill>
              </a:rPr>
              <a:t>Forever</a:t>
            </a:r>
            <a:r>
              <a:rPr lang="nl-BE" sz="3200" b="1" dirty="0" smtClean="0">
                <a:solidFill>
                  <a:schemeClr val="accent5">
                    <a:lumMod val="75000"/>
                  </a:schemeClr>
                </a:solidFill>
              </a:rPr>
              <a:t> aloë Bits n’ </a:t>
            </a:r>
            <a:r>
              <a:rPr lang="nl-BE" sz="3200" b="1" dirty="0" err="1" smtClean="0">
                <a:solidFill>
                  <a:schemeClr val="accent5">
                    <a:lumMod val="75000"/>
                  </a:schemeClr>
                </a:solidFill>
              </a:rPr>
              <a:t>Peaches</a:t>
            </a:r>
            <a:r>
              <a:rPr lang="nl-BE" sz="3200" b="1" dirty="0" smtClean="0">
                <a:solidFill>
                  <a:schemeClr val="accent5">
                    <a:lumMod val="75000"/>
                  </a:schemeClr>
                </a:solidFill>
              </a:rPr>
              <a:t> </a:t>
            </a:r>
            <a:endParaRPr lang="nl-BE" sz="3200" b="1" dirty="0">
              <a:solidFill>
                <a:schemeClr val="accent5">
                  <a:lumMod val="75000"/>
                </a:schemeClr>
              </a:solidFill>
            </a:endParaRPr>
          </a:p>
        </p:txBody>
      </p:sp>
      <p:sp>
        <p:nvSpPr>
          <p:cNvPr id="3" name="Tijdelijke aanduiding voor inhoud 2"/>
          <p:cNvSpPr>
            <a:spLocks noGrp="1"/>
          </p:cNvSpPr>
          <p:nvPr>
            <p:ph idx="1"/>
          </p:nvPr>
        </p:nvSpPr>
        <p:spPr>
          <a:xfrm>
            <a:off x="457200" y="1340768"/>
            <a:ext cx="8229600" cy="5328592"/>
          </a:xfrm>
        </p:spPr>
        <p:txBody>
          <a:bodyPr>
            <a:normAutofit/>
          </a:bodyPr>
          <a:lstStyle/>
          <a:p>
            <a:endParaRPr lang="nl-BE" sz="1800" dirty="0" smtClean="0"/>
          </a:p>
          <a:p>
            <a:r>
              <a:rPr lang="nl-BE" sz="1800" dirty="0" err="1" smtClean="0"/>
              <a:t>Voedingssuplement</a:t>
            </a:r>
            <a:r>
              <a:rPr lang="nl-BE" sz="1800" dirty="0" smtClean="0"/>
              <a:t> </a:t>
            </a:r>
          </a:p>
          <a:p>
            <a:r>
              <a:rPr lang="nl-BE" sz="1800" dirty="0" smtClean="0"/>
              <a:t>Met stukjes </a:t>
            </a:r>
            <a:r>
              <a:rPr lang="nl-BE" sz="1800" dirty="0"/>
              <a:t>A</a:t>
            </a:r>
            <a:r>
              <a:rPr lang="nl-BE" sz="1800" dirty="0" smtClean="0"/>
              <a:t>loë </a:t>
            </a:r>
            <a:r>
              <a:rPr lang="nl-BE" sz="1800" dirty="0"/>
              <a:t>V</a:t>
            </a:r>
            <a:r>
              <a:rPr lang="nl-BE" sz="1800" dirty="0" smtClean="0"/>
              <a:t>era vruchtvlees, gedrenkt in perzikconcentraat.</a:t>
            </a:r>
          </a:p>
          <a:p>
            <a:r>
              <a:rPr lang="nl-BE" sz="1800" dirty="0" smtClean="0"/>
              <a:t>Door frisse en zoete  smaak </a:t>
            </a:r>
            <a:r>
              <a:rPr lang="nl-BE" sz="1800" dirty="0"/>
              <a:t>i</a:t>
            </a:r>
            <a:r>
              <a:rPr lang="nl-BE" sz="1800" dirty="0" smtClean="0"/>
              <a:t>deaal voor kinderen. </a:t>
            </a:r>
          </a:p>
          <a:p>
            <a:r>
              <a:rPr lang="nl-BE" sz="1800" b="1" dirty="0" smtClean="0"/>
              <a:t>Ter ondersteuning van een natuurlijke stoelgang</a:t>
            </a:r>
          </a:p>
          <a:p>
            <a:r>
              <a:rPr lang="nl-BE" sz="1800" dirty="0" smtClean="0"/>
              <a:t>Rijk aan vezels</a:t>
            </a:r>
          </a:p>
          <a:p>
            <a:r>
              <a:rPr lang="nl-BE" sz="1800" dirty="0" smtClean="0"/>
              <a:t>De rijke vitamines en antioxidanten in perziken</a:t>
            </a:r>
          </a:p>
          <a:p>
            <a:pPr marL="0" indent="0">
              <a:buNone/>
            </a:pPr>
            <a:r>
              <a:rPr lang="nl-BE" sz="1800" dirty="0"/>
              <a:t> </a:t>
            </a:r>
            <a:r>
              <a:rPr lang="nl-BE" sz="1800" dirty="0" smtClean="0"/>
              <a:t>      kunnen </a:t>
            </a:r>
            <a:r>
              <a:rPr lang="nl-BE" sz="1800" dirty="0" smtClean="0"/>
              <a:t>een </a:t>
            </a:r>
            <a:r>
              <a:rPr lang="nl-BE" sz="1800" dirty="0" smtClean="0"/>
              <a:t>positieve uitwerking hebben op het </a:t>
            </a:r>
          </a:p>
          <a:p>
            <a:pPr marL="0" indent="0">
              <a:buNone/>
            </a:pPr>
            <a:r>
              <a:rPr lang="nl-BE" sz="1800" dirty="0"/>
              <a:t> </a:t>
            </a:r>
            <a:r>
              <a:rPr lang="nl-BE" sz="1800" dirty="0" smtClean="0"/>
              <a:t>      immuunsysteem van de </a:t>
            </a:r>
            <a:r>
              <a:rPr lang="nl-BE" sz="1800" b="1" dirty="0" smtClean="0"/>
              <a:t>huid</a:t>
            </a:r>
            <a:r>
              <a:rPr lang="nl-BE" sz="1800" dirty="0" smtClean="0"/>
              <a:t>.</a:t>
            </a:r>
          </a:p>
          <a:p>
            <a:pPr marL="0" indent="0">
              <a:buNone/>
            </a:pPr>
            <a:endParaRPr lang="nl-BE" sz="1800" dirty="0" smtClean="0"/>
          </a:p>
          <a:p>
            <a:pPr marL="0" indent="0">
              <a:buNone/>
            </a:pPr>
            <a:endParaRPr lang="nl-BE" sz="1800"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2636912"/>
            <a:ext cx="2570312" cy="3861752"/>
          </a:xfrm>
          <a:prstGeom prst="rect">
            <a:avLst/>
          </a:prstGeom>
        </p:spPr>
      </p:pic>
    </p:spTree>
    <p:extLst>
      <p:ext uri="{BB962C8B-B14F-4D97-AF65-F5344CB8AC3E}">
        <p14:creationId xmlns:p14="http://schemas.microsoft.com/office/powerpoint/2010/main" val="495217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b="1" dirty="0" err="1" smtClean="0">
                <a:solidFill>
                  <a:schemeClr val="accent5">
                    <a:lumMod val="75000"/>
                  </a:schemeClr>
                </a:solidFill>
              </a:rPr>
              <a:t>Forever</a:t>
            </a:r>
            <a:r>
              <a:rPr lang="nl-BE" sz="3200" b="1" dirty="0" smtClean="0">
                <a:solidFill>
                  <a:schemeClr val="accent5">
                    <a:lumMod val="75000"/>
                  </a:schemeClr>
                </a:solidFill>
              </a:rPr>
              <a:t> Berry nectar </a:t>
            </a:r>
            <a:endParaRPr lang="nl-BE" sz="3200" b="1" dirty="0">
              <a:solidFill>
                <a:schemeClr val="accent5">
                  <a:lumMod val="75000"/>
                </a:schemeClr>
              </a:solidFill>
            </a:endParaRPr>
          </a:p>
        </p:txBody>
      </p:sp>
      <p:sp>
        <p:nvSpPr>
          <p:cNvPr id="3" name="Tijdelijke aanduiding voor inhoud 2"/>
          <p:cNvSpPr>
            <a:spLocks noGrp="1"/>
          </p:cNvSpPr>
          <p:nvPr>
            <p:ph idx="1"/>
          </p:nvPr>
        </p:nvSpPr>
        <p:spPr/>
        <p:txBody>
          <a:bodyPr>
            <a:normAutofit/>
          </a:bodyPr>
          <a:lstStyle/>
          <a:p>
            <a:r>
              <a:rPr lang="nl-BE" sz="1800" dirty="0" smtClean="0"/>
              <a:t>Bestaat uit 90,6 % gestabiliseerde </a:t>
            </a:r>
            <a:r>
              <a:rPr lang="nl-BE" sz="1800" dirty="0"/>
              <a:t>A</a:t>
            </a:r>
            <a:r>
              <a:rPr lang="nl-BE" sz="1800" dirty="0" smtClean="0"/>
              <a:t>loë </a:t>
            </a:r>
            <a:r>
              <a:rPr lang="nl-BE" sz="1800" dirty="0"/>
              <a:t>V</a:t>
            </a:r>
            <a:r>
              <a:rPr lang="nl-BE" sz="1800" dirty="0" smtClean="0"/>
              <a:t>era gel.</a:t>
            </a:r>
          </a:p>
          <a:p>
            <a:r>
              <a:rPr lang="nl-BE" sz="1800" dirty="0" smtClean="0"/>
              <a:t>Bevat 200 werkzame bestanddelen van de Aloë Vera gel.</a:t>
            </a:r>
          </a:p>
          <a:p>
            <a:pPr>
              <a:buNone/>
            </a:pPr>
            <a:endParaRPr lang="nl-BE" sz="1800" dirty="0" smtClean="0"/>
          </a:p>
          <a:p>
            <a:r>
              <a:rPr lang="nl-BE" sz="1800" dirty="0" smtClean="0"/>
              <a:t>De toegevoegde veenbessen en appels voorzien de drank van extra natuurlijke </a:t>
            </a:r>
            <a:r>
              <a:rPr lang="nl-BE" sz="1800" b="1" dirty="0" smtClean="0"/>
              <a:t>antioxidanten</a:t>
            </a:r>
            <a:r>
              <a:rPr lang="nl-BE" sz="1800" dirty="0" smtClean="0"/>
              <a:t>  en dragen bij aan een </a:t>
            </a:r>
            <a:r>
              <a:rPr lang="nl-BE" sz="1800" b="1" dirty="0" smtClean="0"/>
              <a:t>gezonde vochthuishouding</a:t>
            </a:r>
            <a:r>
              <a:rPr lang="nl-BE" sz="1800" dirty="0" smtClean="0"/>
              <a:t>.</a:t>
            </a:r>
            <a:br>
              <a:rPr lang="nl-BE" sz="1800" dirty="0" smtClean="0"/>
            </a:br>
            <a:endParaRPr lang="nl-BE" sz="1800" dirty="0" smtClean="0"/>
          </a:p>
          <a:p>
            <a:r>
              <a:rPr lang="nl-BE" sz="1800" dirty="0" smtClean="0"/>
              <a:t>Met de toevoeging van mineralen, vitamine C en</a:t>
            </a:r>
          </a:p>
          <a:p>
            <a:pPr marL="0" indent="0">
              <a:buNone/>
            </a:pPr>
            <a:r>
              <a:rPr lang="nl-BE" sz="1800" dirty="0"/>
              <a:t> </a:t>
            </a:r>
            <a:r>
              <a:rPr lang="nl-BE" sz="1800" dirty="0" smtClean="0"/>
              <a:t>     andere werkzame stoffen helpt het uw blaas te reinigen. </a:t>
            </a:r>
          </a:p>
          <a:p>
            <a:pPr marL="0" indent="0">
              <a:buNone/>
            </a:pPr>
            <a:endParaRPr lang="nl-BE" sz="1800"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3429000"/>
            <a:ext cx="2232248" cy="3172768"/>
          </a:xfrm>
          <a:prstGeom prst="rect">
            <a:avLst/>
          </a:prstGeom>
        </p:spPr>
      </p:pic>
    </p:spTree>
    <p:extLst>
      <p:ext uri="{BB962C8B-B14F-4D97-AF65-F5344CB8AC3E}">
        <p14:creationId xmlns:p14="http://schemas.microsoft.com/office/powerpoint/2010/main" val="3912026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b="1" dirty="0" err="1" smtClean="0">
                <a:solidFill>
                  <a:schemeClr val="accent5">
                    <a:lumMod val="75000"/>
                  </a:schemeClr>
                </a:solidFill>
              </a:rPr>
              <a:t>Argi</a:t>
            </a:r>
            <a:r>
              <a:rPr lang="nl-BE" sz="3200" b="1" dirty="0" smtClean="0">
                <a:solidFill>
                  <a:schemeClr val="accent5">
                    <a:lumMod val="75000"/>
                  </a:schemeClr>
                </a:solidFill>
              </a:rPr>
              <a:t> + </a:t>
            </a:r>
            <a:r>
              <a:rPr lang="nl-BE" sz="3200" dirty="0" smtClean="0"/>
              <a:t/>
            </a:r>
            <a:br>
              <a:rPr lang="nl-BE" sz="3200" dirty="0" smtClean="0"/>
            </a:br>
            <a:r>
              <a:rPr lang="nl-BE" sz="3200" dirty="0" smtClean="0"/>
              <a:t>Een uniek supplement voor de actieveling!</a:t>
            </a:r>
            <a:endParaRPr lang="nl-BE" sz="3200" dirty="0"/>
          </a:p>
        </p:txBody>
      </p:sp>
      <p:sp>
        <p:nvSpPr>
          <p:cNvPr id="3" name="Tijdelijke aanduiding voor inhoud 2"/>
          <p:cNvSpPr>
            <a:spLocks noGrp="1"/>
          </p:cNvSpPr>
          <p:nvPr>
            <p:ph idx="1"/>
          </p:nvPr>
        </p:nvSpPr>
        <p:spPr>
          <a:xfrm>
            <a:off x="251520" y="1484784"/>
            <a:ext cx="8686800" cy="5069160"/>
          </a:xfrm>
        </p:spPr>
        <p:txBody>
          <a:bodyPr>
            <a:normAutofit/>
          </a:bodyPr>
          <a:lstStyle/>
          <a:p>
            <a:pPr algn="ctr">
              <a:buNone/>
            </a:pPr>
            <a:endParaRPr lang="nl-BE" sz="1800" dirty="0" smtClean="0"/>
          </a:p>
          <a:p>
            <a:pPr algn="ctr">
              <a:buNone/>
            </a:pPr>
            <a:r>
              <a:rPr lang="nl-BE" sz="2400" dirty="0" smtClean="0"/>
              <a:t>Om je </a:t>
            </a:r>
            <a:r>
              <a:rPr lang="nl-BE" sz="2400" b="1" dirty="0" smtClean="0"/>
              <a:t>(sport)prestaties </a:t>
            </a:r>
            <a:r>
              <a:rPr lang="nl-BE" sz="2400" dirty="0" smtClean="0"/>
              <a:t>op een verrassende en </a:t>
            </a:r>
            <a:br>
              <a:rPr lang="nl-BE" sz="2400" dirty="0" smtClean="0"/>
            </a:br>
            <a:r>
              <a:rPr lang="nl-BE" sz="2400" dirty="0" smtClean="0"/>
              <a:t>vooral </a:t>
            </a:r>
            <a:r>
              <a:rPr lang="nl-BE" sz="2400" b="1" dirty="0" smtClean="0"/>
              <a:t>natuurlijke manier te verbeteren!</a:t>
            </a:r>
          </a:p>
          <a:p>
            <a:pPr>
              <a:buNone/>
            </a:pPr>
            <a:endParaRPr lang="nl-BE" sz="1800" b="1" dirty="0" smtClean="0"/>
          </a:p>
          <a:p>
            <a:pPr>
              <a:buNone/>
            </a:pPr>
            <a:endParaRPr lang="nl-BE" sz="1800" b="1" dirty="0" smtClean="0"/>
          </a:p>
          <a:p>
            <a:pPr>
              <a:buFont typeface="Wingdings"/>
              <a:buChar char="à"/>
            </a:pPr>
            <a:r>
              <a:rPr lang="nl-BE" sz="1800" dirty="0" smtClean="0">
                <a:sym typeface="Wingdings" pitchFamily="2" charset="2"/>
              </a:rPr>
              <a:t>Betere bloedcirculatie </a:t>
            </a:r>
          </a:p>
          <a:p>
            <a:pPr>
              <a:buFont typeface="Wingdings"/>
              <a:buChar char="à"/>
            </a:pPr>
            <a:r>
              <a:rPr lang="nl-BE" sz="1800" dirty="0" smtClean="0">
                <a:sym typeface="Wingdings" pitchFamily="2" charset="2"/>
              </a:rPr>
              <a:t>Verhoogt je energieniveau</a:t>
            </a:r>
          </a:p>
          <a:p>
            <a:pPr>
              <a:buFont typeface="Wingdings"/>
              <a:buChar char="à"/>
            </a:pPr>
            <a:r>
              <a:rPr lang="nl-BE" sz="1800" dirty="0" smtClean="0">
                <a:sym typeface="Wingdings" pitchFamily="2" charset="2"/>
              </a:rPr>
              <a:t>Beter uithoudingsvermogen</a:t>
            </a:r>
          </a:p>
          <a:p>
            <a:pPr>
              <a:buFont typeface="Wingdings"/>
              <a:buChar char="à"/>
            </a:pPr>
            <a:r>
              <a:rPr lang="nl-BE" sz="1800" dirty="0" smtClean="0">
                <a:sym typeface="Wingdings" pitchFamily="2" charset="2"/>
              </a:rPr>
              <a:t>Snellere spieropbouw </a:t>
            </a:r>
          </a:p>
          <a:p>
            <a:pPr>
              <a:buFont typeface="Wingdings"/>
              <a:buChar char="à"/>
            </a:pPr>
            <a:r>
              <a:rPr lang="nl-BE" sz="1800" dirty="0" smtClean="0">
                <a:sym typeface="Wingdings" pitchFamily="2" charset="2"/>
              </a:rPr>
              <a:t>Snellere vetverbranding</a:t>
            </a:r>
          </a:p>
          <a:p>
            <a:pPr>
              <a:buFont typeface="Wingdings"/>
              <a:buChar char="à"/>
            </a:pPr>
            <a:r>
              <a:rPr lang="nl-BE" sz="1800" dirty="0" smtClean="0">
                <a:sym typeface="Wingdings" pitchFamily="2" charset="2"/>
              </a:rPr>
              <a:t>Snel herstel na sportinspanning</a:t>
            </a:r>
          </a:p>
          <a:p>
            <a:pPr>
              <a:buFont typeface="Wingdings"/>
              <a:buChar char="à"/>
            </a:pPr>
            <a:r>
              <a:rPr lang="nl-BE" sz="1800" dirty="0" smtClean="0">
                <a:sym typeface="Wingdings" pitchFamily="2" charset="2"/>
              </a:rPr>
              <a:t>Verhoogt je afweersysteem </a:t>
            </a:r>
            <a:endParaRPr lang="nl-BE" sz="1800" dirty="0" smtClean="0"/>
          </a:p>
        </p:txBody>
      </p:sp>
      <p:pic>
        <p:nvPicPr>
          <p:cNvPr id="1026" name="Picture 2" descr="C:\Users\martine\Documents\FOREVER\Forever leuk\1229827_1403895449864197_2012434083_n.jpg"/>
          <p:cNvPicPr>
            <a:picLocks noChangeAspect="1" noChangeArrowheads="1"/>
          </p:cNvPicPr>
          <p:nvPr/>
        </p:nvPicPr>
        <p:blipFill>
          <a:blip r:embed="rId2" cstate="print"/>
          <a:srcRect/>
          <a:stretch>
            <a:fillRect/>
          </a:stretch>
        </p:blipFill>
        <p:spPr bwMode="auto">
          <a:xfrm>
            <a:off x="5148064" y="3212976"/>
            <a:ext cx="3245207" cy="2777790"/>
          </a:xfrm>
          <a:prstGeom prst="rect">
            <a:avLst/>
          </a:prstGeom>
          <a:noFill/>
        </p:spPr>
      </p:pic>
    </p:spTree>
    <p:extLst>
      <p:ext uri="{BB962C8B-B14F-4D97-AF65-F5344CB8AC3E}">
        <p14:creationId xmlns:p14="http://schemas.microsoft.com/office/powerpoint/2010/main" val="2038212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normAutofit/>
          </a:bodyPr>
          <a:lstStyle/>
          <a:p>
            <a:r>
              <a:rPr lang="nl-BE" sz="3200" b="1" i="1" dirty="0" smtClean="0">
                <a:solidFill>
                  <a:schemeClr val="accent5">
                    <a:lumMod val="75000"/>
                  </a:schemeClr>
                </a:solidFill>
              </a:rPr>
              <a:t>ARGI + (2)</a:t>
            </a:r>
            <a:endParaRPr lang="nl-BE" sz="3200" b="1" i="1" dirty="0">
              <a:solidFill>
                <a:schemeClr val="accent5">
                  <a:lumMod val="75000"/>
                </a:schemeClr>
              </a:solidFill>
            </a:endParaRPr>
          </a:p>
        </p:txBody>
      </p:sp>
      <p:sp>
        <p:nvSpPr>
          <p:cNvPr id="3" name="Tijdelijke aanduiding voor inhoud 2"/>
          <p:cNvSpPr>
            <a:spLocks noGrp="1"/>
          </p:cNvSpPr>
          <p:nvPr>
            <p:ph idx="1"/>
          </p:nvPr>
        </p:nvSpPr>
        <p:spPr>
          <a:xfrm>
            <a:off x="457200" y="1124744"/>
            <a:ext cx="8229600" cy="5544616"/>
          </a:xfrm>
        </p:spPr>
        <p:txBody>
          <a:bodyPr>
            <a:normAutofit/>
          </a:bodyPr>
          <a:lstStyle/>
          <a:p>
            <a:r>
              <a:rPr lang="nl-BE" sz="1600" dirty="0" smtClean="0"/>
              <a:t>Het is rijk aan secundaire plantaardige stoffen </a:t>
            </a:r>
            <a:r>
              <a:rPr lang="nl-BE" sz="1600" dirty="0" smtClean="0">
                <a:sym typeface="Wingdings" panose="05000000000000000000" pitchFamily="2" charset="2"/>
              </a:rPr>
              <a:t>die je weerstandsvermogen vergroten.</a:t>
            </a:r>
            <a:endParaRPr lang="nl-BE" sz="1600" dirty="0" smtClean="0"/>
          </a:p>
          <a:p>
            <a:pPr>
              <a:buFont typeface="Wingdings"/>
              <a:buChar char="à"/>
            </a:pPr>
            <a:r>
              <a:rPr lang="nl-BE" sz="1600" dirty="0" smtClean="0">
                <a:sym typeface="Wingdings" panose="05000000000000000000" pitchFamily="2" charset="2"/>
              </a:rPr>
              <a:t>Granaatappels </a:t>
            </a:r>
          </a:p>
          <a:p>
            <a:pPr>
              <a:buFont typeface="Wingdings"/>
              <a:buChar char="à"/>
            </a:pPr>
            <a:r>
              <a:rPr lang="nl-BE" sz="1600" dirty="0" smtClean="0">
                <a:sym typeface="Wingdings" panose="05000000000000000000" pitchFamily="2" charset="2"/>
              </a:rPr>
              <a:t>Druiven</a:t>
            </a:r>
          </a:p>
          <a:p>
            <a:pPr>
              <a:buFont typeface="Wingdings"/>
              <a:buChar char="à"/>
            </a:pPr>
            <a:r>
              <a:rPr lang="nl-BE" sz="1600" dirty="0" smtClean="0">
                <a:sym typeface="Wingdings" panose="05000000000000000000" pitchFamily="2" charset="2"/>
              </a:rPr>
              <a:t>Bramen </a:t>
            </a:r>
          </a:p>
          <a:p>
            <a:pPr>
              <a:buFont typeface="Wingdings"/>
              <a:buChar char="à"/>
            </a:pPr>
            <a:r>
              <a:rPr lang="nl-BE" sz="1600" dirty="0" smtClean="0">
                <a:sym typeface="Wingdings" panose="05000000000000000000" pitchFamily="2" charset="2"/>
              </a:rPr>
              <a:t>Bessen </a:t>
            </a:r>
          </a:p>
          <a:p>
            <a:pPr marL="0" indent="0">
              <a:buNone/>
            </a:pPr>
            <a:endParaRPr lang="nl-BE" sz="1600" dirty="0" smtClean="0">
              <a:sym typeface="Wingdings" panose="05000000000000000000" pitchFamily="2" charset="2"/>
            </a:endParaRPr>
          </a:p>
          <a:p>
            <a:pPr>
              <a:buFont typeface="Arial" charset="0"/>
              <a:buChar char="•"/>
            </a:pPr>
            <a:r>
              <a:rPr lang="nl-BE" sz="1600" dirty="0" smtClean="0">
                <a:sym typeface="Wingdings" panose="05000000000000000000" pitchFamily="2" charset="2"/>
              </a:rPr>
              <a:t>Granaatappel bevat bovendien </a:t>
            </a:r>
          </a:p>
          <a:p>
            <a:pPr>
              <a:buFont typeface="Wingdings"/>
              <a:buChar char="à"/>
            </a:pPr>
            <a:r>
              <a:rPr lang="nl-BE" sz="1600" dirty="0" smtClean="0">
                <a:sym typeface="Wingdings" panose="05000000000000000000" pitchFamily="2" charset="2"/>
              </a:rPr>
              <a:t>Kalium</a:t>
            </a:r>
          </a:p>
          <a:p>
            <a:pPr>
              <a:buFont typeface="Wingdings"/>
              <a:buChar char="à"/>
            </a:pPr>
            <a:r>
              <a:rPr lang="nl-BE" sz="1600" dirty="0" smtClean="0">
                <a:sym typeface="Wingdings" panose="05000000000000000000" pitchFamily="2" charset="2"/>
              </a:rPr>
              <a:t>Calcium</a:t>
            </a:r>
          </a:p>
          <a:p>
            <a:pPr>
              <a:buFont typeface="Wingdings"/>
              <a:buChar char="à"/>
            </a:pPr>
            <a:r>
              <a:rPr lang="nl-BE" sz="1600" dirty="0" err="1" smtClean="0">
                <a:sym typeface="Wingdings" panose="05000000000000000000" pitchFamily="2" charset="2"/>
              </a:rPr>
              <a:t>Ijzer</a:t>
            </a:r>
            <a:endParaRPr lang="nl-BE" sz="1600" dirty="0" smtClean="0">
              <a:sym typeface="Wingdings" panose="05000000000000000000" pitchFamily="2" charset="2"/>
            </a:endParaRPr>
          </a:p>
          <a:p>
            <a:pPr>
              <a:buFont typeface="Wingdings"/>
              <a:buChar char="à"/>
            </a:pPr>
            <a:r>
              <a:rPr lang="nl-BE" sz="1600" dirty="0" smtClean="0">
                <a:sym typeface="Wingdings" panose="05000000000000000000" pitchFamily="2" charset="2"/>
              </a:rPr>
              <a:t>Vitamine C ( draagt bij aan de versterking van het immuunsysteem )</a:t>
            </a:r>
            <a:br>
              <a:rPr lang="nl-BE" sz="1600" dirty="0" smtClean="0">
                <a:sym typeface="Wingdings" panose="05000000000000000000" pitchFamily="2" charset="2"/>
              </a:rPr>
            </a:br>
            <a:endParaRPr lang="nl-BE" sz="1600" dirty="0" smtClean="0">
              <a:sym typeface="Wingdings" panose="05000000000000000000" pitchFamily="2" charset="2"/>
            </a:endParaRPr>
          </a:p>
          <a:p>
            <a:pPr>
              <a:buFont typeface="Arial" charset="0"/>
              <a:buChar char="•"/>
            </a:pPr>
            <a:r>
              <a:rPr lang="nl-BE" sz="1600" dirty="0" smtClean="0">
                <a:sym typeface="Wingdings" panose="05000000000000000000" pitchFamily="2" charset="2"/>
              </a:rPr>
              <a:t>Goed voor mensen in stress situaties en vanaf middelbare leeftijd die extra energie wensen.</a:t>
            </a:r>
            <a:br>
              <a:rPr lang="nl-BE" sz="1600" dirty="0" smtClean="0">
                <a:sym typeface="Wingdings" panose="05000000000000000000" pitchFamily="2" charset="2"/>
              </a:rPr>
            </a:br>
            <a:endParaRPr lang="nl-BE" sz="1600" dirty="0" smtClean="0">
              <a:sym typeface="Wingdings" panose="05000000000000000000" pitchFamily="2" charset="2"/>
            </a:endParaRPr>
          </a:p>
          <a:p>
            <a:pPr>
              <a:buFont typeface="Arial" charset="0"/>
              <a:buChar char="•"/>
            </a:pPr>
            <a:r>
              <a:rPr lang="nl-BE" sz="1600" dirty="0" smtClean="0">
                <a:sym typeface="Wingdings" panose="05000000000000000000" pitchFamily="2" charset="2"/>
              </a:rPr>
              <a:t>Het ondersteunt </a:t>
            </a:r>
          </a:p>
          <a:p>
            <a:pPr>
              <a:buFont typeface="Wingdings"/>
              <a:buChar char="à"/>
            </a:pPr>
            <a:r>
              <a:rPr lang="nl-BE" sz="1600" dirty="0" smtClean="0">
                <a:sym typeface="Wingdings" panose="05000000000000000000" pitchFamily="2" charset="2"/>
              </a:rPr>
              <a:t>Een optimale bloeddruk</a:t>
            </a:r>
          </a:p>
          <a:p>
            <a:pPr>
              <a:buFont typeface="Wingdings"/>
              <a:buChar char="à"/>
            </a:pPr>
            <a:r>
              <a:rPr lang="nl-BE" sz="1600" dirty="0" smtClean="0">
                <a:sym typeface="Wingdings" panose="05000000000000000000" pitchFamily="2" charset="2"/>
              </a:rPr>
              <a:t>Optimale functionerende organen</a:t>
            </a:r>
          </a:p>
          <a:p>
            <a:pPr>
              <a:buFont typeface="Wingdings"/>
              <a:buChar char="à"/>
            </a:pPr>
            <a:r>
              <a:rPr lang="nl-BE" sz="1600" dirty="0" smtClean="0">
                <a:sym typeface="Wingdings" panose="05000000000000000000" pitchFamily="2" charset="2"/>
              </a:rPr>
              <a:t>Een beter afweersysteem, spiergroei, spijsvertering en uithoudingsvermogen. </a:t>
            </a:r>
          </a:p>
          <a:p>
            <a:pPr>
              <a:buFont typeface="Wingdings"/>
              <a:buChar char="à"/>
            </a:pPr>
            <a:endParaRPr lang="nl-BE" sz="1800" dirty="0" smtClean="0">
              <a:sym typeface="Wingdings" panose="05000000000000000000" pitchFamily="2" charset="2"/>
            </a:endParaRPr>
          </a:p>
          <a:p>
            <a:pPr marL="0" indent="0">
              <a:buNone/>
            </a:pPr>
            <a:endParaRPr lang="nl-BE" sz="1800"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1844824"/>
            <a:ext cx="3203342" cy="1863168"/>
          </a:xfrm>
          <a:prstGeom prst="rect">
            <a:avLst/>
          </a:prstGeom>
        </p:spPr>
      </p:pic>
    </p:spTree>
    <p:extLst>
      <p:ext uri="{BB962C8B-B14F-4D97-AF65-F5344CB8AC3E}">
        <p14:creationId xmlns:p14="http://schemas.microsoft.com/office/powerpoint/2010/main" val="4271490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8229600" cy="1143000"/>
          </a:xfrm>
        </p:spPr>
        <p:txBody>
          <a:bodyPr>
            <a:normAutofit/>
          </a:bodyPr>
          <a:lstStyle/>
          <a:p>
            <a:r>
              <a:rPr lang="nl-BE" b="1" dirty="0" smtClean="0">
                <a:solidFill>
                  <a:schemeClr val="accent2"/>
                </a:solidFill>
              </a:rPr>
              <a:t>Clean9 </a:t>
            </a:r>
            <a:r>
              <a:rPr lang="nl-BE" b="1" dirty="0" smtClean="0">
                <a:solidFill>
                  <a:schemeClr val="accent2"/>
                </a:solidFill>
              </a:rPr>
              <a:t>en </a:t>
            </a:r>
            <a:r>
              <a:rPr lang="nl-BE" b="1" dirty="0" err="1" smtClean="0">
                <a:solidFill>
                  <a:schemeClr val="accent2"/>
                </a:solidFill>
              </a:rPr>
              <a:t>Weight</a:t>
            </a:r>
            <a:r>
              <a:rPr lang="nl-BE" b="1" dirty="0" smtClean="0">
                <a:solidFill>
                  <a:schemeClr val="accent2"/>
                </a:solidFill>
              </a:rPr>
              <a:t> Care </a:t>
            </a:r>
            <a:endParaRPr lang="nl-BE" b="1" dirty="0">
              <a:solidFill>
                <a:schemeClr val="accent2"/>
              </a:solidFill>
            </a:endParaRPr>
          </a:p>
        </p:txBody>
      </p:sp>
      <p:sp>
        <p:nvSpPr>
          <p:cNvPr id="3" name="Tijdelijke aanduiding voor inhoud 2"/>
          <p:cNvSpPr>
            <a:spLocks noGrp="1"/>
          </p:cNvSpPr>
          <p:nvPr>
            <p:ph idx="1"/>
          </p:nvPr>
        </p:nvSpPr>
        <p:spPr>
          <a:xfrm>
            <a:off x="4716016" y="1844824"/>
            <a:ext cx="3456384" cy="3672408"/>
          </a:xfrm>
        </p:spPr>
        <p:txBody>
          <a:bodyPr>
            <a:normAutofit/>
          </a:bodyPr>
          <a:lstStyle/>
          <a:p>
            <a:pPr>
              <a:buNone/>
            </a:pPr>
            <a:r>
              <a:rPr lang="nl-BE" dirty="0" smtClean="0"/>
              <a:t>	Een bewezen en verantwoord programma dat je gezondheid verbetert terwijl je kilo’s verliest!</a:t>
            </a:r>
          </a:p>
          <a:p>
            <a:pPr>
              <a:buNone/>
            </a:pPr>
            <a:r>
              <a:rPr lang="nl-BE" dirty="0" smtClean="0"/>
              <a:t> </a:t>
            </a:r>
            <a:endParaRPr lang="nl-BE" dirty="0"/>
          </a:p>
        </p:txBody>
      </p:sp>
      <p:pic>
        <p:nvPicPr>
          <p:cNvPr id="7170" name="Picture 2" descr="C:\Users\martine\Documents\FOREVER\1601041_1484271541801280_3592728583132166797_n.jpg"/>
          <p:cNvPicPr>
            <a:picLocks noChangeAspect="1" noChangeArrowheads="1"/>
          </p:cNvPicPr>
          <p:nvPr/>
        </p:nvPicPr>
        <p:blipFill>
          <a:blip r:embed="rId2" cstate="print"/>
          <a:srcRect/>
          <a:stretch>
            <a:fillRect/>
          </a:stretch>
        </p:blipFill>
        <p:spPr bwMode="auto">
          <a:xfrm>
            <a:off x="683568" y="1484785"/>
            <a:ext cx="3168352" cy="4392488"/>
          </a:xfrm>
          <a:prstGeom prst="rect">
            <a:avLst/>
          </a:prstGeom>
          <a:noFill/>
        </p:spPr>
      </p:pic>
      <p:sp>
        <p:nvSpPr>
          <p:cNvPr id="5" name="Tekstvak 4"/>
          <p:cNvSpPr txBox="1"/>
          <p:nvPr/>
        </p:nvSpPr>
        <p:spPr>
          <a:xfrm>
            <a:off x="179512" y="6237312"/>
            <a:ext cx="8964488" cy="430887"/>
          </a:xfrm>
          <a:prstGeom prst="rect">
            <a:avLst/>
          </a:prstGeom>
          <a:noFill/>
        </p:spPr>
        <p:txBody>
          <a:bodyPr wrap="square" rtlCol="0">
            <a:spAutoFit/>
          </a:bodyPr>
          <a:lstStyle/>
          <a:p>
            <a:r>
              <a:rPr lang="nl-BE" sz="2200" b="1" dirty="0" smtClean="0"/>
              <a:t>De </a:t>
            </a:r>
            <a:r>
              <a:rPr lang="nl-BE" sz="2200" b="1" dirty="0" err="1" smtClean="0"/>
              <a:t>énige</a:t>
            </a:r>
            <a:r>
              <a:rPr lang="nl-BE" sz="2200" b="1" dirty="0" smtClean="0"/>
              <a:t> op Aloë </a:t>
            </a:r>
            <a:r>
              <a:rPr lang="nl-BE" sz="2200" b="1" dirty="0" err="1" smtClean="0"/>
              <a:t>vera</a:t>
            </a:r>
            <a:r>
              <a:rPr lang="nl-BE" sz="2200" b="1" dirty="0" smtClean="0"/>
              <a:t> gebaseerde </a:t>
            </a:r>
            <a:r>
              <a:rPr lang="nl-BE" sz="2200" b="1" dirty="0" err="1" smtClean="0"/>
              <a:t>gezondheids</a:t>
            </a:r>
            <a:r>
              <a:rPr lang="nl-BE" sz="2200" b="1" dirty="0" smtClean="0"/>
              <a:t>- en afslankprogramma’s!!</a:t>
            </a:r>
            <a:endParaRPr lang="nl-BE" sz="22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chemeClr val="accent2"/>
                </a:solidFill>
              </a:rPr>
              <a:t>Over </a:t>
            </a:r>
            <a:r>
              <a:rPr lang="nl-BE" b="1" dirty="0" err="1" smtClean="0">
                <a:solidFill>
                  <a:schemeClr val="accent2"/>
                </a:solidFill>
              </a:rPr>
              <a:t>Forever</a:t>
            </a:r>
            <a:r>
              <a:rPr lang="nl-BE" b="1" dirty="0" smtClean="0">
                <a:solidFill>
                  <a:schemeClr val="accent2"/>
                </a:solidFill>
              </a:rPr>
              <a:t> Living </a:t>
            </a:r>
            <a:r>
              <a:rPr lang="nl-BE" b="1" dirty="0" err="1" smtClean="0">
                <a:solidFill>
                  <a:schemeClr val="accent2"/>
                </a:solidFill>
              </a:rPr>
              <a:t>Products</a:t>
            </a:r>
            <a:r>
              <a:rPr lang="nl-BE" b="1" dirty="0" smtClean="0">
                <a:solidFill>
                  <a:schemeClr val="accent2"/>
                </a:solidFill>
              </a:rPr>
              <a:t>..</a:t>
            </a:r>
            <a:endParaRPr lang="nl-BE" b="1" dirty="0">
              <a:solidFill>
                <a:schemeClr val="accent2"/>
              </a:solidFill>
            </a:endParaRPr>
          </a:p>
        </p:txBody>
      </p:sp>
      <p:sp>
        <p:nvSpPr>
          <p:cNvPr id="3" name="Tijdelijke aanduiding voor inhoud 2"/>
          <p:cNvSpPr>
            <a:spLocks noGrp="1"/>
          </p:cNvSpPr>
          <p:nvPr>
            <p:ph idx="1"/>
          </p:nvPr>
        </p:nvSpPr>
        <p:spPr>
          <a:xfrm>
            <a:off x="1043608" y="1196752"/>
            <a:ext cx="7067128" cy="3845023"/>
          </a:xfrm>
        </p:spPr>
        <p:txBody>
          <a:bodyPr>
            <a:normAutofit fontScale="85000" lnSpcReduction="20000"/>
          </a:bodyPr>
          <a:lstStyle/>
          <a:p>
            <a:pPr algn="ctr">
              <a:buNone/>
            </a:pPr>
            <a:r>
              <a:rPr lang="nl-BE" b="1" dirty="0" smtClean="0"/>
              <a:t>Wereldmarktleider</a:t>
            </a:r>
            <a:r>
              <a:rPr lang="nl-BE" dirty="0" smtClean="0"/>
              <a:t> </a:t>
            </a:r>
            <a:br>
              <a:rPr lang="nl-BE" dirty="0" smtClean="0"/>
            </a:br>
            <a:r>
              <a:rPr lang="nl-BE" dirty="0" smtClean="0"/>
              <a:t>in natuurlijke en kwalitatieve </a:t>
            </a:r>
            <a:br>
              <a:rPr lang="nl-BE" dirty="0" smtClean="0"/>
            </a:br>
            <a:r>
              <a:rPr lang="nl-BE" b="1" dirty="0" smtClean="0"/>
              <a:t>Aloë Vera- en Bijenproducten</a:t>
            </a:r>
          </a:p>
          <a:p>
            <a:pPr algn="ctr">
              <a:buNone/>
            </a:pPr>
            <a:r>
              <a:rPr lang="nl-BE" dirty="0" smtClean="0"/>
              <a:t/>
            </a:r>
            <a:br>
              <a:rPr lang="nl-BE" dirty="0" smtClean="0"/>
            </a:br>
            <a:r>
              <a:rPr lang="nl-BE" dirty="0" smtClean="0"/>
              <a:t>* Opgericht in 1978 (&gt; 35 jaar ervaring!)</a:t>
            </a:r>
            <a:br>
              <a:rPr lang="nl-BE" dirty="0" smtClean="0"/>
            </a:br>
            <a:r>
              <a:rPr lang="nl-BE" dirty="0" smtClean="0"/>
              <a:t>* Actief in meer dan 155 landen</a:t>
            </a:r>
            <a:br>
              <a:rPr lang="nl-BE" dirty="0" smtClean="0"/>
            </a:br>
            <a:r>
              <a:rPr lang="nl-BE" dirty="0" smtClean="0"/>
              <a:t>* Wereldwijd miljoenen gebruikers</a:t>
            </a:r>
            <a:br>
              <a:rPr lang="nl-BE" dirty="0" smtClean="0"/>
            </a:br>
            <a:r>
              <a:rPr lang="nl-BE" dirty="0" smtClean="0"/>
              <a:t/>
            </a:r>
            <a:br>
              <a:rPr lang="nl-BE" dirty="0" smtClean="0"/>
            </a:br>
            <a:r>
              <a:rPr lang="nl-BE" dirty="0" smtClean="0"/>
              <a:t>Een stabiel en succesvol </a:t>
            </a:r>
            <a:r>
              <a:rPr lang="nl-BE" b="1" dirty="0" err="1" smtClean="0"/>
              <a:t>netwerkmarketingbedrijf</a:t>
            </a:r>
            <a:r>
              <a:rPr lang="nl-BE" b="1" dirty="0" smtClean="0"/>
              <a:t> </a:t>
            </a:r>
            <a:br>
              <a:rPr lang="nl-BE" b="1" dirty="0" smtClean="0"/>
            </a:br>
            <a:r>
              <a:rPr lang="nl-BE" dirty="0" smtClean="0"/>
              <a:t>dat nog steeds blijft groeien!</a:t>
            </a:r>
          </a:p>
        </p:txBody>
      </p:sp>
      <p:pic>
        <p:nvPicPr>
          <p:cNvPr id="2050" name="Picture 2" descr="C:\Users\martine\Pictures\forever-living-logo.png"/>
          <p:cNvPicPr>
            <a:picLocks noChangeAspect="1" noChangeArrowheads="1"/>
          </p:cNvPicPr>
          <p:nvPr/>
        </p:nvPicPr>
        <p:blipFill>
          <a:blip r:embed="rId2" cstate="print"/>
          <a:srcRect/>
          <a:stretch>
            <a:fillRect/>
          </a:stretch>
        </p:blipFill>
        <p:spPr bwMode="auto">
          <a:xfrm>
            <a:off x="3491880" y="5085184"/>
            <a:ext cx="2696716" cy="1620042"/>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normAutofit fontScale="90000"/>
          </a:bodyPr>
          <a:lstStyle/>
          <a:p>
            <a:r>
              <a:rPr lang="nl-BE" b="1" dirty="0" smtClean="0"/>
              <a:t>Clean9</a:t>
            </a:r>
            <a:r>
              <a:rPr lang="nl-BE" dirty="0" smtClean="0"/>
              <a:t/>
            </a:r>
            <a:br>
              <a:rPr lang="nl-BE" dirty="0" smtClean="0"/>
            </a:br>
            <a:r>
              <a:rPr lang="nl-BE" dirty="0" smtClean="0"/>
              <a:t>‘</a:t>
            </a:r>
            <a:r>
              <a:rPr lang="nl-BE" dirty="0" err="1" smtClean="0"/>
              <a:t>Reset</a:t>
            </a:r>
            <a:r>
              <a:rPr lang="nl-BE" dirty="0" smtClean="0"/>
              <a:t>’ je lichaam met een reinigingskuur!</a:t>
            </a:r>
            <a:endParaRPr lang="nl-BE" dirty="0"/>
          </a:p>
        </p:txBody>
      </p:sp>
      <p:sp>
        <p:nvSpPr>
          <p:cNvPr id="3" name="Tijdelijke aanduiding voor inhoud 2"/>
          <p:cNvSpPr>
            <a:spLocks noGrp="1"/>
          </p:cNvSpPr>
          <p:nvPr>
            <p:ph idx="1"/>
          </p:nvPr>
        </p:nvSpPr>
        <p:spPr/>
        <p:txBody>
          <a:bodyPr>
            <a:normAutofit/>
          </a:bodyPr>
          <a:lstStyle/>
          <a:p>
            <a:pPr>
              <a:buNone/>
            </a:pPr>
            <a:endParaRPr lang="nl-BE" dirty="0" smtClean="0"/>
          </a:p>
          <a:p>
            <a:pPr>
              <a:buNone/>
            </a:pPr>
            <a:endParaRPr lang="nl-BE" dirty="0" smtClean="0"/>
          </a:p>
          <a:p>
            <a:pPr>
              <a:buNone/>
            </a:pPr>
            <a:endParaRPr lang="nl-BE" dirty="0"/>
          </a:p>
        </p:txBody>
      </p:sp>
      <p:pic>
        <p:nvPicPr>
          <p:cNvPr id="8194" name="Picture 2" descr="C:\Users\martine\Documents\FOREVER\Forever leuk\10012600_1438396243070337_2139849490_n.jpg"/>
          <p:cNvPicPr>
            <a:picLocks noChangeAspect="1" noChangeArrowheads="1"/>
          </p:cNvPicPr>
          <p:nvPr/>
        </p:nvPicPr>
        <p:blipFill>
          <a:blip r:embed="rId2" cstate="print"/>
          <a:srcRect/>
          <a:stretch>
            <a:fillRect/>
          </a:stretch>
        </p:blipFill>
        <p:spPr bwMode="auto">
          <a:xfrm>
            <a:off x="2051720" y="1268760"/>
            <a:ext cx="5259542" cy="5188467"/>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60648"/>
            <a:ext cx="8229600" cy="764704"/>
          </a:xfrm>
        </p:spPr>
        <p:txBody>
          <a:bodyPr>
            <a:normAutofit fontScale="90000"/>
          </a:bodyPr>
          <a:lstStyle/>
          <a:p>
            <a:r>
              <a:rPr lang="nl-BE" b="1" dirty="0" smtClean="0"/>
              <a:t>Waarom reinigen?</a:t>
            </a:r>
            <a:r>
              <a:rPr lang="nl-BE" dirty="0" smtClean="0"/>
              <a:t/>
            </a:r>
            <a:br>
              <a:rPr lang="nl-BE" dirty="0" smtClean="0"/>
            </a:br>
            <a:endParaRPr lang="nl-BE" dirty="0"/>
          </a:p>
        </p:txBody>
      </p:sp>
      <p:sp>
        <p:nvSpPr>
          <p:cNvPr id="3" name="Tijdelijke aanduiding voor inhoud 2"/>
          <p:cNvSpPr>
            <a:spLocks noGrp="1"/>
          </p:cNvSpPr>
          <p:nvPr>
            <p:ph idx="1"/>
          </p:nvPr>
        </p:nvSpPr>
        <p:spPr>
          <a:xfrm>
            <a:off x="467544" y="692696"/>
            <a:ext cx="8229600" cy="5832648"/>
          </a:xfrm>
        </p:spPr>
        <p:txBody>
          <a:bodyPr>
            <a:normAutofit/>
          </a:bodyPr>
          <a:lstStyle/>
          <a:p>
            <a:pPr>
              <a:buNone/>
            </a:pPr>
            <a:r>
              <a:rPr lang="nl-BE" sz="2800" dirty="0" smtClean="0"/>
              <a:t>Door het drukke leven krijgen wij dagelijks enorm veel</a:t>
            </a:r>
          </a:p>
          <a:p>
            <a:pPr>
              <a:buNone/>
            </a:pPr>
            <a:r>
              <a:rPr lang="nl-BE" sz="2800" dirty="0" smtClean="0"/>
              <a:t>gifstoffen binnen!</a:t>
            </a:r>
            <a:r>
              <a:rPr lang="nl-BE" dirty="0" smtClean="0"/>
              <a:t/>
            </a:r>
            <a:br>
              <a:rPr lang="nl-BE" dirty="0" smtClean="0"/>
            </a:br>
            <a:endParaRPr lang="nl-BE" dirty="0" smtClean="0"/>
          </a:p>
          <a:p>
            <a:pPr>
              <a:buNone/>
            </a:pPr>
            <a:r>
              <a:rPr lang="nl-BE" dirty="0" smtClean="0"/>
              <a:t>Denk maar aan..</a:t>
            </a:r>
          </a:p>
          <a:p>
            <a:pPr>
              <a:buNone/>
            </a:pPr>
            <a:endParaRPr lang="nl-BE" dirty="0" smtClean="0"/>
          </a:p>
          <a:p>
            <a:pPr>
              <a:buNone/>
            </a:pPr>
            <a:r>
              <a:rPr lang="nl-BE" sz="2800" dirty="0" smtClean="0"/>
              <a:t>Ongezonde voeding (suikers en vetten), koffie,</a:t>
            </a:r>
          </a:p>
          <a:p>
            <a:pPr>
              <a:buNone/>
            </a:pPr>
            <a:r>
              <a:rPr lang="nl-BE" sz="2800" dirty="0" smtClean="0"/>
              <a:t>medicatie, anticonceptie, tabak, alcohol, stress etc..</a:t>
            </a:r>
          </a:p>
          <a:p>
            <a:endParaRPr lang="nl-BE" dirty="0"/>
          </a:p>
        </p:txBody>
      </p:sp>
      <p:pic>
        <p:nvPicPr>
          <p:cNvPr id="10242" name="Picture 2" descr="C:\Users\martine\Pictures\stress.jpg"/>
          <p:cNvPicPr>
            <a:picLocks noChangeAspect="1" noChangeArrowheads="1"/>
          </p:cNvPicPr>
          <p:nvPr/>
        </p:nvPicPr>
        <p:blipFill>
          <a:blip r:embed="rId2" cstate="print"/>
          <a:srcRect/>
          <a:stretch>
            <a:fillRect/>
          </a:stretch>
        </p:blipFill>
        <p:spPr bwMode="auto">
          <a:xfrm>
            <a:off x="323528" y="4653136"/>
            <a:ext cx="2215081" cy="2043608"/>
          </a:xfrm>
          <a:prstGeom prst="rect">
            <a:avLst/>
          </a:prstGeom>
          <a:noFill/>
        </p:spPr>
      </p:pic>
      <p:pic>
        <p:nvPicPr>
          <p:cNvPr id="10243" name="Picture 3" descr="C:\Users\martine\Pictures\download.jpg"/>
          <p:cNvPicPr>
            <a:picLocks noChangeAspect="1" noChangeArrowheads="1"/>
          </p:cNvPicPr>
          <p:nvPr/>
        </p:nvPicPr>
        <p:blipFill>
          <a:blip r:embed="rId3" cstate="print"/>
          <a:srcRect/>
          <a:stretch>
            <a:fillRect/>
          </a:stretch>
        </p:blipFill>
        <p:spPr bwMode="auto">
          <a:xfrm>
            <a:off x="3779912" y="5013176"/>
            <a:ext cx="2705100" cy="1685925"/>
          </a:xfrm>
          <a:prstGeom prst="rect">
            <a:avLst/>
          </a:prstGeom>
          <a:noFill/>
        </p:spPr>
      </p:pic>
      <p:pic>
        <p:nvPicPr>
          <p:cNvPr id="10244" name="Picture 4" descr="C:\Users\martine\Pictures\article-2505091-1A7C2BAC000005DC-865_306x423.jpg"/>
          <p:cNvPicPr>
            <a:picLocks noChangeAspect="1" noChangeArrowheads="1"/>
          </p:cNvPicPr>
          <p:nvPr/>
        </p:nvPicPr>
        <p:blipFill>
          <a:blip r:embed="rId4" cstate="print"/>
          <a:srcRect/>
          <a:stretch>
            <a:fillRect/>
          </a:stretch>
        </p:blipFill>
        <p:spPr bwMode="auto">
          <a:xfrm>
            <a:off x="7596336" y="4941168"/>
            <a:ext cx="1274802" cy="1772816"/>
          </a:xfrm>
          <a:prstGeom prst="rect">
            <a:avLst/>
          </a:prstGeom>
          <a:noFill/>
        </p:spPr>
      </p:pic>
      <p:pic>
        <p:nvPicPr>
          <p:cNvPr id="10245" name="Picture 5" descr="C:\Users\martine\Pictures\images (6).jpg"/>
          <p:cNvPicPr>
            <a:picLocks noChangeAspect="1" noChangeArrowheads="1"/>
          </p:cNvPicPr>
          <p:nvPr/>
        </p:nvPicPr>
        <p:blipFill>
          <a:blip r:embed="rId5" cstate="print"/>
          <a:srcRect/>
          <a:stretch>
            <a:fillRect/>
          </a:stretch>
        </p:blipFill>
        <p:spPr bwMode="auto">
          <a:xfrm>
            <a:off x="4427984" y="1556792"/>
            <a:ext cx="3476958" cy="1355917"/>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7504" y="404664"/>
            <a:ext cx="9036496" cy="5832648"/>
          </a:xfrm>
        </p:spPr>
        <p:txBody>
          <a:bodyPr>
            <a:normAutofit fontScale="92500" lnSpcReduction="20000"/>
          </a:bodyPr>
          <a:lstStyle/>
          <a:p>
            <a:pPr>
              <a:buNone/>
            </a:pPr>
            <a:r>
              <a:rPr lang="nl-BE" dirty="0" smtClean="0"/>
              <a:t>Deze </a:t>
            </a:r>
            <a:r>
              <a:rPr lang="nl-BE" b="1" dirty="0" smtClean="0"/>
              <a:t>gifstoffen</a:t>
            </a:r>
            <a:r>
              <a:rPr lang="nl-BE" dirty="0" smtClean="0"/>
              <a:t> stapelen zich in je lichaam op en</a:t>
            </a:r>
          </a:p>
          <a:p>
            <a:pPr>
              <a:buNone/>
            </a:pPr>
            <a:r>
              <a:rPr lang="nl-BE" dirty="0" smtClean="0"/>
              <a:t>zullen uiteindelijk jouw </a:t>
            </a:r>
            <a:r>
              <a:rPr lang="nl-BE" b="1" dirty="0" smtClean="0"/>
              <a:t>vitale organen blokkeren </a:t>
            </a:r>
            <a:r>
              <a:rPr lang="nl-BE" dirty="0" smtClean="0"/>
              <a:t>om</a:t>
            </a:r>
          </a:p>
          <a:p>
            <a:pPr>
              <a:buNone/>
            </a:pPr>
            <a:r>
              <a:rPr lang="nl-BE" dirty="0" smtClean="0"/>
              <a:t>hun werk goed te kunnen doen..</a:t>
            </a:r>
          </a:p>
          <a:p>
            <a:pPr>
              <a:buNone/>
            </a:pPr>
            <a:endParaRPr lang="nl-BE" dirty="0" smtClean="0"/>
          </a:p>
          <a:p>
            <a:pPr>
              <a:buFont typeface="Wingdings"/>
              <a:buChar char="à"/>
            </a:pPr>
            <a:r>
              <a:rPr lang="nl-BE" sz="3000" b="1" dirty="0" smtClean="0">
                <a:sym typeface="Wingdings" pitchFamily="2" charset="2"/>
              </a:rPr>
              <a:t>Geen </a:t>
            </a:r>
            <a:r>
              <a:rPr lang="nl-BE" sz="3000" b="1" dirty="0" err="1" smtClean="0">
                <a:sym typeface="Wingdings" pitchFamily="2" charset="2"/>
              </a:rPr>
              <a:t>ontgifting</a:t>
            </a:r>
            <a:r>
              <a:rPr lang="nl-BE" sz="3000" b="1" dirty="0" smtClean="0">
                <a:sym typeface="Wingdings" pitchFamily="2" charset="2"/>
              </a:rPr>
              <a:t> van de afvalstoffen</a:t>
            </a:r>
          </a:p>
          <a:p>
            <a:pPr>
              <a:buFont typeface="Wingdings"/>
              <a:buChar char="à"/>
            </a:pPr>
            <a:r>
              <a:rPr lang="nl-BE" sz="3000" b="1" dirty="0" smtClean="0">
                <a:sym typeface="Wingdings" pitchFamily="2" charset="2"/>
              </a:rPr>
              <a:t>Geen opname van de goede </a:t>
            </a:r>
            <a:r>
              <a:rPr lang="nl-BE" sz="3000" b="1" dirty="0" err="1" smtClean="0">
                <a:sym typeface="Wingdings" pitchFamily="2" charset="2"/>
              </a:rPr>
              <a:t>én</a:t>
            </a:r>
            <a:r>
              <a:rPr lang="nl-BE" sz="3000" b="1" dirty="0" smtClean="0">
                <a:sym typeface="Wingdings" pitchFamily="2" charset="2"/>
              </a:rPr>
              <a:t> nodige voedingsstoffen</a:t>
            </a:r>
            <a:endParaRPr lang="nl-BE" sz="3000" b="1" dirty="0" smtClean="0"/>
          </a:p>
          <a:p>
            <a:pPr>
              <a:buNone/>
            </a:pPr>
            <a:endParaRPr lang="nl-BE" dirty="0" smtClean="0"/>
          </a:p>
          <a:p>
            <a:pPr>
              <a:buNone/>
            </a:pPr>
            <a:r>
              <a:rPr lang="nl-BE" dirty="0" smtClean="0"/>
              <a:t>Het </a:t>
            </a:r>
            <a:r>
              <a:rPr lang="nl-BE" b="1" dirty="0" smtClean="0"/>
              <a:t>resultaat</a:t>
            </a:r>
            <a:r>
              <a:rPr lang="nl-BE" dirty="0" smtClean="0"/>
              <a:t>:</a:t>
            </a:r>
          </a:p>
          <a:p>
            <a:pPr>
              <a:buNone/>
            </a:pPr>
            <a:r>
              <a:rPr lang="nl-BE" dirty="0" smtClean="0"/>
              <a:t>Vermoeidheid, energieloos, </a:t>
            </a:r>
          </a:p>
          <a:p>
            <a:pPr>
              <a:buNone/>
            </a:pPr>
            <a:r>
              <a:rPr lang="nl-BE" dirty="0" smtClean="0"/>
              <a:t>vale huid, slechte weerstand,</a:t>
            </a:r>
          </a:p>
          <a:p>
            <a:pPr>
              <a:buNone/>
            </a:pPr>
            <a:r>
              <a:rPr lang="nl-BE" dirty="0" smtClean="0"/>
              <a:t>maag- en darmproblemen, </a:t>
            </a:r>
          </a:p>
          <a:p>
            <a:pPr>
              <a:buNone/>
            </a:pPr>
            <a:r>
              <a:rPr lang="nl-BE" dirty="0" smtClean="0"/>
              <a:t>doffe haren, allergieën etc..</a:t>
            </a:r>
            <a:endParaRPr lang="nl-BE" dirty="0"/>
          </a:p>
        </p:txBody>
      </p:sp>
      <p:pic>
        <p:nvPicPr>
          <p:cNvPr id="11266" name="Picture 2" descr="C:\Users\martine\Pictures\tired-woman11.jpg"/>
          <p:cNvPicPr>
            <a:picLocks noChangeAspect="1" noChangeArrowheads="1"/>
          </p:cNvPicPr>
          <p:nvPr/>
        </p:nvPicPr>
        <p:blipFill>
          <a:blip r:embed="rId2" cstate="print"/>
          <a:srcRect/>
          <a:stretch>
            <a:fillRect/>
          </a:stretch>
        </p:blipFill>
        <p:spPr bwMode="auto">
          <a:xfrm>
            <a:off x="5580112" y="3356993"/>
            <a:ext cx="2877199" cy="311696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9512" y="332656"/>
            <a:ext cx="8964488" cy="6264696"/>
          </a:xfrm>
        </p:spPr>
        <p:txBody>
          <a:bodyPr>
            <a:normAutofit fontScale="92500" lnSpcReduction="10000"/>
          </a:bodyPr>
          <a:lstStyle/>
          <a:p>
            <a:pPr algn="ctr">
              <a:buNone/>
            </a:pPr>
            <a:r>
              <a:rPr lang="nl-BE" b="1" dirty="0" smtClean="0"/>
              <a:t>Een goede schoonmaakbeurt …</a:t>
            </a:r>
          </a:p>
          <a:p>
            <a:pPr>
              <a:buNone/>
            </a:pPr>
            <a:endParaRPr lang="nl-BE" b="1" dirty="0" smtClean="0"/>
          </a:p>
          <a:p>
            <a:pPr marL="514350" indent="-514350">
              <a:buNone/>
            </a:pPr>
            <a:r>
              <a:rPr lang="nl-BE" dirty="0" smtClean="0"/>
              <a:t>1) Helpt je organen zichzelf te herstellen en te</a:t>
            </a:r>
          </a:p>
          <a:p>
            <a:pPr marL="514350" indent="-514350">
              <a:buNone/>
            </a:pPr>
            <a:r>
              <a:rPr lang="nl-BE" dirty="0" smtClean="0"/>
              <a:t>     versterken zodat ze hun job weer kunnen doen! </a:t>
            </a:r>
          </a:p>
          <a:p>
            <a:pPr>
              <a:buNone/>
            </a:pPr>
            <a:endParaRPr lang="nl-BE" dirty="0" smtClean="0"/>
          </a:p>
          <a:p>
            <a:pPr>
              <a:buNone/>
            </a:pPr>
            <a:r>
              <a:rPr lang="nl-BE" dirty="0" smtClean="0"/>
              <a:t>2) Gunt je lichaam rust:</a:t>
            </a:r>
          </a:p>
          <a:p>
            <a:pPr>
              <a:buNone/>
            </a:pPr>
            <a:r>
              <a:rPr lang="nl-BE" dirty="0" smtClean="0"/>
              <a:t>	Je lichaam moet minder energie verbruiken om</a:t>
            </a:r>
          </a:p>
          <a:p>
            <a:pPr>
              <a:buNone/>
            </a:pPr>
            <a:r>
              <a:rPr lang="nl-BE" dirty="0" smtClean="0"/>
              <a:t>	ongezonde, suikerrijke en vette voeding te</a:t>
            </a:r>
          </a:p>
          <a:p>
            <a:pPr>
              <a:buNone/>
            </a:pPr>
            <a:r>
              <a:rPr lang="nl-BE" dirty="0" smtClean="0"/>
              <a:t>	verteren..</a:t>
            </a:r>
          </a:p>
          <a:p>
            <a:pPr>
              <a:buNone/>
            </a:pPr>
            <a:endParaRPr lang="nl-BE" dirty="0" smtClean="0">
              <a:sym typeface="Wingdings" pitchFamily="2" charset="2"/>
            </a:endParaRPr>
          </a:p>
          <a:p>
            <a:pPr>
              <a:buFont typeface="Wingdings" pitchFamily="2" charset="2"/>
              <a:buChar char="à"/>
            </a:pPr>
            <a:r>
              <a:rPr lang="nl-BE" sz="3000" b="1" dirty="0" smtClean="0">
                <a:sym typeface="Wingdings" pitchFamily="2" charset="2"/>
              </a:rPr>
              <a:t>Meer energie voor een grondige reiniging en HERSTEL!</a:t>
            </a:r>
          </a:p>
          <a:p>
            <a:pPr>
              <a:buFont typeface="Wingdings" pitchFamily="2" charset="2"/>
              <a:buChar char="à"/>
            </a:pPr>
            <a:r>
              <a:rPr lang="nl-BE" sz="3000" b="1" dirty="0" smtClean="0">
                <a:sym typeface="Wingdings" pitchFamily="2" charset="2"/>
              </a:rPr>
              <a:t>Meer energie voor JOU!</a:t>
            </a:r>
            <a:endParaRPr lang="nl-BE" sz="30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0"/>
            <a:ext cx="8229600" cy="836712"/>
          </a:xfrm>
        </p:spPr>
        <p:txBody>
          <a:bodyPr>
            <a:normAutofit/>
          </a:bodyPr>
          <a:lstStyle/>
          <a:p>
            <a:r>
              <a:rPr lang="nl-BE" sz="4000" b="1" dirty="0" smtClean="0"/>
              <a:t>Positieve resultaten!</a:t>
            </a:r>
            <a:endParaRPr lang="nl-BE" sz="4000" b="1" dirty="0"/>
          </a:p>
        </p:txBody>
      </p:sp>
      <p:sp>
        <p:nvSpPr>
          <p:cNvPr id="3" name="Tijdelijke aanduiding voor inhoud 2"/>
          <p:cNvSpPr>
            <a:spLocks noGrp="1"/>
          </p:cNvSpPr>
          <p:nvPr>
            <p:ph idx="1"/>
          </p:nvPr>
        </p:nvSpPr>
        <p:spPr>
          <a:xfrm>
            <a:off x="457200" y="836712"/>
            <a:ext cx="8363272" cy="6021288"/>
          </a:xfrm>
        </p:spPr>
        <p:txBody>
          <a:bodyPr>
            <a:normAutofit fontScale="62500" lnSpcReduction="20000"/>
          </a:bodyPr>
          <a:lstStyle/>
          <a:p>
            <a:pPr algn="ctr">
              <a:buFont typeface="Wingdings"/>
              <a:buChar char="à"/>
            </a:pPr>
            <a:r>
              <a:rPr lang="nl-BE" sz="4500" dirty="0" smtClean="0">
                <a:sym typeface="Wingdings" pitchFamily="2" charset="2"/>
              </a:rPr>
              <a:t>Vitale organen die weer optimaal (ontgiftend) werken</a:t>
            </a:r>
          </a:p>
          <a:p>
            <a:pPr algn="ctr">
              <a:buFont typeface="Wingdings"/>
              <a:buChar char="à"/>
            </a:pPr>
            <a:r>
              <a:rPr lang="nl-BE" sz="4500" dirty="0" smtClean="0">
                <a:sym typeface="Wingdings" pitchFamily="2" charset="2"/>
              </a:rPr>
              <a:t>Verhoogde opname van gezonde voedingsstoffen</a:t>
            </a:r>
          </a:p>
          <a:p>
            <a:pPr>
              <a:buFont typeface="Wingdings"/>
              <a:buChar char="à"/>
            </a:pPr>
            <a:endParaRPr lang="nl-BE" dirty="0" smtClean="0">
              <a:sym typeface="Wingdings" pitchFamily="2" charset="2"/>
            </a:endParaRPr>
          </a:p>
          <a:p>
            <a:pPr>
              <a:buNone/>
            </a:pPr>
            <a:endParaRPr lang="nl-BE" dirty="0" smtClean="0"/>
          </a:p>
          <a:p>
            <a:pPr algn="ctr">
              <a:buNone/>
            </a:pPr>
            <a:endParaRPr lang="nl-BE" dirty="0" smtClean="0"/>
          </a:p>
          <a:p>
            <a:pPr algn="ctr">
              <a:buNone/>
            </a:pPr>
            <a:endParaRPr lang="nl-BE" dirty="0" smtClean="0"/>
          </a:p>
          <a:p>
            <a:pPr algn="ctr">
              <a:buNone/>
            </a:pPr>
            <a:endParaRPr lang="nl-BE" dirty="0" smtClean="0"/>
          </a:p>
          <a:p>
            <a:pPr algn="ctr">
              <a:buNone/>
            </a:pPr>
            <a:endParaRPr lang="nl-BE" dirty="0" smtClean="0"/>
          </a:p>
          <a:p>
            <a:pPr algn="ctr">
              <a:buNone/>
            </a:pPr>
            <a:r>
              <a:rPr lang="nl-BE" dirty="0" smtClean="0"/>
              <a:t/>
            </a:r>
            <a:br>
              <a:rPr lang="nl-BE" dirty="0" smtClean="0"/>
            </a:br>
            <a:r>
              <a:rPr lang="nl-BE" dirty="0" smtClean="0"/>
              <a:t>Dus ook..</a:t>
            </a:r>
          </a:p>
          <a:p>
            <a:pPr algn="ctr">
              <a:buNone/>
            </a:pPr>
            <a:r>
              <a:rPr lang="nl-BE" dirty="0" smtClean="0"/>
              <a:t>Toename van energie </a:t>
            </a:r>
          </a:p>
          <a:p>
            <a:pPr algn="ctr">
              <a:buNone/>
            </a:pPr>
            <a:r>
              <a:rPr lang="nl-BE" dirty="0" smtClean="0"/>
              <a:t>Mooiere huid </a:t>
            </a:r>
          </a:p>
          <a:p>
            <a:pPr algn="ctr">
              <a:buNone/>
            </a:pPr>
            <a:r>
              <a:rPr lang="nl-BE" dirty="0" smtClean="0"/>
              <a:t>Verbeterde stofwisseling/ verbranding</a:t>
            </a:r>
          </a:p>
          <a:p>
            <a:pPr algn="ctr">
              <a:buNone/>
            </a:pPr>
            <a:r>
              <a:rPr lang="nl-BE" dirty="0" smtClean="0"/>
              <a:t>Gewichtsverlies (indien nodig) </a:t>
            </a:r>
            <a:br>
              <a:rPr lang="nl-BE" dirty="0" smtClean="0"/>
            </a:br>
            <a:r>
              <a:rPr lang="nl-BE" dirty="0" smtClean="0"/>
              <a:t>Heldere ogen </a:t>
            </a:r>
          </a:p>
          <a:p>
            <a:pPr algn="ctr">
              <a:buNone/>
            </a:pPr>
            <a:r>
              <a:rPr lang="nl-BE" dirty="0" smtClean="0"/>
              <a:t>Sterker immuun systeem, verbeterde weerstand </a:t>
            </a:r>
          </a:p>
          <a:p>
            <a:pPr algn="ctr">
              <a:buNone/>
            </a:pPr>
            <a:r>
              <a:rPr lang="nl-BE" dirty="0" smtClean="0"/>
              <a:t>Scherpere mentale alertheid</a:t>
            </a:r>
          </a:p>
          <a:p>
            <a:pPr algn="ctr">
              <a:buNone/>
            </a:pPr>
            <a:r>
              <a:rPr lang="nl-BE" dirty="0" smtClean="0"/>
              <a:t>…</a:t>
            </a:r>
            <a:endParaRPr lang="nl-BE" dirty="0"/>
          </a:p>
        </p:txBody>
      </p:sp>
      <p:pic>
        <p:nvPicPr>
          <p:cNvPr id="13314" name="Picture 2" descr="C:\Users\martine\Pictures\download (1).jpg"/>
          <p:cNvPicPr>
            <a:picLocks noChangeAspect="1" noChangeArrowheads="1"/>
          </p:cNvPicPr>
          <p:nvPr/>
        </p:nvPicPr>
        <p:blipFill>
          <a:blip r:embed="rId2" cstate="print"/>
          <a:srcRect/>
          <a:stretch>
            <a:fillRect/>
          </a:stretch>
        </p:blipFill>
        <p:spPr bwMode="auto">
          <a:xfrm>
            <a:off x="2699792" y="1772816"/>
            <a:ext cx="3578244" cy="172819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16632"/>
            <a:ext cx="8892480" cy="792088"/>
          </a:xfrm>
        </p:spPr>
        <p:txBody>
          <a:bodyPr>
            <a:noAutofit/>
          </a:bodyPr>
          <a:lstStyle/>
          <a:p>
            <a:r>
              <a:rPr lang="nl-BE" sz="3600" b="1" dirty="0" smtClean="0">
                <a:solidFill>
                  <a:srgbClr val="C00000"/>
                </a:solidFill>
              </a:rPr>
              <a:t>Clean9</a:t>
            </a:r>
            <a:br>
              <a:rPr lang="nl-BE" sz="3600" b="1" dirty="0" smtClean="0">
                <a:solidFill>
                  <a:srgbClr val="C00000"/>
                </a:solidFill>
              </a:rPr>
            </a:br>
            <a:r>
              <a:rPr lang="nl-BE" sz="3600" b="1" dirty="0" smtClean="0">
                <a:solidFill>
                  <a:srgbClr val="C00000"/>
                </a:solidFill>
              </a:rPr>
              <a:t>Een uitgebalanceerde schoonmaakbeurt!</a:t>
            </a:r>
            <a:endParaRPr lang="nl-BE" sz="3600" b="1" dirty="0">
              <a:solidFill>
                <a:srgbClr val="C00000"/>
              </a:solidFill>
            </a:endParaRPr>
          </a:p>
        </p:txBody>
      </p:sp>
      <p:sp>
        <p:nvSpPr>
          <p:cNvPr id="3" name="Tijdelijke aanduiding voor inhoud 2"/>
          <p:cNvSpPr>
            <a:spLocks noGrp="1"/>
          </p:cNvSpPr>
          <p:nvPr>
            <p:ph idx="1"/>
          </p:nvPr>
        </p:nvSpPr>
        <p:spPr>
          <a:xfrm>
            <a:off x="0" y="1196752"/>
            <a:ext cx="9144000" cy="5661248"/>
          </a:xfrm>
        </p:spPr>
        <p:txBody>
          <a:bodyPr>
            <a:normAutofit fontScale="40000" lnSpcReduction="20000"/>
          </a:bodyPr>
          <a:lstStyle/>
          <a:p>
            <a:pPr algn="ctr">
              <a:buNone/>
            </a:pPr>
            <a:r>
              <a:rPr lang="nl-BE" sz="7000" b="1" dirty="0" smtClean="0">
                <a:solidFill>
                  <a:schemeClr val="accent5">
                    <a:lumMod val="75000"/>
                  </a:schemeClr>
                </a:solidFill>
              </a:rPr>
              <a:t>De eerste 2 dagen zijn het zwaarst </a:t>
            </a:r>
            <a:r>
              <a:rPr lang="nl-BE" sz="7000" b="1" dirty="0" smtClean="0">
                <a:solidFill>
                  <a:schemeClr val="accent5">
                    <a:lumMod val="75000"/>
                  </a:schemeClr>
                </a:solidFill>
                <a:sym typeface="Wingdings" pitchFamily="2" charset="2"/>
              </a:rPr>
              <a:t> Pure </a:t>
            </a:r>
            <a:r>
              <a:rPr lang="nl-BE" sz="7000" b="1" dirty="0" err="1" smtClean="0">
                <a:solidFill>
                  <a:schemeClr val="accent5">
                    <a:lumMod val="75000"/>
                  </a:schemeClr>
                </a:solidFill>
                <a:sym typeface="Wingdings" pitchFamily="2" charset="2"/>
              </a:rPr>
              <a:t>ontgifting</a:t>
            </a:r>
            <a:r>
              <a:rPr lang="nl-BE" sz="7000" b="1" dirty="0" smtClean="0">
                <a:solidFill>
                  <a:schemeClr val="accent5">
                    <a:lumMod val="75000"/>
                  </a:schemeClr>
                </a:solidFill>
                <a:sym typeface="Wingdings" pitchFamily="2" charset="2"/>
              </a:rPr>
              <a:t>!</a:t>
            </a:r>
          </a:p>
          <a:p>
            <a:pPr>
              <a:buNone/>
            </a:pPr>
            <a:endParaRPr lang="nl-BE" sz="4200" dirty="0" smtClean="0">
              <a:sym typeface="Wingdings" pitchFamily="2" charset="2"/>
            </a:endParaRPr>
          </a:p>
          <a:p>
            <a:pPr>
              <a:buNone/>
            </a:pPr>
            <a:r>
              <a:rPr lang="nl-BE" sz="5000" b="1" dirty="0" smtClean="0">
                <a:sym typeface="Wingdings" pitchFamily="2" charset="2"/>
              </a:rPr>
              <a:t>- </a:t>
            </a:r>
            <a:r>
              <a:rPr lang="nl-BE" sz="5000" b="1" dirty="0" err="1" smtClean="0">
                <a:sym typeface="Wingdings" pitchFamily="2" charset="2"/>
              </a:rPr>
              <a:t>Véél</a:t>
            </a:r>
            <a:r>
              <a:rPr lang="nl-BE" sz="5000" b="1" dirty="0" smtClean="0">
                <a:sym typeface="Wingdings" pitchFamily="2" charset="2"/>
              </a:rPr>
              <a:t> aloë </a:t>
            </a:r>
            <a:r>
              <a:rPr lang="nl-BE" sz="5000" b="1" dirty="0" err="1" smtClean="0">
                <a:sym typeface="Wingdings" pitchFamily="2" charset="2"/>
              </a:rPr>
              <a:t>vera</a:t>
            </a:r>
            <a:r>
              <a:rPr lang="nl-BE" sz="5000" b="1" dirty="0" smtClean="0">
                <a:sym typeface="Wingdings" pitchFamily="2" charset="2"/>
              </a:rPr>
              <a:t> gel </a:t>
            </a:r>
          </a:p>
          <a:p>
            <a:pPr>
              <a:buNone/>
            </a:pPr>
            <a:r>
              <a:rPr lang="nl-BE" sz="4200" dirty="0" smtClean="0">
                <a:sym typeface="Wingdings" pitchFamily="2" charset="2"/>
              </a:rPr>
              <a:t> 	 </a:t>
            </a:r>
            <a:r>
              <a:rPr lang="nl-BE" sz="5000" dirty="0" err="1" smtClean="0">
                <a:sym typeface="Wingdings" pitchFamily="2" charset="2"/>
              </a:rPr>
              <a:t>Saponine</a:t>
            </a:r>
            <a:r>
              <a:rPr lang="nl-BE" sz="5000" dirty="0" smtClean="0">
                <a:sym typeface="Wingdings" pitchFamily="2" charset="2"/>
              </a:rPr>
              <a:t> (</a:t>
            </a:r>
            <a:r>
              <a:rPr lang="nl-BE" sz="5000" dirty="0" err="1" smtClean="0">
                <a:sym typeface="Wingdings" pitchFamily="2" charset="2"/>
              </a:rPr>
              <a:t>ontslakkend</a:t>
            </a:r>
            <a:r>
              <a:rPr lang="nl-BE" sz="5000" dirty="0" smtClean="0">
                <a:sym typeface="Wingdings" pitchFamily="2" charset="2"/>
              </a:rPr>
              <a:t>) &amp; 200 voedingsstoffen</a:t>
            </a:r>
          </a:p>
          <a:p>
            <a:pPr>
              <a:buNone/>
            </a:pPr>
            <a:endParaRPr lang="nl-BE" sz="4200" dirty="0" smtClean="0">
              <a:sym typeface="Wingdings" pitchFamily="2" charset="2"/>
            </a:endParaRPr>
          </a:p>
          <a:p>
            <a:pPr>
              <a:buNone/>
            </a:pPr>
            <a:r>
              <a:rPr lang="nl-BE" sz="5000" b="1" dirty="0" smtClean="0">
                <a:sym typeface="Wingdings" pitchFamily="2" charset="2"/>
              </a:rPr>
              <a:t>- 1 Shake </a:t>
            </a:r>
          </a:p>
          <a:p>
            <a:pPr>
              <a:buNone/>
            </a:pPr>
            <a:r>
              <a:rPr lang="nl-BE" sz="4200" dirty="0" smtClean="0">
                <a:sym typeface="Wingdings" pitchFamily="2" charset="2"/>
              </a:rPr>
              <a:t> 	 </a:t>
            </a:r>
            <a:r>
              <a:rPr lang="nl-BE" sz="5000" dirty="0" smtClean="0">
                <a:sym typeface="Wingdings" pitchFamily="2" charset="2"/>
              </a:rPr>
              <a:t>Extra vitaminen, mineralen,</a:t>
            </a:r>
          </a:p>
          <a:p>
            <a:pPr>
              <a:buNone/>
            </a:pPr>
            <a:r>
              <a:rPr lang="nl-BE" sz="5000" dirty="0" smtClean="0">
                <a:sym typeface="Wingdings" pitchFamily="2" charset="2"/>
              </a:rPr>
              <a:t>            18 belangrijke aminozuren</a:t>
            </a:r>
          </a:p>
          <a:p>
            <a:pPr>
              <a:buNone/>
            </a:pPr>
            <a:r>
              <a:rPr lang="nl-BE" sz="5000" dirty="0" smtClean="0">
                <a:sym typeface="Wingdings" pitchFamily="2" charset="2"/>
              </a:rPr>
              <a:t> 	     * </a:t>
            </a:r>
            <a:r>
              <a:rPr lang="nl-BE" sz="5000" b="1" dirty="0" err="1" smtClean="0">
                <a:sym typeface="Wingdings" pitchFamily="2" charset="2"/>
              </a:rPr>
              <a:t>Aminoteïn</a:t>
            </a:r>
            <a:r>
              <a:rPr lang="nl-BE" sz="5000" dirty="0" smtClean="0">
                <a:sym typeface="Wingdings" pitchFamily="2" charset="2"/>
              </a:rPr>
              <a:t> zorgt ervoor dat </a:t>
            </a:r>
            <a:r>
              <a:rPr lang="nl-BE" sz="5000" dirty="0" err="1" smtClean="0">
                <a:sym typeface="Wingdings" pitchFamily="2" charset="2"/>
              </a:rPr>
              <a:t>àlle</a:t>
            </a:r>
            <a:r>
              <a:rPr lang="nl-BE" sz="5000" dirty="0" smtClean="0">
                <a:sym typeface="Wingdings" pitchFamily="2" charset="2"/>
              </a:rPr>
              <a:t> stoffen </a:t>
            </a:r>
            <a:br>
              <a:rPr lang="nl-BE" sz="5000" dirty="0" smtClean="0">
                <a:sym typeface="Wingdings" pitchFamily="2" charset="2"/>
              </a:rPr>
            </a:br>
            <a:r>
              <a:rPr lang="nl-BE" sz="5000" dirty="0" smtClean="0">
                <a:sym typeface="Wingdings" pitchFamily="2" charset="2"/>
              </a:rPr>
              <a:t>        kunnen opgenomen worden!</a:t>
            </a:r>
          </a:p>
          <a:p>
            <a:pPr>
              <a:buNone/>
            </a:pPr>
            <a:endParaRPr lang="nl-BE" sz="4200" dirty="0" smtClean="0">
              <a:sym typeface="Wingdings" pitchFamily="2" charset="2"/>
            </a:endParaRPr>
          </a:p>
          <a:p>
            <a:pPr>
              <a:buNone/>
            </a:pPr>
            <a:r>
              <a:rPr lang="nl-BE" sz="5000" b="1" dirty="0" smtClean="0">
                <a:sym typeface="Wingdings" pitchFamily="2" charset="2"/>
              </a:rPr>
              <a:t>- Voedingssupplementen</a:t>
            </a:r>
          </a:p>
          <a:p>
            <a:pPr>
              <a:buNone/>
            </a:pPr>
            <a:r>
              <a:rPr lang="nl-BE" sz="4200" dirty="0" smtClean="0">
                <a:sym typeface="Wingdings" pitchFamily="2" charset="2"/>
              </a:rPr>
              <a:t>		</a:t>
            </a:r>
          </a:p>
          <a:p>
            <a:pPr>
              <a:buNone/>
            </a:pPr>
            <a:r>
              <a:rPr lang="nl-BE" sz="4200" dirty="0" smtClean="0">
                <a:sym typeface="Wingdings" pitchFamily="2" charset="2"/>
              </a:rPr>
              <a:t> 	</a:t>
            </a:r>
            <a:r>
              <a:rPr lang="nl-BE" sz="5000" b="1" dirty="0" err="1" smtClean="0">
                <a:sym typeface="Wingdings" pitchFamily="2" charset="2"/>
              </a:rPr>
              <a:t>Bee</a:t>
            </a:r>
            <a:r>
              <a:rPr lang="nl-BE" sz="5000" b="1" dirty="0" smtClean="0">
                <a:sym typeface="Wingdings" pitchFamily="2" charset="2"/>
              </a:rPr>
              <a:t> pollen </a:t>
            </a:r>
            <a:r>
              <a:rPr lang="nl-BE" sz="4200" dirty="0" smtClean="0">
                <a:sym typeface="Wingdings" pitchFamily="2" charset="2"/>
              </a:rPr>
              <a:t/>
            </a:r>
            <a:br>
              <a:rPr lang="nl-BE" sz="4200" dirty="0" smtClean="0">
                <a:sym typeface="Wingdings" pitchFamily="2" charset="2"/>
              </a:rPr>
            </a:br>
            <a:r>
              <a:rPr lang="nl-BE" sz="4200" dirty="0" smtClean="0">
                <a:sym typeface="Wingdings" pitchFamily="2" charset="2"/>
              </a:rPr>
              <a:t>  </a:t>
            </a:r>
            <a:r>
              <a:rPr lang="nl-BE" sz="5000" dirty="0" smtClean="0">
                <a:sym typeface="Wingdings" pitchFamily="2" charset="2"/>
              </a:rPr>
              <a:t>Energie en weerstand</a:t>
            </a:r>
          </a:p>
          <a:p>
            <a:pPr>
              <a:buNone/>
            </a:pPr>
            <a:r>
              <a:rPr lang="nl-BE" sz="4200" dirty="0" smtClean="0">
                <a:sym typeface="Wingdings" pitchFamily="2" charset="2"/>
              </a:rPr>
              <a:t> 			</a:t>
            </a:r>
            <a:br>
              <a:rPr lang="nl-BE" sz="4200" dirty="0" smtClean="0">
                <a:sym typeface="Wingdings" pitchFamily="2" charset="2"/>
              </a:rPr>
            </a:br>
            <a:r>
              <a:rPr lang="nl-BE" sz="4200" dirty="0" smtClean="0">
                <a:sym typeface="Wingdings" pitchFamily="2" charset="2"/>
              </a:rPr>
              <a:t> </a:t>
            </a:r>
            <a:r>
              <a:rPr lang="nl-BE" sz="5000" b="1" dirty="0" err="1" smtClean="0">
                <a:sym typeface="Wingdings" pitchFamily="2" charset="2"/>
              </a:rPr>
              <a:t>Garcinia</a:t>
            </a:r>
            <a:r>
              <a:rPr lang="nl-BE" sz="5000" b="1" dirty="0" smtClean="0">
                <a:sym typeface="Wingdings" pitchFamily="2" charset="2"/>
              </a:rPr>
              <a:t> plus</a:t>
            </a:r>
            <a:r>
              <a:rPr lang="nl-BE" sz="4200" dirty="0" smtClean="0">
                <a:sym typeface="Wingdings" pitchFamily="2" charset="2"/>
              </a:rPr>
              <a:t/>
            </a:r>
            <a:br>
              <a:rPr lang="nl-BE" sz="4200" dirty="0" smtClean="0">
                <a:sym typeface="Wingdings" pitchFamily="2" charset="2"/>
              </a:rPr>
            </a:br>
            <a:r>
              <a:rPr lang="nl-BE" sz="4200" dirty="0" smtClean="0">
                <a:sym typeface="Wingdings" pitchFamily="2" charset="2"/>
              </a:rPr>
              <a:t>   </a:t>
            </a:r>
            <a:r>
              <a:rPr lang="nl-BE" sz="5000" dirty="0" smtClean="0">
                <a:sym typeface="Wingdings" pitchFamily="2" charset="2"/>
              </a:rPr>
              <a:t>Hongerstillend, stimuleert de vetverbranding, </a:t>
            </a:r>
          </a:p>
          <a:p>
            <a:pPr>
              <a:buNone/>
            </a:pPr>
            <a:r>
              <a:rPr lang="nl-BE" sz="5000" dirty="0" smtClean="0">
                <a:sym typeface="Wingdings" pitchFamily="2" charset="2"/>
              </a:rPr>
              <a:t> 	      Draagt bij aan een goede stofwisseling, regelt de glucosegehaltes in het bloed</a:t>
            </a:r>
          </a:p>
          <a:p>
            <a:pPr>
              <a:buNone/>
            </a:pPr>
            <a:r>
              <a:rPr lang="nl-BE" dirty="0" smtClean="0">
                <a:sym typeface="Wingdings" pitchFamily="2" charset="2"/>
              </a:rPr>
              <a:t> 			</a:t>
            </a:r>
          </a:p>
          <a:p>
            <a:pPr>
              <a:buNone/>
            </a:pPr>
            <a:endParaRPr lang="nl-BE" dirty="0" smtClean="0">
              <a:sym typeface="Wingdings" pitchFamily="2" charset="2"/>
            </a:endParaRPr>
          </a:p>
        </p:txBody>
      </p:sp>
      <p:pic>
        <p:nvPicPr>
          <p:cNvPr id="14338" name="Picture 2" descr="C:\Users\martine\Pictures\mcPwJlAs-RIs-9HveSHEbOQ.jpg"/>
          <p:cNvPicPr>
            <a:picLocks noChangeAspect="1" noChangeArrowheads="1"/>
          </p:cNvPicPr>
          <p:nvPr/>
        </p:nvPicPr>
        <p:blipFill>
          <a:blip r:embed="rId2" cstate="print"/>
          <a:srcRect/>
          <a:stretch>
            <a:fillRect/>
          </a:stretch>
        </p:blipFill>
        <p:spPr bwMode="auto">
          <a:xfrm>
            <a:off x="5907750" y="1916833"/>
            <a:ext cx="2742065" cy="3672408"/>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lstStyle/>
          <a:p>
            <a:r>
              <a:rPr lang="nl-BE" dirty="0" smtClean="0"/>
              <a:t>Volhouden want.. </a:t>
            </a:r>
            <a:endParaRPr lang="nl-BE" dirty="0"/>
          </a:p>
        </p:txBody>
      </p:sp>
      <p:sp>
        <p:nvSpPr>
          <p:cNvPr id="3" name="Tijdelijke aanduiding voor inhoud 2"/>
          <p:cNvSpPr>
            <a:spLocks noGrp="1"/>
          </p:cNvSpPr>
          <p:nvPr>
            <p:ph idx="1"/>
          </p:nvPr>
        </p:nvSpPr>
        <p:spPr>
          <a:xfrm>
            <a:off x="467544" y="1052736"/>
            <a:ext cx="8229600" cy="4781128"/>
          </a:xfrm>
        </p:spPr>
        <p:txBody>
          <a:bodyPr>
            <a:normAutofit fontScale="92500" lnSpcReduction="20000"/>
          </a:bodyPr>
          <a:lstStyle/>
          <a:p>
            <a:pPr algn="ctr">
              <a:buNone/>
            </a:pPr>
            <a:r>
              <a:rPr lang="nl-BE" b="1" dirty="0" smtClean="0">
                <a:solidFill>
                  <a:schemeClr val="accent5">
                    <a:lumMod val="75000"/>
                  </a:schemeClr>
                </a:solidFill>
              </a:rPr>
              <a:t>Dag 3 </a:t>
            </a:r>
            <a:r>
              <a:rPr lang="nl-BE" b="1" dirty="0" err="1" smtClean="0">
                <a:solidFill>
                  <a:schemeClr val="accent5">
                    <a:lumMod val="75000"/>
                  </a:schemeClr>
                </a:solidFill>
              </a:rPr>
              <a:t>t.e.m</a:t>
            </a:r>
            <a:r>
              <a:rPr lang="nl-BE" b="1" dirty="0" smtClean="0">
                <a:solidFill>
                  <a:schemeClr val="accent5">
                    <a:lumMod val="75000"/>
                  </a:schemeClr>
                </a:solidFill>
              </a:rPr>
              <a:t> 9 wordt het veel makkelijker!</a:t>
            </a:r>
          </a:p>
          <a:p>
            <a:pPr algn="ctr">
              <a:buNone/>
            </a:pPr>
            <a:endParaRPr lang="nl-BE" dirty="0" smtClean="0"/>
          </a:p>
          <a:p>
            <a:pPr>
              <a:buFontTx/>
              <a:buChar char="-"/>
            </a:pPr>
            <a:r>
              <a:rPr lang="nl-BE" dirty="0" err="1" smtClean="0"/>
              <a:t>Aloe</a:t>
            </a:r>
            <a:r>
              <a:rPr lang="nl-BE" dirty="0" smtClean="0"/>
              <a:t> </a:t>
            </a:r>
            <a:r>
              <a:rPr lang="nl-BE" dirty="0" err="1" smtClean="0"/>
              <a:t>vera</a:t>
            </a:r>
            <a:r>
              <a:rPr lang="nl-BE" dirty="0" smtClean="0"/>
              <a:t> gel</a:t>
            </a:r>
          </a:p>
          <a:p>
            <a:pPr>
              <a:buFontTx/>
              <a:buChar char="-"/>
            </a:pPr>
            <a:r>
              <a:rPr lang="nl-BE" b="1" dirty="0" smtClean="0"/>
              <a:t>2</a:t>
            </a:r>
            <a:r>
              <a:rPr lang="nl-BE" dirty="0" smtClean="0"/>
              <a:t> </a:t>
            </a:r>
            <a:r>
              <a:rPr lang="nl-BE" dirty="0" err="1" smtClean="0"/>
              <a:t>Shakes</a:t>
            </a:r>
            <a:r>
              <a:rPr lang="nl-BE" dirty="0" smtClean="0"/>
              <a:t>/ dag </a:t>
            </a:r>
          </a:p>
          <a:p>
            <a:pPr>
              <a:buFontTx/>
              <a:buChar char="-"/>
            </a:pPr>
            <a:r>
              <a:rPr lang="nl-BE" dirty="0" smtClean="0"/>
              <a:t>Voedingssupplementen</a:t>
            </a:r>
          </a:p>
          <a:p>
            <a:pPr>
              <a:buFontTx/>
              <a:buChar char="-"/>
            </a:pPr>
            <a:r>
              <a:rPr lang="nl-BE" b="1" dirty="0" smtClean="0"/>
              <a:t>1</a:t>
            </a:r>
            <a:r>
              <a:rPr lang="nl-BE" dirty="0" smtClean="0"/>
              <a:t> </a:t>
            </a:r>
            <a:r>
              <a:rPr lang="nl-BE" b="1" dirty="0" smtClean="0"/>
              <a:t>maaltijd van 600 </a:t>
            </a:r>
            <a:r>
              <a:rPr lang="nl-BE" b="1" dirty="0" err="1" smtClean="0"/>
              <a:t>kCal</a:t>
            </a:r>
            <a:endParaRPr lang="nl-BE" b="1" dirty="0" smtClean="0"/>
          </a:p>
          <a:p>
            <a:pPr>
              <a:buNone/>
            </a:pPr>
            <a:endParaRPr lang="nl-BE" dirty="0" smtClean="0"/>
          </a:p>
          <a:p>
            <a:pPr>
              <a:buNone/>
            </a:pPr>
            <a:r>
              <a:rPr lang="nl-BE" dirty="0" smtClean="0"/>
              <a:t>Nog belangrijk:</a:t>
            </a:r>
          </a:p>
          <a:p>
            <a:pPr>
              <a:buFontTx/>
              <a:buChar char="-"/>
            </a:pPr>
            <a:r>
              <a:rPr lang="nl-BE" dirty="0" smtClean="0"/>
              <a:t>Veel </a:t>
            </a:r>
            <a:r>
              <a:rPr lang="nl-BE" b="1" dirty="0" smtClean="0"/>
              <a:t>water</a:t>
            </a:r>
            <a:r>
              <a:rPr lang="nl-BE" dirty="0" smtClean="0"/>
              <a:t> drinken</a:t>
            </a:r>
          </a:p>
          <a:p>
            <a:pPr>
              <a:buFontTx/>
              <a:buChar char="-"/>
            </a:pPr>
            <a:r>
              <a:rPr lang="nl-BE" dirty="0" smtClean="0"/>
              <a:t>30 min./ dag </a:t>
            </a:r>
            <a:r>
              <a:rPr lang="nl-BE" b="1" dirty="0" smtClean="0"/>
              <a:t>bewegen</a:t>
            </a:r>
          </a:p>
        </p:txBody>
      </p:sp>
      <p:pic>
        <p:nvPicPr>
          <p:cNvPr id="15362" name="Picture 2" descr="C:\Users\martine\Pictures\images (7).jpg"/>
          <p:cNvPicPr>
            <a:picLocks noChangeAspect="1" noChangeArrowheads="1"/>
          </p:cNvPicPr>
          <p:nvPr/>
        </p:nvPicPr>
        <p:blipFill>
          <a:blip r:embed="rId2" cstate="print"/>
          <a:srcRect/>
          <a:stretch>
            <a:fillRect/>
          </a:stretch>
        </p:blipFill>
        <p:spPr bwMode="auto">
          <a:xfrm>
            <a:off x="5508104" y="2060848"/>
            <a:ext cx="2808312" cy="1868804"/>
          </a:xfrm>
          <a:prstGeom prst="rect">
            <a:avLst/>
          </a:prstGeom>
          <a:noFill/>
        </p:spPr>
      </p:pic>
      <p:pic>
        <p:nvPicPr>
          <p:cNvPr id="15363" name="Picture 3" descr="C:\Users\martine\Pictures\MOTWalkWay225.jpg"/>
          <p:cNvPicPr>
            <a:picLocks noChangeAspect="1" noChangeArrowheads="1"/>
          </p:cNvPicPr>
          <p:nvPr/>
        </p:nvPicPr>
        <p:blipFill>
          <a:blip r:embed="rId3" cstate="print"/>
          <a:srcRect/>
          <a:stretch>
            <a:fillRect/>
          </a:stretch>
        </p:blipFill>
        <p:spPr bwMode="auto">
          <a:xfrm>
            <a:off x="6660232" y="4437112"/>
            <a:ext cx="2160240" cy="2160240"/>
          </a:xfrm>
          <a:prstGeom prst="rect">
            <a:avLst/>
          </a:prstGeom>
          <a:noFill/>
        </p:spPr>
      </p:pic>
      <p:pic>
        <p:nvPicPr>
          <p:cNvPr id="15364" name="Picture 4" descr="C:\Users\martine\Pictures\glas-water-14020075.jpg"/>
          <p:cNvPicPr>
            <a:picLocks noChangeAspect="1" noChangeArrowheads="1"/>
          </p:cNvPicPr>
          <p:nvPr/>
        </p:nvPicPr>
        <p:blipFill>
          <a:blip r:embed="rId4" cstate="print"/>
          <a:srcRect/>
          <a:stretch>
            <a:fillRect/>
          </a:stretch>
        </p:blipFill>
        <p:spPr bwMode="auto">
          <a:xfrm>
            <a:off x="4860032" y="4437112"/>
            <a:ext cx="1509107" cy="2204864"/>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En wat erna?? </a:t>
            </a:r>
            <a:endParaRPr lang="nl-BE" dirty="0"/>
          </a:p>
        </p:txBody>
      </p:sp>
      <p:sp>
        <p:nvSpPr>
          <p:cNvPr id="3" name="Tijdelijke aanduiding voor inhoud 2"/>
          <p:cNvSpPr>
            <a:spLocks noGrp="1"/>
          </p:cNvSpPr>
          <p:nvPr>
            <p:ph idx="1"/>
          </p:nvPr>
        </p:nvSpPr>
        <p:spPr>
          <a:xfrm>
            <a:off x="179512" y="1600200"/>
            <a:ext cx="8964488" cy="4525963"/>
          </a:xfrm>
        </p:spPr>
        <p:txBody>
          <a:bodyPr>
            <a:normAutofit/>
          </a:bodyPr>
          <a:lstStyle/>
          <a:p>
            <a:pPr algn="ctr">
              <a:buNone/>
            </a:pPr>
            <a:endParaRPr lang="nl-BE" dirty="0" smtClean="0"/>
          </a:p>
          <a:p>
            <a:pPr algn="ctr">
              <a:buNone/>
            </a:pPr>
            <a:endParaRPr lang="nl-BE" dirty="0" smtClean="0"/>
          </a:p>
          <a:p>
            <a:pPr algn="ctr">
              <a:buNone/>
            </a:pPr>
            <a:endParaRPr lang="nl-BE" dirty="0" smtClean="0"/>
          </a:p>
          <a:p>
            <a:pPr algn="ctr">
              <a:buNone/>
            </a:pPr>
            <a:endParaRPr lang="nl-BE" dirty="0" smtClean="0"/>
          </a:p>
          <a:p>
            <a:pPr algn="ctr">
              <a:buNone/>
            </a:pPr>
            <a:r>
              <a:rPr lang="nl-BE" dirty="0" smtClean="0"/>
              <a:t>***TIP*** </a:t>
            </a:r>
          </a:p>
          <a:p>
            <a:pPr algn="ctr">
              <a:buNone/>
            </a:pPr>
            <a:r>
              <a:rPr lang="nl-BE" b="1" dirty="0" smtClean="0">
                <a:solidFill>
                  <a:schemeClr val="accent5">
                    <a:lumMod val="75000"/>
                  </a:schemeClr>
                </a:solidFill>
              </a:rPr>
              <a:t>Kies voor een bewustere en gezondere levenswijze!</a:t>
            </a:r>
          </a:p>
          <a:p>
            <a:pPr algn="ctr">
              <a:buNone/>
            </a:pPr>
            <a:r>
              <a:rPr lang="nl-BE" dirty="0" smtClean="0"/>
              <a:t>Gun jezelf vitaliteit en gezondheid </a:t>
            </a:r>
            <a:r>
              <a:rPr lang="nl-BE" dirty="0" smtClean="0">
                <a:sym typeface="Wingdings" pitchFamily="2" charset="2"/>
              </a:rPr>
              <a:t> </a:t>
            </a:r>
          </a:p>
          <a:p>
            <a:pPr>
              <a:buNone/>
            </a:pPr>
            <a:endParaRPr lang="nl-BE" dirty="0" smtClean="0">
              <a:sym typeface="Wingdings" pitchFamily="2" charset="2"/>
            </a:endParaRPr>
          </a:p>
          <a:p>
            <a:pPr>
              <a:buNone/>
            </a:pPr>
            <a:endParaRPr lang="nl-BE" dirty="0" smtClean="0"/>
          </a:p>
          <a:p>
            <a:pPr>
              <a:buNone/>
            </a:pPr>
            <a:endParaRPr lang="nl-BE" dirty="0" smtClean="0"/>
          </a:p>
          <a:p>
            <a:pPr>
              <a:buNone/>
            </a:pPr>
            <a:endParaRPr lang="nl-BE" dirty="0" smtClean="0"/>
          </a:p>
        </p:txBody>
      </p:sp>
      <p:pic>
        <p:nvPicPr>
          <p:cNvPr id="16387" name="Picture 3" descr="C:\Users\martine\Pictures\uptoyou-title1.gif"/>
          <p:cNvPicPr>
            <a:picLocks noChangeAspect="1" noChangeArrowheads="1"/>
          </p:cNvPicPr>
          <p:nvPr/>
        </p:nvPicPr>
        <p:blipFill>
          <a:blip r:embed="rId2" cstate="print"/>
          <a:srcRect/>
          <a:stretch>
            <a:fillRect/>
          </a:stretch>
        </p:blipFill>
        <p:spPr bwMode="auto">
          <a:xfrm>
            <a:off x="2339752" y="1844824"/>
            <a:ext cx="4762500" cy="13335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smtClean="0"/>
              <a:t>Kies je om verder af te slanken?</a:t>
            </a:r>
            <a:r>
              <a:rPr lang="nl-BE" dirty="0" smtClean="0"/>
              <a:t/>
            </a:r>
            <a:br>
              <a:rPr lang="nl-BE" dirty="0" smtClean="0"/>
            </a:br>
            <a:r>
              <a:rPr lang="nl-BE" dirty="0" smtClean="0"/>
              <a:t>Dan even dit.. </a:t>
            </a:r>
            <a:endParaRPr lang="nl-BE" dirty="0"/>
          </a:p>
        </p:txBody>
      </p:sp>
      <p:sp>
        <p:nvSpPr>
          <p:cNvPr id="3" name="Tijdelijke aanduiding voor inhoud 2"/>
          <p:cNvSpPr>
            <a:spLocks noGrp="1"/>
          </p:cNvSpPr>
          <p:nvPr>
            <p:ph idx="1"/>
          </p:nvPr>
        </p:nvSpPr>
        <p:spPr>
          <a:xfrm>
            <a:off x="0" y="1844824"/>
            <a:ext cx="9144000" cy="4709120"/>
          </a:xfrm>
        </p:spPr>
        <p:txBody>
          <a:bodyPr>
            <a:normAutofit fontScale="70000" lnSpcReduction="20000"/>
          </a:bodyPr>
          <a:lstStyle/>
          <a:p>
            <a:pPr algn="ctr">
              <a:buNone/>
            </a:pPr>
            <a:r>
              <a:rPr lang="nl-BE" sz="3800" b="1" dirty="0" smtClean="0">
                <a:solidFill>
                  <a:schemeClr val="accent2">
                    <a:lumMod val="60000"/>
                    <a:lumOff val="40000"/>
                  </a:schemeClr>
                </a:solidFill>
              </a:rPr>
              <a:t>Waarom een </a:t>
            </a:r>
            <a:r>
              <a:rPr lang="nl-BE" sz="3800" b="1" dirty="0" err="1" smtClean="0">
                <a:solidFill>
                  <a:schemeClr val="accent2">
                    <a:lumMod val="60000"/>
                    <a:lumOff val="40000"/>
                  </a:schemeClr>
                </a:solidFill>
              </a:rPr>
              <a:t>detox</a:t>
            </a:r>
            <a:r>
              <a:rPr lang="nl-BE" sz="3800" b="1" dirty="0" smtClean="0">
                <a:solidFill>
                  <a:schemeClr val="accent2">
                    <a:lumMod val="60000"/>
                    <a:lumOff val="40000"/>
                  </a:schemeClr>
                </a:solidFill>
              </a:rPr>
              <a:t> VOOR een afslankprogramma?</a:t>
            </a:r>
          </a:p>
          <a:p>
            <a:pPr algn="ctr">
              <a:buNone/>
            </a:pPr>
            <a:endParaRPr lang="nl-BE" sz="3800" dirty="0" smtClean="0"/>
          </a:p>
          <a:p>
            <a:pPr algn="ctr">
              <a:buNone/>
            </a:pPr>
            <a:r>
              <a:rPr lang="nl-BE" sz="3800" dirty="0" smtClean="0"/>
              <a:t>Het lichaam houdt </a:t>
            </a:r>
            <a:r>
              <a:rPr lang="nl-BE" sz="3800" b="1" dirty="0" smtClean="0"/>
              <a:t>vet</a:t>
            </a:r>
            <a:r>
              <a:rPr lang="nl-BE" sz="3800" dirty="0" smtClean="0"/>
              <a:t> vast en maakt zelfs vet aan ter</a:t>
            </a:r>
          </a:p>
          <a:p>
            <a:pPr algn="ctr">
              <a:buNone/>
            </a:pPr>
            <a:r>
              <a:rPr lang="nl-BE" sz="3800" b="1" dirty="0" smtClean="0"/>
              <a:t>bescherming</a:t>
            </a:r>
            <a:r>
              <a:rPr lang="nl-BE" sz="3800" dirty="0" smtClean="0"/>
              <a:t> tegen de gifstoffen die we dagelijks binnen krijgen!</a:t>
            </a:r>
          </a:p>
          <a:p>
            <a:pPr>
              <a:buNone/>
            </a:pPr>
            <a:endParaRPr lang="nl-BE" dirty="0" smtClean="0"/>
          </a:p>
          <a:p>
            <a:pPr algn="ctr">
              <a:buNone/>
            </a:pPr>
            <a:r>
              <a:rPr lang="nl-BE" sz="4000" dirty="0" err="1" smtClean="0"/>
              <a:t>Detox</a:t>
            </a:r>
            <a:r>
              <a:rPr lang="nl-BE" sz="4000" dirty="0" smtClean="0"/>
              <a:t> </a:t>
            </a:r>
          </a:p>
          <a:p>
            <a:pPr algn="ctr">
              <a:buFont typeface="Wingdings"/>
              <a:buChar char="à"/>
            </a:pPr>
            <a:r>
              <a:rPr lang="nl-BE" sz="4000" dirty="0" smtClean="0">
                <a:sym typeface="Wingdings" pitchFamily="2" charset="2"/>
              </a:rPr>
              <a:t>herstelt en versterkt je organen</a:t>
            </a:r>
          </a:p>
          <a:p>
            <a:pPr algn="ctr">
              <a:buFont typeface="Wingdings"/>
              <a:buChar char="à"/>
            </a:pPr>
            <a:r>
              <a:rPr lang="nl-BE" sz="4000" dirty="0" smtClean="0">
                <a:sym typeface="Wingdings" pitchFamily="2" charset="2"/>
              </a:rPr>
              <a:t>Organen kunnen hun werk weer doen</a:t>
            </a:r>
          </a:p>
          <a:p>
            <a:pPr algn="ctr">
              <a:buFont typeface="Wingdings"/>
              <a:buChar char="à"/>
            </a:pPr>
            <a:r>
              <a:rPr lang="nl-BE" sz="4000" dirty="0" smtClean="0">
                <a:sym typeface="Wingdings" pitchFamily="2" charset="2"/>
              </a:rPr>
              <a:t>Gifstoffen gaan uit je lichaam</a:t>
            </a:r>
          </a:p>
          <a:p>
            <a:pPr algn="ctr">
              <a:buFont typeface="Wingdings"/>
              <a:buChar char="à"/>
            </a:pPr>
            <a:r>
              <a:rPr lang="nl-BE" sz="4000" dirty="0" smtClean="0">
                <a:sym typeface="Wingdings" pitchFamily="2" charset="2"/>
              </a:rPr>
              <a:t>Vet verliest ‘beschermende’ functie</a:t>
            </a:r>
          </a:p>
          <a:p>
            <a:pPr algn="ctr">
              <a:buNone/>
            </a:pPr>
            <a:r>
              <a:rPr lang="nl-BE" sz="4000" dirty="0" smtClean="0">
                <a:sym typeface="Wingdings" pitchFamily="2" charset="2"/>
              </a:rPr>
              <a:t> Jij verliest vet!</a:t>
            </a:r>
          </a:p>
          <a:p>
            <a:pPr>
              <a:buFont typeface="Wingdings"/>
              <a:buChar char="à"/>
            </a:pPr>
            <a:endParaRPr lang="nl-BE" dirty="0" smtClean="0">
              <a:sym typeface="Wingdings" pitchFamily="2" charset="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3600" b="1" dirty="0" smtClean="0">
                <a:solidFill>
                  <a:srgbClr val="C00000"/>
                </a:solidFill>
              </a:rPr>
              <a:t>Fase 2: </a:t>
            </a:r>
            <a:r>
              <a:rPr lang="nl-BE" sz="3600" b="1" dirty="0" err="1" smtClean="0">
                <a:solidFill>
                  <a:srgbClr val="C00000"/>
                </a:solidFill>
              </a:rPr>
              <a:t>Weight</a:t>
            </a:r>
            <a:r>
              <a:rPr lang="nl-BE" sz="3600" b="1" dirty="0" smtClean="0">
                <a:solidFill>
                  <a:srgbClr val="C00000"/>
                </a:solidFill>
              </a:rPr>
              <a:t> Care Programma</a:t>
            </a:r>
            <a:r>
              <a:rPr lang="nl-BE" sz="3600" dirty="0" smtClean="0">
                <a:solidFill>
                  <a:srgbClr val="C00000"/>
                </a:solidFill>
              </a:rPr>
              <a:t/>
            </a:r>
            <a:br>
              <a:rPr lang="nl-BE" sz="3600" dirty="0" smtClean="0">
                <a:solidFill>
                  <a:srgbClr val="C00000"/>
                </a:solidFill>
              </a:rPr>
            </a:br>
            <a:r>
              <a:rPr lang="nl-BE" sz="3600" dirty="0" smtClean="0">
                <a:solidFill>
                  <a:srgbClr val="C00000"/>
                </a:solidFill>
              </a:rPr>
              <a:t>(opvolgprogramma van de Clean9)</a:t>
            </a:r>
            <a:endParaRPr lang="nl-BE" sz="3600" dirty="0">
              <a:solidFill>
                <a:srgbClr val="C00000"/>
              </a:solidFill>
            </a:endParaRPr>
          </a:p>
        </p:txBody>
      </p:sp>
      <p:sp>
        <p:nvSpPr>
          <p:cNvPr id="3" name="Tijdelijke aanduiding voor inhoud 2"/>
          <p:cNvSpPr>
            <a:spLocks noGrp="1"/>
          </p:cNvSpPr>
          <p:nvPr>
            <p:ph idx="1"/>
          </p:nvPr>
        </p:nvSpPr>
        <p:spPr>
          <a:xfrm>
            <a:off x="0" y="1484784"/>
            <a:ext cx="9144000" cy="5373216"/>
          </a:xfrm>
        </p:spPr>
        <p:txBody>
          <a:bodyPr>
            <a:normAutofit fontScale="77500" lnSpcReduction="20000"/>
          </a:bodyPr>
          <a:lstStyle/>
          <a:p>
            <a:pPr algn="ctr">
              <a:buNone/>
            </a:pPr>
            <a:r>
              <a:rPr lang="nl-BE" b="1" dirty="0" smtClean="0"/>
              <a:t/>
            </a:r>
            <a:br>
              <a:rPr lang="nl-BE" b="1" dirty="0" smtClean="0"/>
            </a:br>
            <a:r>
              <a:rPr lang="nl-BE" b="1" dirty="0" smtClean="0"/>
              <a:t>Om gezond overtollige kilo’s te verliezen!</a:t>
            </a:r>
          </a:p>
          <a:p>
            <a:pPr algn="ctr">
              <a:buNone/>
            </a:pPr>
            <a:endParaRPr lang="nl-BE" dirty="0" smtClean="0"/>
          </a:p>
          <a:p>
            <a:pPr algn="ctr">
              <a:buNone/>
            </a:pPr>
            <a:endParaRPr lang="nl-BE" dirty="0" smtClean="0"/>
          </a:p>
          <a:p>
            <a:pPr algn="ctr">
              <a:buNone/>
            </a:pPr>
            <a:endParaRPr lang="nl-BE" dirty="0" smtClean="0"/>
          </a:p>
          <a:p>
            <a:pPr algn="ctr">
              <a:buNone/>
            </a:pPr>
            <a:endParaRPr lang="nl-BE" dirty="0" smtClean="0"/>
          </a:p>
          <a:p>
            <a:pPr>
              <a:buNone/>
            </a:pPr>
            <a:endParaRPr lang="nl-BE" dirty="0" smtClean="0"/>
          </a:p>
          <a:p>
            <a:pPr>
              <a:buNone/>
            </a:pPr>
            <a:r>
              <a:rPr lang="nl-BE" dirty="0" smtClean="0"/>
              <a:t>Richt zich op:</a:t>
            </a:r>
          </a:p>
          <a:p>
            <a:pPr>
              <a:buFontTx/>
              <a:buChar char="-"/>
            </a:pPr>
            <a:r>
              <a:rPr lang="nl-BE" b="1" dirty="0" smtClean="0"/>
              <a:t>Verliezen van vet en koolhydraten</a:t>
            </a:r>
          </a:p>
          <a:p>
            <a:pPr>
              <a:buFontTx/>
              <a:buChar char="-"/>
            </a:pPr>
            <a:r>
              <a:rPr lang="nl-BE" dirty="0" smtClean="0"/>
              <a:t>Bereiken van </a:t>
            </a:r>
            <a:r>
              <a:rPr lang="nl-BE" b="1" dirty="0" smtClean="0"/>
              <a:t>gezondere bloedwaarden </a:t>
            </a:r>
            <a:r>
              <a:rPr lang="nl-BE" dirty="0" smtClean="0"/>
              <a:t>voor suiker en cholesterol</a:t>
            </a:r>
          </a:p>
          <a:p>
            <a:pPr>
              <a:buNone/>
            </a:pPr>
            <a:r>
              <a:rPr lang="nl-BE" dirty="0" smtClean="0"/>
              <a:t>	</a:t>
            </a:r>
            <a:r>
              <a:rPr lang="nl-BE" dirty="0" smtClean="0">
                <a:sym typeface="Wingdings" pitchFamily="2" charset="2"/>
              </a:rPr>
              <a:t> Gezonde hart- en bloedvaten!</a:t>
            </a:r>
          </a:p>
          <a:p>
            <a:pPr>
              <a:buNone/>
            </a:pPr>
            <a:endParaRPr lang="nl-BE" dirty="0" smtClean="0">
              <a:sym typeface="Wingdings" pitchFamily="2" charset="2"/>
            </a:endParaRPr>
          </a:p>
          <a:p>
            <a:pPr>
              <a:buNone/>
            </a:pPr>
            <a:r>
              <a:rPr lang="nl-BE" dirty="0" smtClean="0">
                <a:sym typeface="Wingdings" pitchFamily="2" charset="2"/>
              </a:rPr>
              <a:t>Belangrijk uitgangspunt:</a:t>
            </a:r>
          </a:p>
          <a:p>
            <a:pPr>
              <a:buNone/>
            </a:pPr>
            <a:r>
              <a:rPr lang="nl-BE" dirty="0" smtClean="0">
                <a:sym typeface="Wingdings" pitchFamily="2" charset="2"/>
              </a:rPr>
              <a:t>Het moet op lange termijn werken </a:t>
            </a:r>
            <a:r>
              <a:rPr lang="nl-BE" b="1" dirty="0" smtClean="0">
                <a:sym typeface="Wingdings" pitchFamily="2" charset="2"/>
              </a:rPr>
              <a:t>zonder ‘jojo-effect’!</a:t>
            </a:r>
            <a:endParaRPr lang="nl-BE" b="1" dirty="0"/>
          </a:p>
        </p:txBody>
      </p:sp>
      <p:pic>
        <p:nvPicPr>
          <p:cNvPr id="17410" name="Picture 2" descr="C:\Users\martine\Pictures\Forever_Weight_Care_measure.png"/>
          <p:cNvPicPr>
            <a:picLocks noChangeAspect="1" noChangeArrowheads="1"/>
          </p:cNvPicPr>
          <p:nvPr/>
        </p:nvPicPr>
        <p:blipFill>
          <a:blip r:embed="rId2" cstate="print"/>
          <a:srcRect/>
          <a:stretch>
            <a:fillRect/>
          </a:stretch>
        </p:blipFill>
        <p:spPr bwMode="auto">
          <a:xfrm>
            <a:off x="2339752" y="2132856"/>
            <a:ext cx="4383096" cy="1800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smtClean="0">
                <a:solidFill>
                  <a:schemeClr val="accent2"/>
                </a:solidFill>
              </a:rPr>
              <a:t>Aloë Vera</a:t>
            </a:r>
            <a:br>
              <a:rPr lang="nl-BE" b="1" dirty="0" smtClean="0">
                <a:solidFill>
                  <a:schemeClr val="accent2"/>
                </a:solidFill>
              </a:rPr>
            </a:br>
            <a:r>
              <a:rPr lang="nl-BE" b="1" dirty="0" smtClean="0">
                <a:solidFill>
                  <a:schemeClr val="accent2"/>
                </a:solidFill>
              </a:rPr>
              <a:t>Een natuurlijk alternatief!</a:t>
            </a:r>
            <a:endParaRPr lang="nl-BE" b="1" dirty="0">
              <a:solidFill>
                <a:schemeClr val="accent2"/>
              </a:solidFill>
            </a:endParaRPr>
          </a:p>
        </p:txBody>
      </p:sp>
      <p:sp>
        <p:nvSpPr>
          <p:cNvPr id="3" name="Tijdelijke aanduiding voor inhoud 2"/>
          <p:cNvSpPr>
            <a:spLocks noGrp="1"/>
          </p:cNvSpPr>
          <p:nvPr>
            <p:ph idx="1"/>
          </p:nvPr>
        </p:nvSpPr>
        <p:spPr>
          <a:xfrm>
            <a:off x="457200" y="1600200"/>
            <a:ext cx="8229600" cy="4925144"/>
          </a:xfrm>
        </p:spPr>
        <p:txBody>
          <a:bodyPr>
            <a:normAutofit fontScale="62500" lnSpcReduction="20000"/>
          </a:bodyPr>
          <a:lstStyle/>
          <a:p>
            <a:pPr algn="ctr">
              <a:buNone/>
            </a:pPr>
            <a:r>
              <a:rPr lang="nl-BE" dirty="0" smtClean="0"/>
              <a:t>Eén van de oudste en bekendste heilzame planten ter wereld</a:t>
            </a:r>
            <a:br>
              <a:rPr lang="nl-BE" dirty="0" smtClean="0"/>
            </a:br>
            <a:r>
              <a:rPr lang="nl-BE" dirty="0" smtClean="0"/>
              <a:t/>
            </a:r>
            <a:br>
              <a:rPr lang="nl-BE" dirty="0" smtClean="0"/>
            </a:br>
            <a:r>
              <a:rPr lang="nl-BE" dirty="0" smtClean="0"/>
              <a:t>“Plant van de onsterfelijkheid”</a:t>
            </a:r>
            <a:br>
              <a:rPr lang="nl-BE" dirty="0" smtClean="0"/>
            </a:br>
            <a:r>
              <a:rPr lang="nl-BE" dirty="0" smtClean="0"/>
              <a:t>“Plant van de schoonheid” </a:t>
            </a:r>
            <a:br>
              <a:rPr lang="nl-BE" dirty="0" smtClean="0"/>
            </a:br>
            <a:r>
              <a:rPr lang="nl-BE" dirty="0" smtClean="0"/>
              <a:t/>
            </a:r>
            <a:br>
              <a:rPr lang="nl-BE" dirty="0" smtClean="0"/>
            </a:br>
            <a:r>
              <a:rPr lang="nl-BE" dirty="0" smtClean="0"/>
              <a:t>De pure aloë gel bevat 200 natuurlijke voedingsstoffen </a:t>
            </a:r>
            <a:br>
              <a:rPr lang="nl-BE" dirty="0" smtClean="0"/>
            </a:br>
            <a:r>
              <a:rPr lang="nl-BE" dirty="0" smtClean="0"/>
              <a:t>waar je lichaam enorm veel baat bij kan hebben! </a:t>
            </a:r>
          </a:p>
          <a:p>
            <a:pPr>
              <a:buNone/>
            </a:pPr>
            <a:r>
              <a:rPr lang="nl-BE" dirty="0" smtClean="0"/>
              <a:t>			</a:t>
            </a:r>
          </a:p>
          <a:p>
            <a:pPr>
              <a:buNone/>
            </a:pPr>
            <a:r>
              <a:rPr lang="nl-BE" dirty="0" smtClean="0"/>
              <a:t>			-   20 Mineralen</a:t>
            </a:r>
          </a:p>
          <a:p>
            <a:pPr lvl="4">
              <a:buFontTx/>
              <a:buChar char="-"/>
            </a:pPr>
            <a:r>
              <a:rPr lang="nl-BE" sz="3200" dirty="0" smtClean="0"/>
              <a:t>18 Aminozuren</a:t>
            </a:r>
          </a:p>
          <a:p>
            <a:pPr lvl="4">
              <a:buFontTx/>
              <a:buChar char="-"/>
            </a:pPr>
            <a:r>
              <a:rPr lang="nl-BE" sz="3200" dirty="0" smtClean="0"/>
              <a:t>12 Vitamines</a:t>
            </a:r>
          </a:p>
          <a:p>
            <a:pPr lvl="4">
              <a:buFontTx/>
              <a:buChar char="-"/>
            </a:pPr>
            <a:r>
              <a:rPr lang="nl-BE" sz="3200" dirty="0" smtClean="0"/>
              <a:t>Enzymen </a:t>
            </a:r>
          </a:p>
          <a:p>
            <a:pPr lvl="4">
              <a:buFontTx/>
              <a:buChar char="-"/>
            </a:pPr>
            <a:r>
              <a:rPr lang="nl-BE" sz="3200" dirty="0" err="1" smtClean="0"/>
              <a:t>Polysacchariden</a:t>
            </a:r>
            <a:endParaRPr lang="nl-BE" sz="3200" dirty="0" smtClean="0"/>
          </a:p>
          <a:p>
            <a:pPr algn="ctr">
              <a:buFontTx/>
              <a:buChar char="-"/>
            </a:pPr>
            <a:endParaRPr lang="nl-BE" dirty="0" smtClean="0"/>
          </a:p>
          <a:p>
            <a:pPr algn="ctr">
              <a:buNone/>
            </a:pPr>
            <a:r>
              <a:rPr lang="nl-BE" u="sng" dirty="0" smtClean="0"/>
              <a:t>SAPONINE</a:t>
            </a:r>
            <a:r>
              <a:rPr lang="nl-BE" dirty="0" smtClean="0"/>
              <a:t> zorgt voor een effectieve reiniging van de darmen!</a:t>
            </a:r>
          </a:p>
          <a:p>
            <a:pPr algn="ctr">
              <a:buFontTx/>
              <a:buChar char="-"/>
            </a:pPr>
            <a:endParaRPr lang="nl-BE" dirty="0"/>
          </a:p>
          <a:p>
            <a:pPr algn="ctr">
              <a:buNone/>
            </a:pPr>
            <a:r>
              <a:rPr lang="nl-BE" dirty="0" smtClean="0"/>
              <a:t>Een zeer gezond goedje dus!!</a:t>
            </a:r>
          </a:p>
        </p:txBody>
      </p:sp>
      <p:pic>
        <p:nvPicPr>
          <p:cNvPr id="3074" name="Picture 2" descr="C:\Users\martine\Pictures\index_aloe005.jpg"/>
          <p:cNvPicPr>
            <a:picLocks noChangeAspect="1" noChangeArrowheads="1"/>
          </p:cNvPicPr>
          <p:nvPr/>
        </p:nvPicPr>
        <p:blipFill>
          <a:blip r:embed="rId2" cstate="print"/>
          <a:srcRect/>
          <a:stretch>
            <a:fillRect/>
          </a:stretch>
        </p:blipFill>
        <p:spPr bwMode="auto">
          <a:xfrm>
            <a:off x="5220072" y="3501008"/>
            <a:ext cx="1944216" cy="1944216"/>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normAutofit/>
          </a:bodyPr>
          <a:lstStyle/>
          <a:p>
            <a:r>
              <a:rPr lang="nl-BE" sz="4000" dirty="0" smtClean="0"/>
              <a:t>Het programma:</a:t>
            </a:r>
            <a:endParaRPr lang="nl-BE" sz="4000" dirty="0"/>
          </a:p>
        </p:txBody>
      </p:sp>
      <p:sp>
        <p:nvSpPr>
          <p:cNvPr id="3" name="Tijdelijke aanduiding voor inhoud 2"/>
          <p:cNvSpPr>
            <a:spLocks noGrp="1"/>
          </p:cNvSpPr>
          <p:nvPr>
            <p:ph idx="1"/>
          </p:nvPr>
        </p:nvSpPr>
        <p:spPr>
          <a:xfrm>
            <a:off x="179512" y="1268760"/>
            <a:ext cx="8686800" cy="5400600"/>
          </a:xfrm>
        </p:spPr>
        <p:txBody>
          <a:bodyPr>
            <a:normAutofit fontScale="70000" lnSpcReduction="20000"/>
          </a:bodyPr>
          <a:lstStyle/>
          <a:p>
            <a:pPr>
              <a:buFontTx/>
              <a:buChar char="-"/>
            </a:pPr>
            <a:r>
              <a:rPr lang="nl-BE" b="1" dirty="0" smtClean="0"/>
              <a:t>Aloë Vera </a:t>
            </a:r>
          </a:p>
          <a:p>
            <a:pPr>
              <a:buFontTx/>
              <a:buChar char="-"/>
            </a:pPr>
            <a:endParaRPr lang="nl-BE" dirty="0" smtClean="0"/>
          </a:p>
          <a:p>
            <a:pPr>
              <a:buFontTx/>
              <a:buChar char="-"/>
            </a:pPr>
            <a:r>
              <a:rPr lang="nl-BE" dirty="0" smtClean="0"/>
              <a:t>1 à 2 </a:t>
            </a:r>
            <a:r>
              <a:rPr lang="nl-BE" b="1" dirty="0" err="1" smtClean="0"/>
              <a:t>Shakes</a:t>
            </a:r>
            <a:r>
              <a:rPr lang="nl-BE" dirty="0" smtClean="0"/>
              <a:t>/ dag</a:t>
            </a:r>
          </a:p>
          <a:p>
            <a:pPr>
              <a:buNone/>
            </a:pPr>
            <a:endParaRPr lang="nl-BE" dirty="0" smtClean="0"/>
          </a:p>
          <a:p>
            <a:pPr>
              <a:buFontTx/>
              <a:buChar char="-"/>
            </a:pPr>
            <a:r>
              <a:rPr lang="nl-BE" b="1" dirty="0" smtClean="0"/>
              <a:t>Voedingssupplementen</a:t>
            </a:r>
          </a:p>
          <a:p>
            <a:pPr>
              <a:buNone/>
            </a:pPr>
            <a:r>
              <a:rPr lang="nl-BE" dirty="0" smtClean="0"/>
              <a:t>		Bijen pollen</a:t>
            </a:r>
          </a:p>
          <a:p>
            <a:pPr>
              <a:buNone/>
            </a:pPr>
            <a:r>
              <a:rPr lang="nl-BE" dirty="0" smtClean="0"/>
              <a:t>		</a:t>
            </a:r>
            <a:r>
              <a:rPr lang="nl-BE" dirty="0" err="1" smtClean="0"/>
              <a:t>Garcinia</a:t>
            </a:r>
            <a:r>
              <a:rPr lang="nl-BE" dirty="0" smtClean="0"/>
              <a:t> plus</a:t>
            </a:r>
            <a:br>
              <a:rPr lang="nl-BE" dirty="0" smtClean="0"/>
            </a:br>
            <a:endParaRPr lang="nl-BE" dirty="0" smtClean="0"/>
          </a:p>
          <a:p>
            <a:pPr>
              <a:buNone/>
            </a:pPr>
            <a:r>
              <a:rPr lang="nl-BE" dirty="0" smtClean="0"/>
              <a:t>		</a:t>
            </a:r>
            <a:r>
              <a:rPr lang="nl-BE" b="1" dirty="0" err="1" smtClean="0"/>
              <a:t>Lean</a:t>
            </a:r>
            <a:endParaRPr lang="nl-BE" b="1" dirty="0" smtClean="0"/>
          </a:p>
          <a:p>
            <a:pPr>
              <a:buNone/>
            </a:pPr>
            <a:r>
              <a:rPr lang="nl-BE" dirty="0" smtClean="0"/>
              <a:t> 		</a:t>
            </a:r>
            <a:r>
              <a:rPr lang="nl-BE" dirty="0" smtClean="0">
                <a:sym typeface="Wingdings" pitchFamily="2" charset="2"/>
              </a:rPr>
              <a:t> Beperkt de opname van vetten en koolhydraten uit voeding,</a:t>
            </a:r>
          </a:p>
          <a:p>
            <a:pPr>
              <a:buNone/>
            </a:pPr>
            <a:r>
              <a:rPr lang="nl-BE" dirty="0" smtClean="0">
                <a:sym typeface="Wingdings" pitchFamily="2" charset="2"/>
              </a:rPr>
              <a:t> 		     Vertraagt de absorptie van suiker, </a:t>
            </a:r>
            <a:br>
              <a:rPr lang="nl-BE" dirty="0" smtClean="0">
                <a:sym typeface="Wingdings" pitchFamily="2" charset="2"/>
              </a:rPr>
            </a:br>
            <a:r>
              <a:rPr lang="nl-BE" dirty="0" smtClean="0">
                <a:sym typeface="Wingdings" pitchFamily="2" charset="2"/>
              </a:rPr>
              <a:t> 	     Bevordert gezonde bloedsuiker, </a:t>
            </a:r>
          </a:p>
          <a:p>
            <a:pPr>
              <a:buNone/>
            </a:pPr>
            <a:r>
              <a:rPr lang="nl-BE" dirty="0" smtClean="0">
                <a:sym typeface="Wingdings" pitchFamily="2" charset="2"/>
              </a:rPr>
              <a:t>		     Verhoogt de stofwisseling/verbranding.</a:t>
            </a:r>
          </a:p>
          <a:p>
            <a:pPr>
              <a:buNone/>
            </a:pPr>
            <a:endParaRPr lang="nl-BE" dirty="0" smtClean="0">
              <a:sym typeface="Wingdings" pitchFamily="2" charset="2"/>
            </a:endParaRPr>
          </a:p>
          <a:p>
            <a:pPr>
              <a:buNone/>
            </a:pPr>
            <a:r>
              <a:rPr lang="nl-BE" dirty="0" smtClean="0">
                <a:sym typeface="Wingdings" pitchFamily="2" charset="2"/>
              </a:rPr>
              <a:t>- 	Voedingspatroon van </a:t>
            </a:r>
            <a:r>
              <a:rPr lang="nl-BE" b="1" dirty="0" smtClean="0">
                <a:sym typeface="Wingdings" pitchFamily="2" charset="2"/>
              </a:rPr>
              <a:t>1500 </a:t>
            </a:r>
            <a:r>
              <a:rPr lang="nl-BE" b="1" dirty="0" err="1" smtClean="0">
                <a:sym typeface="Wingdings" pitchFamily="2" charset="2"/>
              </a:rPr>
              <a:t>kCal</a:t>
            </a:r>
            <a:r>
              <a:rPr lang="nl-BE" b="1" dirty="0" smtClean="0">
                <a:sym typeface="Wingdings" pitchFamily="2" charset="2"/>
              </a:rPr>
              <a:t>/dag</a:t>
            </a:r>
            <a:endParaRPr lang="nl-BE" b="1" dirty="0"/>
          </a:p>
        </p:txBody>
      </p:sp>
      <p:pic>
        <p:nvPicPr>
          <p:cNvPr id="18435" name="Picture 3" descr="C:\Users\martine\Documents\FOREVER\Forever leuk\1911688_1406043232982752_701139994_n.jpg"/>
          <p:cNvPicPr>
            <a:picLocks noChangeAspect="1" noChangeArrowheads="1"/>
          </p:cNvPicPr>
          <p:nvPr/>
        </p:nvPicPr>
        <p:blipFill>
          <a:blip r:embed="rId2" cstate="print"/>
          <a:srcRect/>
          <a:stretch>
            <a:fillRect/>
          </a:stretch>
        </p:blipFill>
        <p:spPr bwMode="auto">
          <a:xfrm>
            <a:off x="5220072" y="1268760"/>
            <a:ext cx="2711268" cy="2575705"/>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1143000"/>
          </a:xfrm>
        </p:spPr>
        <p:txBody>
          <a:bodyPr/>
          <a:lstStyle/>
          <a:p>
            <a:r>
              <a:rPr lang="nl-BE" dirty="0" smtClean="0"/>
              <a:t>Laat die zomer maar komen!!</a:t>
            </a:r>
            <a:endParaRPr lang="nl-BE" dirty="0"/>
          </a:p>
        </p:txBody>
      </p:sp>
      <p:pic>
        <p:nvPicPr>
          <p:cNvPr id="9218" name="Picture 2" descr="C:\Users\martine\Documents\FOREVER\Forever leuk\1966957_646032645469081_30474333_n.jpg"/>
          <p:cNvPicPr>
            <a:picLocks noGrp="1" noChangeAspect="1" noChangeArrowheads="1"/>
          </p:cNvPicPr>
          <p:nvPr>
            <p:ph idx="1"/>
          </p:nvPr>
        </p:nvPicPr>
        <p:blipFill>
          <a:blip r:embed="rId2" cstate="print"/>
          <a:srcRect/>
          <a:stretch>
            <a:fillRect/>
          </a:stretch>
        </p:blipFill>
        <p:spPr bwMode="auto">
          <a:xfrm>
            <a:off x="179512" y="1124744"/>
            <a:ext cx="8820472" cy="4320480"/>
          </a:xfrm>
          <a:prstGeom prst="rect">
            <a:avLst/>
          </a:prstGeom>
          <a:noFill/>
        </p:spPr>
      </p:pic>
      <p:sp>
        <p:nvSpPr>
          <p:cNvPr id="5" name="Tekstvak 4"/>
          <p:cNvSpPr txBox="1"/>
          <p:nvPr/>
        </p:nvSpPr>
        <p:spPr>
          <a:xfrm>
            <a:off x="395536" y="5877272"/>
            <a:ext cx="8496944" cy="461665"/>
          </a:xfrm>
          <a:prstGeom prst="rect">
            <a:avLst/>
          </a:prstGeom>
          <a:noFill/>
        </p:spPr>
        <p:txBody>
          <a:bodyPr wrap="square" rtlCol="0">
            <a:spAutoFit/>
          </a:bodyPr>
          <a:lstStyle/>
          <a:p>
            <a:r>
              <a:rPr lang="nl-BE" sz="2400" dirty="0" smtClean="0"/>
              <a:t>Meer info over onze </a:t>
            </a:r>
            <a:r>
              <a:rPr lang="nl-BE" sz="2400" b="1" dirty="0" smtClean="0"/>
              <a:t>acties</a:t>
            </a:r>
            <a:r>
              <a:rPr lang="nl-BE" sz="2400" dirty="0" smtClean="0"/>
              <a:t> aan de Clean9 &amp; </a:t>
            </a:r>
            <a:r>
              <a:rPr lang="nl-BE" sz="2400" dirty="0" err="1" smtClean="0"/>
              <a:t>Weight</a:t>
            </a:r>
            <a:r>
              <a:rPr lang="nl-BE" sz="2400" dirty="0" smtClean="0"/>
              <a:t> Care stand!</a:t>
            </a:r>
            <a:endParaRPr lang="nl-BE"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normAutofit/>
          </a:bodyPr>
          <a:lstStyle/>
          <a:p>
            <a:r>
              <a:rPr lang="nl-BE" b="1" dirty="0" smtClean="0">
                <a:solidFill>
                  <a:schemeClr val="accent2"/>
                </a:solidFill>
              </a:rPr>
              <a:t>Skin </a:t>
            </a:r>
            <a:r>
              <a:rPr lang="nl-BE" b="1" dirty="0" smtClean="0">
                <a:solidFill>
                  <a:schemeClr val="accent2"/>
                </a:solidFill>
              </a:rPr>
              <a:t>Care Body &amp; Personal Care</a:t>
            </a:r>
            <a:endParaRPr lang="nl-BE" b="1" dirty="0">
              <a:solidFill>
                <a:schemeClr val="accent2"/>
              </a:solidFill>
            </a:endParaRPr>
          </a:p>
        </p:txBody>
      </p:sp>
      <p:sp>
        <p:nvSpPr>
          <p:cNvPr id="3" name="Tijdelijke aanduiding voor inhoud 2"/>
          <p:cNvSpPr>
            <a:spLocks noGrp="1"/>
          </p:cNvSpPr>
          <p:nvPr>
            <p:ph idx="1"/>
          </p:nvPr>
        </p:nvSpPr>
        <p:spPr>
          <a:xfrm>
            <a:off x="0" y="1484784"/>
            <a:ext cx="9144000" cy="6048672"/>
          </a:xfrm>
        </p:spPr>
        <p:txBody>
          <a:bodyPr>
            <a:normAutofit fontScale="40000" lnSpcReduction="20000"/>
          </a:bodyPr>
          <a:lstStyle/>
          <a:p>
            <a:pPr algn="ctr">
              <a:buNone/>
            </a:pPr>
            <a:r>
              <a:rPr lang="nl-BE" sz="6000" b="1" dirty="0" smtClean="0">
                <a:solidFill>
                  <a:schemeClr val="accent5">
                    <a:lumMod val="75000"/>
                  </a:schemeClr>
                </a:solidFill>
              </a:rPr>
              <a:t>De huid is een orgaan dat een goede verzorging nodig </a:t>
            </a:r>
            <a:r>
              <a:rPr lang="nl-BE" sz="6000" dirty="0" smtClean="0">
                <a:solidFill>
                  <a:schemeClr val="accent5">
                    <a:lumMod val="75000"/>
                  </a:schemeClr>
                </a:solidFill>
              </a:rPr>
              <a:t>heeft</a:t>
            </a:r>
            <a:br>
              <a:rPr lang="nl-BE" sz="6000" dirty="0" smtClean="0">
                <a:solidFill>
                  <a:schemeClr val="accent5">
                    <a:lumMod val="75000"/>
                  </a:schemeClr>
                </a:solidFill>
              </a:rPr>
            </a:br>
            <a:r>
              <a:rPr lang="nl-BE" sz="6000" dirty="0" smtClean="0">
                <a:solidFill>
                  <a:schemeClr val="accent5">
                    <a:lumMod val="75000"/>
                  </a:schemeClr>
                </a:solidFill>
              </a:rPr>
              <a:t> om haar werk te kunnen doen!</a:t>
            </a:r>
            <a:r>
              <a:rPr lang="nl-BE" sz="5000" dirty="0" smtClean="0"/>
              <a:t/>
            </a:r>
            <a:br>
              <a:rPr lang="nl-BE" sz="5000" dirty="0" smtClean="0"/>
            </a:br>
            <a:endParaRPr lang="nl-BE" sz="5000" dirty="0" smtClean="0"/>
          </a:p>
          <a:p>
            <a:pPr lvl="1" algn="ctr">
              <a:buNone/>
            </a:pPr>
            <a:r>
              <a:rPr lang="nl-BE" sz="5000" b="1" dirty="0" smtClean="0"/>
              <a:t>Verdedigingslinie</a:t>
            </a:r>
            <a:r>
              <a:rPr lang="nl-BE" sz="5000" dirty="0" smtClean="0"/>
              <a:t> tegen schadelijke invloeden</a:t>
            </a:r>
          </a:p>
          <a:p>
            <a:pPr lvl="1" algn="ctr">
              <a:buNone/>
            </a:pPr>
            <a:r>
              <a:rPr lang="nl-BE" sz="5000" b="1" dirty="0" smtClean="0"/>
              <a:t>Beschermt</a:t>
            </a:r>
            <a:r>
              <a:rPr lang="nl-BE" sz="5000" dirty="0" smtClean="0"/>
              <a:t> tegen oververhitting, onderkoeling of uitdroging</a:t>
            </a:r>
          </a:p>
          <a:p>
            <a:pPr algn="ctr">
              <a:buNone/>
            </a:pPr>
            <a:endParaRPr lang="nl-BE" sz="5000" b="1" dirty="0" smtClean="0"/>
          </a:p>
          <a:p>
            <a:pPr algn="ctr">
              <a:buNone/>
            </a:pPr>
            <a:r>
              <a:rPr lang="nl-BE" sz="5000" b="1" dirty="0" smtClean="0"/>
              <a:t>Andere voordelen van een goede verzorging</a:t>
            </a:r>
          </a:p>
          <a:p>
            <a:pPr lvl="1" algn="ctr">
              <a:buNone/>
            </a:pPr>
            <a:r>
              <a:rPr lang="nl-BE" sz="5000" dirty="0" smtClean="0"/>
              <a:t>Presentatie aan de buitenwereld</a:t>
            </a:r>
          </a:p>
          <a:p>
            <a:pPr lvl="1" algn="ctr">
              <a:buNone/>
            </a:pPr>
            <a:r>
              <a:rPr lang="nl-BE" sz="5000" dirty="0" smtClean="0"/>
              <a:t>Jonge en frisse uitstraling</a:t>
            </a:r>
          </a:p>
          <a:p>
            <a:pPr algn="ctr">
              <a:buNone/>
            </a:pPr>
            <a:endParaRPr lang="nl-BE" sz="5000" b="1" dirty="0"/>
          </a:p>
          <a:p>
            <a:pPr algn="ctr">
              <a:buNone/>
            </a:pPr>
            <a:r>
              <a:rPr lang="nl-BE" sz="5000" b="1" dirty="0" smtClean="0"/>
              <a:t>Een blik op enkele van onze producten (Skin Care Body)</a:t>
            </a:r>
          </a:p>
          <a:p>
            <a:pPr lvl="1" algn="ctr">
              <a:buNone/>
            </a:pPr>
            <a:r>
              <a:rPr lang="nl-BE" sz="5000" dirty="0" smtClean="0"/>
              <a:t>ALOE VERA GELLY</a:t>
            </a:r>
          </a:p>
          <a:p>
            <a:pPr lvl="1" algn="ctr">
              <a:buNone/>
            </a:pPr>
            <a:r>
              <a:rPr lang="nl-BE" sz="5000" dirty="0"/>
              <a:t>ALOE PROPOLIS CREME</a:t>
            </a:r>
          </a:p>
          <a:p>
            <a:pPr lvl="1" algn="ctr">
              <a:buNone/>
            </a:pPr>
            <a:r>
              <a:rPr lang="nl-BE" sz="5000" dirty="0" smtClean="0"/>
              <a:t>ALOE HEAT LOTION</a:t>
            </a:r>
          </a:p>
          <a:p>
            <a:pPr lvl="1" algn="ctr">
              <a:buNone/>
            </a:pPr>
            <a:r>
              <a:rPr lang="nl-BE" sz="5000" dirty="0" smtClean="0"/>
              <a:t>ALOE SUNSCREEN SPRAY + ALOE SUNSCREEN</a:t>
            </a:r>
            <a:endParaRPr lang="nl-BE" sz="5000" dirty="0"/>
          </a:p>
          <a:p>
            <a:pPr>
              <a:buNone/>
            </a:pPr>
            <a:r>
              <a:rPr lang="nl-BE" dirty="0"/>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lstStyle/>
          <a:p>
            <a:r>
              <a:rPr lang="nl-BE" b="1" dirty="0" smtClean="0">
                <a:solidFill>
                  <a:schemeClr val="accent5">
                    <a:lumMod val="75000"/>
                  </a:schemeClr>
                </a:solidFill>
              </a:rPr>
              <a:t>Aloë Propolis </a:t>
            </a:r>
            <a:r>
              <a:rPr lang="nl-BE" b="1" dirty="0" err="1" smtClean="0">
                <a:solidFill>
                  <a:schemeClr val="accent5">
                    <a:lumMod val="75000"/>
                  </a:schemeClr>
                </a:solidFill>
              </a:rPr>
              <a:t>Creme</a:t>
            </a:r>
            <a:endParaRPr lang="nl-BE" b="1" dirty="0">
              <a:solidFill>
                <a:schemeClr val="accent5">
                  <a:lumMod val="75000"/>
                </a:schemeClr>
              </a:solidFill>
            </a:endParaRPr>
          </a:p>
        </p:txBody>
      </p:sp>
      <p:sp>
        <p:nvSpPr>
          <p:cNvPr id="3" name="Tijdelijke aanduiding voor inhoud 2"/>
          <p:cNvSpPr>
            <a:spLocks noGrp="1"/>
          </p:cNvSpPr>
          <p:nvPr>
            <p:ph idx="1"/>
          </p:nvPr>
        </p:nvSpPr>
        <p:spPr>
          <a:xfrm>
            <a:off x="457200" y="1268760"/>
            <a:ext cx="8686800" cy="5589240"/>
          </a:xfrm>
        </p:spPr>
        <p:txBody>
          <a:bodyPr>
            <a:normAutofit lnSpcReduction="10000"/>
          </a:bodyPr>
          <a:lstStyle/>
          <a:p>
            <a:pPr>
              <a:buNone/>
            </a:pPr>
            <a:r>
              <a:rPr lang="nl-BE" dirty="0" smtClean="0"/>
              <a:t>74.4% </a:t>
            </a:r>
            <a:r>
              <a:rPr lang="nl-BE" dirty="0" err="1" smtClean="0"/>
              <a:t>Aloe</a:t>
            </a:r>
            <a:r>
              <a:rPr lang="nl-BE" dirty="0" smtClean="0"/>
              <a:t> Vera, </a:t>
            </a:r>
          </a:p>
          <a:p>
            <a:pPr>
              <a:buNone/>
            </a:pPr>
            <a:r>
              <a:rPr lang="nl-BE" dirty="0" smtClean="0"/>
              <a:t>Propolis (ontstekingswerend),</a:t>
            </a:r>
          </a:p>
          <a:p>
            <a:pPr>
              <a:buNone/>
            </a:pPr>
            <a:r>
              <a:rPr lang="nl-BE" dirty="0" smtClean="0"/>
              <a:t>Kamille (verzachtend),</a:t>
            </a:r>
          </a:p>
          <a:p>
            <a:pPr>
              <a:buNone/>
            </a:pPr>
            <a:r>
              <a:rPr lang="nl-BE" dirty="0" smtClean="0"/>
              <a:t>Vitamine A en E (voedend)</a:t>
            </a:r>
          </a:p>
          <a:p>
            <a:pPr lvl="1"/>
            <a:endParaRPr lang="nl-BE" dirty="0" smtClean="0"/>
          </a:p>
          <a:p>
            <a:pPr lvl="1"/>
            <a:r>
              <a:rPr lang="nl-BE" dirty="0" smtClean="0"/>
              <a:t>Droge, schrale huid en kloven</a:t>
            </a:r>
          </a:p>
          <a:p>
            <a:pPr lvl="1"/>
            <a:r>
              <a:rPr lang="nl-BE" dirty="0" smtClean="0"/>
              <a:t>Ideale hand- en voetcrème!</a:t>
            </a:r>
          </a:p>
          <a:p>
            <a:pPr lvl="1"/>
            <a:r>
              <a:rPr lang="nl-BE" dirty="0" smtClean="0"/>
              <a:t>Huidproblemen die van binnenuit komen: </a:t>
            </a:r>
            <a:br>
              <a:rPr lang="nl-BE" dirty="0" smtClean="0"/>
            </a:br>
            <a:r>
              <a:rPr lang="nl-BE" dirty="0" smtClean="0"/>
              <a:t>Acne, eczeem, psoriasis</a:t>
            </a:r>
          </a:p>
          <a:p>
            <a:pPr lvl="1">
              <a:buNone/>
            </a:pPr>
            <a:endParaRPr lang="nl-BE" dirty="0" smtClean="0"/>
          </a:p>
          <a:p>
            <a:pPr lvl="1"/>
            <a:r>
              <a:rPr lang="nl-BE" dirty="0" smtClean="0"/>
              <a:t>Zachte en aangename geur</a:t>
            </a:r>
          </a:p>
          <a:p>
            <a:pPr lvl="1">
              <a:buNone/>
            </a:pPr>
            <a:endParaRPr lang="nl-BE" dirty="0" smtClean="0"/>
          </a:p>
          <a:p>
            <a:pPr lvl="1">
              <a:buNone/>
            </a:pPr>
            <a:endParaRPr lang="nl-BE" dirty="0" smtClean="0"/>
          </a:p>
        </p:txBody>
      </p:sp>
      <p:pic>
        <p:nvPicPr>
          <p:cNvPr id="7170" name="Picture 2" descr="C:\Users\martine\Documents\FOREVER\Foto's Producten\propolis.jpg"/>
          <p:cNvPicPr>
            <a:picLocks noChangeAspect="1" noChangeArrowheads="1"/>
          </p:cNvPicPr>
          <p:nvPr/>
        </p:nvPicPr>
        <p:blipFill>
          <a:blip r:embed="rId2" cstate="print"/>
          <a:srcRect/>
          <a:stretch>
            <a:fillRect/>
          </a:stretch>
        </p:blipFill>
        <p:spPr bwMode="auto">
          <a:xfrm>
            <a:off x="6012160" y="1196752"/>
            <a:ext cx="2536676" cy="2536676"/>
          </a:xfrm>
          <a:prstGeom prst="rect">
            <a:avLst/>
          </a:prstGeom>
          <a:noFill/>
        </p:spPr>
      </p:pic>
    </p:spTree>
    <p:extLst>
      <p:ext uri="{BB962C8B-B14F-4D97-AF65-F5344CB8AC3E}">
        <p14:creationId xmlns:p14="http://schemas.microsoft.com/office/powerpoint/2010/main" val="2186833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648072"/>
          </a:xfrm>
        </p:spPr>
        <p:txBody>
          <a:bodyPr>
            <a:noAutofit/>
          </a:bodyPr>
          <a:lstStyle/>
          <a:p>
            <a:r>
              <a:rPr lang="nl-BE" sz="4000" b="1" dirty="0" smtClean="0">
                <a:solidFill>
                  <a:schemeClr val="accent5">
                    <a:lumMod val="75000"/>
                  </a:schemeClr>
                </a:solidFill>
              </a:rPr>
              <a:t>Aloë </a:t>
            </a:r>
            <a:r>
              <a:rPr lang="nl-BE" sz="4000" b="1" dirty="0" err="1" smtClean="0">
                <a:solidFill>
                  <a:schemeClr val="accent5">
                    <a:lumMod val="75000"/>
                  </a:schemeClr>
                </a:solidFill>
              </a:rPr>
              <a:t>Sunscreen</a:t>
            </a:r>
            <a:r>
              <a:rPr lang="nl-BE" sz="4000" b="1" dirty="0" smtClean="0">
                <a:solidFill>
                  <a:schemeClr val="accent5">
                    <a:lumMod val="75000"/>
                  </a:schemeClr>
                </a:solidFill>
              </a:rPr>
              <a:t> Lotion &amp; Spray</a:t>
            </a:r>
            <a:r>
              <a:rPr lang="nl-BE" sz="4000" b="1" dirty="0">
                <a:solidFill>
                  <a:schemeClr val="accent5">
                    <a:lumMod val="75000"/>
                  </a:schemeClr>
                </a:solidFill>
              </a:rPr>
              <a:t/>
            </a:r>
            <a:br>
              <a:rPr lang="nl-BE" sz="4000" b="1" dirty="0">
                <a:solidFill>
                  <a:schemeClr val="accent5">
                    <a:lumMod val="75000"/>
                  </a:schemeClr>
                </a:solidFill>
              </a:rPr>
            </a:br>
            <a:endParaRPr lang="nl-BE" sz="4000" b="1" dirty="0">
              <a:solidFill>
                <a:schemeClr val="accent5">
                  <a:lumMod val="75000"/>
                </a:schemeClr>
              </a:solidFill>
            </a:endParaRPr>
          </a:p>
        </p:txBody>
      </p:sp>
      <p:sp>
        <p:nvSpPr>
          <p:cNvPr id="3" name="Tijdelijke aanduiding voor inhoud 2"/>
          <p:cNvSpPr>
            <a:spLocks noGrp="1"/>
          </p:cNvSpPr>
          <p:nvPr>
            <p:ph idx="1"/>
          </p:nvPr>
        </p:nvSpPr>
        <p:spPr>
          <a:xfrm>
            <a:off x="0" y="620688"/>
            <a:ext cx="9144000" cy="6480720"/>
          </a:xfrm>
        </p:spPr>
        <p:txBody>
          <a:bodyPr>
            <a:normAutofit fontScale="85000" lnSpcReduction="20000"/>
          </a:bodyPr>
          <a:lstStyle/>
          <a:p>
            <a:pPr algn="ctr">
              <a:buNone/>
            </a:pPr>
            <a:r>
              <a:rPr lang="nl-BE" sz="2800" dirty="0" smtClean="0"/>
              <a:t>Laat de ZON maar komen!</a:t>
            </a:r>
          </a:p>
          <a:p>
            <a:pPr algn="ctr">
              <a:buNone/>
            </a:pPr>
            <a:r>
              <a:rPr lang="nl-BE" sz="2800" dirty="0" smtClean="0"/>
              <a:t>Genieten van een actieve levensstijl in de buitenlucht</a:t>
            </a:r>
          </a:p>
          <a:p>
            <a:pPr lvl="1">
              <a:buNone/>
            </a:pPr>
            <a:endParaRPr lang="nl-BE" dirty="0" smtClean="0"/>
          </a:p>
          <a:p>
            <a:pPr lvl="1">
              <a:buNone/>
            </a:pPr>
            <a:r>
              <a:rPr lang="nl-BE" b="1" dirty="0" smtClean="0"/>
              <a:t>Nadelen van de zon</a:t>
            </a:r>
            <a:r>
              <a:rPr lang="nl-BE" dirty="0" smtClean="0"/>
              <a:t>:</a:t>
            </a:r>
          </a:p>
          <a:p>
            <a:pPr lvl="2"/>
            <a:r>
              <a:rPr lang="nl-BE" dirty="0" smtClean="0"/>
              <a:t>Verbranding</a:t>
            </a:r>
          </a:p>
          <a:p>
            <a:pPr lvl="2"/>
            <a:r>
              <a:rPr lang="nl-BE" dirty="0" smtClean="0"/>
              <a:t>Huidveroudering</a:t>
            </a:r>
          </a:p>
          <a:p>
            <a:pPr lvl="2"/>
            <a:r>
              <a:rPr lang="nl-BE" dirty="0" smtClean="0"/>
              <a:t>Zonneallergie</a:t>
            </a:r>
          </a:p>
          <a:p>
            <a:pPr lvl="2"/>
            <a:r>
              <a:rPr lang="nl-BE" dirty="0" smtClean="0"/>
              <a:t>Huidkanker</a:t>
            </a:r>
            <a:br>
              <a:rPr lang="nl-BE" dirty="0" smtClean="0"/>
            </a:br>
            <a:endParaRPr lang="nl-BE" dirty="0" smtClean="0"/>
          </a:p>
          <a:p>
            <a:pPr lvl="1">
              <a:buNone/>
            </a:pPr>
            <a:r>
              <a:rPr lang="nl-BE" b="1" dirty="0" smtClean="0"/>
              <a:t>Waarom </a:t>
            </a:r>
            <a:r>
              <a:rPr lang="nl-BE" b="1" dirty="0" err="1" smtClean="0"/>
              <a:t>Aloe</a:t>
            </a:r>
            <a:r>
              <a:rPr lang="nl-BE" b="1" dirty="0" smtClean="0"/>
              <a:t> </a:t>
            </a:r>
            <a:r>
              <a:rPr lang="nl-BE" b="1" dirty="0" err="1" smtClean="0"/>
              <a:t>Sunscreen</a:t>
            </a:r>
            <a:endParaRPr lang="nl-BE" b="1" dirty="0" smtClean="0"/>
          </a:p>
          <a:p>
            <a:pPr lvl="2"/>
            <a:r>
              <a:rPr lang="nl-BE" dirty="0" smtClean="0"/>
              <a:t>Hoge beschermingsfactor 30</a:t>
            </a:r>
          </a:p>
          <a:p>
            <a:pPr lvl="2"/>
            <a:r>
              <a:rPr lang="nl-BE" dirty="0" smtClean="0"/>
              <a:t>Tegen huidveroudering en schadelijke invloeden van de zon</a:t>
            </a:r>
          </a:p>
          <a:p>
            <a:pPr lvl="2"/>
            <a:r>
              <a:rPr lang="nl-BE" dirty="0" smtClean="0"/>
              <a:t>Verkoelt en verzacht de huid</a:t>
            </a:r>
          </a:p>
          <a:p>
            <a:pPr lvl="2"/>
            <a:r>
              <a:rPr lang="nl-BE" dirty="0" smtClean="0"/>
              <a:t>Herstelt de vochtbalans</a:t>
            </a:r>
          </a:p>
          <a:p>
            <a:pPr lvl="1">
              <a:buNone/>
            </a:pPr>
            <a:endParaRPr lang="nl-BE" dirty="0" smtClean="0"/>
          </a:p>
          <a:p>
            <a:pPr lvl="1">
              <a:buNone/>
            </a:pPr>
            <a:r>
              <a:rPr lang="nl-BE" b="1" dirty="0" smtClean="0">
                <a:sym typeface="Wingdings" pitchFamily="2" charset="2"/>
              </a:rPr>
              <a:t> </a:t>
            </a:r>
            <a:r>
              <a:rPr lang="nl-BE" b="1" dirty="0" smtClean="0"/>
              <a:t>Zorgeloos genieten van de zon</a:t>
            </a:r>
          </a:p>
          <a:p>
            <a:pPr lvl="2"/>
            <a:r>
              <a:rPr lang="nl-BE" dirty="0" smtClean="0"/>
              <a:t>Gezonde bruine kleur</a:t>
            </a:r>
          </a:p>
          <a:p>
            <a:pPr lvl="2"/>
            <a:r>
              <a:rPr lang="nl-BE" dirty="0" smtClean="0"/>
              <a:t>Aanmaak vitamine D</a:t>
            </a:r>
          </a:p>
          <a:p>
            <a:pPr lvl="2"/>
            <a:r>
              <a:rPr lang="nl-BE" dirty="0" smtClean="0"/>
              <a:t>Stimuleert de bloedsomloop</a:t>
            </a:r>
          </a:p>
        </p:txBody>
      </p:sp>
      <p:pic>
        <p:nvPicPr>
          <p:cNvPr id="6146" name="Picture 2" descr="C:\Users\martine\Documents\FOREVER\Forever leuk\16103_521062364632777_1019498079_n.jpg"/>
          <p:cNvPicPr>
            <a:picLocks noChangeAspect="1" noChangeArrowheads="1"/>
          </p:cNvPicPr>
          <p:nvPr/>
        </p:nvPicPr>
        <p:blipFill>
          <a:blip r:embed="rId2" cstate="print"/>
          <a:srcRect/>
          <a:stretch>
            <a:fillRect/>
          </a:stretch>
        </p:blipFill>
        <p:spPr bwMode="auto">
          <a:xfrm>
            <a:off x="6300192" y="1556792"/>
            <a:ext cx="2520280" cy="2520280"/>
          </a:xfrm>
          <a:prstGeom prst="rect">
            <a:avLst/>
          </a:prstGeom>
          <a:noFill/>
        </p:spPr>
      </p:pic>
    </p:spTree>
    <p:extLst>
      <p:ext uri="{BB962C8B-B14F-4D97-AF65-F5344CB8AC3E}">
        <p14:creationId xmlns:p14="http://schemas.microsoft.com/office/powerpoint/2010/main" val="99787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71400"/>
            <a:ext cx="8229600" cy="1143000"/>
          </a:xfrm>
        </p:spPr>
        <p:txBody>
          <a:bodyPr/>
          <a:lstStyle/>
          <a:p>
            <a:r>
              <a:rPr lang="nl-BE" b="1" dirty="0" smtClean="0">
                <a:solidFill>
                  <a:schemeClr val="accent5">
                    <a:lumMod val="75000"/>
                  </a:schemeClr>
                </a:solidFill>
              </a:rPr>
              <a:t>Aloë Heat Lotion</a:t>
            </a:r>
            <a:endParaRPr lang="nl-BE" b="1" dirty="0">
              <a:solidFill>
                <a:schemeClr val="accent5">
                  <a:lumMod val="75000"/>
                </a:schemeClr>
              </a:solidFill>
            </a:endParaRPr>
          </a:p>
        </p:txBody>
      </p:sp>
      <p:sp>
        <p:nvSpPr>
          <p:cNvPr id="3" name="Tijdelijke aanduiding voor inhoud 2"/>
          <p:cNvSpPr>
            <a:spLocks noGrp="1"/>
          </p:cNvSpPr>
          <p:nvPr>
            <p:ph idx="1"/>
          </p:nvPr>
        </p:nvSpPr>
        <p:spPr>
          <a:xfrm>
            <a:off x="251520" y="980728"/>
            <a:ext cx="8686800" cy="5877272"/>
          </a:xfrm>
        </p:spPr>
        <p:txBody>
          <a:bodyPr>
            <a:normAutofit fontScale="85000" lnSpcReduction="20000"/>
          </a:bodyPr>
          <a:lstStyle/>
          <a:p>
            <a:pPr>
              <a:buNone/>
            </a:pPr>
            <a:r>
              <a:rPr lang="nl-BE" dirty="0" smtClean="0"/>
              <a:t>36% Aloë Vera gel,</a:t>
            </a:r>
          </a:p>
          <a:p>
            <a:pPr>
              <a:buNone/>
            </a:pPr>
            <a:r>
              <a:rPr lang="nl-BE" dirty="0" err="1" smtClean="0"/>
              <a:t>Eucalyptus-</a:t>
            </a:r>
            <a:r>
              <a:rPr lang="nl-BE" dirty="0" smtClean="0"/>
              <a:t>, </a:t>
            </a:r>
            <a:r>
              <a:rPr lang="nl-BE" dirty="0" err="1" smtClean="0"/>
              <a:t>Abrikozenpit-</a:t>
            </a:r>
            <a:r>
              <a:rPr lang="nl-BE" dirty="0" smtClean="0"/>
              <a:t>, </a:t>
            </a:r>
          </a:p>
          <a:p>
            <a:pPr>
              <a:buNone/>
            </a:pPr>
            <a:r>
              <a:rPr lang="nl-BE" dirty="0" smtClean="0"/>
              <a:t>Sesam- en </a:t>
            </a:r>
            <a:r>
              <a:rPr lang="nl-BE" dirty="0" err="1" smtClean="0"/>
              <a:t>Jojoba-olie</a:t>
            </a:r>
            <a:endParaRPr lang="nl-BE" dirty="0" smtClean="0"/>
          </a:p>
          <a:p>
            <a:pPr>
              <a:buNone/>
            </a:pPr>
            <a:r>
              <a:rPr lang="nl-BE" dirty="0" smtClean="0"/>
              <a:t>Verwarmende bestanddelen</a:t>
            </a:r>
          </a:p>
          <a:p>
            <a:pPr>
              <a:buNone/>
            </a:pPr>
            <a:endParaRPr lang="nl-BE" dirty="0" smtClean="0"/>
          </a:p>
          <a:p>
            <a:pPr>
              <a:buNone/>
            </a:pPr>
            <a:r>
              <a:rPr lang="nl-BE" dirty="0" smtClean="0"/>
              <a:t>‘Zelfdenkende crème’</a:t>
            </a:r>
          </a:p>
          <a:p>
            <a:pPr>
              <a:buNone/>
            </a:pPr>
            <a:r>
              <a:rPr lang="nl-BE" dirty="0" smtClean="0"/>
              <a:t>(Warm &lt; &gt; Koud)</a:t>
            </a:r>
          </a:p>
          <a:p>
            <a:pPr>
              <a:buNone/>
            </a:pPr>
            <a:endParaRPr lang="nl-BE" dirty="0" smtClean="0"/>
          </a:p>
          <a:p>
            <a:pPr>
              <a:buNone/>
            </a:pPr>
            <a:r>
              <a:rPr lang="nl-BE" dirty="0" smtClean="0"/>
              <a:t>Masseren van vermoeide en gevoelige spieren</a:t>
            </a:r>
          </a:p>
          <a:p>
            <a:pPr>
              <a:buNone/>
            </a:pPr>
            <a:r>
              <a:rPr lang="nl-BE" dirty="0" smtClean="0">
                <a:sym typeface="Wingdings" pitchFamily="2" charset="2"/>
              </a:rPr>
              <a:t> Ideaal in de sporttas!</a:t>
            </a:r>
          </a:p>
          <a:p>
            <a:pPr>
              <a:buNone/>
            </a:pPr>
            <a:endParaRPr lang="nl-BE" dirty="0" smtClean="0">
              <a:sym typeface="Wingdings" pitchFamily="2" charset="2"/>
            </a:endParaRPr>
          </a:p>
          <a:p>
            <a:pPr>
              <a:buNone/>
            </a:pPr>
            <a:r>
              <a:rPr lang="nl-BE" dirty="0" smtClean="0">
                <a:sym typeface="Wingdings" pitchFamily="2" charset="2"/>
              </a:rPr>
              <a:t>Maar ook.. </a:t>
            </a:r>
          </a:p>
          <a:p>
            <a:pPr>
              <a:buNone/>
            </a:pPr>
            <a:r>
              <a:rPr lang="nl-BE" dirty="0" smtClean="0">
                <a:sym typeface="Wingdings" pitchFamily="2" charset="2"/>
              </a:rPr>
              <a:t>Bij hoofdpijn, menstruele pijn, in bad, … </a:t>
            </a:r>
            <a:endParaRPr lang="nl-BE" dirty="0"/>
          </a:p>
        </p:txBody>
      </p:sp>
      <p:pic>
        <p:nvPicPr>
          <p:cNvPr id="5122" name="Picture 2" descr="C:\Users\martine\Documents\FOREVER\Forever leuk\10007463_1412475425672866_147535324_n.jpg"/>
          <p:cNvPicPr>
            <a:picLocks noChangeAspect="1" noChangeArrowheads="1"/>
          </p:cNvPicPr>
          <p:nvPr/>
        </p:nvPicPr>
        <p:blipFill>
          <a:blip r:embed="rId2" cstate="print"/>
          <a:srcRect/>
          <a:stretch>
            <a:fillRect/>
          </a:stretch>
        </p:blipFill>
        <p:spPr bwMode="auto">
          <a:xfrm>
            <a:off x="5292080" y="908720"/>
            <a:ext cx="3456384" cy="3240360"/>
          </a:xfrm>
          <a:prstGeom prst="rect">
            <a:avLst/>
          </a:prstGeom>
          <a:noFill/>
        </p:spPr>
      </p:pic>
    </p:spTree>
    <p:extLst>
      <p:ext uri="{BB962C8B-B14F-4D97-AF65-F5344CB8AC3E}">
        <p14:creationId xmlns:p14="http://schemas.microsoft.com/office/powerpoint/2010/main" val="19977261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normAutofit fontScale="90000"/>
          </a:bodyPr>
          <a:lstStyle/>
          <a:p>
            <a:r>
              <a:rPr lang="nl-BE" b="1" dirty="0" err="1" smtClean="0">
                <a:solidFill>
                  <a:schemeClr val="accent2"/>
                </a:solidFill>
              </a:rPr>
              <a:t>Personal</a:t>
            </a:r>
            <a:r>
              <a:rPr lang="nl-BE" b="1" dirty="0" smtClean="0">
                <a:solidFill>
                  <a:schemeClr val="accent2"/>
                </a:solidFill>
              </a:rPr>
              <a:t> Care </a:t>
            </a:r>
            <a:r>
              <a:rPr lang="nl-BE" dirty="0" smtClean="0"/>
              <a:t/>
            </a:r>
            <a:br>
              <a:rPr lang="nl-BE" dirty="0" smtClean="0"/>
            </a:br>
            <a:r>
              <a:rPr lang="nl-BE" b="1" dirty="0" err="1" smtClean="0">
                <a:solidFill>
                  <a:schemeClr val="accent5">
                    <a:lumMod val="75000"/>
                  </a:schemeClr>
                </a:solidFill>
              </a:rPr>
              <a:t>Lips</a:t>
            </a:r>
            <a:r>
              <a:rPr lang="nl-BE" dirty="0" smtClean="0"/>
              <a:t>	</a:t>
            </a:r>
            <a:endParaRPr lang="nl-BE" dirty="0"/>
          </a:p>
        </p:txBody>
      </p:sp>
      <p:sp>
        <p:nvSpPr>
          <p:cNvPr id="3" name="Tijdelijke aanduiding voor inhoud 2"/>
          <p:cNvSpPr>
            <a:spLocks noGrp="1"/>
          </p:cNvSpPr>
          <p:nvPr>
            <p:ph idx="1"/>
          </p:nvPr>
        </p:nvSpPr>
        <p:spPr>
          <a:xfrm>
            <a:off x="179512" y="1196752"/>
            <a:ext cx="8964488" cy="5400600"/>
          </a:xfrm>
        </p:spPr>
        <p:txBody>
          <a:bodyPr>
            <a:normAutofit fontScale="92500" lnSpcReduction="20000"/>
          </a:bodyPr>
          <a:lstStyle/>
          <a:p>
            <a:pPr>
              <a:buNone/>
            </a:pPr>
            <a:r>
              <a:rPr lang="nl-BE" dirty="0" smtClean="0"/>
              <a:t>Bevat?</a:t>
            </a:r>
          </a:p>
          <a:p>
            <a:pPr lvl="1"/>
            <a:r>
              <a:rPr lang="nl-BE" dirty="0" err="1" smtClean="0"/>
              <a:t>Aloe</a:t>
            </a:r>
            <a:r>
              <a:rPr lang="nl-BE" dirty="0" smtClean="0"/>
              <a:t> Vera gel</a:t>
            </a:r>
          </a:p>
          <a:p>
            <a:pPr lvl="1"/>
            <a:r>
              <a:rPr lang="nl-BE" dirty="0" err="1" smtClean="0"/>
              <a:t>Jojoba</a:t>
            </a:r>
            <a:r>
              <a:rPr lang="nl-BE" dirty="0" smtClean="0"/>
              <a:t> </a:t>
            </a:r>
            <a:br>
              <a:rPr lang="nl-BE" dirty="0" smtClean="0"/>
            </a:br>
            <a:r>
              <a:rPr lang="nl-BE" dirty="0" smtClean="0"/>
              <a:t>(Olie uit struik – Zuid Mexico – hydrateert de bovenste huidlaag)</a:t>
            </a:r>
          </a:p>
          <a:p>
            <a:pPr lvl="1"/>
            <a:r>
              <a:rPr lang="nl-BE" dirty="0" smtClean="0"/>
              <a:t>Beschermende en vochtregulerende bestanddelen</a:t>
            </a:r>
          </a:p>
          <a:p>
            <a:pPr lvl="1"/>
            <a:endParaRPr lang="nl-BE" dirty="0" smtClean="0"/>
          </a:p>
          <a:p>
            <a:pPr>
              <a:buNone/>
            </a:pPr>
            <a:r>
              <a:rPr lang="nl-BE" dirty="0" smtClean="0"/>
              <a:t>Goed voor?</a:t>
            </a:r>
          </a:p>
          <a:p>
            <a:pPr lvl="1">
              <a:buFontTx/>
              <a:buChar char="-"/>
            </a:pPr>
            <a:r>
              <a:rPr lang="nl-BE" dirty="0" smtClean="0"/>
              <a:t>Verzorging van de lippen </a:t>
            </a:r>
          </a:p>
          <a:p>
            <a:pPr lvl="1">
              <a:buNone/>
            </a:pPr>
            <a:r>
              <a:rPr lang="nl-BE" dirty="0" smtClean="0"/>
              <a:t>    (</a:t>
            </a:r>
            <a:r>
              <a:rPr lang="nl-BE" dirty="0" err="1" smtClean="0"/>
              <a:t>Niét</a:t>
            </a:r>
            <a:r>
              <a:rPr lang="nl-BE" dirty="0" smtClean="0"/>
              <a:t> op basis van water, </a:t>
            </a:r>
            <a:br>
              <a:rPr lang="nl-BE" dirty="0" smtClean="0"/>
            </a:br>
            <a:r>
              <a:rPr lang="nl-BE" dirty="0" smtClean="0"/>
              <a:t>dus droogt niet verder de lippen uit!)</a:t>
            </a:r>
          </a:p>
          <a:p>
            <a:pPr lvl="1"/>
            <a:r>
              <a:rPr lang="nl-BE" dirty="0" smtClean="0"/>
              <a:t>Kleine wondjes</a:t>
            </a:r>
          </a:p>
          <a:p>
            <a:pPr lvl="1"/>
            <a:r>
              <a:rPr lang="nl-BE" dirty="0" smtClean="0"/>
              <a:t>insectenbeten</a:t>
            </a:r>
            <a:endParaRPr lang="nl-BE" dirty="0"/>
          </a:p>
        </p:txBody>
      </p:sp>
      <p:pic>
        <p:nvPicPr>
          <p:cNvPr id="4098" name="Picture 2" descr="C:\Users\martine\Documents\FOREVER\Forever leuk\lips_forever.jpg"/>
          <p:cNvPicPr>
            <a:picLocks noChangeAspect="1" noChangeArrowheads="1"/>
          </p:cNvPicPr>
          <p:nvPr/>
        </p:nvPicPr>
        <p:blipFill>
          <a:blip r:embed="rId2" cstate="print"/>
          <a:srcRect/>
          <a:stretch>
            <a:fillRect/>
          </a:stretch>
        </p:blipFill>
        <p:spPr bwMode="auto">
          <a:xfrm>
            <a:off x="6372200" y="3861048"/>
            <a:ext cx="2485001" cy="2736304"/>
          </a:xfrm>
          <a:prstGeom prst="rect">
            <a:avLst/>
          </a:prstGeom>
          <a:noFill/>
        </p:spPr>
      </p:pic>
    </p:spTree>
    <p:extLst>
      <p:ext uri="{BB962C8B-B14F-4D97-AF65-F5344CB8AC3E}">
        <p14:creationId xmlns:p14="http://schemas.microsoft.com/office/powerpoint/2010/main" val="13243530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tine\Documents\FOREVER\Forever leuk\1524602_1415194155400993_2094038133_n.jpg"/>
          <p:cNvPicPr>
            <a:picLocks noChangeAspect="1" noChangeArrowheads="1"/>
          </p:cNvPicPr>
          <p:nvPr/>
        </p:nvPicPr>
        <p:blipFill>
          <a:blip r:embed="rId2" cstate="print"/>
          <a:srcRect/>
          <a:stretch>
            <a:fillRect/>
          </a:stretch>
        </p:blipFill>
        <p:spPr bwMode="auto">
          <a:xfrm>
            <a:off x="6156176" y="3140968"/>
            <a:ext cx="2808312" cy="1828433"/>
          </a:xfrm>
          <a:prstGeom prst="rect">
            <a:avLst/>
          </a:prstGeom>
          <a:noFill/>
        </p:spPr>
      </p:pic>
      <p:sp>
        <p:nvSpPr>
          <p:cNvPr id="2" name="Titel 1"/>
          <p:cNvSpPr>
            <a:spLocks noGrp="1"/>
          </p:cNvSpPr>
          <p:nvPr>
            <p:ph type="title"/>
          </p:nvPr>
        </p:nvSpPr>
        <p:spPr>
          <a:xfrm>
            <a:off x="395536" y="0"/>
            <a:ext cx="8229600" cy="1143000"/>
          </a:xfrm>
        </p:spPr>
        <p:txBody>
          <a:bodyPr>
            <a:normAutofit fontScale="90000"/>
          </a:bodyPr>
          <a:lstStyle/>
          <a:p>
            <a:r>
              <a:rPr lang="nl-BE" b="1" dirty="0" err="1">
                <a:solidFill>
                  <a:schemeClr val="accent5">
                    <a:lumMod val="75000"/>
                  </a:schemeClr>
                </a:solidFill>
              </a:rPr>
              <a:t>Forever</a:t>
            </a:r>
            <a:r>
              <a:rPr lang="nl-BE" b="1" dirty="0">
                <a:solidFill>
                  <a:schemeClr val="accent5">
                    <a:lumMod val="75000"/>
                  </a:schemeClr>
                </a:solidFill>
              </a:rPr>
              <a:t> </a:t>
            </a:r>
            <a:r>
              <a:rPr lang="nl-BE" b="1" dirty="0" err="1">
                <a:solidFill>
                  <a:schemeClr val="accent5">
                    <a:lumMod val="75000"/>
                  </a:schemeClr>
                </a:solidFill>
              </a:rPr>
              <a:t>Bright</a:t>
            </a:r>
            <a:r>
              <a:rPr lang="nl-BE" b="1" dirty="0">
                <a:solidFill>
                  <a:schemeClr val="accent5">
                    <a:lumMod val="75000"/>
                  </a:schemeClr>
                </a:solidFill>
              </a:rPr>
              <a:t> </a:t>
            </a:r>
            <a:r>
              <a:rPr lang="nl-BE" b="1" dirty="0" err="1">
                <a:solidFill>
                  <a:schemeClr val="accent5">
                    <a:lumMod val="75000"/>
                  </a:schemeClr>
                </a:solidFill>
              </a:rPr>
              <a:t>Toothgel</a:t>
            </a:r>
            <a:r>
              <a:rPr lang="nl-BE" b="1" dirty="0"/>
              <a:t/>
            </a:r>
            <a:br>
              <a:rPr lang="nl-BE" b="1" dirty="0"/>
            </a:br>
            <a:endParaRPr lang="nl-BE" dirty="0"/>
          </a:p>
        </p:txBody>
      </p:sp>
      <p:sp>
        <p:nvSpPr>
          <p:cNvPr id="3" name="Tijdelijke aanduiding voor inhoud 2"/>
          <p:cNvSpPr>
            <a:spLocks noGrp="1"/>
          </p:cNvSpPr>
          <p:nvPr>
            <p:ph idx="1"/>
          </p:nvPr>
        </p:nvSpPr>
        <p:spPr>
          <a:xfrm>
            <a:off x="0" y="620688"/>
            <a:ext cx="8892480" cy="6048672"/>
          </a:xfrm>
        </p:spPr>
        <p:txBody>
          <a:bodyPr>
            <a:normAutofit fontScale="92500" lnSpcReduction="20000"/>
          </a:bodyPr>
          <a:lstStyle/>
          <a:p>
            <a:pPr marL="0" indent="0" algn="ctr">
              <a:buNone/>
            </a:pPr>
            <a:r>
              <a:rPr lang="nl-BE" b="1" dirty="0" smtClean="0"/>
              <a:t>GROEN </a:t>
            </a:r>
            <a:r>
              <a:rPr lang="nl-BE" b="1" dirty="0"/>
              <a:t>POESTEN met een WIT </a:t>
            </a:r>
            <a:r>
              <a:rPr lang="nl-BE" b="1" dirty="0" smtClean="0"/>
              <a:t>resultaat!</a:t>
            </a:r>
          </a:p>
          <a:p>
            <a:pPr marL="0" indent="0" algn="ctr">
              <a:buNone/>
            </a:pPr>
            <a:r>
              <a:rPr lang="nl-BE" dirty="0" smtClean="0"/>
              <a:t>Gestabiliseerde aloë </a:t>
            </a:r>
            <a:r>
              <a:rPr lang="nl-BE" dirty="0" err="1" smtClean="0"/>
              <a:t>vera</a:t>
            </a:r>
            <a:r>
              <a:rPr lang="nl-BE" dirty="0" smtClean="0"/>
              <a:t> gel + </a:t>
            </a:r>
            <a:r>
              <a:rPr lang="nl-BE" dirty="0" err="1" smtClean="0"/>
              <a:t>bijenpropolis</a:t>
            </a:r>
            <a:r>
              <a:rPr lang="nl-BE" dirty="0" smtClean="0"/>
              <a:t/>
            </a:r>
            <a:br>
              <a:rPr lang="nl-BE" dirty="0" smtClean="0"/>
            </a:br>
            <a:endParaRPr lang="nl-BE" dirty="0" smtClean="0"/>
          </a:p>
          <a:p>
            <a:pPr marL="0" indent="0">
              <a:buNone/>
            </a:pPr>
            <a:r>
              <a:rPr lang="nl-BE" sz="2400" dirty="0" smtClean="0"/>
              <a:t>- Antibacteriële werking in de mond </a:t>
            </a:r>
            <a:br>
              <a:rPr lang="nl-BE" sz="2400" dirty="0" smtClean="0"/>
            </a:br>
            <a:r>
              <a:rPr lang="nl-BE" sz="2400" dirty="0" smtClean="0"/>
              <a:t>	</a:t>
            </a:r>
            <a:r>
              <a:rPr lang="nl-BE" sz="2400" dirty="0" smtClean="0">
                <a:sym typeface="Wingdings" panose="05000000000000000000" pitchFamily="2" charset="2"/>
              </a:rPr>
              <a:t> bestrijding van cariës (tandbederf)</a:t>
            </a:r>
          </a:p>
          <a:p>
            <a:pPr marL="0" indent="0">
              <a:buNone/>
            </a:pPr>
            <a:r>
              <a:rPr lang="nl-BE" sz="2400" dirty="0" smtClean="0">
                <a:sym typeface="Wingdings" panose="05000000000000000000" pitchFamily="2" charset="2"/>
              </a:rPr>
              <a:t>- Geen fluoride (Giftig!)</a:t>
            </a:r>
          </a:p>
          <a:p>
            <a:pPr marL="0" indent="0">
              <a:buNone/>
            </a:pPr>
            <a:r>
              <a:rPr lang="nl-BE" sz="2400" dirty="0" smtClean="0">
                <a:sym typeface="Wingdings" panose="05000000000000000000" pitchFamily="2" charset="2"/>
              </a:rPr>
              <a:t>- Iers moskruid (Frisse smaak, maar </a:t>
            </a:r>
            <a:r>
              <a:rPr lang="nl-BE" sz="2400" dirty="0" err="1" smtClean="0">
                <a:sym typeface="Wingdings" panose="05000000000000000000" pitchFamily="2" charset="2"/>
              </a:rPr>
              <a:t>géén</a:t>
            </a:r>
            <a:r>
              <a:rPr lang="nl-BE" sz="2400" dirty="0" smtClean="0">
                <a:sym typeface="Wingdings" panose="05000000000000000000" pitchFamily="2" charset="2"/>
              </a:rPr>
              <a:t> munt)</a:t>
            </a:r>
          </a:p>
          <a:p>
            <a:pPr lvl="2">
              <a:buNone/>
            </a:pPr>
            <a:endParaRPr lang="nl-BE" dirty="0" smtClean="0">
              <a:sym typeface="Wingdings" panose="05000000000000000000" pitchFamily="2" charset="2"/>
            </a:endParaRPr>
          </a:p>
          <a:p>
            <a:pPr lvl="2">
              <a:buNone/>
            </a:pPr>
            <a:endParaRPr lang="nl-BE" dirty="0" smtClean="0">
              <a:sym typeface="Wingdings" panose="05000000000000000000" pitchFamily="2" charset="2"/>
            </a:endParaRPr>
          </a:p>
          <a:p>
            <a:pPr>
              <a:buNone/>
            </a:pPr>
            <a:r>
              <a:rPr lang="nl-BE" sz="2400" dirty="0" smtClean="0">
                <a:sym typeface="Wingdings" panose="05000000000000000000" pitchFamily="2" charset="2"/>
              </a:rPr>
              <a:t>Goed voor?</a:t>
            </a:r>
          </a:p>
          <a:p>
            <a:pPr>
              <a:buNone/>
            </a:pPr>
            <a:r>
              <a:rPr lang="nl-BE" sz="2400" dirty="0" smtClean="0">
                <a:sym typeface="Wingdings" panose="05000000000000000000" pitchFamily="2" charset="2"/>
              </a:rPr>
              <a:t>- 	Gezond tandvlees en perfecte mondhygiëne</a:t>
            </a:r>
          </a:p>
          <a:p>
            <a:pPr>
              <a:buFontTx/>
              <a:buChar char="-"/>
            </a:pPr>
            <a:r>
              <a:rPr lang="nl-BE" sz="2400" dirty="0" smtClean="0">
                <a:sym typeface="Wingdings" panose="05000000000000000000" pitchFamily="2" charset="2"/>
              </a:rPr>
              <a:t>Terugtrekkend en bloedend tandvlees</a:t>
            </a:r>
          </a:p>
          <a:p>
            <a:pPr>
              <a:buFontTx/>
              <a:buChar char="-"/>
            </a:pPr>
            <a:r>
              <a:rPr lang="nl-BE" sz="2400" dirty="0" smtClean="0">
                <a:sym typeface="Wingdings" panose="05000000000000000000" pitchFamily="2" charset="2"/>
              </a:rPr>
              <a:t>Aften</a:t>
            </a:r>
          </a:p>
          <a:p>
            <a:pPr>
              <a:buNone/>
            </a:pPr>
            <a:endParaRPr lang="nl-BE" sz="2400" dirty="0" smtClean="0">
              <a:sym typeface="Wingdings" panose="05000000000000000000" pitchFamily="2" charset="2"/>
            </a:endParaRPr>
          </a:p>
          <a:p>
            <a:pPr>
              <a:buFontTx/>
              <a:buChar char="-"/>
            </a:pPr>
            <a:r>
              <a:rPr lang="nl-BE" sz="2400" b="1" dirty="0" smtClean="0">
                <a:sym typeface="Wingdings" panose="05000000000000000000" pitchFamily="2" charset="2"/>
              </a:rPr>
              <a:t>Ideaal voor het hele gezin, ook kinderen!!</a:t>
            </a:r>
          </a:p>
          <a:p>
            <a:pPr>
              <a:buFontTx/>
              <a:buChar char="-"/>
            </a:pPr>
            <a:r>
              <a:rPr lang="nl-BE" sz="2400" dirty="0" err="1" smtClean="0">
                <a:sym typeface="Wingdings" panose="05000000000000000000" pitchFamily="2" charset="2"/>
              </a:rPr>
              <a:t>Zéér</a:t>
            </a:r>
            <a:r>
              <a:rPr lang="nl-BE" sz="2400" dirty="0" smtClean="0">
                <a:sym typeface="Wingdings" panose="05000000000000000000" pitchFamily="2" charset="2"/>
              </a:rPr>
              <a:t> zuinig, +/- 300 poetsbeurten</a:t>
            </a:r>
          </a:p>
          <a:p>
            <a:pPr marL="914400" lvl="2" indent="0">
              <a:buNone/>
            </a:pPr>
            <a:endParaRPr lang="nl-BE" dirty="0" smtClean="0"/>
          </a:p>
          <a:p>
            <a:pPr marL="914400" lvl="2" indent="0">
              <a:buNone/>
            </a:pPr>
            <a:endParaRPr lang="nl-BE" dirty="0"/>
          </a:p>
        </p:txBody>
      </p:sp>
    </p:spTree>
    <p:extLst>
      <p:ext uri="{BB962C8B-B14F-4D97-AF65-F5344CB8AC3E}">
        <p14:creationId xmlns:p14="http://schemas.microsoft.com/office/powerpoint/2010/main" val="16331296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tine\Documents\FOREVER\Forever leuk\forever_aloe_hand_and_face_soap_38.jpg"/>
          <p:cNvPicPr>
            <a:picLocks noChangeAspect="1" noChangeArrowheads="1"/>
          </p:cNvPicPr>
          <p:nvPr/>
        </p:nvPicPr>
        <p:blipFill>
          <a:blip r:embed="rId2" cstate="print"/>
          <a:srcRect/>
          <a:stretch>
            <a:fillRect/>
          </a:stretch>
        </p:blipFill>
        <p:spPr bwMode="auto">
          <a:xfrm>
            <a:off x="6660232" y="1916832"/>
            <a:ext cx="2088232" cy="3627792"/>
          </a:xfrm>
          <a:prstGeom prst="rect">
            <a:avLst/>
          </a:prstGeom>
          <a:noFill/>
        </p:spPr>
      </p:pic>
      <p:sp>
        <p:nvSpPr>
          <p:cNvPr id="2" name="Titel 1"/>
          <p:cNvSpPr>
            <a:spLocks noGrp="1"/>
          </p:cNvSpPr>
          <p:nvPr>
            <p:ph type="title"/>
          </p:nvPr>
        </p:nvSpPr>
        <p:spPr>
          <a:xfrm>
            <a:off x="467544" y="0"/>
            <a:ext cx="8229600" cy="1143000"/>
          </a:xfrm>
        </p:spPr>
        <p:txBody>
          <a:bodyPr>
            <a:normAutofit/>
          </a:bodyPr>
          <a:lstStyle/>
          <a:p>
            <a:r>
              <a:rPr lang="nl-BE" sz="4000" b="1" dirty="0" err="1">
                <a:solidFill>
                  <a:schemeClr val="accent5">
                    <a:lumMod val="75000"/>
                  </a:schemeClr>
                </a:solidFill>
              </a:rPr>
              <a:t>Aloe</a:t>
            </a:r>
            <a:r>
              <a:rPr lang="nl-BE" sz="4000" b="1" dirty="0">
                <a:solidFill>
                  <a:schemeClr val="accent5">
                    <a:lumMod val="75000"/>
                  </a:schemeClr>
                </a:solidFill>
              </a:rPr>
              <a:t> hand &amp; Face </a:t>
            </a:r>
            <a:r>
              <a:rPr lang="nl-BE" sz="4000" b="1" dirty="0" smtClean="0">
                <a:solidFill>
                  <a:schemeClr val="accent5">
                    <a:lumMod val="75000"/>
                  </a:schemeClr>
                </a:solidFill>
              </a:rPr>
              <a:t>soap</a:t>
            </a:r>
            <a:endParaRPr lang="nl-BE" sz="4000" b="1" dirty="0">
              <a:solidFill>
                <a:schemeClr val="accent5">
                  <a:lumMod val="75000"/>
                </a:schemeClr>
              </a:solidFill>
            </a:endParaRPr>
          </a:p>
        </p:txBody>
      </p:sp>
      <p:sp>
        <p:nvSpPr>
          <p:cNvPr id="3" name="Tijdelijke aanduiding voor inhoud 2"/>
          <p:cNvSpPr>
            <a:spLocks noGrp="1"/>
          </p:cNvSpPr>
          <p:nvPr>
            <p:ph idx="1"/>
          </p:nvPr>
        </p:nvSpPr>
        <p:spPr>
          <a:xfrm>
            <a:off x="179512" y="1124744"/>
            <a:ext cx="6984776" cy="5472608"/>
          </a:xfrm>
        </p:spPr>
        <p:txBody>
          <a:bodyPr>
            <a:normAutofit/>
          </a:bodyPr>
          <a:lstStyle/>
          <a:p>
            <a:pPr>
              <a:buNone/>
            </a:pPr>
            <a:r>
              <a:rPr lang="nl-BE" dirty="0" smtClean="0"/>
              <a:t>Wat?</a:t>
            </a:r>
          </a:p>
          <a:p>
            <a:pPr lvl="1"/>
            <a:r>
              <a:rPr lang="nl-BE" dirty="0" smtClean="0"/>
              <a:t>Met Aloë Vera voor een goede vochtbalans</a:t>
            </a:r>
          </a:p>
          <a:p>
            <a:pPr lvl="1"/>
            <a:r>
              <a:rPr lang="nl-BE" dirty="0" smtClean="0"/>
              <a:t>Reinigende werking</a:t>
            </a:r>
          </a:p>
          <a:p>
            <a:pPr lvl="1"/>
            <a:r>
              <a:rPr lang="nl-BE" dirty="0" smtClean="0"/>
              <a:t>Zacht voor de gevoelige huid</a:t>
            </a:r>
          </a:p>
          <a:p>
            <a:pPr lvl="1"/>
            <a:endParaRPr lang="nl-BE" dirty="0" smtClean="0"/>
          </a:p>
          <a:p>
            <a:pPr>
              <a:buNone/>
            </a:pPr>
            <a:r>
              <a:rPr lang="nl-BE" dirty="0" smtClean="0"/>
              <a:t>Goed voor?</a:t>
            </a:r>
          </a:p>
          <a:p>
            <a:pPr lvl="1"/>
            <a:r>
              <a:rPr lang="nl-BE" dirty="0" smtClean="0"/>
              <a:t>Vochtbalans herstellen</a:t>
            </a:r>
          </a:p>
          <a:p>
            <a:pPr lvl="1"/>
            <a:r>
              <a:rPr lang="nl-BE" dirty="0" smtClean="0"/>
              <a:t>Scheergel (tegen huidirritaties)</a:t>
            </a:r>
          </a:p>
          <a:p>
            <a:pPr lvl="1"/>
            <a:r>
              <a:rPr lang="nl-BE" dirty="0" smtClean="0"/>
              <a:t>Voor ieder huidtype</a:t>
            </a:r>
          </a:p>
          <a:p>
            <a:pPr lvl="1"/>
            <a:endParaRPr lang="nl-BE" dirty="0" smtClean="0"/>
          </a:p>
          <a:p>
            <a:pPr lvl="1"/>
            <a:endParaRPr lang="nl-BE" dirty="0" smtClean="0"/>
          </a:p>
        </p:txBody>
      </p:sp>
    </p:spTree>
    <p:extLst>
      <p:ext uri="{BB962C8B-B14F-4D97-AF65-F5344CB8AC3E}">
        <p14:creationId xmlns:p14="http://schemas.microsoft.com/office/powerpoint/2010/main" val="28140735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0"/>
            <a:ext cx="8229600" cy="980728"/>
          </a:xfrm>
        </p:spPr>
        <p:txBody>
          <a:bodyPr>
            <a:normAutofit/>
          </a:bodyPr>
          <a:lstStyle/>
          <a:p>
            <a:r>
              <a:rPr lang="nl-BE" sz="4000" b="1" dirty="0" err="1">
                <a:solidFill>
                  <a:schemeClr val="accent5">
                    <a:lumMod val="75000"/>
                  </a:schemeClr>
                </a:solidFill>
              </a:rPr>
              <a:t>Relaxation</a:t>
            </a:r>
            <a:r>
              <a:rPr lang="nl-BE" sz="4000" b="1" dirty="0">
                <a:solidFill>
                  <a:schemeClr val="accent5">
                    <a:lumMod val="75000"/>
                  </a:schemeClr>
                </a:solidFill>
              </a:rPr>
              <a:t> </a:t>
            </a:r>
            <a:r>
              <a:rPr lang="nl-BE" sz="4000" b="1" dirty="0" smtClean="0">
                <a:solidFill>
                  <a:schemeClr val="accent5">
                    <a:lumMod val="75000"/>
                  </a:schemeClr>
                </a:solidFill>
              </a:rPr>
              <a:t>Lotion</a:t>
            </a:r>
            <a:endParaRPr lang="nl-BE" sz="4000" dirty="0">
              <a:solidFill>
                <a:schemeClr val="accent5">
                  <a:lumMod val="75000"/>
                </a:schemeClr>
              </a:solidFill>
            </a:endParaRPr>
          </a:p>
        </p:txBody>
      </p:sp>
      <p:sp>
        <p:nvSpPr>
          <p:cNvPr id="3" name="Tijdelijke aanduiding voor inhoud 2"/>
          <p:cNvSpPr>
            <a:spLocks noGrp="1"/>
          </p:cNvSpPr>
          <p:nvPr>
            <p:ph idx="1"/>
          </p:nvPr>
        </p:nvSpPr>
        <p:spPr>
          <a:xfrm>
            <a:off x="457200" y="836712"/>
            <a:ext cx="8229600" cy="5760640"/>
          </a:xfrm>
        </p:spPr>
        <p:txBody>
          <a:bodyPr>
            <a:normAutofit fontScale="85000" lnSpcReduction="20000"/>
          </a:bodyPr>
          <a:lstStyle/>
          <a:p>
            <a:pPr>
              <a:buNone/>
            </a:pPr>
            <a:r>
              <a:rPr lang="nl-BE" dirty="0" smtClean="0"/>
              <a:t>Een heerlijke Massage/Body Lotion </a:t>
            </a:r>
          </a:p>
          <a:p>
            <a:pPr>
              <a:buFont typeface="Wingdings"/>
              <a:buChar char="à"/>
            </a:pPr>
            <a:r>
              <a:rPr lang="nl-BE" dirty="0" smtClean="0"/>
              <a:t>Hydraterende en verzachtende kracht</a:t>
            </a:r>
          </a:p>
          <a:p>
            <a:pPr>
              <a:buNone/>
            </a:pPr>
            <a:endParaRPr lang="nl-BE" dirty="0" smtClean="0"/>
          </a:p>
          <a:p>
            <a:pPr>
              <a:buFontTx/>
              <a:buChar char="-"/>
            </a:pPr>
            <a:r>
              <a:rPr lang="nl-BE" dirty="0" smtClean="0"/>
              <a:t>Aloë Vera</a:t>
            </a:r>
          </a:p>
          <a:p>
            <a:pPr>
              <a:buFontTx/>
              <a:buChar char="-"/>
            </a:pPr>
            <a:r>
              <a:rPr lang="nl-BE" dirty="0" smtClean="0"/>
              <a:t>Witte thee </a:t>
            </a:r>
            <a:br>
              <a:rPr lang="nl-BE" dirty="0" smtClean="0"/>
            </a:br>
            <a:r>
              <a:rPr lang="nl-BE" dirty="0" smtClean="0"/>
              <a:t>(Ontspannend, herstellend, </a:t>
            </a:r>
            <a:br>
              <a:rPr lang="nl-BE" dirty="0" smtClean="0"/>
            </a:br>
            <a:r>
              <a:rPr lang="nl-BE" dirty="0" smtClean="0"/>
              <a:t> Verhoogt de elasticiteit)</a:t>
            </a:r>
          </a:p>
          <a:p>
            <a:pPr>
              <a:buFontTx/>
              <a:buChar char="-"/>
            </a:pPr>
            <a:r>
              <a:rPr lang="nl-BE" dirty="0" smtClean="0"/>
              <a:t>Rijke oliën (Lavendel en </a:t>
            </a:r>
            <a:r>
              <a:rPr lang="nl-BE" dirty="0" err="1" smtClean="0"/>
              <a:t>citrus</a:t>
            </a:r>
            <a:r>
              <a:rPr lang="nl-BE" dirty="0" smtClean="0"/>
              <a:t>)</a:t>
            </a:r>
            <a:br>
              <a:rPr lang="nl-BE" dirty="0" smtClean="0"/>
            </a:br>
            <a:r>
              <a:rPr lang="nl-BE" sz="2400" dirty="0" smtClean="0"/>
              <a:t>(Lavendel </a:t>
            </a:r>
            <a:r>
              <a:rPr lang="nl-BE" sz="2400" dirty="0" smtClean="0">
                <a:sym typeface="Wingdings" panose="05000000000000000000" pitchFamily="2" charset="2"/>
              </a:rPr>
              <a:t>heeft een </a:t>
            </a:r>
            <a:r>
              <a:rPr lang="nl-BE" sz="2400" dirty="0" err="1" smtClean="0">
                <a:sym typeface="Wingdings" panose="05000000000000000000" pitchFamily="2" charset="2"/>
              </a:rPr>
              <a:t>relaxerende</a:t>
            </a:r>
            <a:r>
              <a:rPr lang="nl-BE" sz="2400" dirty="0" smtClean="0">
                <a:sym typeface="Wingdings" panose="05000000000000000000" pitchFamily="2" charset="2"/>
              </a:rPr>
              <a:t> werking, </a:t>
            </a:r>
            <a:br>
              <a:rPr lang="nl-BE" sz="2400" dirty="0" smtClean="0">
                <a:sym typeface="Wingdings" panose="05000000000000000000" pitchFamily="2" charset="2"/>
              </a:rPr>
            </a:br>
            <a:r>
              <a:rPr lang="nl-BE" sz="2400" dirty="0" smtClean="0">
                <a:sym typeface="Wingdings" panose="05000000000000000000" pitchFamily="2" charset="2"/>
              </a:rPr>
              <a:t> Gunstige werking op stress en slapeloosheid)</a:t>
            </a:r>
            <a:endParaRPr lang="nl-BE" sz="2400" dirty="0" smtClean="0"/>
          </a:p>
          <a:p>
            <a:pPr>
              <a:buNone/>
            </a:pPr>
            <a:endParaRPr lang="nl-BE" dirty="0" smtClean="0"/>
          </a:p>
          <a:p>
            <a:pPr>
              <a:buNone/>
            </a:pPr>
            <a:r>
              <a:rPr lang="nl-BE" dirty="0" smtClean="0"/>
              <a:t>Heerlijke en pure geur</a:t>
            </a:r>
          </a:p>
          <a:p>
            <a:pPr>
              <a:buNone/>
            </a:pPr>
            <a:endParaRPr lang="nl-BE" dirty="0" smtClean="0"/>
          </a:p>
          <a:p>
            <a:pPr>
              <a:buNone/>
            </a:pPr>
            <a:r>
              <a:rPr lang="nl-BE" dirty="0" smtClean="0"/>
              <a:t>Een topper na een ontspannend bad!</a:t>
            </a:r>
          </a:p>
        </p:txBody>
      </p:sp>
      <p:pic>
        <p:nvPicPr>
          <p:cNvPr id="8194" name="Picture 2" descr="C:\Users\martine\Documents\FOREVER\Foto's Producten\massagelotion.jpg"/>
          <p:cNvPicPr>
            <a:picLocks noChangeAspect="1" noChangeArrowheads="1"/>
          </p:cNvPicPr>
          <p:nvPr/>
        </p:nvPicPr>
        <p:blipFill>
          <a:blip r:embed="rId2" cstate="print"/>
          <a:srcRect/>
          <a:stretch>
            <a:fillRect/>
          </a:stretch>
        </p:blipFill>
        <p:spPr bwMode="auto">
          <a:xfrm>
            <a:off x="5868144" y="1988840"/>
            <a:ext cx="3024336" cy="3024336"/>
          </a:xfrm>
          <a:prstGeom prst="rect">
            <a:avLst/>
          </a:prstGeom>
          <a:noFill/>
        </p:spPr>
      </p:pic>
    </p:spTree>
    <p:extLst>
      <p:ext uri="{BB962C8B-B14F-4D97-AF65-F5344CB8AC3E}">
        <p14:creationId xmlns:p14="http://schemas.microsoft.com/office/powerpoint/2010/main" val="2550738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b="1" dirty="0" smtClean="0">
                <a:solidFill>
                  <a:schemeClr val="accent2"/>
                </a:solidFill>
              </a:rPr>
              <a:t>“Ik kan toch overal Aloë producten kopen??”</a:t>
            </a:r>
            <a:endParaRPr lang="nl-BE" sz="3200" b="1" dirty="0">
              <a:solidFill>
                <a:schemeClr val="accent2"/>
              </a:solidFill>
            </a:endParaRPr>
          </a:p>
        </p:txBody>
      </p:sp>
      <p:sp>
        <p:nvSpPr>
          <p:cNvPr id="3" name="Tijdelijke aanduiding voor inhoud 2"/>
          <p:cNvSpPr>
            <a:spLocks noGrp="1"/>
          </p:cNvSpPr>
          <p:nvPr>
            <p:ph idx="1"/>
          </p:nvPr>
        </p:nvSpPr>
        <p:spPr>
          <a:xfrm>
            <a:off x="457200" y="1268760"/>
            <a:ext cx="8229600" cy="4857403"/>
          </a:xfrm>
        </p:spPr>
        <p:txBody>
          <a:bodyPr>
            <a:normAutofit fontScale="62500" lnSpcReduction="20000"/>
          </a:bodyPr>
          <a:lstStyle/>
          <a:p>
            <a:pPr>
              <a:buNone/>
            </a:pPr>
            <a:r>
              <a:rPr lang="nl-BE" b="1" dirty="0" smtClean="0"/>
              <a:t>				        DAT KLOPT!</a:t>
            </a:r>
            <a:r>
              <a:rPr lang="nl-BE" dirty="0" smtClean="0"/>
              <a:t/>
            </a:r>
            <a:br>
              <a:rPr lang="nl-BE" dirty="0" smtClean="0"/>
            </a:br>
            <a:r>
              <a:rPr lang="nl-BE" dirty="0" smtClean="0"/>
              <a:t/>
            </a:r>
            <a:br>
              <a:rPr lang="nl-BE" dirty="0" smtClean="0"/>
            </a:br>
            <a:r>
              <a:rPr lang="nl-BE" dirty="0" smtClean="0"/>
              <a:t>Maar.. </a:t>
            </a:r>
            <a:br>
              <a:rPr lang="nl-BE" dirty="0" smtClean="0"/>
            </a:br>
            <a:r>
              <a:rPr lang="nl-BE" dirty="0" smtClean="0"/>
              <a:t/>
            </a:r>
            <a:br>
              <a:rPr lang="nl-BE" dirty="0" smtClean="0"/>
            </a:br>
            <a:r>
              <a:rPr lang="nl-BE" dirty="0" smtClean="0"/>
              <a:t>1) 	</a:t>
            </a:r>
            <a:r>
              <a:rPr lang="nl-BE" dirty="0" err="1" smtClean="0"/>
              <a:t>Forever</a:t>
            </a:r>
            <a:r>
              <a:rPr lang="nl-BE" dirty="0" smtClean="0"/>
              <a:t> heeft het </a:t>
            </a:r>
            <a:r>
              <a:rPr lang="nl-BE" b="1" dirty="0" smtClean="0"/>
              <a:t>patent op het unieke stabilisatieproces </a:t>
            </a:r>
            <a:r>
              <a:rPr lang="nl-BE" dirty="0" smtClean="0"/>
              <a:t>van de</a:t>
            </a:r>
            <a:br>
              <a:rPr lang="nl-BE" dirty="0" smtClean="0"/>
            </a:br>
            <a:r>
              <a:rPr lang="nl-BE" dirty="0" smtClean="0"/>
              <a:t> 	aloë gel, </a:t>
            </a:r>
            <a:br>
              <a:rPr lang="nl-BE" dirty="0" smtClean="0"/>
            </a:br>
            <a:r>
              <a:rPr lang="nl-BE" dirty="0" smtClean="0"/>
              <a:t> 	d.w.z. dat </a:t>
            </a:r>
            <a:r>
              <a:rPr lang="nl-BE" b="1" dirty="0" smtClean="0"/>
              <a:t>alle krachtige eigenschappen behouden </a:t>
            </a:r>
            <a:r>
              <a:rPr lang="nl-BE" dirty="0" smtClean="0"/>
              <a:t>worden!</a:t>
            </a:r>
            <a:br>
              <a:rPr lang="nl-BE" dirty="0" smtClean="0"/>
            </a:br>
            <a:r>
              <a:rPr lang="nl-BE" dirty="0" smtClean="0"/>
              <a:t/>
            </a:r>
            <a:br>
              <a:rPr lang="nl-BE" dirty="0" smtClean="0"/>
            </a:br>
            <a:r>
              <a:rPr lang="nl-BE" dirty="0" smtClean="0"/>
              <a:t>2) 	</a:t>
            </a:r>
            <a:r>
              <a:rPr lang="nl-BE" b="1" dirty="0" smtClean="0"/>
              <a:t>Aloë </a:t>
            </a:r>
            <a:r>
              <a:rPr lang="nl-BE" b="1" dirty="0" err="1" smtClean="0"/>
              <a:t>vera</a:t>
            </a:r>
            <a:r>
              <a:rPr lang="nl-BE" b="1" dirty="0" smtClean="0"/>
              <a:t> is steeds de basisgrondstof </a:t>
            </a:r>
            <a:r>
              <a:rPr lang="nl-BE" dirty="0" smtClean="0"/>
              <a:t>van onze </a:t>
            </a:r>
            <a:r>
              <a:rPr lang="nl-BE" dirty="0" err="1" smtClean="0"/>
              <a:t>gezondheids</a:t>
            </a:r>
            <a:r>
              <a:rPr lang="nl-BE" dirty="0" smtClean="0"/>
              <a:t>- en 	verzorgingsproducten!</a:t>
            </a:r>
            <a:r>
              <a:rPr lang="nl-BE" dirty="0"/>
              <a:t> </a:t>
            </a:r>
            <a:r>
              <a:rPr lang="nl-BE" dirty="0" smtClean="0"/>
              <a:t>(Bijenproducten niet meegerekend)</a:t>
            </a:r>
            <a:br>
              <a:rPr lang="nl-BE" dirty="0" smtClean="0"/>
            </a:br>
            <a:r>
              <a:rPr lang="nl-BE" dirty="0" smtClean="0"/>
              <a:t/>
            </a:r>
            <a:br>
              <a:rPr lang="nl-BE" dirty="0" smtClean="0"/>
            </a:br>
            <a:r>
              <a:rPr lang="nl-BE" dirty="0" smtClean="0">
                <a:sym typeface="Wingdings" pitchFamily="2" charset="2"/>
              </a:rPr>
              <a:t> 	</a:t>
            </a:r>
            <a:r>
              <a:rPr lang="nl-BE" b="1" dirty="0" err="1" smtClean="0"/>
              <a:t>Forever</a:t>
            </a:r>
            <a:r>
              <a:rPr lang="nl-BE" b="1" dirty="0" smtClean="0"/>
              <a:t> vertrekt steeds vanuit de pure aloë gel</a:t>
            </a:r>
            <a:r>
              <a:rPr lang="nl-BE" dirty="0" smtClean="0"/>
              <a:t> om hier dan</a:t>
            </a:r>
            <a:br>
              <a:rPr lang="nl-BE" dirty="0" smtClean="0"/>
            </a:br>
            <a:r>
              <a:rPr lang="nl-BE" dirty="0" smtClean="0"/>
              <a:t> 	verzorgingsproducten van te maken.</a:t>
            </a:r>
            <a:br>
              <a:rPr lang="nl-BE" dirty="0" smtClean="0"/>
            </a:br>
            <a:r>
              <a:rPr lang="nl-BE" dirty="0" smtClean="0"/>
              <a:t/>
            </a:r>
            <a:br>
              <a:rPr lang="nl-BE" dirty="0" smtClean="0"/>
            </a:br>
            <a:r>
              <a:rPr lang="nl-BE" dirty="0" smtClean="0"/>
              <a:t>Dit in tegenstelling tot </a:t>
            </a:r>
            <a:r>
              <a:rPr lang="nl-BE" b="1" dirty="0" smtClean="0"/>
              <a:t>anderen</a:t>
            </a:r>
            <a:r>
              <a:rPr lang="nl-BE" dirty="0" smtClean="0"/>
              <a:t>, </a:t>
            </a:r>
            <a:br>
              <a:rPr lang="nl-BE" dirty="0" smtClean="0"/>
            </a:br>
            <a:r>
              <a:rPr lang="nl-BE" dirty="0" smtClean="0"/>
              <a:t>die aan eender welk product </a:t>
            </a:r>
            <a:r>
              <a:rPr lang="nl-BE" b="1" dirty="0" smtClean="0"/>
              <a:t>slechts een vleugje aloë </a:t>
            </a:r>
            <a:r>
              <a:rPr lang="nl-BE" dirty="0" smtClean="0"/>
              <a:t>toevoegen waardoor de positieve werking uiteraard nihil blijft…</a:t>
            </a:r>
          </a:p>
          <a:p>
            <a:pPr>
              <a:buNone/>
            </a:pPr>
            <a:endParaRPr lang="nl-BE" dirty="0"/>
          </a:p>
          <a:p>
            <a:pPr>
              <a:buNone/>
            </a:pPr>
            <a:r>
              <a:rPr lang="nl-BE" dirty="0" smtClean="0"/>
              <a:t> </a:t>
            </a:r>
            <a:endParaRPr lang="nl-BE"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1844824"/>
            <a:ext cx="7859110" cy="2993368"/>
          </a:xfrm>
        </p:spPr>
        <p:txBody>
          <a:bodyPr>
            <a:normAutofit/>
          </a:bodyPr>
          <a:lstStyle/>
          <a:p>
            <a:r>
              <a:rPr lang="nl-BE" dirty="0" smtClean="0">
                <a:solidFill>
                  <a:srgbClr val="FF0000"/>
                </a:solidFill>
              </a:rPr>
              <a:t>Indien u een product wenst te bestellen, neem dan contact met mij op via e-mail! </a:t>
            </a:r>
            <a:br>
              <a:rPr lang="nl-BE" dirty="0" smtClean="0">
                <a:solidFill>
                  <a:srgbClr val="FF0000"/>
                </a:solidFill>
              </a:rPr>
            </a:br>
            <a:r>
              <a:rPr lang="nl-BE" dirty="0" smtClean="0">
                <a:solidFill>
                  <a:srgbClr val="FF0000"/>
                </a:solidFill>
              </a:rPr>
              <a:t>stephanie.evens86@gmail.com</a:t>
            </a:r>
            <a:endParaRPr lang="nl-BE" dirty="0">
              <a:solidFill>
                <a:srgbClr val="FF0000"/>
              </a:solidFill>
            </a:endParaRPr>
          </a:p>
        </p:txBody>
      </p:sp>
    </p:spTree>
    <p:extLst>
      <p:ext uri="{BB962C8B-B14F-4D97-AF65-F5344CB8AC3E}">
        <p14:creationId xmlns:p14="http://schemas.microsoft.com/office/powerpoint/2010/main" val="358085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chemeClr val="accent2"/>
                </a:solidFill>
              </a:rPr>
              <a:t>Kwaliteit voorop!!</a:t>
            </a:r>
            <a:endParaRPr lang="nl-BE" b="1" dirty="0">
              <a:solidFill>
                <a:schemeClr val="accent2"/>
              </a:solidFill>
            </a:endParaRPr>
          </a:p>
        </p:txBody>
      </p:sp>
      <p:pic>
        <p:nvPicPr>
          <p:cNvPr id="5" name="Picture 2" descr="C:\Users\martine\Pictures\30 dagen terug.jpg"/>
          <p:cNvPicPr>
            <a:picLocks noChangeAspect="1" noChangeArrowheads="1"/>
          </p:cNvPicPr>
          <p:nvPr/>
        </p:nvPicPr>
        <p:blipFill>
          <a:blip r:embed="rId2" cstate="print"/>
          <a:srcRect/>
          <a:stretch>
            <a:fillRect/>
          </a:stretch>
        </p:blipFill>
        <p:spPr bwMode="auto">
          <a:xfrm>
            <a:off x="6529555" y="2204864"/>
            <a:ext cx="2614445" cy="2592288"/>
          </a:xfrm>
          <a:prstGeom prst="rect">
            <a:avLst/>
          </a:prstGeom>
          <a:noFill/>
        </p:spPr>
      </p:pic>
      <p:pic>
        <p:nvPicPr>
          <p:cNvPr id="5123" name="Picture 3" descr="C:\Users\martine\Pictures\sello-calidad-forever-living.jpg"/>
          <p:cNvPicPr>
            <a:picLocks noGrp="1" noChangeAspect="1" noChangeArrowheads="1"/>
          </p:cNvPicPr>
          <p:nvPr>
            <p:ph idx="1"/>
          </p:nvPr>
        </p:nvPicPr>
        <p:blipFill>
          <a:blip r:embed="rId3" cstate="print"/>
          <a:srcRect/>
          <a:stretch>
            <a:fillRect/>
          </a:stretch>
        </p:blipFill>
        <p:spPr bwMode="auto">
          <a:xfrm>
            <a:off x="2915816" y="3068960"/>
            <a:ext cx="3579042" cy="3312368"/>
          </a:xfrm>
          <a:prstGeom prst="rect">
            <a:avLst/>
          </a:prstGeom>
          <a:noFill/>
        </p:spPr>
      </p:pic>
      <p:pic>
        <p:nvPicPr>
          <p:cNvPr id="5124" name="Picture 4" descr="C:\Users\martine\Pictures\ISO_9001_certificate.jpg"/>
          <p:cNvPicPr>
            <a:picLocks noChangeAspect="1" noChangeArrowheads="1"/>
          </p:cNvPicPr>
          <p:nvPr/>
        </p:nvPicPr>
        <p:blipFill>
          <a:blip r:embed="rId4" cstate="print"/>
          <a:srcRect/>
          <a:stretch>
            <a:fillRect/>
          </a:stretch>
        </p:blipFill>
        <p:spPr bwMode="auto">
          <a:xfrm>
            <a:off x="3707904" y="1700808"/>
            <a:ext cx="1648626" cy="670173"/>
          </a:xfrm>
          <a:prstGeom prst="rect">
            <a:avLst/>
          </a:prstGeom>
          <a:noFill/>
        </p:spPr>
      </p:pic>
      <p:pic>
        <p:nvPicPr>
          <p:cNvPr id="5125" name="Picture 5" descr="C:\Users\martine\Pictures\ISO_14002_certificate.jpg"/>
          <p:cNvPicPr>
            <a:picLocks noChangeAspect="1" noChangeArrowheads="1"/>
          </p:cNvPicPr>
          <p:nvPr/>
        </p:nvPicPr>
        <p:blipFill>
          <a:blip r:embed="rId5" cstate="print"/>
          <a:srcRect/>
          <a:stretch>
            <a:fillRect/>
          </a:stretch>
        </p:blipFill>
        <p:spPr bwMode="auto">
          <a:xfrm>
            <a:off x="3707904" y="2420888"/>
            <a:ext cx="1660773" cy="682333"/>
          </a:xfrm>
          <a:prstGeom prst="rect">
            <a:avLst/>
          </a:prstGeom>
          <a:noFill/>
        </p:spPr>
      </p:pic>
      <p:pic>
        <p:nvPicPr>
          <p:cNvPr id="5126" name="Picture 6" descr="C:\Users\martine\Pictures\Plant_Product_You2.jpg"/>
          <p:cNvPicPr>
            <a:picLocks noChangeAspect="1" noChangeArrowheads="1"/>
          </p:cNvPicPr>
          <p:nvPr/>
        </p:nvPicPr>
        <p:blipFill>
          <a:blip r:embed="rId6" cstate="print"/>
          <a:srcRect/>
          <a:stretch>
            <a:fillRect/>
          </a:stretch>
        </p:blipFill>
        <p:spPr bwMode="auto">
          <a:xfrm>
            <a:off x="0" y="1844824"/>
            <a:ext cx="3096344" cy="309634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chemeClr val="accent2"/>
                </a:solidFill>
              </a:rPr>
              <a:t>Skin Care </a:t>
            </a:r>
            <a:endParaRPr lang="nl-BE" b="1" dirty="0">
              <a:solidFill>
                <a:schemeClr val="accent2"/>
              </a:solidFill>
            </a:endParaRPr>
          </a:p>
        </p:txBody>
      </p:sp>
      <p:sp>
        <p:nvSpPr>
          <p:cNvPr id="3" name="Tijdelijke aanduiding voor inhoud 2"/>
          <p:cNvSpPr>
            <a:spLocks noGrp="1"/>
          </p:cNvSpPr>
          <p:nvPr>
            <p:ph idx="1"/>
          </p:nvPr>
        </p:nvSpPr>
        <p:spPr>
          <a:xfrm>
            <a:off x="457200" y="1268760"/>
            <a:ext cx="8229600" cy="5184576"/>
          </a:xfrm>
        </p:spPr>
        <p:txBody>
          <a:bodyPr>
            <a:normAutofit fontScale="77500" lnSpcReduction="20000"/>
          </a:bodyPr>
          <a:lstStyle/>
          <a:p>
            <a:pPr algn="ctr">
              <a:buNone/>
            </a:pPr>
            <a:r>
              <a:rPr lang="nl-BE" dirty="0" smtClean="0"/>
              <a:t>De huid</a:t>
            </a:r>
            <a:br>
              <a:rPr lang="nl-BE" dirty="0" smtClean="0"/>
            </a:br>
            <a:endParaRPr lang="nl-BE" dirty="0" smtClean="0"/>
          </a:p>
          <a:p>
            <a:pPr algn="ctr">
              <a:buNone/>
            </a:pPr>
            <a:r>
              <a:rPr lang="nl-BE" dirty="0" smtClean="0"/>
              <a:t>Veroudering en schadelijke invloeden</a:t>
            </a:r>
          </a:p>
          <a:p>
            <a:pPr algn="ctr">
              <a:buNone/>
            </a:pPr>
            <a:endParaRPr lang="nl-BE" dirty="0" smtClean="0"/>
          </a:p>
          <a:p>
            <a:pPr algn="ctr">
              <a:buNone/>
            </a:pPr>
            <a:r>
              <a:rPr lang="nl-BE" dirty="0" smtClean="0"/>
              <a:t>Een goede verzorging:</a:t>
            </a:r>
            <a:br>
              <a:rPr lang="nl-BE" dirty="0" smtClean="0"/>
            </a:br>
            <a:endParaRPr lang="nl-BE" dirty="0" smtClean="0"/>
          </a:p>
          <a:p>
            <a:pPr algn="ctr">
              <a:buNone/>
            </a:pPr>
            <a:r>
              <a:rPr lang="nl-BE" dirty="0" smtClean="0"/>
              <a:t>Fleur De </a:t>
            </a:r>
            <a:r>
              <a:rPr lang="nl-BE" dirty="0" err="1" smtClean="0"/>
              <a:t>Jouvence</a:t>
            </a:r>
            <a:r>
              <a:rPr lang="nl-BE" dirty="0" smtClean="0"/>
              <a:t/>
            </a:r>
            <a:br>
              <a:rPr lang="nl-BE" dirty="0" smtClean="0"/>
            </a:br>
            <a:r>
              <a:rPr lang="nl-BE" dirty="0" smtClean="0">
                <a:sym typeface="Wingdings" pitchFamily="2" charset="2"/>
              </a:rPr>
              <a:t> Huidverzorging 20+ en 30+</a:t>
            </a:r>
            <a:br>
              <a:rPr lang="nl-BE" dirty="0" smtClean="0">
                <a:sym typeface="Wingdings" pitchFamily="2" charset="2"/>
              </a:rPr>
            </a:br>
            <a:endParaRPr lang="nl-BE" dirty="0" smtClean="0">
              <a:sym typeface="Wingdings" pitchFamily="2" charset="2"/>
            </a:endParaRPr>
          </a:p>
          <a:p>
            <a:pPr algn="ctr">
              <a:buNone/>
            </a:pPr>
            <a:r>
              <a:rPr lang="nl-BE" dirty="0" err="1" smtClean="0">
                <a:sym typeface="Wingdings" pitchFamily="2" charset="2"/>
              </a:rPr>
              <a:t>Sonya</a:t>
            </a:r>
            <a:r>
              <a:rPr lang="nl-BE" dirty="0" smtClean="0">
                <a:sym typeface="Wingdings" pitchFamily="2" charset="2"/>
              </a:rPr>
              <a:t> Skin Care </a:t>
            </a:r>
            <a:r>
              <a:rPr lang="nl-BE" dirty="0" err="1" smtClean="0">
                <a:sym typeface="Wingdings" pitchFamily="2" charset="2"/>
              </a:rPr>
              <a:t>Collection</a:t>
            </a:r>
            <a:endParaRPr lang="nl-BE" dirty="0" smtClean="0">
              <a:sym typeface="Wingdings" pitchFamily="2" charset="2"/>
            </a:endParaRPr>
          </a:p>
          <a:p>
            <a:pPr algn="ctr">
              <a:buNone/>
            </a:pPr>
            <a:r>
              <a:rPr lang="nl-BE" dirty="0" smtClean="0">
                <a:sym typeface="Wingdings" pitchFamily="2" charset="2"/>
              </a:rPr>
              <a:t> Huidverzorging voor de rijpere huid</a:t>
            </a:r>
            <a:endParaRPr lang="nl-BE" dirty="0" smtClean="0"/>
          </a:p>
          <a:p>
            <a:pPr algn="ctr">
              <a:buNone/>
            </a:pPr>
            <a:endParaRPr lang="nl-BE" sz="4800" dirty="0" smtClean="0"/>
          </a:p>
          <a:p>
            <a:pPr algn="ctr">
              <a:buNone/>
            </a:pPr>
            <a:r>
              <a:rPr lang="nl-BE" sz="4800" dirty="0" smtClean="0"/>
              <a:t>WORKSHOP </a:t>
            </a:r>
            <a:endParaRPr lang="nl-BE" sz="4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Afbeelding 42" descr="eagle_forever.jpg"/>
          <p:cNvPicPr>
            <a:picLocks noChangeAspect="1"/>
          </p:cNvPicPr>
          <p:nvPr/>
        </p:nvPicPr>
        <p:blipFill>
          <a:blip r:embed="rId3" cstate="print"/>
          <a:stretch>
            <a:fillRect/>
          </a:stretch>
        </p:blipFill>
        <p:spPr>
          <a:xfrm>
            <a:off x="3458954" y="1310175"/>
            <a:ext cx="2219178" cy="2536203"/>
          </a:xfrm>
          <a:prstGeom prst="rect">
            <a:avLst/>
          </a:prstGeom>
          <a:solidFill>
            <a:srgbClr val="99FF33"/>
          </a:solidFill>
        </p:spPr>
      </p:pic>
      <p:sp>
        <p:nvSpPr>
          <p:cNvPr id="24" name="Tekstvak 23"/>
          <p:cNvSpPr txBox="1"/>
          <p:nvPr/>
        </p:nvSpPr>
        <p:spPr>
          <a:xfrm>
            <a:off x="-3457" y="4141122"/>
            <a:ext cx="9144000" cy="1200329"/>
          </a:xfrm>
          <a:prstGeom prst="rect">
            <a:avLst/>
          </a:prstGeom>
          <a:noFill/>
        </p:spPr>
        <p:txBody>
          <a:bodyPr wrap="square" rtlCol="0">
            <a:spAutoFit/>
          </a:bodyPr>
          <a:lstStyle/>
          <a:p>
            <a:pPr algn="ctr">
              <a:defRPr/>
            </a:pPr>
            <a:r>
              <a:rPr lang="nl-NL" sz="4000" b="1" cap="all" spc="300" dirty="0" smtClean="0">
                <a:solidFill>
                  <a:srgbClr val="626727"/>
                </a:solidFill>
                <a:latin typeface="Arial" pitchFamily="34" charset="0"/>
                <a:cs typeface="Arial" pitchFamily="34" charset="0"/>
              </a:rPr>
              <a:t>HUIDVERZORGING</a:t>
            </a:r>
          </a:p>
          <a:p>
            <a:pPr algn="ctr">
              <a:defRPr/>
            </a:pPr>
            <a:r>
              <a:rPr lang="nl-BE" sz="3200" b="1" dirty="0">
                <a:solidFill>
                  <a:srgbClr val="626727"/>
                </a:solidFill>
                <a:latin typeface="Arial" panose="020B0604020202020204" pitchFamily="34" charset="0"/>
                <a:cs typeface="Arial" panose="020B0604020202020204" pitchFamily="34" charset="0"/>
              </a:rPr>
              <a:t>ANTI-AGING: 3 SCHOONHEIDSTIPS</a:t>
            </a:r>
            <a:endParaRPr lang="nl-NL" sz="3200" b="1" cap="all" spc="300" dirty="0" smtClean="0">
              <a:solidFill>
                <a:srgbClr val="626727"/>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TotalTime>
  <Words>1662</Words>
  <Application>Microsoft Office PowerPoint</Application>
  <PresentationFormat>Diavoorstelling (4:3)</PresentationFormat>
  <Paragraphs>585</Paragraphs>
  <Slides>60</Slides>
  <Notes>8</Notes>
  <HiddenSlides>0</HiddenSlides>
  <MMClips>0</MMClips>
  <ScaleCrop>false</ScaleCrop>
  <HeadingPairs>
    <vt:vector size="4" baseType="variant">
      <vt:variant>
        <vt:lpstr>Thema</vt:lpstr>
      </vt:variant>
      <vt:variant>
        <vt:i4>1</vt:i4>
      </vt:variant>
      <vt:variant>
        <vt:lpstr>Diatitels</vt:lpstr>
      </vt:variant>
      <vt:variant>
        <vt:i4>60</vt:i4>
      </vt:variant>
    </vt:vector>
  </HeadingPairs>
  <TitlesOfParts>
    <vt:vector size="61" baseType="lpstr">
      <vt:lpstr>Office-thema</vt:lpstr>
      <vt:lpstr>PowerPoint-presentatie</vt:lpstr>
      <vt:lpstr>Wie zijn we?</vt:lpstr>
      <vt:lpstr>Waarom doen we dit?</vt:lpstr>
      <vt:lpstr>Over Forever Living Products..</vt:lpstr>
      <vt:lpstr>Aloë Vera Een natuurlijk alternatief!</vt:lpstr>
      <vt:lpstr>“Ik kan toch overal Aloë producten kopen??”</vt:lpstr>
      <vt:lpstr>Kwaliteit voorop!!</vt:lpstr>
      <vt:lpstr>Skin Care </vt:lpstr>
      <vt:lpstr>PowerPoint-presentatie</vt:lpstr>
      <vt:lpstr>TIP 1 Gebruik anti-aging producten</vt:lpstr>
      <vt:lpstr>PowerPoint-presentatie</vt:lpstr>
      <vt:lpstr> TIP 2 Bescherm uw huid tegen de zon </vt:lpstr>
      <vt:lpstr>TIP 3 Goede levensstijl/levenshygiëne</vt:lpstr>
      <vt:lpstr>scrubben scrubben scrubben scrubben scrubben scrubben!!!</vt:lpstr>
      <vt:lpstr>massage massage massage massage massage!!!</vt:lpstr>
      <vt:lpstr>LAAT UW HUID STRALEN !</vt:lpstr>
      <vt:lpstr>Fleur de Jouvence</vt:lpstr>
      <vt:lpstr>PowerPoint-presentatie</vt:lpstr>
      <vt:lpstr>PowerPoint-presentatie</vt:lpstr>
      <vt:lpstr>Sonya Skin Care Collection</vt:lpstr>
      <vt:lpstr>PowerPoint-presentatie</vt:lpstr>
      <vt:lpstr>PowerPoint-presentatie</vt:lpstr>
      <vt:lpstr>PowerPoint-presentatie</vt:lpstr>
      <vt:lpstr>   WORKSHOP</vt:lpstr>
      <vt:lpstr>1) De huid reinigen</vt:lpstr>
      <vt:lpstr>2) Dieptereiniging met Exfoliator/ Scrub</vt:lpstr>
      <vt:lpstr>PowerPoint-presentatie</vt:lpstr>
      <vt:lpstr>4) Een goede Toner</vt:lpstr>
      <vt:lpstr>5) Een extra diepe verzorging</vt:lpstr>
      <vt:lpstr>5) Voedende bescherming </vt:lpstr>
      <vt:lpstr>Stralen maar! </vt:lpstr>
      <vt:lpstr> ‘Aloë dranken’</vt:lpstr>
      <vt:lpstr>Aloe vera gel </vt:lpstr>
      <vt:lpstr>Forever Freedom  Voor soepele gewrichten!</vt:lpstr>
      <vt:lpstr>Forever aloë Bits n’ Peaches </vt:lpstr>
      <vt:lpstr>Forever Berry nectar </vt:lpstr>
      <vt:lpstr>Argi +  Een uniek supplement voor de actieveling!</vt:lpstr>
      <vt:lpstr>ARGI + (2)</vt:lpstr>
      <vt:lpstr>Clean9 en Weight Care </vt:lpstr>
      <vt:lpstr>Clean9 ‘Reset’ je lichaam met een reinigingskuur!</vt:lpstr>
      <vt:lpstr>Waarom reinigen? </vt:lpstr>
      <vt:lpstr>PowerPoint-presentatie</vt:lpstr>
      <vt:lpstr>PowerPoint-presentatie</vt:lpstr>
      <vt:lpstr>Positieve resultaten!</vt:lpstr>
      <vt:lpstr>Clean9 Een uitgebalanceerde schoonmaakbeurt!</vt:lpstr>
      <vt:lpstr>Volhouden want.. </vt:lpstr>
      <vt:lpstr>En wat erna?? </vt:lpstr>
      <vt:lpstr>Kies je om verder af te slanken? Dan even dit.. </vt:lpstr>
      <vt:lpstr>Fase 2: Weight Care Programma (opvolgprogramma van de Clean9)</vt:lpstr>
      <vt:lpstr>Het programma:</vt:lpstr>
      <vt:lpstr>Laat die zomer maar komen!!</vt:lpstr>
      <vt:lpstr>Skin Care Body &amp; Personal Care</vt:lpstr>
      <vt:lpstr>Aloë Propolis Creme</vt:lpstr>
      <vt:lpstr>Aloë Sunscreen Lotion &amp; Spray </vt:lpstr>
      <vt:lpstr>Aloë Heat Lotion</vt:lpstr>
      <vt:lpstr>Personal Care  Lips </vt:lpstr>
      <vt:lpstr>Forever Bright Toothgel </vt:lpstr>
      <vt:lpstr>Aloe hand &amp; Face soap</vt:lpstr>
      <vt:lpstr>Relaxation Lotion</vt:lpstr>
      <vt:lpstr>Indien u een product wenst te bestellen, neem dan contact met mij op via e-mail!  stephanie.evens86@gmail.com</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Smile4Ever Verwen-Namiddag</dc:title>
  <dc:creator>martine</dc:creator>
  <cp:lastModifiedBy>Kim Loenders</cp:lastModifiedBy>
  <cp:revision>69</cp:revision>
  <dcterms:created xsi:type="dcterms:W3CDTF">2014-05-20T12:56:30Z</dcterms:created>
  <dcterms:modified xsi:type="dcterms:W3CDTF">2014-05-24T20:52:56Z</dcterms:modified>
</cp:coreProperties>
</file>