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7" r:id="rId4"/>
    <p:sldId id="258" r:id="rId5"/>
    <p:sldId id="260" r:id="rId6"/>
    <p:sldId id="259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34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4624" autoAdjust="0"/>
  </p:normalViewPr>
  <p:slideViewPr>
    <p:cSldViewPr>
      <p:cViewPr varScale="1">
        <p:scale>
          <a:sx n="69" d="100"/>
          <a:sy n="69" d="100"/>
        </p:scale>
        <p:origin x="-85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igenaar\Documents\INFORMATICA\Onkoste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l-BE"/>
  <c:chart>
    <c:autoTitleDeleted val="1"/>
    <c:plotArea>
      <c:layout/>
      <c:barChart>
        <c:barDir val="col"/>
        <c:grouping val="clustered"/>
        <c:ser>
          <c:idx val="0"/>
          <c:order val="0"/>
          <c:cat>
            <c:strRef>
              <c:f>Blad1!$A$3:$A$7</c:f>
              <c:strCache>
                <c:ptCount val="5"/>
                <c:pt idx="0">
                  <c:v>Hotel</c:v>
                </c:pt>
                <c:pt idx="1">
                  <c:v>Eten en drank</c:v>
                </c:pt>
                <c:pt idx="2">
                  <c:v>Activiteiten</c:v>
                </c:pt>
                <c:pt idx="3">
                  <c:v>Visum (verkrijgbaar in luchthaven)</c:v>
                </c:pt>
                <c:pt idx="4">
                  <c:v>Extra kosten </c:v>
                </c:pt>
              </c:strCache>
            </c:strRef>
          </c:cat>
          <c:val>
            <c:numRef>
              <c:f>Blad1!$B$3:$B$7</c:f>
              <c:numCache>
                <c:formatCode>General</c:formatCode>
                <c:ptCount val="5"/>
                <c:pt idx="0">
                  <c:v>814</c:v>
                </c:pt>
                <c:pt idx="1">
                  <c:v>100</c:v>
                </c:pt>
                <c:pt idx="2">
                  <c:v>475</c:v>
                </c:pt>
                <c:pt idx="3">
                  <c:v>26</c:v>
                </c:pt>
                <c:pt idx="4">
                  <c:v>100</c:v>
                </c:pt>
              </c:numCache>
            </c:numRef>
          </c:val>
        </c:ser>
        <c:axId val="45844352"/>
        <c:axId val="43078016"/>
      </c:barChart>
      <c:catAx>
        <c:axId val="4584435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600">
                    <a:solidFill>
                      <a:schemeClr val="bg1">
                        <a:lumMod val="85000"/>
                      </a:schemeClr>
                    </a:solidFill>
                  </a:defRPr>
                </a:pPr>
                <a:r>
                  <a:rPr lang="en-US" sz="1600">
                    <a:solidFill>
                      <a:schemeClr val="bg1">
                        <a:lumMod val="85000"/>
                      </a:schemeClr>
                    </a:solidFill>
                  </a:rPr>
                  <a:t>Wat</a:t>
                </a:r>
              </a:p>
            </c:rich>
          </c:tx>
          <c:layout/>
        </c:title>
        <c:tickLblPos val="nextTo"/>
        <c:txPr>
          <a:bodyPr/>
          <a:lstStyle/>
          <a:p>
            <a:pPr>
              <a:defRPr sz="1400">
                <a:solidFill>
                  <a:schemeClr val="bg1">
                    <a:lumMod val="85000"/>
                  </a:schemeClr>
                </a:solidFill>
              </a:defRPr>
            </a:pPr>
            <a:endParaRPr lang="nl-BE"/>
          </a:p>
        </c:txPr>
        <c:crossAx val="43078016"/>
        <c:crosses val="autoZero"/>
        <c:auto val="1"/>
        <c:lblAlgn val="ctr"/>
        <c:lblOffset val="100"/>
      </c:catAx>
      <c:valAx>
        <c:axId val="43078016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600">
                    <a:solidFill>
                      <a:schemeClr val="bg1">
                        <a:lumMod val="85000"/>
                      </a:schemeClr>
                    </a:solidFill>
                  </a:defRPr>
                </a:pPr>
                <a:r>
                  <a:rPr lang="en-US" sz="1600">
                    <a:solidFill>
                      <a:schemeClr val="bg1">
                        <a:lumMod val="85000"/>
                      </a:schemeClr>
                    </a:solidFill>
                  </a:rPr>
                  <a:t>Bedrag (in euro)</a:t>
                </a:r>
              </a:p>
            </c:rich>
          </c:tx>
          <c:layout>
            <c:manualLayout>
              <c:xMode val="edge"/>
              <c:yMode val="edge"/>
              <c:x val="8.7719298245614048E-3"/>
              <c:y val="0.323025072972486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sz="1200">
                <a:solidFill>
                  <a:schemeClr val="bg1">
                    <a:lumMod val="85000"/>
                  </a:schemeClr>
                </a:solidFill>
              </a:defRPr>
            </a:pPr>
            <a:endParaRPr lang="nl-BE"/>
          </a:p>
        </c:txPr>
        <c:crossAx val="45844352"/>
        <c:crosses val="autoZero"/>
        <c:crossBetween val="between"/>
      </c:valAx>
    </c:plotArea>
    <c:plotVisOnly val="1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FDB0-1631-4199-B467-9847404CA38E}" type="datetimeFigureOut">
              <a:rPr lang="nl-BE" smtClean="0"/>
              <a:pPr/>
              <a:t>9/02/2013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E5CAB-8573-4315-AE1A-A224D416A19E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  <p:transition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FDB0-1631-4199-B467-9847404CA38E}" type="datetimeFigureOut">
              <a:rPr lang="nl-BE" smtClean="0"/>
              <a:pPr/>
              <a:t>9/02/2013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E5CAB-8573-4315-AE1A-A224D416A19E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  <p:transition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FDB0-1631-4199-B467-9847404CA38E}" type="datetimeFigureOut">
              <a:rPr lang="nl-BE" smtClean="0"/>
              <a:pPr/>
              <a:t>9/02/2013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E5CAB-8573-4315-AE1A-A224D416A19E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  <p:transition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FDB0-1631-4199-B467-9847404CA38E}" type="datetimeFigureOut">
              <a:rPr lang="nl-BE" smtClean="0"/>
              <a:pPr/>
              <a:t>9/02/2013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E5CAB-8573-4315-AE1A-A224D416A19E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  <p:transition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FDB0-1631-4199-B467-9847404CA38E}" type="datetimeFigureOut">
              <a:rPr lang="nl-BE" smtClean="0"/>
              <a:pPr/>
              <a:t>9/02/2013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E5CAB-8573-4315-AE1A-A224D416A19E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  <p:transition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FDB0-1631-4199-B467-9847404CA38E}" type="datetimeFigureOut">
              <a:rPr lang="nl-BE" smtClean="0"/>
              <a:pPr/>
              <a:t>9/02/2013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E5CAB-8573-4315-AE1A-A224D416A19E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  <p:transition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FDB0-1631-4199-B467-9847404CA38E}" type="datetimeFigureOut">
              <a:rPr lang="nl-BE" smtClean="0"/>
              <a:pPr/>
              <a:t>9/02/2013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E5CAB-8573-4315-AE1A-A224D416A19E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  <p:transition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FDB0-1631-4199-B467-9847404CA38E}" type="datetimeFigureOut">
              <a:rPr lang="nl-BE" smtClean="0"/>
              <a:pPr/>
              <a:t>9/02/2013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E5CAB-8573-4315-AE1A-A224D416A19E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  <p:transition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FDB0-1631-4199-B467-9847404CA38E}" type="datetimeFigureOut">
              <a:rPr lang="nl-BE" smtClean="0"/>
              <a:pPr/>
              <a:t>9/02/2013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E5CAB-8573-4315-AE1A-A224D416A19E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  <p:transition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FDB0-1631-4199-B467-9847404CA38E}" type="datetimeFigureOut">
              <a:rPr lang="nl-BE" smtClean="0"/>
              <a:pPr/>
              <a:t>9/02/2013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E5CAB-8573-4315-AE1A-A224D416A19E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  <p:transition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FDB0-1631-4199-B467-9847404CA38E}" type="datetimeFigureOut">
              <a:rPr lang="nl-BE" smtClean="0"/>
              <a:pPr/>
              <a:t>9/02/2013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E5CAB-8573-4315-AE1A-A224D416A19E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  <p:transition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" Target="../slides/slid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 smtClean="0"/>
              <a:t>Klik om de stijl te bewerken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5FDB0-1631-4199-B467-9847404CA38E}" type="datetimeFigureOut">
              <a:rPr lang="nl-BE" smtClean="0"/>
              <a:pPr/>
              <a:t>9/02/2013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1E5CAB-8573-4315-AE1A-A224D416A19E}" type="slidenum">
              <a:rPr lang="nl-BE" smtClean="0"/>
              <a:pPr/>
              <a:t>‹nr.›</a:t>
            </a:fld>
            <a:endParaRPr lang="nl-BE"/>
          </a:p>
        </p:txBody>
      </p:sp>
      <p:pic>
        <p:nvPicPr>
          <p:cNvPr id="8" name="Afbeelding 7" descr="toetanchamon2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7884368" y="32395"/>
            <a:ext cx="1193420" cy="1668413"/>
          </a:xfrm>
          <a:prstGeom prst="rect">
            <a:avLst/>
          </a:prstGeom>
        </p:spPr>
      </p:pic>
      <p:sp>
        <p:nvSpPr>
          <p:cNvPr id="9" name="Actieknop: Introductiepagina 8">
            <a:hlinkClick r:id="rId14" action="ppaction://hlinksldjump" highlightClick="1"/>
          </p:cNvPr>
          <p:cNvSpPr/>
          <p:nvPr userDrawn="1"/>
        </p:nvSpPr>
        <p:spPr>
          <a:xfrm>
            <a:off x="8028384" y="5733256"/>
            <a:ext cx="1042416" cy="1042416"/>
          </a:xfrm>
          <a:prstGeom prst="actionButtonHome">
            <a:avLst/>
          </a:prstGeom>
          <a:solidFill>
            <a:srgbClr val="FFB343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blinds dir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6">
              <a:lumMod val="20000"/>
              <a:lumOff val="8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accent6">
              <a:lumMod val="20000"/>
              <a:lumOff val="8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accent6">
              <a:lumMod val="20000"/>
              <a:lumOff val="8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6">
              <a:lumMod val="20000"/>
              <a:lumOff val="8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6">
              <a:lumMod val="20000"/>
              <a:lumOff val="8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6">
              <a:lumMod val="20000"/>
              <a:lumOff val="8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gifridays.com/" TargetMode="External"/><Relationship Id="rId2" Type="http://schemas.openxmlformats.org/officeDocument/2006/relationships/hyperlink" Target="http://www.galawaresidence.com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timeanddate.com/countdown/vacation?iso=20130807T00&amp;p0=53&amp;msg=Egypte%2C+Marsa+Ala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slide" Target="slide4.xml"/><Relationship Id="rId7" Type="http://schemas.openxmlformats.org/officeDocument/2006/relationships/slide" Target="slide8.xml"/><Relationship Id="rId2" Type="http://schemas.openxmlformats.org/officeDocument/2006/relationships/slide" Target="slide3.xml"/><Relationship Id="rId1" Type="http://schemas.openxmlformats.org/officeDocument/2006/relationships/slideLayout" Target="../slideLayouts/slideLayout5.xml"/><Relationship Id="rId6" Type="http://schemas.openxmlformats.org/officeDocument/2006/relationships/slide" Target="slide7.xml"/><Relationship Id="rId11" Type="http://schemas.openxmlformats.org/officeDocument/2006/relationships/slide" Target="slide13.xml"/><Relationship Id="rId5" Type="http://schemas.openxmlformats.org/officeDocument/2006/relationships/slide" Target="slide6.xml"/><Relationship Id="rId10" Type="http://schemas.openxmlformats.org/officeDocument/2006/relationships/slide" Target="slide12.xml"/><Relationship Id="rId4" Type="http://schemas.openxmlformats.org/officeDocument/2006/relationships/slide" Target="slide5.xml"/><Relationship Id="rId9" Type="http://schemas.openxmlformats.org/officeDocument/2006/relationships/slide" Target="slide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mphistours.com/Egypt/Excursions/Marsa-Alam-Day-Tours/Day-Trip-to-Luxor-from-Marsa-Alam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tyourguide.com/marsa-alam-l422/desert-dinner-camel-quad-bike-safari-from-marsa-alam-t22924/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mphistours.com/Egypt/Excursions/Marsa-Alam-Day-Tours/Overday-from-Marsa-Alam-to-Edfu-Kom-Ombo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772400" cy="1470025"/>
          </a:xfrm>
        </p:spPr>
        <p:txBody>
          <a:bodyPr/>
          <a:lstStyle/>
          <a:p>
            <a:r>
              <a:rPr lang="nl-BE" dirty="0" err="1" smtClean="0"/>
              <a:t>Marsa</a:t>
            </a:r>
            <a:r>
              <a:rPr lang="nl-BE" dirty="0" smtClean="0"/>
              <a:t> </a:t>
            </a:r>
            <a:r>
              <a:rPr lang="nl-BE" dirty="0" err="1" smtClean="0"/>
              <a:t>Alam</a:t>
            </a:r>
            <a:r>
              <a:rPr lang="nl-BE" dirty="0" smtClean="0"/>
              <a:t>, Egypte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060848"/>
            <a:ext cx="7701679" cy="433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Dag 7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Rustig valies maken</a:t>
            </a:r>
          </a:p>
          <a:p>
            <a:r>
              <a:rPr lang="nl-BE" dirty="0" smtClean="0"/>
              <a:t>Laatste uurtjes genieten aan het zwembad</a:t>
            </a:r>
          </a:p>
          <a:p>
            <a:pPr>
              <a:buNone/>
            </a:pPr>
            <a:endParaRPr lang="nl-BE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852936"/>
            <a:ext cx="5045968" cy="3784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Eetgelegenheid in de buurt </a:t>
            </a:r>
            <a:endParaRPr lang="nl-BE" dirty="0"/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</p:nvPr>
        </p:nvGraphicFramePr>
        <p:xfrm>
          <a:off x="251522" y="1459992"/>
          <a:ext cx="7560840" cy="50077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8"/>
                <a:gridCol w="1512168"/>
                <a:gridCol w="1512168"/>
                <a:gridCol w="1512168"/>
                <a:gridCol w="1512168"/>
              </a:tblGrid>
              <a:tr h="17833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100" dirty="0">
                          <a:latin typeface="Calibri"/>
                          <a:ea typeface="Calibri"/>
                          <a:cs typeface="Times New Roman"/>
                        </a:rPr>
                        <a:t>Naam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100">
                          <a:latin typeface="Calibri"/>
                          <a:ea typeface="Calibri"/>
                          <a:cs typeface="Times New Roman"/>
                        </a:rPr>
                        <a:t>Wat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100">
                          <a:latin typeface="Calibri"/>
                          <a:ea typeface="Calibri"/>
                          <a:cs typeface="Times New Roman"/>
                        </a:rPr>
                        <a:t>Prijs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100">
                          <a:latin typeface="Calibri"/>
                          <a:ea typeface="Calibri"/>
                          <a:cs typeface="Times New Roman"/>
                        </a:rPr>
                        <a:t>Contact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100">
                          <a:latin typeface="Calibri"/>
                          <a:ea typeface="Calibri"/>
                          <a:cs typeface="Times New Roman"/>
                        </a:rPr>
                        <a:t>Beoordeling</a:t>
                      </a:r>
                    </a:p>
                  </a:txBody>
                  <a:tcPr marL="68580" marR="68580" marT="0" marB="0"/>
                </a:tc>
              </a:tr>
              <a:tr h="178333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100" dirty="0" err="1">
                          <a:latin typeface="Calibri"/>
                          <a:ea typeface="Calibri"/>
                          <a:cs typeface="Times New Roman"/>
                        </a:rPr>
                        <a:t>Cacio</a:t>
                      </a:r>
                      <a:r>
                        <a:rPr lang="nl-BE" sz="1100" dirty="0">
                          <a:latin typeface="Calibri"/>
                          <a:ea typeface="Calibri"/>
                          <a:cs typeface="Times New Roman"/>
                        </a:rPr>
                        <a:t> e </a:t>
                      </a:r>
                      <a:r>
                        <a:rPr lang="nl-BE" sz="1100" dirty="0" err="1">
                          <a:latin typeface="Calibri"/>
                          <a:ea typeface="Calibri"/>
                          <a:cs typeface="Times New Roman"/>
                        </a:rPr>
                        <a:t>Pepe</a:t>
                      </a:r>
                      <a:endParaRPr lang="nl-BE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100" dirty="0">
                          <a:latin typeface="Calibri"/>
                          <a:ea typeface="Calibri"/>
                          <a:cs typeface="Times New Roman"/>
                        </a:rPr>
                        <a:t>Italiaans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100" dirty="0">
                          <a:latin typeface="Calibri"/>
                          <a:ea typeface="Calibri"/>
                          <a:cs typeface="Times New Roman"/>
                        </a:rPr>
                        <a:t>€ 10,57-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100" dirty="0">
                          <a:latin typeface="Calibri"/>
                          <a:ea typeface="Calibri"/>
                          <a:cs typeface="Times New Roman"/>
                        </a:rPr>
                        <a:t>€ 31,71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100">
                          <a:latin typeface="Calibri"/>
                          <a:ea typeface="Calibri"/>
                          <a:cs typeface="Times New Roman"/>
                        </a:rPr>
                        <a:t>+20659220005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100" u="sng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Times New Roman"/>
                          <a:hlinkClick r:id="rId2"/>
                        </a:rPr>
                        <a:t>http://www.galawaresidence.com/</a:t>
                      </a:r>
                      <a:r>
                        <a:rPr lang="nl-BE" sz="110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100">
                          <a:latin typeface="Calibri"/>
                          <a:ea typeface="Calibri"/>
                          <a:cs typeface="Times New Roman"/>
                        </a:rPr>
                        <a:t>Het heeft een zeer goeie beoordeling zowel voor het voedsel, de service, de sfeer enz.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100">
                          <a:latin typeface="Calibri"/>
                          <a:ea typeface="Calibri"/>
                          <a:cs typeface="Times New Roman"/>
                        </a:rPr>
                        <a:t>Is zowel voor zakendiner, als romantische etentje geschikt.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100">
                          <a:latin typeface="Calibri"/>
                          <a:ea typeface="Calibri"/>
                          <a:cs typeface="Times New Roman"/>
                        </a:rPr>
                        <a:t>Geen alcohol.</a:t>
                      </a:r>
                    </a:p>
                  </a:txBody>
                  <a:tcPr marL="68580" marR="68580" marT="0" marB="0"/>
                </a:tc>
              </a:tr>
              <a:tr h="89166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100">
                          <a:latin typeface="Calibri"/>
                          <a:ea typeface="Calibri"/>
                          <a:cs typeface="Times New Roman"/>
                        </a:rPr>
                        <a:t>TGI Friday's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100">
                          <a:latin typeface="Calibri"/>
                          <a:ea typeface="Calibri"/>
                          <a:cs typeface="Times New Roman"/>
                        </a:rPr>
                        <a:t>Amerikaans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100">
                          <a:latin typeface="Calibri"/>
                          <a:ea typeface="Calibri"/>
                          <a:cs typeface="Times New Roman"/>
                        </a:rPr>
                        <a:t>(geschikt voor afhalen)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100">
                          <a:latin typeface="Calibri"/>
                          <a:ea typeface="Calibri"/>
                          <a:cs typeface="Times New Roman"/>
                        </a:rPr>
                        <a:t>Niet vermeld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100">
                          <a:latin typeface="Calibri"/>
                          <a:ea typeface="Calibri"/>
                          <a:cs typeface="Times New Roman"/>
                        </a:rPr>
                        <a:t>(002) 5 5-0022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100" u="sng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Times New Roman"/>
                          <a:hlinkClick r:id="rId3"/>
                        </a:rPr>
                        <a:t>http://www.tgifridays.com/</a:t>
                      </a:r>
                      <a:r>
                        <a:rPr lang="nl-BE" sz="110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100">
                          <a:latin typeface="Calibri"/>
                          <a:ea typeface="Calibri"/>
                          <a:cs typeface="Times New Roman"/>
                        </a:rPr>
                        <a:t>Lekker Amerikaans eten en gezellige sfeer. Geen verkoop van alcohol. Gratis wifi.</a:t>
                      </a:r>
                    </a:p>
                  </a:txBody>
                  <a:tcPr marL="68580" marR="68580" marT="0" marB="0"/>
                </a:tc>
              </a:tr>
              <a:tr h="53500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100">
                          <a:latin typeface="Calibri"/>
                          <a:ea typeface="Calibri"/>
                          <a:cs typeface="Times New Roman"/>
                        </a:rPr>
                        <a:t>Fish market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100">
                          <a:latin typeface="Calibri"/>
                          <a:ea typeface="Calibri"/>
                          <a:cs typeface="Times New Roman"/>
                        </a:rPr>
                        <a:t>Vis en zeevruchten (reservatie)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100">
                          <a:latin typeface="Calibri"/>
                          <a:ea typeface="Calibri"/>
                          <a:cs typeface="Times New Roman"/>
                        </a:rPr>
                        <a:t>Niet vermeld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100">
                          <a:latin typeface="Calibri"/>
                          <a:ea typeface="Calibri"/>
                          <a:cs typeface="Times New Roman"/>
                        </a:rPr>
                        <a:t>Niet vermeld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100">
                          <a:latin typeface="Calibri"/>
                          <a:ea typeface="Calibri"/>
                          <a:cs typeface="Times New Roman"/>
                        </a:rPr>
                        <a:t>Zeer lekkere vis. En een heel goeie service.</a:t>
                      </a:r>
                    </a:p>
                  </a:txBody>
                  <a:tcPr marL="68580" marR="68580" marT="0" marB="0"/>
                </a:tc>
              </a:tr>
              <a:tr h="89166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100">
                          <a:latin typeface="Calibri"/>
                          <a:ea typeface="Calibri"/>
                          <a:cs typeface="Times New Roman"/>
                        </a:rPr>
                        <a:t>Pizza hut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100">
                          <a:latin typeface="Calibri"/>
                          <a:ea typeface="Calibri"/>
                          <a:cs typeface="Times New Roman"/>
                        </a:rPr>
                        <a:t>Pizza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100">
                          <a:latin typeface="Calibri"/>
                          <a:ea typeface="Calibri"/>
                          <a:cs typeface="Times New Roman"/>
                        </a:rPr>
                        <a:t>Niet vermeld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100">
                          <a:latin typeface="Calibri"/>
                          <a:ea typeface="Calibri"/>
                          <a:cs typeface="Times New Roman"/>
                        </a:rPr>
                        <a:t>Niet vermeld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100">
                          <a:latin typeface="Calibri"/>
                          <a:ea typeface="Calibri"/>
                          <a:cs typeface="Times New Roman"/>
                        </a:rPr>
                        <a:t>Matig restaurant. Geweldige pizza. Iets wat trage service. Geen alcohol beschikbaar.</a:t>
                      </a:r>
                    </a:p>
                  </a:txBody>
                  <a:tcPr marL="68580" marR="68580" marT="0" marB="0"/>
                </a:tc>
              </a:tr>
              <a:tr h="71333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100">
                          <a:latin typeface="Calibri"/>
                          <a:ea typeface="Calibri"/>
                          <a:cs typeface="Times New Roman"/>
                        </a:rPr>
                        <a:t>"4 corners" coffeeshop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100">
                          <a:latin typeface="Calibri"/>
                          <a:ea typeface="Calibri"/>
                          <a:cs typeface="Times New Roman"/>
                        </a:rPr>
                        <a:t>Egyptisch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100">
                          <a:latin typeface="Calibri"/>
                          <a:ea typeface="Calibri"/>
                          <a:cs typeface="Times New Roman"/>
                        </a:rPr>
                        <a:t>Niet vermeld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100">
                          <a:latin typeface="Calibri"/>
                          <a:ea typeface="Calibri"/>
                          <a:cs typeface="Times New Roman"/>
                        </a:rPr>
                        <a:t>Niet vermeld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100" dirty="0">
                          <a:latin typeface="Calibri"/>
                          <a:ea typeface="Calibri"/>
                          <a:cs typeface="Times New Roman"/>
                        </a:rPr>
                        <a:t>Gemiddelde beoordeling. Arabische gezellige sfeer. 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Onkosten</a:t>
            </a:r>
            <a:endParaRPr lang="nl-BE" dirty="0"/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</p:nvPr>
        </p:nvGraphicFramePr>
        <p:xfrm>
          <a:off x="251520" y="1556792"/>
          <a:ext cx="8686800" cy="4925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En nu nog enkel aftellen…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nl-BE" sz="1100" dirty="0" smtClean="0">
                <a:hlinkClick r:id="rId2"/>
              </a:rPr>
              <a:t>http://www.timeanddate.com/countdown/vacation?iso=20130807T00&amp;p0=53&amp;msg=Egypte%2C+Marsa+Alam</a:t>
            </a:r>
            <a:r>
              <a:rPr lang="nl-BE" sz="1100" dirty="0" smtClean="0"/>
              <a:t> </a:t>
            </a:r>
            <a:endParaRPr lang="nl-BE" sz="11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83900" y="2708920"/>
            <a:ext cx="5280587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 l="15339" t="10988" r="20237" b="5502"/>
          <a:stretch>
            <a:fillRect/>
          </a:stretch>
        </p:blipFill>
        <p:spPr bwMode="auto">
          <a:xfrm rot="20917805">
            <a:off x="238631" y="2346306"/>
            <a:ext cx="3168352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kstvak 5"/>
          <p:cNvSpPr txBox="1"/>
          <p:nvPr/>
        </p:nvSpPr>
        <p:spPr>
          <a:xfrm>
            <a:off x="395536" y="5733256"/>
            <a:ext cx="2880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 smtClean="0">
                <a:solidFill>
                  <a:schemeClr val="bg1"/>
                </a:solidFill>
              </a:rPr>
              <a:t>Groetjes vanuit </a:t>
            </a:r>
            <a:r>
              <a:rPr lang="nl-BE" sz="2400" dirty="0" err="1" smtClean="0">
                <a:solidFill>
                  <a:schemeClr val="bg1"/>
                </a:solidFill>
              </a:rPr>
              <a:t>Marsa</a:t>
            </a:r>
            <a:r>
              <a:rPr lang="nl-BE" sz="2400" dirty="0" smtClean="0">
                <a:solidFill>
                  <a:schemeClr val="bg1"/>
                </a:solidFill>
              </a:rPr>
              <a:t> </a:t>
            </a:r>
            <a:r>
              <a:rPr lang="nl-BE" sz="2400" dirty="0" err="1" smtClean="0">
                <a:solidFill>
                  <a:schemeClr val="bg1"/>
                </a:solidFill>
              </a:rPr>
              <a:t>Alam</a:t>
            </a:r>
            <a:r>
              <a:rPr lang="nl-BE" sz="2400" dirty="0" smtClean="0">
                <a:solidFill>
                  <a:schemeClr val="bg1"/>
                </a:solidFill>
              </a:rPr>
              <a:t>!</a:t>
            </a:r>
            <a:endParaRPr lang="nl-BE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Inhoudstafel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nl-BE" dirty="0" smtClean="0">
                <a:hlinkClick r:id="rId2" action="ppaction://hlinksldjump"/>
              </a:rPr>
              <a:t>Hotel </a:t>
            </a:r>
            <a:endParaRPr lang="nl-BE" dirty="0" smtClean="0"/>
          </a:p>
          <a:p>
            <a:r>
              <a:rPr lang="nl-BE" dirty="0" smtClean="0">
                <a:hlinkClick r:id="rId3" action="ppaction://hlinksldjump"/>
              </a:rPr>
              <a:t>Dag 1</a:t>
            </a:r>
          </a:p>
          <a:p>
            <a:r>
              <a:rPr lang="nl-BE" dirty="0" smtClean="0">
                <a:hlinkClick r:id="rId4" action="ppaction://hlinksldjump"/>
              </a:rPr>
              <a:t>Dag 2 </a:t>
            </a:r>
            <a:endParaRPr lang="nl-BE" dirty="0" smtClean="0"/>
          </a:p>
          <a:p>
            <a:r>
              <a:rPr lang="nl-BE" dirty="0" smtClean="0">
                <a:hlinkClick r:id="rId5" action="ppaction://hlinksldjump"/>
              </a:rPr>
              <a:t>Dag 3 </a:t>
            </a:r>
            <a:endParaRPr lang="nl-BE" dirty="0" smtClean="0"/>
          </a:p>
          <a:p>
            <a:r>
              <a:rPr lang="nl-BE" dirty="0" smtClean="0">
                <a:hlinkClick r:id="rId6" action="ppaction://hlinksldjump"/>
              </a:rPr>
              <a:t>Dag 4 </a:t>
            </a:r>
            <a:endParaRPr lang="nl-BE" dirty="0" smtClean="0"/>
          </a:p>
          <a:p>
            <a:r>
              <a:rPr lang="nl-BE" dirty="0" smtClean="0">
                <a:hlinkClick r:id="rId7" action="ppaction://hlinksldjump"/>
              </a:rPr>
              <a:t>Dag 5</a:t>
            </a:r>
            <a:r>
              <a:rPr lang="nl-BE" dirty="0" smtClean="0">
                <a:hlinkClick r:id="rId7" action="ppaction://hlinksldjump"/>
              </a:rPr>
              <a:t> </a:t>
            </a:r>
            <a:endParaRPr lang="nl-BE" dirty="0" smtClean="0"/>
          </a:p>
          <a:p>
            <a:endParaRPr lang="nl-BE" dirty="0" smtClean="0"/>
          </a:p>
        </p:txBody>
      </p:sp>
      <p:sp>
        <p:nvSpPr>
          <p:cNvPr id="7" name="Tijdelijke aanduiding voor inhoud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nl-BE" dirty="0" smtClean="0">
                <a:hlinkClick r:id="rId8" action="ppaction://hlinksldjump"/>
              </a:rPr>
              <a:t>Dag 6</a:t>
            </a:r>
            <a:endParaRPr lang="nl-BE" dirty="0" smtClean="0"/>
          </a:p>
          <a:p>
            <a:r>
              <a:rPr lang="nl-BE" dirty="0" smtClean="0">
                <a:hlinkClick r:id="rId8" action="ppaction://hlinksldjump"/>
              </a:rPr>
              <a:t>Dag 7</a:t>
            </a:r>
            <a:endParaRPr lang="nl-BE" dirty="0" smtClean="0"/>
          </a:p>
          <a:p>
            <a:r>
              <a:rPr lang="nl-BE" dirty="0" smtClean="0">
                <a:hlinkClick r:id="rId9" action="ppaction://hlinksldjump"/>
              </a:rPr>
              <a:t>Eetgelegenheden</a:t>
            </a:r>
            <a:endParaRPr lang="nl-BE" dirty="0" smtClean="0"/>
          </a:p>
          <a:p>
            <a:r>
              <a:rPr lang="nl-BE" dirty="0" smtClean="0">
                <a:hlinkClick r:id="rId10" action="ppaction://hlinksldjump"/>
              </a:rPr>
              <a:t>Onkosten</a:t>
            </a:r>
            <a:endParaRPr lang="nl-BE" dirty="0" smtClean="0"/>
          </a:p>
          <a:p>
            <a:r>
              <a:rPr lang="nl-BE" dirty="0" smtClean="0">
                <a:hlinkClick r:id="rId11" action="ppaction://hlinksldjump"/>
              </a:rPr>
              <a:t>Aftellen…</a:t>
            </a:r>
            <a:endParaRPr lang="nl-BE" dirty="0" smtClean="0"/>
          </a:p>
          <a:p>
            <a:endParaRPr lang="nl-BE" dirty="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Marina </a:t>
            </a:r>
            <a:r>
              <a:rPr lang="nl-BE" dirty="0" err="1" smtClean="0"/>
              <a:t>Lodge</a:t>
            </a:r>
            <a:r>
              <a:rPr lang="nl-BE" dirty="0" smtClean="0"/>
              <a:t> Hotel</a:t>
            </a:r>
            <a:endParaRPr lang="nl-BE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051720" y="2132856"/>
            <a:ext cx="684455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013681">
            <a:off x="190860" y="1722759"/>
            <a:ext cx="3906105" cy="258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kstvak 6"/>
          <p:cNvSpPr txBox="1"/>
          <p:nvPr/>
        </p:nvSpPr>
        <p:spPr>
          <a:xfrm>
            <a:off x="5580112" y="1268760"/>
            <a:ext cx="2284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07/08/’13 – 14/08/’13</a:t>
            </a:r>
            <a:endParaRPr lang="nl-BE" dirty="0"/>
          </a:p>
        </p:txBody>
      </p:sp>
    </p:spTree>
    <p:custDataLst>
      <p:tags r:id="rId1"/>
    </p:custData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Dag 1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sz="2000" dirty="0" smtClean="0"/>
              <a:t>Aankomen, op het gemak uitpakken en daarna wat genieten in de zwembaden van het hotel.</a:t>
            </a:r>
          </a:p>
          <a:p>
            <a:r>
              <a:rPr lang="nl-BE" sz="2000" dirty="0"/>
              <a:t>Er zijn 2 </a:t>
            </a:r>
            <a:r>
              <a:rPr lang="nl-BE" sz="2000" dirty="0" smtClean="0"/>
              <a:t>openluchtzwembaden</a:t>
            </a:r>
            <a:endParaRPr lang="nl-BE" sz="2000" dirty="0"/>
          </a:p>
          <a:p>
            <a:r>
              <a:rPr lang="nl-BE" sz="2000" dirty="0"/>
              <a:t>Ligstoelen, parasols en handdoeken aan het zwembad (van 07.30 u. tot zonsondergang) zijn er ook gratis verkrijgbaar. </a:t>
            </a:r>
            <a:endParaRPr lang="nl-BE" sz="2000" dirty="0" smtClean="0"/>
          </a:p>
          <a:p>
            <a:endParaRPr lang="nl-BE" sz="1600" dirty="0"/>
          </a:p>
          <a:p>
            <a:endParaRPr lang="nl-BE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3356992"/>
            <a:ext cx="4956819" cy="3277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Dag 2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Het dorpje </a:t>
            </a:r>
            <a:r>
              <a:rPr lang="nl-BE" dirty="0" err="1" smtClean="0"/>
              <a:t>Marsa</a:t>
            </a:r>
            <a:r>
              <a:rPr lang="nl-BE" dirty="0" smtClean="0"/>
              <a:t> </a:t>
            </a:r>
            <a:r>
              <a:rPr lang="nl-BE" dirty="0" err="1" smtClean="0"/>
              <a:t>Alam</a:t>
            </a:r>
            <a:r>
              <a:rPr lang="nl-BE" dirty="0" smtClean="0"/>
              <a:t> verkennen</a:t>
            </a:r>
          </a:p>
          <a:p>
            <a:pPr>
              <a:buNone/>
            </a:pPr>
            <a:endParaRPr lang="nl-BE" sz="1200" dirty="0" smtClean="0"/>
          </a:p>
          <a:p>
            <a:pPr>
              <a:buNone/>
            </a:pPr>
            <a:endParaRPr lang="nl-BE" sz="1200" dirty="0"/>
          </a:p>
          <a:p>
            <a:pPr>
              <a:buNone/>
            </a:pPr>
            <a:endParaRPr lang="nl-BE" sz="1200" dirty="0"/>
          </a:p>
        </p:txBody>
      </p:sp>
      <p:pic>
        <p:nvPicPr>
          <p:cNvPr id="6" name="Afbeelding 5" descr="asset.159b8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348880"/>
            <a:ext cx="5604115" cy="4203086"/>
          </a:xfrm>
          <a:prstGeom prst="rect">
            <a:avLst/>
          </a:prstGeom>
        </p:spPr>
      </p:pic>
      <p:pic>
        <p:nvPicPr>
          <p:cNvPr id="7" name="Afbeelding 6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4168" y="2348880"/>
            <a:ext cx="2940340" cy="2648955"/>
          </a:xfrm>
          <a:prstGeom prst="rect">
            <a:avLst/>
          </a:prstGeom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Dag 3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 dirty="0"/>
              <a:t>Snorkelen, €</a:t>
            </a:r>
            <a:r>
              <a:rPr lang="nl-BE" dirty="0" smtClean="0"/>
              <a:t>58</a:t>
            </a:r>
          </a:p>
          <a:p>
            <a:pPr>
              <a:buNone/>
            </a:pPr>
            <a:r>
              <a:rPr lang="nl-BE" sz="1200" u="sng" dirty="0" smtClean="0">
                <a:hlinkClick r:id="rId3"/>
              </a:rPr>
              <a:t>http</a:t>
            </a:r>
            <a:r>
              <a:rPr lang="nl-BE" sz="1200" u="sng" dirty="0">
                <a:hlinkClick r:id="rId3"/>
              </a:rPr>
              <a:t>://www.memphistours.com/Egypt/Excursions/Marsa-Alam-Day-Tours/Day-Trip-to-Luxor-from-Marsa-Alam</a:t>
            </a:r>
            <a:r>
              <a:rPr lang="nl-BE" sz="1200" dirty="0"/>
              <a:t> </a:t>
            </a:r>
          </a:p>
          <a:p>
            <a:pPr lvl="0">
              <a:buNone/>
            </a:pPr>
            <a:endParaRPr lang="nl-BE" dirty="0"/>
          </a:p>
          <a:p>
            <a:pPr>
              <a:buNone/>
            </a:pPr>
            <a:endParaRPr lang="nl-BE" dirty="0" smtClean="0"/>
          </a:p>
        </p:txBody>
      </p:sp>
      <p:pic>
        <p:nvPicPr>
          <p:cNvPr id="4" name="Afbeelding 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2564904"/>
            <a:ext cx="5510676" cy="3943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Dag 4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Desert Dinner, Camel &amp; Quad Bike Safari from </a:t>
            </a:r>
            <a:r>
              <a:rPr lang="en-US" dirty="0" err="1"/>
              <a:t>Marsa</a:t>
            </a:r>
            <a:r>
              <a:rPr lang="en-US" dirty="0"/>
              <a:t> </a:t>
            </a:r>
            <a:r>
              <a:rPr lang="en-US" dirty="0" err="1"/>
              <a:t>Alam</a:t>
            </a:r>
            <a:r>
              <a:rPr lang="en-US" dirty="0"/>
              <a:t>, € </a:t>
            </a:r>
            <a:r>
              <a:rPr lang="en-US" dirty="0" smtClean="0"/>
              <a:t>195</a:t>
            </a:r>
            <a:endParaRPr lang="nl-BE" dirty="0"/>
          </a:p>
          <a:p>
            <a:pPr>
              <a:buNone/>
            </a:pPr>
            <a:r>
              <a:rPr lang="en-US" sz="1200" u="sng" dirty="0">
                <a:hlinkClick r:id="rId3"/>
              </a:rPr>
              <a:t>http://www.getyourguide.com/marsa-alam-l422/desert-dinner-camel-quad-bike-safari-from-marsa-alam-t22924/</a:t>
            </a:r>
            <a:r>
              <a:rPr lang="en-US" sz="1200" dirty="0"/>
              <a:t> </a:t>
            </a:r>
            <a:endParaRPr lang="nl-BE" sz="1200" dirty="0"/>
          </a:p>
          <a:p>
            <a:pPr>
              <a:buNone/>
            </a:pPr>
            <a:endParaRPr lang="nl-BE" dirty="0"/>
          </a:p>
        </p:txBody>
      </p:sp>
      <p:pic>
        <p:nvPicPr>
          <p:cNvPr id="4" name="Afbeelding 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3068960"/>
            <a:ext cx="4398243" cy="357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Dag 5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 dirty="0"/>
              <a:t>Tour naar </a:t>
            </a:r>
            <a:r>
              <a:rPr lang="nl-BE" dirty="0" err="1"/>
              <a:t>Edfu</a:t>
            </a:r>
            <a:r>
              <a:rPr lang="nl-BE" dirty="0"/>
              <a:t> en Kom </a:t>
            </a:r>
            <a:r>
              <a:rPr lang="nl-BE" dirty="0" err="1"/>
              <a:t>Ombo</a:t>
            </a:r>
            <a:r>
              <a:rPr lang="nl-BE" dirty="0"/>
              <a:t>, 1dag, €222</a:t>
            </a:r>
          </a:p>
          <a:p>
            <a:pPr>
              <a:buNone/>
            </a:pPr>
            <a:r>
              <a:rPr lang="nl-BE" sz="1200" u="sng" dirty="0">
                <a:hlinkClick r:id="rId3"/>
              </a:rPr>
              <a:t>http://www.memphistours.com/Egypt/Excursions/Marsa-Alam-Day-Tours/Overday-from-Marsa-Alam-to-Edfu-Kom-Ombo</a:t>
            </a:r>
            <a:r>
              <a:rPr lang="nl-BE" sz="1200" dirty="0"/>
              <a:t> </a:t>
            </a:r>
          </a:p>
          <a:p>
            <a:pPr>
              <a:buNone/>
            </a:pPr>
            <a:endParaRPr lang="nl-BE" dirty="0"/>
          </a:p>
        </p:txBody>
      </p:sp>
      <p:pic>
        <p:nvPicPr>
          <p:cNvPr id="4" name="Afbeelding 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2492896"/>
            <a:ext cx="4492327" cy="4161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Dag 6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Dagje naar de Rode Zee</a:t>
            </a:r>
          </a:p>
          <a:p>
            <a:endParaRPr lang="nl-BE" dirty="0"/>
          </a:p>
        </p:txBody>
      </p:sp>
      <p:pic>
        <p:nvPicPr>
          <p:cNvPr id="5" name="Afbeelding 4" descr="RodeZeeEgypte_MarsaAlam_7129_5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2492896"/>
            <a:ext cx="6017146" cy="399538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3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3|3.2|1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.8|4|2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2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2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7|0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heme/theme1.xml><?xml version="1.0" encoding="utf-8"?>
<a:theme xmlns:a="http://schemas.openxmlformats.org/drawingml/2006/main" name="Office-thema">
  <a:themeElements>
    <a:clrScheme name="Aangepas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BD5B5"/>
      </a:hlink>
      <a:folHlink>
        <a:srgbClr val="974806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319</Words>
  <Application>Microsoft Office PowerPoint</Application>
  <PresentationFormat>Diavoorstelling (4:3)</PresentationFormat>
  <Paragraphs>79</Paragraphs>
  <Slides>13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4" baseType="lpstr">
      <vt:lpstr>Office-thema</vt:lpstr>
      <vt:lpstr>Marsa Alam, Egypte</vt:lpstr>
      <vt:lpstr>Inhoudstafel</vt:lpstr>
      <vt:lpstr>Marina Lodge Hotel</vt:lpstr>
      <vt:lpstr>Dag 1</vt:lpstr>
      <vt:lpstr>Dag 2</vt:lpstr>
      <vt:lpstr>Dag 3</vt:lpstr>
      <vt:lpstr>Dag 4</vt:lpstr>
      <vt:lpstr>Dag 5</vt:lpstr>
      <vt:lpstr>Dag 6</vt:lpstr>
      <vt:lpstr>Dag 7</vt:lpstr>
      <vt:lpstr>Eetgelegenheid in de buurt </vt:lpstr>
      <vt:lpstr>Onkosten</vt:lpstr>
      <vt:lpstr>En nu nog enkel aftellen…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Marsa Alam, Egypte</dc:title>
  <dc:creator>Eva Janssens</dc:creator>
  <cp:lastModifiedBy>Eva Janssens</cp:lastModifiedBy>
  <cp:revision>17</cp:revision>
  <dcterms:created xsi:type="dcterms:W3CDTF">2013-01-27T18:39:57Z</dcterms:created>
  <dcterms:modified xsi:type="dcterms:W3CDTF">2013-02-09T13:38:52Z</dcterms:modified>
</cp:coreProperties>
</file>