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300" r:id="rId9"/>
    <p:sldId id="301" r:id="rId10"/>
    <p:sldId id="283" r:id="rId11"/>
    <p:sldId id="328" r:id="rId12"/>
    <p:sldId id="303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kjb70" initials="mk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8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0" autoAdjust="0"/>
    <p:restoredTop sz="92593" autoAdjust="0"/>
  </p:normalViewPr>
  <p:slideViewPr>
    <p:cSldViewPr>
      <p:cViewPr>
        <p:scale>
          <a:sx n="76" d="100"/>
          <a:sy n="76" d="100"/>
        </p:scale>
        <p:origin x="-109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0EE7-3EFE-486B-A241-191557F86B83}" type="datetimeFigureOut">
              <a:rPr lang="nl-BE" smtClean="0"/>
              <a:pPr/>
              <a:t>18/06/2011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BE" dirty="0" smtClean="0"/>
              <a:t>PP. Latijn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7F59B-304B-4914-ADAD-E31BF2618A95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070F2-B14F-4BB3-9F43-0C7FEBAE7C21}" type="datetimeFigureOut">
              <a:rPr lang="nl-BE" smtClean="0"/>
              <a:pPr/>
              <a:t>18/06/2011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BE" dirty="0" smtClean="0"/>
              <a:t>PP. Latijn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0DC49-C0CC-4129-BCC4-72E323D43E31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PP. Latijn</a:t>
            </a:r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dirty="0" smtClean="0"/>
              <a:t>PP. Latijn</a:t>
            </a:r>
            <a:endParaRPr lang="nl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E29C-830B-4723-B797-034FA6CD52DF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0079-8A35-49AB-A608-327226CF8E1F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1213-719E-4D56-A22C-3C2E66C19157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A7F6-1AAD-4850-84DE-DACFB61C452E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B9FA-0EBC-45B2-B5AA-D929561CAC54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3F8-B4DB-41DD-A1D9-AAF313295A8D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FA57-F1CF-484E-A82A-053D0D77BF9D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CB59-F34C-4805-8E89-7FDFB7B2884E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D1C-7B7B-4C67-92F9-CC11BAAA1DD8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46C4-AF4E-402E-B033-0E57B95172D3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F666-3589-4FB2-B7A6-217A92AE8990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515F-BCB9-4352-BF23-DF07C71AC88A}" type="datetime1">
              <a:rPr lang="nl-NL" smtClean="0"/>
              <a:pPr/>
              <a:t>18-6-2011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ige toelichting 4"/>
          <p:cNvSpPr/>
          <p:nvPr/>
        </p:nvSpPr>
        <p:spPr>
          <a:xfrm rot="1780439">
            <a:off x="3469667" y="1134852"/>
            <a:ext cx="5328592" cy="2808312"/>
          </a:xfrm>
          <a:prstGeom prst="wedgeRectCallout">
            <a:avLst>
              <a:gd name="adj1" fmla="val -65141"/>
              <a:gd name="adj2" fmla="val 85813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 rot="1656421">
            <a:off x="3438491" y="1074297"/>
            <a:ext cx="5688632" cy="30469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nl-BE" sz="9600" b="1" dirty="0" smtClean="0"/>
              <a:t>VOC</a:t>
            </a:r>
          </a:p>
          <a:p>
            <a:pPr algn="ctr"/>
            <a:r>
              <a:rPr lang="nl-BE" sz="9600" b="1" dirty="0" smtClean="0"/>
              <a:t>294-…</a:t>
            </a:r>
            <a:endParaRPr lang="nl-BE" sz="9600" b="1" dirty="0"/>
          </a:p>
        </p:txBody>
      </p:sp>
      <p:sp>
        <p:nvSpPr>
          <p:cNvPr id="7" name="Lachebekje 6"/>
          <p:cNvSpPr/>
          <p:nvPr/>
        </p:nvSpPr>
        <p:spPr>
          <a:xfrm>
            <a:off x="539552" y="1844824"/>
            <a:ext cx="1440160" cy="1296144"/>
          </a:xfrm>
          <a:prstGeom prst="smileyFace">
            <a:avLst>
              <a:gd name="adj" fmla="val 46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6948264" y="0"/>
            <a:ext cx="2195736" cy="764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>
            <a:hlinkClick r:id="rId2" action="ppaction://hlinksldjump"/>
          </p:cNvPr>
          <p:cNvSpPr txBox="1"/>
          <p:nvPr/>
        </p:nvSpPr>
        <p:spPr>
          <a:xfrm>
            <a:off x="7236296" y="35332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 smtClean="0">
                <a:hlinkClick r:id="" action="ppaction://hlinkshowjump?jump=endshow"/>
              </a:rPr>
              <a:t>Diavoorstelling </a:t>
            </a:r>
            <a:r>
              <a:rPr lang="nl-BE" sz="2000" b="1" dirty="0" err="1" smtClean="0">
                <a:hlinkClick r:id="" action="ppaction://hlinkshowjump?jump=endshow"/>
              </a:rPr>
              <a:t>beïndigen</a:t>
            </a:r>
            <a:endParaRPr lang="nl-BE" sz="2000" b="1" dirty="0"/>
          </a:p>
        </p:txBody>
      </p:sp>
      <p:sp>
        <p:nvSpPr>
          <p:cNvPr id="13" name="Rechthoek 12"/>
          <p:cNvSpPr/>
          <p:nvPr/>
        </p:nvSpPr>
        <p:spPr>
          <a:xfrm>
            <a:off x="179512" y="40050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b="1" dirty="0" smtClean="0">
                <a:hlinkClick r:id="rId3" action="ppaction://hlinksldjump"/>
              </a:rPr>
              <a:t>Geef 1</a:t>
            </a:r>
            <a:r>
              <a:rPr lang="nl-BE" b="1" baseline="30000" dirty="0" smtClean="0">
                <a:hlinkClick r:id="rId3" action="ppaction://hlinksldjump"/>
              </a:rPr>
              <a:t>e</a:t>
            </a:r>
            <a:r>
              <a:rPr lang="nl-BE" b="1" dirty="0" smtClean="0">
                <a:hlinkClick r:id="rId3" action="ppaction://hlinksldjump"/>
              </a:rPr>
              <a:t> persoon enk. En de vertaling</a:t>
            </a:r>
            <a:endParaRPr lang="nl-BE" b="1" dirty="0" smtClean="0"/>
          </a:p>
          <a:p>
            <a:r>
              <a:rPr lang="nl-BE" b="1" dirty="0" smtClean="0">
                <a:hlinkClick r:id="rId4" action="ppaction://hlinksldjump"/>
              </a:rPr>
              <a:t>Geef 1</a:t>
            </a:r>
            <a:r>
              <a:rPr lang="nl-BE" b="1" baseline="30000" dirty="0" smtClean="0">
                <a:hlinkClick r:id="rId4" action="ppaction://hlinksldjump"/>
              </a:rPr>
              <a:t>e</a:t>
            </a:r>
            <a:r>
              <a:rPr lang="nl-BE" b="1" dirty="0" smtClean="0">
                <a:hlinkClick r:id="rId4" action="ppaction://hlinksldjump"/>
              </a:rPr>
              <a:t> persoon enk. En de vertaling</a:t>
            </a:r>
            <a:endParaRPr lang="nl-BE" b="1" dirty="0" smtClean="0"/>
          </a:p>
          <a:p>
            <a:r>
              <a:rPr lang="nl-BE" b="1" dirty="0" smtClean="0">
                <a:hlinkClick r:id="rId5" action="ppaction://hlinksldjump"/>
              </a:rPr>
              <a:t>Geef 1</a:t>
            </a:r>
            <a:r>
              <a:rPr lang="nl-BE" b="1" baseline="30000" dirty="0" smtClean="0">
                <a:hlinkClick r:id="rId5" action="ppaction://hlinksldjump"/>
              </a:rPr>
              <a:t>e</a:t>
            </a:r>
            <a:r>
              <a:rPr lang="nl-BE" b="1" dirty="0" smtClean="0">
                <a:hlinkClick r:id="rId5" action="ppaction://hlinksldjump"/>
              </a:rPr>
              <a:t> persoon enk. En de vertaling</a:t>
            </a:r>
            <a:endParaRPr lang="nl-BE" b="1" dirty="0" smtClean="0"/>
          </a:p>
          <a:p>
            <a:r>
              <a:rPr lang="nl-BE" b="1" dirty="0" smtClean="0">
                <a:hlinkClick r:id="rId6" action="ppaction://hlinksldjump"/>
              </a:rPr>
              <a:t>Geef de genitief, het geslacht en de vertaling</a:t>
            </a:r>
            <a:endParaRPr lang="nl-BE" b="1" dirty="0" smtClean="0"/>
          </a:p>
          <a:p>
            <a:r>
              <a:rPr lang="nl-BE" b="1" dirty="0" smtClean="0">
                <a:hlinkClick r:id="rId7" action="ppaction://hlinksldjump"/>
              </a:rPr>
              <a:t>Geef de genitief, het geslacht en de vertaling</a:t>
            </a:r>
            <a:endParaRPr lang="nl-BE" b="1" dirty="0" smtClean="0"/>
          </a:p>
          <a:p>
            <a:r>
              <a:rPr lang="nl-BE" b="1" dirty="0" smtClean="0">
                <a:hlinkClick r:id="rId8" action="ppaction://hlinksldjump"/>
              </a:rPr>
              <a:t>Geef de genitief, het geslacht en de vertaling</a:t>
            </a:r>
            <a:endParaRPr lang="nl-BE" b="1" dirty="0" smtClean="0"/>
          </a:p>
          <a:p>
            <a:r>
              <a:rPr lang="nl-BE" b="1" dirty="0" smtClean="0">
                <a:hlinkClick r:id="rId9" action="ppaction://hlinksldjump"/>
              </a:rPr>
              <a:t>VOC zoals in het boek</a:t>
            </a:r>
            <a:endParaRPr lang="nl-BE" b="1" dirty="0" smtClean="0"/>
          </a:p>
          <a:p>
            <a:r>
              <a:rPr lang="nl-BE" b="1" dirty="0" smtClean="0">
                <a:hlinkClick r:id="rId10" action="ppaction://hlinksldjump"/>
              </a:rPr>
              <a:t>VOC (bijna alles) </a:t>
            </a:r>
            <a:r>
              <a:rPr lang="nl-BE" b="1" dirty="0" err="1" smtClean="0">
                <a:hlinkClick r:id="rId10" action="ppaction://hlinksldjump"/>
              </a:rPr>
              <a:t>nrs</a:t>
            </a:r>
            <a:r>
              <a:rPr lang="nl-BE" b="1" dirty="0" smtClean="0">
                <a:hlinkClick r:id="rId10" action="ppaction://hlinksldjump"/>
              </a:rPr>
              <a:t>. 294-394</a:t>
            </a:r>
            <a:endParaRPr lang="nl-BE" b="1" dirty="0" smtClean="0"/>
          </a:p>
          <a:p>
            <a:r>
              <a:rPr lang="nl-BE" b="1" dirty="0" smtClean="0">
                <a:hlinkClick r:id="rId11" action="ppaction://hlinksldjump"/>
              </a:rPr>
              <a:t>Moeilijke woorden</a:t>
            </a:r>
            <a:endParaRPr lang="nl-BE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err="1" smtClean="0"/>
              <a:t>Voc</a:t>
            </a:r>
            <a:r>
              <a:rPr lang="nl-BE" sz="3200" b="1" u="sng" dirty="0" smtClean="0"/>
              <a:t> zoals in het boek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2"/>
            <a:ext cx="26642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506. Cor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507. Genus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508. </a:t>
            </a:r>
            <a:r>
              <a:rPr lang="nl-BE" dirty="0" err="1" smtClean="0">
                <a:solidFill>
                  <a:srgbClr val="FF0000"/>
                </a:solidFill>
              </a:rPr>
              <a:t>Pectus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509. </a:t>
            </a:r>
            <a:r>
              <a:rPr lang="nl-BE" dirty="0" err="1" smtClean="0"/>
              <a:t>Pondus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510. </a:t>
            </a:r>
            <a:r>
              <a:rPr lang="nl-BE" dirty="0" err="1" smtClean="0">
                <a:solidFill>
                  <a:srgbClr val="FF0000"/>
                </a:solidFill>
              </a:rPr>
              <a:t>Scelus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511. </a:t>
            </a:r>
            <a:r>
              <a:rPr lang="nl-BE" dirty="0" err="1" smtClean="0"/>
              <a:t>Quidquid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512. </a:t>
            </a:r>
            <a:r>
              <a:rPr lang="nl-BE" dirty="0" err="1" smtClean="0">
                <a:solidFill>
                  <a:srgbClr val="FF0000"/>
                </a:solidFill>
              </a:rPr>
              <a:t>Miles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513. </a:t>
            </a:r>
            <a:r>
              <a:rPr lang="nl-BE" dirty="0" err="1" smtClean="0"/>
              <a:t>Pax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514. Vis</a:t>
            </a:r>
          </a:p>
          <a:p>
            <a:pPr marL="342900" indent="-342900"/>
            <a:r>
              <a:rPr lang="nl-BE" dirty="0" smtClean="0">
                <a:solidFill>
                  <a:srgbClr val="FF0000"/>
                </a:solidFill>
              </a:rPr>
              <a:t>Geef: abl.+acc.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515. </a:t>
            </a:r>
            <a:r>
              <a:rPr lang="nl-BE" dirty="0" err="1" smtClean="0"/>
              <a:t>Iter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516. </a:t>
            </a:r>
            <a:r>
              <a:rPr lang="nl-BE" dirty="0" err="1" smtClean="0">
                <a:solidFill>
                  <a:srgbClr val="FF0000"/>
                </a:solidFill>
              </a:rPr>
              <a:t>brevis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558. </a:t>
            </a:r>
            <a:r>
              <a:rPr lang="nl-BE" dirty="0" err="1" smtClean="0"/>
              <a:t>audacia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559. </a:t>
            </a:r>
            <a:r>
              <a:rPr lang="nl-BE" dirty="0" err="1" smtClean="0">
                <a:solidFill>
                  <a:srgbClr val="FF0000"/>
                </a:solidFill>
              </a:rPr>
              <a:t>injuria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560. </a:t>
            </a:r>
            <a:r>
              <a:rPr lang="nl-BE" dirty="0" err="1" smtClean="0"/>
              <a:t>laetitia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561. </a:t>
            </a:r>
            <a:r>
              <a:rPr lang="nl-BE" dirty="0" err="1" smtClean="0">
                <a:solidFill>
                  <a:srgbClr val="FF0000"/>
                </a:solidFill>
              </a:rPr>
              <a:t>potentia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562. </a:t>
            </a:r>
            <a:r>
              <a:rPr lang="nl-BE" dirty="0" err="1" smtClean="0"/>
              <a:t>saevitia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563. </a:t>
            </a:r>
            <a:r>
              <a:rPr lang="nl-BE" dirty="0" err="1" smtClean="0">
                <a:solidFill>
                  <a:srgbClr val="FF0000"/>
                </a:solidFill>
              </a:rPr>
              <a:t>sapientia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564. </a:t>
            </a:r>
            <a:r>
              <a:rPr lang="nl-BE" dirty="0" err="1" smtClean="0"/>
              <a:t>amicitia</a:t>
            </a:r>
            <a:endParaRPr lang="nl-BE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1979712" y="476672"/>
            <a:ext cx="2160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cordis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generis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pectoris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ponderis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sceleris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.../…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militis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pacis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(abl.: </a:t>
            </a:r>
            <a:r>
              <a:rPr lang="nl-BE" dirty="0" err="1" smtClean="0">
                <a:solidFill>
                  <a:srgbClr val="FF0000"/>
                </a:solidFill>
              </a:rPr>
              <a:t>vi</a:t>
            </a:r>
            <a:r>
              <a:rPr lang="nl-BE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(acc.: vim)</a:t>
            </a:r>
          </a:p>
          <a:p>
            <a:r>
              <a:rPr lang="nl-BE" dirty="0" err="1" smtClean="0"/>
              <a:t>itineris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Brevis</a:t>
            </a:r>
            <a:endParaRPr lang="nl-BE" dirty="0" smtClean="0">
              <a:solidFill>
                <a:srgbClr val="FF0000"/>
              </a:solidFill>
            </a:endParaRPr>
          </a:p>
          <a:p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Audaciae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Injuriae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Laetitiae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Potentiae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Saevitiae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Sapientiae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Amicitia</a:t>
            </a:r>
            <a:r>
              <a:rPr lang="nl-BE" dirty="0" smtClean="0"/>
              <a:t>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851920" y="476672"/>
            <a:ext cx="1728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Breve</a:t>
            </a:r>
          </a:p>
          <a:p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148064" y="476677"/>
            <a:ext cx="3995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hart</a:t>
            </a:r>
          </a:p>
          <a:p>
            <a:r>
              <a:rPr lang="nl-BE" dirty="0" smtClean="0"/>
              <a:t>Afkomst, geslacht, soort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borst</a:t>
            </a:r>
          </a:p>
          <a:p>
            <a:r>
              <a:rPr lang="nl-BE" dirty="0" smtClean="0"/>
              <a:t>gewicht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misdaad</a:t>
            </a:r>
          </a:p>
          <a:p>
            <a:r>
              <a:rPr lang="nl-BE" dirty="0" smtClean="0"/>
              <a:t>Al wat 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soldaat</a:t>
            </a:r>
          </a:p>
          <a:p>
            <a:r>
              <a:rPr lang="nl-BE" dirty="0" smtClean="0"/>
              <a:t>vrede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Kracht, macht geweld</a:t>
            </a:r>
          </a:p>
          <a:p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Reis, tocht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Kort</a:t>
            </a:r>
          </a:p>
          <a:p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Durf, lef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Onrecht, belediging</a:t>
            </a:r>
          </a:p>
          <a:p>
            <a:r>
              <a:rPr lang="nl-BE" dirty="0" smtClean="0"/>
              <a:t>Vrolijkheid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Macht, invloed</a:t>
            </a:r>
          </a:p>
          <a:p>
            <a:r>
              <a:rPr lang="nl-BE" dirty="0" smtClean="0"/>
              <a:t>Wreedheid, razernij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Wijsheid </a:t>
            </a:r>
          </a:p>
          <a:p>
            <a:r>
              <a:rPr lang="nl-BE" dirty="0" smtClean="0"/>
              <a:t>vriendschap</a:t>
            </a:r>
          </a:p>
        </p:txBody>
      </p:sp>
      <p:cxnSp>
        <p:nvCxnSpPr>
          <p:cNvPr id="8" name="Rechte verbindingslijn 7"/>
          <p:cNvCxnSpPr/>
          <p:nvPr/>
        </p:nvCxnSpPr>
        <p:spPr>
          <a:xfrm rot="5400000">
            <a:off x="-1210952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rot="5400000">
            <a:off x="661256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rot="16200000" flipH="1">
            <a:off x="1957400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21" name="Tekstvak 20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4" name="Rechthoek 13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2" action="ppaction://hlinksldjump"/>
              </a:rPr>
              <a:t>Terug naar inhoud</a:t>
            </a:r>
            <a:endParaRPr lang="nl-BE" dirty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0" y="4293096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VOC zoals in het boek: deel 2</a:t>
            </a:r>
            <a:endParaRPr lang="nl-NL" sz="3200" b="1" u="sng" dirty="0"/>
          </a:p>
        </p:txBody>
      </p:sp>
      <p:sp>
        <p:nvSpPr>
          <p:cNvPr id="4" name="Tekstvak 3"/>
          <p:cNvSpPr txBox="1"/>
          <p:nvPr/>
        </p:nvSpPr>
        <p:spPr>
          <a:xfrm>
            <a:off x="0" y="476672"/>
            <a:ext cx="2555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565. </a:t>
            </a:r>
            <a:r>
              <a:rPr lang="nl-BE" dirty="0" err="1" smtClean="0">
                <a:solidFill>
                  <a:srgbClr val="FF0000"/>
                </a:solidFill>
              </a:rPr>
              <a:t>Altudido</a:t>
            </a:r>
            <a:endParaRPr lang="nl-BE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566. </a:t>
            </a:r>
            <a:r>
              <a:rPr lang="nl-BE" dirty="0" err="1" smtClean="0"/>
              <a:t>Celeritas</a:t>
            </a:r>
            <a:endParaRPr lang="nl-BE" dirty="0" smtClean="0"/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567. </a:t>
            </a:r>
            <a:r>
              <a:rPr lang="nl-BE" dirty="0" err="1" smtClean="0">
                <a:solidFill>
                  <a:srgbClr val="FF0000"/>
                </a:solidFill>
              </a:rPr>
              <a:t>Crudelitas</a:t>
            </a:r>
            <a:endParaRPr lang="nl-BE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568. </a:t>
            </a:r>
            <a:r>
              <a:rPr lang="nl-BE" dirty="0" err="1" smtClean="0"/>
              <a:t>Dignitas</a:t>
            </a:r>
            <a:endParaRPr lang="nl-BE" dirty="0" smtClean="0"/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569. </a:t>
            </a:r>
            <a:r>
              <a:rPr lang="nl-BE" dirty="0" err="1" smtClean="0">
                <a:solidFill>
                  <a:srgbClr val="FF0000"/>
                </a:solidFill>
              </a:rPr>
              <a:t>Felicitas</a:t>
            </a:r>
            <a:endParaRPr lang="nl-BE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570. </a:t>
            </a:r>
            <a:r>
              <a:rPr lang="nl-BE" dirty="0" err="1" smtClean="0"/>
              <a:t>Magnitudo</a:t>
            </a:r>
            <a:endParaRPr lang="nl-BE" dirty="0" smtClean="0"/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571. Paupertas</a:t>
            </a:r>
          </a:p>
          <a:p>
            <a:pPr>
              <a:buFont typeface="Wingdings" pitchFamily="2" charset="2"/>
              <a:buChar char="q"/>
            </a:pPr>
            <a:r>
              <a:rPr lang="nl-BE" dirty="0" smtClean="0"/>
              <a:t>572. </a:t>
            </a:r>
            <a:r>
              <a:rPr lang="nl-BE" dirty="0" err="1" smtClean="0"/>
              <a:t>Solitudo</a:t>
            </a:r>
            <a:endParaRPr lang="nl-BE" dirty="0" smtClean="0"/>
          </a:p>
          <a:p>
            <a:pPr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573. </a:t>
            </a:r>
            <a:r>
              <a:rPr lang="nl-BE" dirty="0" err="1" smtClean="0">
                <a:solidFill>
                  <a:srgbClr val="FF0000"/>
                </a:solidFill>
              </a:rPr>
              <a:t>Valetudo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051720" y="476672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rgbClr val="FF0000"/>
                </a:solidFill>
              </a:rPr>
              <a:t>Altitudinis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Celeritatis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Crudelitatis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Dignitatis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Felicitaties</a:t>
            </a:r>
          </a:p>
          <a:p>
            <a:r>
              <a:rPr lang="nl-BE" dirty="0" err="1" smtClean="0"/>
              <a:t>Magnitudinis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Paupertatis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Solitudinis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Valetudinis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851920" y="476672"/>
            <a:ext cx="11521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572000" y="476672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Hoogte, diepte</a:t>
            </a:r>
          </a:p>
          <a:p>
            <a:r>
              <a:rPr lang="nl-BE" dirty="0" smtClean="0"/>
              <a:t>Snelheid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Wreedheid</a:t>
            </a:r>
          </a:p>
          <a:p>
            <a:r>
              <a:rPr lang="nl-BE" dirty="0" smtClean="0"/>
              <a:t>Waardigheid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Succes, geluk</a:t>
            </a:r>
          </a:p>
          <a:p>
            <a:r>
              <a:rPr lang="nl-BE" dirty="0" smtClean="0"/>
              <a:t>Grootte, omvang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Armoede</a:t>
            </a:r>
          </a:p>
          <a:p>
            <a:r>
              <a:rPr lang="nl-BE" dirty="0" smtClean="0"/>
              <a:t>Eenzaamheid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Gezondheidstoestand</a:t>
            </a:r>
            <a:r>
              <a:rPr lang="nl-NL" dirty="0" smtClean="0">
                <a:solidFill>
                  <a:srgbClr val="FF0000"/>
                </a:solidFill>
              </a:rPr>
              <a:t>  </a:t>
            </a:r>
            <a:endParaRPr lang="nl-BE" dirty="0" smtClean="0">
              <a:solidFill>
                <a:srgbClr val="FF0000"/>
              </a:solidFill>
            </a:endParaRPr>
          </a:p>
        </p:txBody>
      </p:sp>
      <p:cxnSp>
        <p:nvCxnSpPr>
          <p:cNvPr id="9" name="Rechte verbindingslijn 8"/>
          <p:cNvCxnSpPr/>
          <p:nvPr/>
        </p:nvCxnSpPr>
        <p:spPr>
          <a:xfrm rot="5400000">
            <a:off x="-1138944" y="3667336"/>
            <a:ext cx="63813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rot="5400000">
            <a:off x="661256" y="3667336"/>
            <a:ext cx="63813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rot="16200000" flipH="1">
            <a:off x="1381336" y="3667336"/>
            <a:ext cx="63813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Moeilijke woorden</a:t>
            </a:r>
            <a:endParaRPr lang="nl-BE" sz="3200" b="1" u="sng" dirty="0"/>
          </a:p>
        </p:txBody>
      </p:sp>
      <p:sp>
        <p:nvSpPr>
          <p:cNvPr id="6" name="Tekstvak 5"/>
          <p:cNvSpPr txBox="1"/>
          <p:nvPr/>
        </p:nvSpPr>
        <p:spPr>
          <a:xfrm>
            <a:off x="179512" y="476672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dubitare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patere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tenere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retinere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morbus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silentium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pauci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Aeger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endParaRPr lang="nl-BE" dirty="0" smtClean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979712" y="476677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dubito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pateo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teneo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retineo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morbi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silentii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paucae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aegra</a:t>
            </a:r>
            <a:endParaRPr lang="nl-BE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3851920" y="476674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pauca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aegrum</a:t>
            </a:r>
            <a:endParaRPr lang="nl-BE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5148064" y="476676"/>
            <a:ext cx="3995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Twijfelen, betwijfelen, aarzelen </a:t>
            </a:r>
          </a:p>
          <a:p>
            <a:r>
              <a:rPr lang="nl-BE" dirty="0" smtClean="0"/>
              <a:t>Openstaan, duidelijk zijn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Houden, vasthouden </a:t>
            </a:r>
          </a:p>
          <a:p>
            <a:r>
              <a:rPr lang="nl-BE" dirty="0" smtClean="0"/>
              <a:t>tegenhouden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ziekte</a:t>
            </a:r>
          </a:p>
          <a:p>
            <a:r>
              <a:rPr lang="nl-BE" dirty="0" smtClean="0"/>
              <a:t>Stilte, stilzwijgen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Weinige(n)</a:t>
            </a:r>
          </a:p>
          <a:p>
            <a:r>
              <a:rPr lang="nl-BE" dirty="0" smtClean="0"/>
              <a:t>ziek</a:t>
            </a:r>
          </a:p>
        </p:txBody>
      </p:sp>
      <p:sp>
        <p:nvSpPr>
          <p:cNvPr id="10" name="Rechthoek 9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2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-1614146" y="1196752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Dit</a:t>
            </a:r>
            <a:endParaRPr lang="nl-N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-1496584" y="2132856"/>
            <a:ext cx="630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B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</a:t>
            </a:r>
            <a:endParaRPr lang="nl-N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420887" y="3068960"/>
            <a:ext cx="2996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BE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 laatste</a:t>
            </a:r>
            <a:endParaRPr lang="nl-N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-2268760" y="4077072"/>
            <a:ext cx="1745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nl-N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ia!!!</a:t>
            </a:r>
            <a:endParaRPr lang="nl-N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-3060848" y="551723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i="1" u="sng" dirty="0" smtClean="0">
                <a:hlinkClick r:id="" action="ppaction://hlinkshowjump?jump=endshow"/>
              </a:rPr>
              <a:t>EINDE</a:t>
            </a:r>
            <a:endParaRPr lang="nl-NL" sz="2400" b="1" i="1" u="sng" dirty="0"/>
          </a:p>
        </p:txBody>
      </p:sp>
      <p:sp>
        <p:nvSpPr>
          <p:cNvPr id="9" name="Tekstvak 8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kstvak 9">
            <a:hlinkClick r:id="" action="ppaction://noaction"/>
          </p:cNvPr>
          <p:cNvSpPr txBox="1"/>
          <p:nvPr/>
        </p:nvSpPr>
        <p:spPr>
          <a:xfrm>
            <a:off x="7236296" y="6453337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" action="ppaction://noaction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93889E-18 C -0.00538 -0.04028 0.00122 -0.07107 0.02657 -0.09537 C 0.03733 -0.10579 0.03091 -0.10047 0.04671 -0.11111 C 0.05313 -0.11528 0.06823 -0.11528 0.06823 -0.11528 C 0.07987 -0.11459 0.09184 -0.11574 0.1033 -0.11297 C 0.10799 -0.11181 0.10834 -0.09514 0.1099 -0.09074 C 0.11355 -0.08148 0.12014 -0.07246 0.125 -0.06412 C 0.12744 -0.05996 0.12935 -0.05533 0.1316 -0.05093 C 0.13264 -0.04861 0.1349 -0.04422 0.1349 -0.04422 C 0.13542 -0.04121 0.13577 -0.03797 0.13664 -0.03519 C 0.13733 -0.03287 0.13941 -0.03125 0.13994 -0.02871 C 0.14306 -0.01389 0.1415 -0.00857 0.14671 0.00463 C 0.14844 0.03194 0.14827 0.05856 0.15504 0.08449 C 0.15834 0.11365 0.15851 0.14097 0.16494 0.16921 C 0.17778 0.36574 0.23039 0.56481 0.33664 0.70694 C 0.39115 0.77986 0.43681 0.82477 0.51494 0.83148 C 0.58594 0.8199 0.67119 0.78657 0.71337 0.70254 C 0.7257 0.67824 0.729 0.65162 0.73664 0.62453 C 0.73716 0.61666 0.73855 0.60833 0.73837 0.60023 C 0.7375 0.54606 0.73698 0.49745 0.71997 0.44907 C 0.71303 0.42916 0.71424 0.42477 0.7 0.42037 C 0.66198 0.42639 0.71007 0.41713 0.675 0.42916 C 0.66407 0.43287 0.64167 0.43796 0.64167 0.43796 C 0.59948 0.43518 0.56407 0.42963 0.52327 0.42245 C 0.49636 0.41157 0.46719 0.39861 0.44671 0.37129 C 0.44167 0.36458 0.43837 0.35578 0.43334 0.34907 C 0.42466 0.3162 0.45539 0.31389 0.47171 0.31134 C 0.50903 0.29213 0.54428 0.30949 0.58004 0.32245 C 0.59775 0.34259 0.61771 0.3574 0.63837 0.37129 C 0.65157 0.37986 0.66164 0.38842 0.67657 0.39143 C 0.68612 0.38912 0.69584 0.38796 0.70504 0.38472 C 0.72066 0.3787 0.725 0.3706 0.73837 0.35995 C 0.75851 0.34398 0.77205 0.33078 0.7849 0.30463 C 0.79323 0.25185 0.76268 0.20532 0.73994 0.16689 C 0.73646 0.16088 0.73073 0.15833 0.72657 0.1537 C 0.70955 0.13426 0.69532 0.11435 0.67327 0.10694 C 0.6566 0.11157 0.64028 0.11574 0.62327 0.11782 C 0.5981 0.11296 0.59219 0.11481 0.57171 0.10254 C 0.5474 0.08773 0.5349 0.06365 0.51823 0.03796 C 0.51459 0.0324 0.5099 0.02801 0.5066 0.02245 C 0.49827 0.0074 0.49653 -0.00486 0.49167 -0.02199 C 0.479 -0.06667 0.47292 -0.11042 0.46823 -0.15764 C 0.46875 -0.17153 0.46858 -0.18565 0.46997 -0.19977 C 0.47153 -0.21644 0.48056 -0.23218 0.48664 -0.2463 C 0.4974 -0.27084 0.50955 -0.29885 0.5316 -0.30648 C 0.5382 -0.30579 0.54497 -0.30602 0.55157 -0.30417 C 0.55521 -0.30301 0.55816 -0.29931 0.56164 -0.29746 C 0.5691 -0.29329 0.57257 -0.29283 0.58004 -0.29074 C 0.58959 -0.28426 0.59619 -0.27848 0.60504 -0.27084 C 0.61077 -0.25903 0.61355 -0.24561 0.61823 -0.23311 C 0.62153 -0.19931 0.62553 -0.16019 0.61337 -0.12871 C 0.60643 -0.11111 0.59167 -0.08287 0.59167 -0.06204 " pathEditMode="relative" ptsTypes="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47 0.01296 C 0.08403 0.00764 0.10868 0.00255 0.13559 -0.00046 C 0.17587 0.00046 0.21632 -0.0037 0.25591 0.00394 C 0.329 0.01829 0.22344 0.00463 0.29584 0.01296 C 0.31476 0.02431 0.33455 0.03542 0.35226 0.0507 C 0.37552 0.07083 0.35625 0.05648 0.37726 0.07732 C 0.38143 0.08148 0.38681 0.0838 0.3908 0.08843 C 0.39948 0.09884 0.40643 0.11227 0.4158 0.12176 C 0.43056 0.13681 0.44358 0.15185 0.45591 0.1706 C 0.45695 0.17431 0.45868 0.17778 0.4592 0.18171 C 0.46077 0.1919 0.4625 0.21296 0.4625 0.21296 C 0.46355 0.23982 0.46111 0.27963 0.47414 0.30394 C 0.49653 0.34653 0.54427 0.37245 0.57917 0.39074 C 0.60747 0.40556 0.63143 0.42662 0.6592 0.44167 C 0.67518 0.45046 0.69063 0.46505 0.7073 0.4706 C 0.73855 0.48079 0.77049 0.48588 0.80243 0.48843 C 0.85087 0.48472 0.85243 0.48472 0.8875 0.475 C 0.90157 0.46713 0.91684 0.46574 0.93091 0.45741 C 0.93716 0.45347 0.94445 0.44815 0.95087 0.44398 C 0.96476 0.43472 0.97587 0.4125 0.9908 0.40625 C 0.99254 0.40394 0.99393 0.40162 0.99566 0.39954 C 1 0.39491 1.0092 0.38611 1.0092 0.38611 C 1.01545 0.37245 1.02118 0.36898 1.02743 0.35509 C 1.02848 0.35278 1.02934 0.35023 1.03091 0.34838 C 1.03386 0.34491 1.0408 0.33958 1.0408 0.33958 C 1.04566 0.3206 1.04792 0.30926 1.0625 0.29954 C 1.06476 0.29815 1.06684 0.2963 1.0691 0.29514 C 1.07223 0.29352 1.07917 0.29074 1.07917 0.29074 C 1.08455 0.28287 1.09289 0.28195 1.10087 0.27963 C 1.14462 0.28125 1.18438 0.28866 1.22743 0.29282 C 1.24289 0.29051 1.25868 0.29005 1.27414 0.28611 C 1.28125 0.28426 1.28559 0.26181 1.28559 0.26181 C 1.28941 0.23889 1.28855 0.22269 1.28559 0.19954 C 1.28386 0.18472 1.28125 0.16921 1.27726 0.15509 C 1.26754 0.12153 1.24914 0.09954 1.2257 0.08403 C 1.22448 0.08333 1.20782 0.07801 1.20417 0.07732 C 1.18473 0.07315 1.16528 0.07037 1.14566 0.0662 C 1.07223 0.06829 1.08351 0.05926 1.0441 0.07732 C 1.03611 0.08796 1.02952 0.09907 1.02084 0.10833 C 1.01493 0.12454 1.00695 0.13889 1.00087 0.15509 C 1 0.15718 0.99809 0.17083 0.9974 0.17292 C 0.99653 0.17732 0.99393 0.18611 0.99393 0.18611 C 0.99219 0.20556 0.98768 0.22338 0.98247 0.24167 C 0.97761 0.25903 0.97535 0.27685 0.96754 0.29282 C 0.96216 0.31945 0.95695 0.34607 0.95243 0.37292 C 0.94861 0.42847 0.95105 0.48588 0.93924 0.53958 C 0.9375 0.55949 0.93351 0.57755 0.93091 0.59722 C 0.92865 0.61482 0.92622 0.63681 0.91424 0.64838 C 0.9066 0.65579 0.90886 0.65046 0.90087 0.65509 C 0.86875 0.67361 0.8941 0.66157 0.879 0.66852 C 0.87066 0.66782 0.86233 0.66782 0.85417 0.6662 C 0.85122 0.66551 0.84861 0.66296 0.84584 0.66181 C 0.83855 0.65857 0.83091 0.65741 0.82414 0.65278 C 0.81476 0.64676 0.80677 0.63912 0.79757 0.63287 C 0.79532 0.62917 0.79323 0.625 0.79063 0.62176 C 0.7849 0.61458 0.77257 0.60185 0.77257 0.60185 C 0.7658 0.5838 0.75747 0.57037 0.7474 0.55509 C 0.74566 0.54907 0.7448 0.54282 0.74254 0.53727 C 0.7408 0.5331 0.73733 0.53032 0.73559 0.52616 C 0.73368 0.52153 0.73368 0.51574 0.73247 0.51065 C 0.73282 0.49352 0.7323 0.47639 0.7342 0.45949 C 0.73455 0.45463 0.74653 0.43681 0.74914 0.43287 C 0.75886 0.4169 0.77084 0.39884 0.77743 0.37963 C 0.7875 0.35023 0.79323 0.31759 0.79896 0.28611 C 0.80261 0.22454 0.79705 0.13982 0.74393 0.12176 C 0.71667 0.13102 0.69063 0.14607 0.66424 0.15949 C 0.6217 0.15486 0.60018 0.15995 0.56736 0.14398 C 0.55486 0.13773 0.5448 0.13241 0.5342 0.12176 C 0.52726 0.11482 0.51424 0.09954 0.51424 0.09954 C 0.51181 0.09306 0.50677 0.08681 0.50747 0.07963 C 0.50834 0.06991 0.5092 0.05949 0.5125 0.0507 C 0.51372 0.04676 0.51789 0.04607 0.52084 0.04398 C 0.5323 0.03542 0.54462 0.0287 0.5573 0.02616 C 0.58594 0.03009 0.60834 0.03634 0.63559 0.03287 C 0.64792 0.02199 0.64271 0.02732 0.65243 0.01736 C 0.65417 0.01366 0.65539 0.00972 0.65747 0.00625 C 0.65938 0.00301 0.66233 0.0007 0.66424 -0.00278 C 0.66615 -0.00671 0.66684 -0.0118 0.6691 -0.01597 C 0.67466 -0.04444 0.63941 -0.02639 0.62726 -0.025 C 0.6224 -0.01829 0.6191 -0.01597 0.6125 -0.01389 C 0.60816 -0.00787 0.6033 -0.00648 0.59757 -0.00278 C 0.59931 -0.0243 0.59688 -0.01667 0.60087 -0.02708 " pathEditMode="relative" ptsTypes="fffffffffffff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43 -0.00069 C 0.17569 0.00047 0.21909 0.0007 0.2658 0.00602 C 0.27812 0.01019 0.2901 0.01575 0.30243 0.01945 C 0.32222 0.02547 0.34201 0.02755 0.36076 0.03936 C 0.39687 0.06158 0.42777 0.08959 0.4592 0.12107 C 0.46319 0.1257 0.47135 0.13959 0.47413 0.14375 C 0.49705 0.17709 0.50868 0.21737 0.52916 0.25232 C 0.55746 0.30139 0.59323 0.3345 0.6342 0.36112 C 0.65347 0.37385 0.64444 0.37269 0.6658 0.3794 C 0.68698 0.38612 0.69635 0.3845 0.72083 0.38612 C 0.75225 0.38334 0.82239 0.38588 0.85243 0.35232 C 0.86736 0.33612 0.88854 0.30186 0.89757 0.28149 C 0.90087 0.27362 0.90347 0.26598 0.90746 0.25926 C 0.91979 0.23889 0.94809 0.21088 0.96076 0.19723 C 0.97066 0.18635 0.97743 0.172 0.98576 0.15926 C 1.00521 0.12987 1.01788 0.09514 1.0375 0.06598 C 1.04201 0.05926 1.04722 0.05348 1.05087 0.04607 C 1.05781 0.03195 1.06909 0.00163 1.06909 0.00186 C 1.07205 -0.01712 1.07274 -0.02731 1.07916 -0.04513 C 1.09271 -0.0831 1.09045 -0.053 1.09913 -0.10763 C 1.10139 -0.12152 1.1059 -0.14976 1.1059 -0.14976 C 1.1033 -0.2037 1.10521 -0.21574 1.09583 -0.25833 C 1.09444 -0.26504 1.09184 -0.28657 1.08923 -0.29398 C 1.08541 -0.30462 1.07743 -0.31736 1.07257 -0.32731 C 1.04896 -0.37453 1.01996 -0.40092 0.97916 -0.41388 C 0.96979 -0.41319 0.96024 -0.41342 0.95087 -0.4118 C 0.94479 -0.41064 0.94323 -0.40555 0.93923 -0.40069 C 0.93177 -0.39166 0.92448 -0.3831 0.9158 -0.37615 C 0.91041 -0.36412 0.90382 -0.35324 0.89913 -0.34074 C 0.89861 -0.33773 0.89826 -0.33472 0.89757 -0.33171 C 0.89652 -0.32731 0.89409 -0.31851 0.89409 -0.31828 C 0.89184 -0.30069 0.89045 -0.2912 0.88923 -0.27407 C 0.88732 -0.24675 0.89444 -0.17824 0.8625 -0.16527 C 0.85468 -0.16226 0.8592 -0.16365 0.84913 -0.16064 C 0.83906 -0.1625 0.82847 -0.16226 0.81909 -0.16736 C 0.78906 -0.18356 0.82899 -0.1655 0.79913 -0.17847 C 0.78264 -0.19421 0.76441 -0.20578 0.74757 -0.2206 C 0.72187 -0.24351 0.74357 -0.23055 0.71909 -0.24282 C 0.69496 -0.2699 0.7283 -0.23472 0.67916 -0.27175 C 0.65972 -0.28657 0.63593 -0.30254 0.61423 -0.30949 C 0.60225 -0.31736 0.58715 -0.31944 0.57413 -0.32291 C 0.55573 -0.3206 0.5375 -0.31875 0.51909 -0.3162 C 0.51527 -0.31574 0.51111 -0.31574 0.50746 -0.31388 C 0.49652 -0.3081 0.49166 -0.29768 0.48246 -0.28958 C 0.46788 -0.25833 0.45833 -0.22615 0.44913 -0.19166 C 0.44514 -0.17662 0.44045 -0.16296 0.4375 -0.14722 C 0.43524 -0.13495 0.4335 -0.12476 0.43246 -0.11226 C 0.43125 -0.09699 0.42916 -0.06736 0.42916 -0.06712 C 0.42968 -0.03703 0.42968 -0.00648 0.4309 0.02385 C 0.43368 0.08959 0.46111 0.14885 0.49583 0.1926 C 0.49965 0.19746 0.51909 0.21945 0.52257 0.22107 C 0.52812 0.225 0.53489 0.22385 0.5408 0.22593 C 0.54757 0.22825 0.55416 0.23195 0.56076 0.23496 C 0.57864 0.23311 0.59652 0.23357 0.61423 0.2301 C 0.62396 0.22871 0.63316 0.21737 0.6408 0.21042 C 0.65659 0.19584 0.66389 0.18635 0.67257 0.16389 C 0.67482 0.14746 0.68055 0.13357 0.68246 0.11713 C 0.68159 0.09792 0.68107 0.06783 0.66909 0.05278 C 0.66562 0.03774 0.66701 0.03264 0.65416 0.02825 C 0.63941 0.03033 0.62864 0.03519 0.61423 0.03936 C 0.61093 0.04167 0.6033 0.04121 0.60416 0.04607 C 0.6059 0.05672 0.6342 0.06713 0.6375 0.06783 C 0.67187 0.0801 0.67656 0.07732 0.7158 0.08149 C 0.79548 0.07917 0.84462 0.07709 0.91423 0.06783 C 0.92413 0.06366 0.9243 0.06482 0.90087 0.05926 C 0.88159 0.05463 0.86198 0.05163 0.84253 0.04815 C 0.66354 0.01621 0.87708 0.05625 0.70746 0.02825 C 0.67135 0.02223 0.59913 0.00834 0.59913 0.00857 C 0.59305 0.00602 0.575 0.00417 0.5809 0.00163 C 0.59618 -0.00509 0.69514 -0.00277 0.69583 -0.00277 " pathEditMode="relative" rAng="0" ptsTypes="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" y="-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39 0.06875 C 0.05416 -0.15162 0.27934 -0.34237 0.5809 -0.35533 C 0.86961 -0.37176 1.13958 -0.22431 1.15729 -0.00996 C 1.18038 0.18703 0.99097 0.37152 0.72013 0.38472 C 0.47309 0.39467 0.23854 0.27291 0.22048 0.08865 C 0.2026 -0.07917 0.36059 -0.23727 0.58975 -0.25047 C 0.80173 -0.25996 1.00034 -0.15787 1.01354 -0.00348 C 1.02691 0.13472 0.90104 0.26921 0.71163 0.27638 C 0.54045 0.28564 0.37864 0.20694 0.36441 0.08194 C 0.35573 -0.02987 0.45052 -0.13843 0.59913 -0.14468 C 0.72986 -0.15162 0.86024 -0.09213 0.86961 0.00324 C 0.87829 0.08541 0.81093 0.16412 0.70243 0.17129 C 0.61232 0.17731 0.51753 0.14143 0.51302 0.07546 C 0.50451 0.02245 0.54045 -0.03334 0.60763 -0.03959 C 0.6625 -0.03959 0.71649 -0.02662 0.725 0.00925 C 0.72986 0.03287 0.72013 0.05555 0.69357 0.0655 C 0.6802 0.06875 0.671 0.06875 0.65763 0.0655 " pathEditMode="relative" rAng="0" ptsTypes="fffffffffffffffff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" y="-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4 -0.08703 C 0.08628 -0.1081 0.10659 -0.13287 0.11597 -0.14722 C 0.14045 -0.18495 0.16823 -0.22199 0.1875 -0.26481 C 0.19583 -0.28356 0.20208 -0.30764 0.20903 -0.32708 C 0.21666 -0.34722 0.22569 -0.36643 0.23264 -0.38703 C 0.24028 -0.40995 0.24774 -0.4331 0.25573 -0.45602 C 0.27083 -0.49884 0.27673 -0.50046 0.28403 -0.56041 C 0.28732 -0.58565 0.28889 -0.61111 0.29253 -0.63611 C 0.30052 -0.69074 0.31319 -0.7449 0.32899 -0.79606 C 0.33437 -0.81296 0.33472 -0.8294 0.34913 -0.83611 C 0.35278 -0.82106 0.34757 -0.83796 0.36094 -0.82037 C 0.39357 -0.77685 0.35694 -0.8169 0.3809 -0.79166 C 0.38264 -0.78796 0.38403 -0.78402 0.38576 -0.78055 C 0.38889 -0.77453 0.39566 -0.76273 0.39566 -0.7625 C 0.39791 -0.74305 0.39878 -0.71713 0.39236 -0.69815 C 0.39132 -0.69467 0.38889 -0.69259 0.38732 -0.68935 C 0.38229 -0.67754 0.37864 -0.66273 0.37239 -0.65162 C 0.36666 -0.64143 0.35989 -0.63287 0.35399 -0.62291 C 0.34965 -0.61504 0.34653 -0.60648 0.34253 -0.59815 C 0.34288 -0.58935 0.34184 -0.57986 0.34409 -0.57152 C 0.34548 -0.56759 0.34982 -0.56736 0.35243 -0.56481 C 0.36666 -0.55092 0.3651 -0.55277 0.38264 -0.5493 C 0.421 -0.55347 0.46406 -0.55254 0.50087 -0.57152 C 0.51736 -0.58009 0.53316 -0.59074 0.5493 -0.60046 C 0.56232 -0.6081 0.58576 -0.6294 0.58576 -0.62916 C 0.60052 -0.65856 0.62031 -0.68819 0.64739 -0.69375 C 0.72569 -0.69097 0.83489 -0.67801 0.88732 -0.58935 C 0.88698 -0.57824 0.88854 -0.56666 0.88576 -0.55602 C 0.87864 -0.52662 0.84427 -0.51852 0.82587 -0.51597 C 0.80694 -0.51828 0.78802 -0.51852 0.76909 -0.52268 C 0.76475 -0.52361 0.76146 -0.52893 0.75764 -0.53148 C 0.74409 -0.53981 0.73073 -0.54768 0.71927 -0.56041 C 0.69219 -0.59027 0.74114 -0.54861 0.69913 -0.58495 C 0.68003 -0.60139 0.65885 -0.61203 0.6375 -0.62037 C 0.61284 -0.61898 0.58837 -0.6206 0.56423 -0.61597 C 0.55677 -0.61458 0.55087 -0.6074 0.54409 -0.60277 C 0.4993 -0.57152 0.47257 -0.52268 0.4592 -0.45833 C 0.46007 -0.43541 0.45503 -0.42106 0.46736 -0.40717 C 0.47135 -0.40277 0.47587 -0.39838 0.4809 -0.39606 C 0.49114 -0.39143 0.5125 -0.38703 0.5125 -0.3868 C 0.51441 -0.38727 0.55191 -0.38981 0.5625 -0.39606 C 0.60087 -0.41967 0.63298 -0.4544 0.6743 -0.46944 C 0.69236 -0.46782 0.71128 -0.47037 0.72899 -0.46481 C 0.77587 -0.45023 0.81371 -0.39282 0.82587 -0.33379 C 0.82569 -0.33125 0.825 -0.27384 0.81927 -0.25602 C 0.80521 -0.21273 0.77986 -0.18912 0.74566 -0.18495 C 0.73403 -0.18796 0.72257 -0.19074 0.71094 -0.19375 C 0.70503 -0.19514 0.70121 -0.20347 0.69566 -0.20717 C 0.68923 -0.21157 0.68212 -0.21342 0.67587 -0.21828 C 0.67014 -0.22245 0.66614 -0.22893 0.66076 -0.23379 C 0.65538 -0.23865 0.64896 -0.24143 0.64427 -0.24722 C 0.62344 -0.27245 0.60781 -0.30301 0.5993 -0.33819 C 0.59253 -0.40764 0.59271 -0.47523 0.64583 -0.50486 C 0.66024 -0.51296 0.67569 -0.5162 0.6908 -0.52037 C 0.71302 -0.51967 0.73541 -0.52176 0.75764 -0.51828 C 0.76458 -0.51713 0.771 -0.51134 0.77743 -0.50717 C 0.80173 -0.49166 0.81423 -0.46967 0.82587 -0.43819 C 0.83732 -0.34583 0.80729 -0.22639 0.73576 -0.18935 C 0.72691 -0.18472 0.71684 -0.18379 0.70764 -0.18055 C 0.69201 -0.18264 0.67604 -0.18194 0.66076 -0.18703 C 0.65104 -0.19027 0.64236 -0.19722 0.6342 -0.20486 C 0.6125 -0.225 0.60399 -0.23426 0.59427 -0.26713 C 0.59184 -0.29375 0.58958 -0.31018 0.59583 -0.34051 C 0.6 -0.3618 0.61232 -0.37963 0.62413 -0.39398 C 0.65225 -0.42685 0.68576 -0.45162 0.72257 -0.46041 C 0.74323 -0.47291 0.76423 -0.4794 0.78594 -0.48935 C 0.82187 -0.50602 0.85659 -0.52777 0.89253 -0.5449 C 0.90017 -0.54861 0.9085 -0.55092 0.91597 -0.55602 C 0.92899 -0.56504 0.94149 -0.57639 0.95416 -0.58703 C 0.97361 -0.60347 0.98628 -0.62291 1.00069 -0.64722 C 1.01337 -0.66852 0.9934 -0.64213 1.00746 -0.66713 C 1.01094 -0.67291 1.01528 -0.67754 1.01927 -0.68264 C 1.02257 -0.68703 1.02465 -0.69282 1.0276 -0.69815 C 1.02882 -0.70023 1.0309 -0.70486 1.0309 -0.70463 C 1.03264 -0.72268 1.03906 -0.73634 1.03906 -0.7537 " pathEditMode="relative" rAng="0" ptsTypes="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1</a:t>
            </a:r>
            <a:r>
              <a:rPr lang="nl-BE" sz="3200" b="1" u="sng" baseline="30000" dirty="0" smtClean="0"/>
              <a:t>e</a:t>
            </a:r>
            <a:r>
              <a:rPr lang="nl-BE" sz="3200" b="1" u="sng" dirty="0" smtClean="0"/>
              <a:t> persoon enk. en de vertaling</a:t>
            </a:r>
            <a:r>
              <a:rPr lang="nl-BE" sz="3200" b="1" u="sng" dirty="0"/>
              <a:t>.</a:t>
            </a:r>
            <a:endParaRPr lang="nl-BE" sz="3200" b="1" u="sng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5"/>
            <a:ext cx="2736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Continere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Superare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Terrere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Imminere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Comprehendere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Currere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Addere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Credere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Perdere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Prodere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Dicere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Ducere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Legere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Intellegere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Metuere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Mittere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Dimittere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Petere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Repetere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Scribere</a:t>
            </a:r>
            <a:endParaRPr lang="nl-BE" dirty="0" smtClean="0"/>
          </a:p>
          <a:p>
            <a:pPr>
              <a:buFont typeface="Wingdings" pitchFamily="2" charset="2"/>
              <a:buChar char="q"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195736" y="476675"/>
            <a:ext cx="23762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Contineo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Supero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Terreo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Immineo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Comprehendo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</a:p>
          <a:p>
            <a:r>
              <a:rPr lang="nl-BE" dirty="0" err="1" smtClean="0"/>
              <a:t>Curro</a:t>
            </a:r>
            <a:r>
              <a:rPr lang="nl-BE" dirty="0" smtClean="0"/>
              <a:t>   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Addo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Credo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Perdo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Prodo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Dico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Duco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Lego</a:t>
            </a:r>
          </a:p>
          <a:p>
            <a:r>
              <a:rPr lang="nl-BE" dirty="0" err="1" smtClean="0"/>
              <a:t>Intellego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Metuo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Mitto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Dimitto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Peto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Repeto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Scribo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4716016" y="476673"/>
            <a:ext cx="41764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Samenhouden, bedwingen, bevatten</a:t>
            </a:r>
          </a:p>
          <a:p>
            <a:r>
              <a:rPr lang="nl-BE" dirty="0" smtClean="0"/>
              <a:t>Overwinnen, overtreffen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Schrik aanjagen</a:t>
            </a:r>
          </a:p>
          <a:p>
            <a:r>
              <a:rPr lang="nl-BE" dirty="0" smtClean="0"/>
              <a:t>Bedreigen, boven het hoofd hangen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Vastgrijpen, begrijpen</a:t>
            </a:r>
          </a:p>
          <a:p>
            <a:r>
              <a:rPr lang="nl-BE" dirty="0" smtClean="0"/>
              <a:t>Lopen, rennen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Toevoegen</a:t>
            </a:r>
          </a:p>
          <a:p>
            <a:r>
              <a:rPr lang="nl-BE" dirty="0" smtClean="0"/>
              <a:t>Geloven, vertrouwen, toevertrouwen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In het ongeluk storten, verliezen</a:t>
            </a:r>
          </a:p>
          <a:p>
            <a:r>
              <a:rPr lang="nl-BE" dirty="0" smtClean="0"/>
              <a:t>Te voorschijn halen, verraden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Zeggen, spreken</a:t>
            </a:r>
          </a:p>
          <a:p>
            <a:r>
              <a:rPr lang="nl-BE" dirty="0" smtClean="0"/>
              <a:t>Leiden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Lezen</a:t>
            </a:r>
          </a:p>
          <a:p>
            <a:r>
              <a:rPr lang="nl-BE" dirty="0" smtClean="0"/>
              <a:t>Begrijpen, inzien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Vrezen</a:t>
            </a:r>
          </a:p>
          <a:p>
            <a:r>
              <a:rPr lang="nl-BE" dirty="0" smtClean="0"/>
              <a:t>Sturen, zenden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Wegsturen, loslaten</a:t>
            </a:r>
          </a:p>
          <a:p>
            <a:r>
              <a:rPr lang="nl-BE" dirty="0" smtClean="0"/>
              <a:t>vragen om, gaan naar, opzoeken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Terugvragen, terug gaan, herhalen</a:t>
            </a:r>
          </a:p>
          <a:p>
            <a:r>
              <a:rPr lang="nl-BE" dirty="0" smtClean="0"/>
              <a:t>schrijven</a:t>
            </a:r>
          </a:p>
          <a:p>
            <a:endParaRPr lang="nl-BE" dirty="0" smtClean="0"/>
          </a:p>
          <a:p>
            <a:endParaRPr lang="nl-BE" dirty="0" smtClean="0"/>
          </a:p>
        </p:txBody>
      </p:sp>
      <p:cxnSp>
        <p:nvCxnSpPr>
          <p:cNvPr id="7" name="Rechte verbindingslijn 6"/>
          <p:cNvCxnSpPr/>
          <p:nvPr/>
        </p:nvCxnSpPr>
        <p:spPr>
          <a:xfrm rot="5400000">
            <a:off x="-994928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1093304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Tekstvak 12">
            <a:hlinkClick r:id="rId4" action="ppaction://hlinksldjump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4" action="ppaction://hlinksldjump"/>
              </a:rPr>
              <a:t>Terug naar inhoud</a:t>
            </a:r>
            <a:endParaRPr lang="nl-BE" dirty="0"/>
          </a:p>
        </p:txBody>
      </p:sp>
      <p:sp>
        <p:nvSpPr>
          <p:cNvPr id="17" name="Tekstvak 16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18" name="Tekstvak 17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1</a:t>
            </a:r>
            <a:r>
              <a:rPr lang="nl-BE" sz="3200" b="1" u="sng" baseline="30000" dirty="0" smtClean="0"/>
              <a:t>e</a:t>
            </a:r>
            <a:r>
              <a:rPr lang="nl-BE" sz="3200" b="1" u="sng" dirty="0" smtClean="0"/>
              <a:t> persoon enk. en de vertaling.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5"/>
            <a:ext cx="2736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statuere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surgere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tegere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vivere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putare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sedere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inquit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pertinere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quaerere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capere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accipere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recipere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cupere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facere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interficere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fugere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jacere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rapere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Corripere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eripere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195736" y="476675"/>
            <a:ext cx="23762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statuo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surgo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tego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vivo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puto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sedeo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err="1" smtClean="0"/>
              <a:t>pertineo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quaero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capio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accipio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recipio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cupio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facio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interficio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fugio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jacio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rapio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corripio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eripio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4716016" y="476672"/>
            <a:ext cx="41764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beslissen</a:t>
            </a:r>
          </a:p>
          <a:p>
            <a:r>
              <a:rPr lang="nl-BE" dirty="0" smtClean="0"/>
              <a:t>opstaan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Bedekken → tegel</a:t>
            </a:r>
          </a:p>
          <a:p>
            <a:r>
              <a:rPr lang="nl-BE" dirty="0" smtClean="0"/>
              <a:t>leven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menen</a:t>
            </a:r>
          </a:p>
          <a:p>
            <a:r>
              <a:rPr lang="nl-BE" dirty="0" smtClean="0"/>
              <a:t>zitten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Zegt hij, zei hij</a:t>
            </a:r>
          </a:p>
          <a:p>
            <a:r>
              <a:rPr lang="nl-BE" dirty="0" smtClean="0"/>
              <a:t>Horen bij, te maken hebben met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Zoeken, vragen</a:t>
            </a:r>
          </a:p>
          <a:p>
            <a:r>
              <a:rPr lang="nl-BE" dirty="0" smtClean="0"/>
              <a:t>Nemen, grijpen, veroveren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Ontvangen, vernemen</a:t>
            </a:r>
          </a:p>
          <a:p>
            <a:r>
              <a:rPr lang="nl-BE" dirty="0" smtClean="0"/>
              <a:t>Terugnemen, ontvangen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Verlangen naar </a:t>
            </a:r>
            <a:r>
              <a:rPr lang="nl-BE" smtClean="0">
                <a:solidFill>
                  <a:srgbClr val="FF0000"/>
                </a:solidFill>
              </a:rPr>
              <a:t>→ cupido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Doen, maken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doden</a:t>
            </a:r>
          </a:p>
          <a:p>
            <a:r>
              <a:rPr lang="nl-BE" dirty="0" smtClean="0"/>
              <a:t>vluchten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werpen</a:t>
            </a:r>
          </a:p>
          <a:p>
            <a:r>
              <a:rPr lang="nl-BE" dirty="0" smtClean="0"/>
              <a:t>grijpen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Vastgrijpen, meeslepen</a:t>
            </a:r>
            <a:endParaRPr lang="nl-BE" dirty="0" smtClean="0"/>
          </a:p>
          <a:p>
            <a:r>
              <a:rPr lang="nl-BE" dirty="0" smtClean="0"/>
              <a:t>Afnemen, ontrukken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 rot="5400000">
            <a:off x="-1282960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rot="5400000">
            <a:off x="935596" y="375303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16" name="Tekstvak 15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4" name="Rechthoek 13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hlinkClick r:id="rId3" action="ppaction://hlinksldjump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3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1</a:t>
            </a:r>
            <a:r>
              <a:rPr lang="nl-BE" sz="3200" b="1" u="sng" baseline="30000" dirty="0" smtClean="0"/>
              <a:t>e</a:t>
            </a:r>
            <a:r>
              <a:rPr lang="nl-BE" sz="3200" b="1" u="sng" dirty="0" smtClean="0"/>
              <a:t> persoon enk. en de vertaling.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5"/>
            <a:ext cx="2736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adspicere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conspicere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velle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nolle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malle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quisnam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excitare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mandare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nocere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praebere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defendere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ostendere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confidere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sufficere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navigare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fluere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judicare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onerare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Errare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Gratias</a:t>
            </a:r>
            <a:r>
              <a:rPr lang="nl-BE" dirty="0" smtClean="0"/>
              <a:t> </a:t>
            </a:r>
            <a:r>
              <a:rPr lang="nl-BE" dirty="0" err="1" smtClean="0"/>
              <a:t>agere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195736" y="476672"/>
            <a:ext cx="23762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adspicio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conspicio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volo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nolo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malo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…/…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excito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mando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noceo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praebeo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defendo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ostendo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confido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sufficio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navigo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fluo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judico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onero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Erro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Gratias</a:t>
            </a:r>
            <a:r>
              <a:rPr lang="nl-BE" dirty="0" smtClean="0"/>
              <a:t> </a:t>
            </a:r>
            <a:r>
              <a:rPr lang="nl-BE" dirty="0" err="1" smtClean="0"/>
              <a:t>ago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4716016" y="476673"/>
            <a:ext cx="41764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Aankijken, bekijken</a:t>
            </a:r>
          </a:p>
          <a:p>
            <a:r>
              <a:rPr lang="nl-BE" dirty="0" smtClean="0"/>
              <a:t>bemerken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willen</a:t>
            </a:r>
          </a:p>
          <a:p>
            <a:r>
              <a:rPr lang="nl-BE" dirty="0" smtClean="0"/>
              <a:t>Niet willen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Liever willen</a:t>
            </a:r>
          </a:p>
          <a:p>
            <a:r>
              <a:rPr lang="nl-BE" dirty="0" smtClean="0"/>
              <a:t>Wie dan toch?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Wekken, ophitsen</a:t>
            </a:r>
          </a:p>
          <a:p>
            <a:r>
              <a:rPr lang="nl-BE" dirty="0" smtClean="0"/>
              <a:t>Toevertrouwen, de opdracht geven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schaden</a:t>
            </a:r>
          </a:p>
          <a:p>
            <a:r>
              <a:rPr lang="nl-BE" dirty="0" smtClean="0"/>
              <a:t>Geven, aanbieden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verdedigen</a:t>
            </a:r>
          </a:p>
          <a:p>
            <a:r>
              <a:rPr lang="nl-BE" dirty="0" smtClean="0"/>
              <a:t>Laten zien, tonen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Vertrouwen op</a:t>
            </a:r>
          </a:p>
          <a:p>
            <a:r>
              <a:rPr lang="nl-BE" dirty="0" smtClean="0"/>
              <a:t>volstaan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varen</a:t>
            </a:r>
          </a:p>
          <a:p>
            <a:r>
              <a:rPr lang="nl-BE" dirty="0" smtClean="0"/>
              <a:t>Vloeien, stromen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oordelen</a:t>
            </a:r>
          </a:p>
          <a:p>
            <a:r>
              <a:rPr lang="nl-BE" dirty="0" smtClean="0"/>
              <a:t>beladen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(rond)dwalen, zich vergissen</a:t>
            </a:r>
          </a:p>
          <a:p>
            <a:r>
              <a:rPr lang="nl-BE" dirty="0" smtClean="0"/>
              <a:t>Bedanken, dank betuigen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347864" y="59492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    + dat.</a:t>
            </a:r>
            <a:endParaRPr lang="nl-BE" dirty="0"/>
          </a:p>
        </p:txBody>
      </p:sp>
      <p:cxnSp>
        <p:nvCxnSpPr>
          <p:cNvPr id="8" name="Rechte verbindingslijn 7"/>
          <p:cNvCxnSpPr/>
          <p:nvPr/>
        </p:nvCxnSpPr>
        <p:spPr>
          <a:xfrm rot="5400000">
            <a:off x="-1210952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rot="5400000">
            <a:off x="1093304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rot="5400000">
            <a:off x="2951821" y="65613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3563888" y="594928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22" name="Tekstvak 21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5" name="Rechthoek 14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kstvak 17">
            <a:hlinkClick r:id="rId3" action="ppaction://hlinksldjump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3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de genitief, het geslacht en de vertaling.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2"/>
            <a:ext cx="2808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Maritus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Se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Diu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Diutius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Sat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Propter</a:t>
            </a:r>
            <a:r>
              <a:rPr lang="nl-BE" dirty="0" smtClean="0"/>
              <a:t>                   +                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Terror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Memoria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Ramus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Somnus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Vestigium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An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Amor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Juvenis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Parentes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Timor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Victor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Auris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Cupiditas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Cupido</a:t>
            </a:r>
          </a:p>
          <a:p>
            <a:pPr marL="342900" indent="-342900">
              <a:buFont typeface="Wingdings" pitchFamily="2" charset="2"/>
              <a:buChar char="q"/>
            </a:pPr>
            <a:endParaRPr lang="nl-BE" dirty="0" smtClean="0"/>
          </a:p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>
              <a:buFont typeface="Wingdings" pitchFamily="2" charset="2"/>
              <a:buChar char="q"/>
            </a:pPr>
            <a:endParaRPr lang="nl-BE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2339752" y="476672"/>
            <a:ext cx="23042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Mariti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…/...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acc.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Terroris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Memoriae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Rami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Somni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Vestigii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…/…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Amoris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Juvenis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Parentum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Timoris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Victoris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Auris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Cupuditatis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cupidinis</a:t>
            </a:r>
            <a:endParaRPr lang="nl-BE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3923928" y="476672"/>
            <a:ext cx="9361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220072" y="476672"/>
            <a:ext cx="47160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Echtgenoot</a:t>
            </a:r>
          </a:p>
          <a:p>
            <a:r>
              <a:rPr lang="nl-BE" dirty="0" smtClean="0"/>
              <a:t>Zich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Lang, lange tijd</a:t>
            </a:r>
          </a:p>
          <a:p>
            <a:r>
              <a:rPr lang="nl-BE" dirty="0" smtClean="0"/>
              <a:t>Langer, langere tijd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Genoeg</a:t>
            </a:r>
          </a:p>
          <a:p>
            <a:r>
              <a:rPr lang="nl-BE" dirty="0" smtClean="0"/>
              <a:t>Wegens, om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Angst, schrik</a:t>
            </a:r>
          </a:p>
          <a:p>
            <a:r>
              <a:rPr lang="nl-BE" dirty="0" smtClean="0"/>
              <a:t>Geheugen, </a:t>
            </a:r>
            <a:r>
              <a:rPr lang="nl-BE" dirty="0" err="1" smtClean="0"/>
              <a:t>herrinering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Tak</a:t>
            </a:r>
          </a:p>
          <a:p>
            <a:r>
              <a:rPr lang="nl-BE" dirty="0" smtClean="0"/>
              <a:t>Slaap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Voetspoor, overblijfsel</a:t>
            </a:r>
          </a:p>
          <a:p>
            <a:r>
              <a:rPr lang="nl-BE" dirty="0" smtClean="0"/>
              <a:t>Of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Liefde</a:t>
            </a:r>
          </a:p>
          <a:p>
            <a:r>
              <a:rPr lang="nl-BE" dirty="0" smtClean="0"/>
              <a:t>(jonge)man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Ouders</a:t>
            </a:r>
          </a:p>
          <a:p>
            <a:r>
              <a:rPr lang="nl-BE" dirty="0" smtClean="0"/>
              <a:t>Vrees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Overwinnaar</a:t>
            </a:r>
          </a:p>
          <a:p>
            <a:r>
              <a:rPr lang="nl-BE" dirty="0" smtClean="0"/>
              <a:t>Oor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Begeerte, verlangen</a:t>
            </a:r>
          </a:p>
          <a:p>
            <a:r>
              <a:rPr lang="nl-BE" dirty="0" smtClean="0"/>
              <a:t>Begeerte, verlangen</a:t>
            </a:r>
          </a:p>
        </p:txBody>
      </p:sp>
      <p:cxnSp>
        <p:nvCxnSpPr>
          <p:cNvPr id="8" name="Rechte verbindingslijn 7"/>
          <p:cNvCxnSpPr/>
          <p:nvPr/>
        </p:nvCxnSpPr>
        <p:spPr>
          <a:xfrm rot="5400000">
            <a:off x="-1354968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rot="5400000">
            <a:off x="323528" y="3789040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rot="5400000">
            <a:off x="1547664" y="3789040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21" name="Tekstvak 20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4" name="Rechthoek 13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hlinkClick r:id="rId3" action="ppaction://hlinksldjump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3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de genitief, het geslacht en de vertaling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2"/>
            <a:ext cx="26642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Libertas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Mors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Multitudo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Navis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Nox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Pars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Regio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Vox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Dolor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Juppiter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Ordo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Sol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Crux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Imago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Lex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Urbs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Vestis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Facinis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Factum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flumen</a:t>
            </a:r>
            <a:endParaRPr lang="nl-BE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2123728" y="476672"/>
            <a:ext cx="2160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Libertatis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Mortis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Multitudinis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Navis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Noctis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Partis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Regionis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Vocis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Doloris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b="1" dirty="0" smtClean="0"/>
              <a:t>!!! </a:t>
            </a:r>
            <a:r>
              <a:rPr lang="nl-BE" b="1" dirty="0" err="1" smtClean="0"/>
              <a:t>Jovis</a:t>
            </a:r>
            <a:r>
              <a:rPr lang="nl-BE" b="1" dirty="0" smtClean="0"/>
              <a:t> !!!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Ordinis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Solis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Crucis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Imaginis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Legis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Urbis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Vestis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Facinoris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Facti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fluminis</a:t>
            </a: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3851920" y="476672"/>
            <a:ext cx="1728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Vr.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Vr.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Onz.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5148064" y="476672"/>
            <a:ext cx="3995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Vrijheid</a:t>
            </a:r>
          </a:p>
          <a:p>
            <a:r>
              <a:rPr lang="nl-BE" dirty="0" smtClean="0"/>
              <a:t>(de) dood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Menigte</a:t>
            </a:r>
          </a:p>
          <a:p>
            <a:r>
              <a:rPr lang="nl-BE" dirty="0" smtClean="0"/>
              <a:t>Schip → navigatie 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Nacht</a:t>
            </a:r>
          </a:p>
          <a:p>
            <a:r>
              <a:rPr lang="nl-BE" dirty="0" smtClean="0"/>
              <a:t>Deel, kant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Streek</a:t>
            </a:r>
          </a:p>
          <a:p>
            <a:r>
              <a:rPr lang="nl-BE" dirty="0" smtClean="0"/>
              <a:t>Stem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Pijn, verdriet</a:t>
            </a:r>
          </a:p>
          <a:p>
            <a:r>
              <a:rPr lang="nl-BE" dirty="0" err="1" smtClean="0"/>
              <a:t>Jupiter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Rij, orde</a:t>
            </a:r>
          </a:p>
          <a:p>
            <a:r>
              <a:rPr lang="nl-BE" dirty="0" smtClean="0"/>
              <a:t>Zon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Kruis</a:t>
            </a:r>
          </a:p>
          <a:p>
            <a:r>
              <a:rPr lang="nl-BE" dirty="0" smtClean="0"/>
              <a:t>Beeld, afbeelding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Wet </a:t>
            </a:r>
          </a:p>
          <a:p>
            <a:r>
              <a:rPr lang="nl-BE" dirty="0" smtClean="0"/>
              <a:t>Stad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Kleding(stuk)</a:t>
            </a:r>
          </a:p>
          <a:p>
            <a:r>
              <a:rPr lang="nl-BE" dirty="0" smtClean="0"/>
              <a:t>Daad, misdaad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Daad, feit</a:t>
            </a:r>
          </a:p>
          <a:p>
            <a:r>
              <a:rPr lang="nl-BE" dirty="0" smtClean="0"/>
              <a:t>rivier</a:t>
            </a:r>
          </a:p>
        </p:txBody>
      </p:sp>
      <p:cxnSp>
        <p:nvCxnSpPr>
          <p:cNvPr id="8" name="Rechte verbindingslijn 7"/>
          <p:cNvCxnSpPr/>
          <p:nvPr/>
        </p:nvCxnSpPr>
        <p:spPr>
          <a:xfrm rot="5400000">
            <a:off x="-1354968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rot="5400000">
            <a:off x="373224" y="3667336"/>
            <a:ext cx="638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5" idx="0"/>
          </p:cNvCxnSpPr>
          <p:nvPr/>
        </p:nvCxnSpPr>
        <p:spPr>
          <a:xfrm rot="16200000" flipH="1">
            <a:off x="1525353" y="3667335"/>
            <a:ext cx="6381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21" name="Tekstvak 20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4" name="Rechthoek 13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3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Geef de genitief, het geslacht en de vertaling</a:t>
            </a:r>
            <a:endParaRPr lang="nl-BE" sz="32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476675"/>
            <a:ext cx="3240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Jus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Judex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Litus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Onus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Tempus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Interdum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Nuper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Primum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Error</a:t>
            </a:r>
            <a:endParaRPr lang="nl-BE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123728" y="476672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Juris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Judicis</a:t>
            </a:r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Litoris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Oneris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Temporis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smtClean="0">
                <a:solidFill>
                  <a:srgbClr val="FF0000"/>
                </a:solidFill>
              </a:rPr>
              <a:t>Erroris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563888" y="476672"/>
            <a:ext cx="12241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M.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Onz.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Onz.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…/…</a:t>
            </a:r>
          </a:p>
          <a:p>
            <a:r>
              <a:rPr lang="nl-BE" dirty="0" smtClean="0"/>
              <a:t>…/…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M.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716016" y="476672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Recht → </a:t>
            </a:r>
            <a:r>
              <a:rPr lang="nl-BE" b="1" dirty="0" smtClean="0">
                <a:solidFill>
                  <a:srgbClr val="FF0000"/>
                </a:solidFill>
              </a:rPr>
              <a:t>jus</a:t>
            </a:r>
            <a:r>
              <a:rPr lang="nl-BE" dirty="0" smtClean="0">
                <a:solidFill>
                  <a:srgbClr val="FF0000"/>
                </a:solidFill>
              </a:rPr>
              <a:t>titie </a:t>
            </a:r>
          </a:p>
          <a:p>
            <a:r>
              <a:rPr lang="nl-BE" dirty="0" smtClean="0"/>
              <a:t>Rechter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Strand, oever</a:t>
            </a:r>
          </a:p>
          <a:p>
            <a:r>
              <a:rPr lang="nl-BE" dirty="0" smtClean="0"/>
              <a:t>Last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Tijd</a:t>
            </a:r>
          </a:p>
          <a:p>
            <a:r>
              <a:rPr lang="nl-BE" dirty="0" smtClean="0"/>
              <a:t>Soms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Onlangs</a:t>
            </a:r>
          </a:p>
          <a:p>
            <a:r>
              <a:rPr lang="nl-BE" dirty="0" smtClean="0"/>
              <a:t>Eerst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Vergissing, dwaling, dooltocht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1194594">
            <a:off x="152740" y="461431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err="1" smtClean="0"/>
              <a:t>Vééééééééél</a:t>
            </a:r>
            <a:r>
              <a:rPr lang="nl-BE" sz="4000" b="1" dirty="0" smtClean="0"/>
              <a:t> succes !!!</a:t>
            </a:r>
            <a:endParaRPr lang="nl-BE" sz="4000" b="1" dirty="0"/>
          </a:p>
        </p:txBody>
      </p:sp>
      <p:cxnSp>
        <p:nvCxnSpPr>
          <p:cNvPr id="9" name="Rechte verbindingslijn 8"/>
          <p:cNvCxnSpPr>
            <a:stCxn id="3" idx="0"/>
          </p:cNvCxnSpPr>
          <p:nvPr/>
        </p:nvCxnSpPr>
        <p:spPr>
          <a:xfrm rot="16200000" flipH="1" flipV="1">
            <a:off x="-1602682" y="3843049"/>
            <a:ext cx="6768748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stCxn id="4" idx="0"/>
          </p:cNvCxnSpPr>
          <p:nvPr/>
        </p:nvCxnSpPr>
        <p:spPr>
          <a:xfrm rot="16200000" flipH="1" flipV="1">
            <a:off x="1457656" y="2294877"/>
            <a:ext cx="3672409" cy="35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rot="5400000">
            <a:off x="2447765" y="2456892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hlinkClick r:id="" action="ppaction://hlinkshowjump?jump=nextslide"/>
          </p:cNvPr>
          <p:cNvSpPr txBox="1"/>
          <p:nvPr/>
        </p:nvSpPr>
        <p:spPr>
          <a:xfrm>
            <a:off x="4427984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17" name="Tekstvak 16">
            <a:hlinkClick r:id="" action="ppaction://hlinkshowjump?jump=previousslide"/>
          </p:cNvPr>
          <p:cNvSpPr txBox="1"/>
          <p:nvPr/>
        </p:nvSpPr>
        <p:spPr>
          <a:xfrm>
            <a:off x="3779912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19" name="Rechthoek 18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kstvak 20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3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9000"/>
                                  </p:iterate>
                                  <p:childTnLst>
                                    <p:animRot by="21600000">
                                      <p:cBhvr>
                                        <p:cTn id="1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VOC (bijna alles) </a:t>
            </a:r>
            <a:r>
              <a:rPr lang="nl-BE" sz="3200" b="1" u="sng" dirty="0" err="1" smtClean="0"/>
              <a:t>nrs</a:t>
            </a:r>
            <a:r>
              <a:rPr lang="nl-BE" sz="3200" b="1" u="sng" dirty="0" smtClean="0"/>
              <a:t>. 294-394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95536" y="692699"/>
            <a:ext cx="24482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Ager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Arca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Fere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Nondum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Se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Diu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Diutius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Sat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Memoria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/>
              <a:t>Ob</a:t>
            </a: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err="1" smtClean="0">
                <a:solidFill>
                  <a:srgbClr val="FF0000"/>
                </a:solidFill>
              </a:rPr>
              <a:t>Propter</a:t>
            </a:r>
            <a:endParaRPr lang="nl-BE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Ab </a:t>
            </a:r>
            <a:r>
              <a:rPr lang="nl-BE" sz="1200" dirty="0" smtClean="0"/>
              <a:t>of</a:t>
            </a:r>
            <a:r>
              <a:rPr lang="nl-BE" dirty="0" smtClean="0"/>
              <a:t> a</a:t>
            </a:r>
          </a:p>
          <a:p>
            <a:pPr marL="342900" indent="-342900">
              <a:buFont typeface="Wingdings" pitchFamily="2" charset="2"/>
              <a:buChar char="q"/>
            </a:pPr>
            <a:endParaRPr lang="nl-BE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Cum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De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Ex </a:t>
            </a:r>
            <a:r>
              <a:rPr lang="nl-BE" sz="1200" dirty="0" smtClean="0">
                <a:solidFill>
                  <a:srgbClr val="FF0000"/>
                </a:solidFill>
              </a:rPr>
              <a:t>of  </a:t>
            </a:r>
            <a:r>
              <a:rPr lang="nl-BE" dirty="0" smtClean="0">
                <a:solidFill>
                  <a:srgbClr val="FF0000"/>
                </a:solidFill>
              </a:rPr>
              <a:t>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In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Pro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/>
              <a:t>Contra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nl-BE" dirty="0" smtClean="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516216" y="692696"/>
            <a:ext cx="22322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Veld, gebied</a:t>
            </a:r>
          </a:p>
          <a:p>
            <a:r>
              <a:rPr lang="nl-BE" dirty="0" smtClean="0"/>
              <a:t>kist 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Bijna</a:t>
            </a:r>
          </a:p>
          <a:p>
            <a:r>
              <a:rPr lang="nl-BE" dirty="0" smtClean="0"/>
              <a:t>Nog niet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Zich</a:t>
            </a:r>
          </a:p>
          <a:p>
            <a:r>
              <a:rPr lang="nl-BE" dirty="0" smtClean="0"/>
              <a:t>Lang, lange tijd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Langer, langere tijd</a:t>
            </a:r>
          </a:p>
          <a:p>
            <a:r>
              <a:rPr lang="nl-BE" dirty="0" smtClean="0"/>
              <a:t>Genoeg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Geheugen,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Herinnering</a:t>
            </a:r>
          </a:p>
          <a:p>
            <a:r>
              <a:rPr lang="nl-BE" dirty="0" smtClean="0"/>
              <a:t>!!! Wegens, om !!!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!!! Wegens, om !!!</a:t>
            </a:r>
          </a:p>
          <a:p>
            <a:r>
              <a:rPr lang="nl-BE" dirty="0" smtClean="0"/>
              <a:t>Van bij, (weg) van, Door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Met</a:t>
            </a:r>
          </a:p>
          <a:p>
            <a:r>
              <a:rPr lang="nl-BE" dirty="0" smtClean="0"/>
              <a:t>Over, in verband met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BE" dirty="0" smtClean="0"/>
              <a:t>In, op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Voor, in plaats van</a:t>
            </a:r>
          </a:p>
          <a:p>
            <a:r>
              <a:rPr lang="nl-BE" dirty="0" smtClean="0"/>
              <a:t>Tegen, tegenover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Tot in, tot op, naar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131840" y="692696"/>
            <a:ext cx="12241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err="1" smtClean="0">
                <a:solidFill>
                  <a:srgbClr val="FF0000"/>
                </a:solidFill>
              </a:rPr>
              <a:t>Agri</a:t>
            </a: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err="1" smtClean="0"/>
              <a:t>Arcae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</a:p>
          <a:p>
            <a:r>
              <a:rPr lang="nl-BE" dirty="0" smtClean="0"/>
              <a:t>/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</a:p>
          <a:p>
            <a:r>
              <a:rPr lang="nl-BE" dirty="0" smtClean="0"/>
              <a:t>/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</a:p>
          <a:p>
            <a:r>
              <a:rPr lang="nl-BE" dirty="0" smtClean="0"/>
              <a:t>/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Memoriae</a:t>
            </a:r>
            <a:endParaRPr lang="nl-BE" dirty="0" smtClean="0">
              <a:solidFill>
                <a:srgbClr val="FF0000"/>
              </a:solidFill>
            </a:endParaRPr>
          </a:p>
          <a:p>
            <a:endParaRPr lang="nl-BE" dirty="0" smtClean="0"/>
          </a:p>
          <a:p>
            <a:r>
              <a:rPr lang="nl-BE" dirty="0" smtClean="0"/>
              <a:t>acc.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acc.</a:t>
            </a:r>
          </a:p>
          <a:p>
            <a:r>
              <a:rPr lang="nl-BE" dirty="0" smtClean="0"/>
              <a:t>abl.</a:t>
            </a:r>
          </a:p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abl.</a:t>
            </a:r>
          </a:p>
          <a:p>
            <a:r>
              <a:rPr lang="nl-BE" dirty="0" smtClean="0"/>
              <a:t>abl.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abl.</a:t>
            </a:r>
          </a:p>
          <a:p>
            <a:r>
              <a:rPr lang="nl-BE" dirty="0" smtClean="0"/>
              <a:t>abl.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abl.</a:t>
            </a:r>
          </a:p>
          <a:p>
            <a:r>
              <a:rPr lang="nl-BE" dirty="0" smtClean="0"/>
              <a:t>acc.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acc.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427984" y="980732"/>
            <a:ext cx="13681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M</a:t>
            </a:r>
          </a:p>
          <a:p>
            <a:r>
              <a:rPr lang="nl-BE" dirty="0" err="1" smtClean="0"/>
              <a:t>Vr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  <a:br>
              <a:rPr lang="nl-BE" dirty="0" smtClean="0">
                <a:solidFill>
                  <a:srgbClr val="FF0000"/>
                </a:solidFill>
              </a:rPr>
            </a:br>
            <a:r>
              <a:rPr lang="nl-BE" dirty="0" smtClean="0"/>
              <a:t>/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</a:p>
          <a:p>
            <a:r>
              <a:rPr lang="nl-BE" dirty="0" smtClean="0"/>
              <a:t>/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/</a:t>
            </a:r>
          </a:p>
          <a:p>
            <a:r>
              <a:rPr lang="nl-BE" dirty="0" smtClean="0"/>
              <a:t>/</a:t>
            </a:r>
          </a:p>
          <a:p>
            <a:r>
              <a:rPr lang="nl-BE" dirty="0" err="1" smtClean="0">
                <a:solidFill>
                  <a:srgbClr val="FF0000"/>
                </a:solidFill>
              </a:rPr>
              <a:t>Vr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987824" y="3718682"/>
            <a:ext cx="1440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+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+</a:t>
            </a:r>
          </a:p>
          <a:p>
            <a:r>
              <a:rPr lang="nl-BE" dirty="0" smtClean="0"/>
              <a:t>+</a:t>
            </a:r>
          </a:p>
          <a:p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+</a:t>
            </a:r>
          </a:p>
          <a:p>
            <a:r>
              <a:rPr lang="nl-BE" dirty="0" smtClean="0"/>
              <a:t>+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+</a:t>
            </a:r>
          </a:p>
          <a:p>
            <a:r>
              <a:rPr lang="nl-BE" dirty="0" smtClean="0"/>
              <a:t>+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+</a:t>
            </a:r>
          </a:p>
          <a:p>
            <a:r>
              <a:rPr lang="nl-BE" dirty="0" smtClean="0"/>
              <a:t>+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+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0" name="Tekstvak 9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11" name="Tekstvak 10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cxnSp>
        <p:nvCxnSpPr>
          <p:cNvPr id="14" name="Rechte verbindingslijn 13"/>
          <p:cNvCxnSpPr/>
          <p:nvPr/>
        </p:nvCxnSpPr>
        <p:spPr>
          <a:xfrm rot="5400000">
            <a:off x="-274848" y="3667336"/>
            <a:ext cx="63813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5400000">
            <a:off x="2843808" y="1988840"/>
            <a:ext cx="302433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rot="16200000" flipH="1">
            <a:off x="3073525" y="3631332"/>
            <a:ext cx="6381328" cy="7200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2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" y="2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u="sng" dirty="0" smtClean="0"/>
              <a:t>VOC (bijna alles) </a:t>
            </a:r>
            <a:r>
              <a:rPr lang="nl-BE" sz="3200" b="1" u="sng" dirty="0" err="1" smtClean="0"/>
              <a:t>nrs</a:t>
            </a:r>
            <a:r>
              <a:rPr lang="nl-BE" sz="3200" b="1" u="sng" dirty="0" smtClean="0"/>
              <a:t>. 294-394</a:t>
            </a:r>
          </a:p>
        </p:txBody>
      </p:sp>
      <p:sp>
        <p:nvSpPr>
          <p:cNvPr id="6" name="Tekstvak 5">
            <a:hlinkClick r:id="" action="ppaction://hlinkshowjump?jump=nextslide"/>
          </p:cNvPr>
          <p:cNvSpPr txBox="1"/>
          <p:nvPr/>
        </p:nvSpPr>
        <p:spPr>
          <a:xfrm>
            <a:off x="4211960" y="63347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nextslide"/>
              </a:rPr>
              <a:t>→</a:t>
            </a:r>
            <a:endParaRPr lang="nl-BE" sz="2800" b="1" dirty="0"/>
          </a:p>
        </p:txBody>
      </p:sp>
      <p:sp>
        <p:nvSpPr>
          <p:cNvPr id="7" name="Tekstvak 6">
            <a:hlinkClick r:id="" action="ppaction://hlinkshowjump?jump=previousslide"/>
          </p:cNvPr>
          <p:cNvSpPr txBox="1"/>
          <p:nvPr/>
        </p:nvSpPr>
        <p:spPr>
          <a:xfrm>
            <a:off x="3635896" y="633478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hlinkClick r:id="" action="ppaction://hlinkshowjump?jump=previousslide"/>
              </a:rPr>
              <a:t>←</a:t>
            </a:r>
            <a:endParaRPr lang="nl-BE" sz="28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0" y="476672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7092280" y="6453336"/>
            <a:ext cx="2051720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>
            <a:hlinkClick r:id="" action="ppaction://noaction"/>
          </p:cNvPr>
          <p:cNvSpPr txBox="1"/>
          <p:nvPr/>
        </p:nvSpPr>
        <p:spPr>
          <a:xfrm>
            <a:off x="7236296" y="648866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hlinkClick r:id="rId2" action="ppaction://hlinksldjump"/>
              </a:rPr>
              <a:t>Terug naar inhoud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1206</Words>
  <Application>Microsoft Office PowerPoint</Application>
  <PresentationFormat>Diavoorstelling (4:3)</PresentationFormat>
  <Paragraphs>701</Paragraphs>
  <Slides>13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Klassieke studiën</dc:title>
  <dc:creator>Jari Van Boven</dc:creator>
  <cp:lastModifiedBy>mkjb70</cp:lastModifiedBy>
  <cp:revision>643</cp:revision>
  <dcterms:created xsi:type="dcterms:W3CDTF">2011-03-16T16:55:15Z</dcterms:created>
  <dcterms:modified xsi:type="dcterms:W3CDTF">2011-06-18T14:12:03Z</dcterms:modified>
</cp:coreProperties>
</file>