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1" r:id="rId7"/>
    <p:sldId id="260" r:id="rId8"/>
    <p:sldId id="270" r:id="rId9"/>
    <p:sldId id="262" r:id="rId10"/>
    <p:sldId id="263" r:id="rId11"/>
    <p:sldId id="264" r:id="rId12"/>
    <p:sldId id="265" r:id="rId13"/>
    <p:sldId id="266" r:id="rId14"/>
    <p:sldId id="271" r:id="rId15"/>
    <p:sldId id="267" r:id="rId16"/>
    <p:sldId id="268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5" r:id="rId35"/>
    <p:sldId id="290" r:id="rId36"/>
    <p:sldId id="291" r:id="rId37"/>
    <p:sldId id="294" r:id="rId38"/>
    <p:sldId id="296" r:id="rId39"/>
    <p:sldId id="297" r:id="rId40"/>
    <p:sldId id="298" r:id="rId41"/>
    <p:sldId id="292" r:id="rId42"/>
    <p:sldId id="299" r:id="rId43"/>
    <p:sldId id="300" r:id="rId44"/>
    <p:sldId id="293" r:id="rId45"/>
    <p:sldId id="301" r:id="rId46"/>
    <p:sldId id="302" r:id="rId47"/>
  </p:sldIdLst>
  <p:sldSz cx="9144000" cy="5715000" type="screen16x1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9CYa4bsHUFBtpAtLIpHxiw==" hashData="h84KaJpMjWPx7g1XpWSMuSgZCmE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549" y="-7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7D7C-81EC-41DF-8F30-1E6F9748AFEA}" type="datetimeFigureOut">
              <a:rPr lang="nl-NL" smtClean="0"/>
              <a:pPr/>
              <a:t>8-5-2013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49FA-2D8C-43E9-8334-31D6DFF254DD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  <p:transition spd="med" advClick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7D7C-81EC-41DF-8F30-1E6F9748AFEA}" type="datetimeFigureOut">
              <a:rPr lang="nl-NL" smtClean="0"/>
              <a:pPr/>
              <a:t>8-5-2013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49FA-2D8C-43E9-8334-31D6DFF254DD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  <p:transition spd="med" advClick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7D7C-81EC-41DF-8F30-1E6F9748AFEA}" type="datetimeFigureOut">
              <a:rPr lang="nl-NL" smtClean="0"/>
              <a:pPr/>
              <a:t>8-5-2013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49FA-2D8C-43E9-8334-31D6DFF254DD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  <p:transition spd="med" advClick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7D7C-81EC-41DF-8F30-1E6F9748AFEA}" type="datetimeFigureOut">
              <a:rPr lang="nl-NL" smtClean="0"/>
              <a:pPr/>
              <a:t>8-5-2013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49FA-2D8C-43E9-8334-31D6DFF254DD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  <p:transition spd="med" advClick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7D7C-81EC-41DF-8F30-1E6F9748AFEA}" type="datetimeFigureOut">
              <a:rPr lang="nl-NL" smtClean="0"/>
              <a:pPr/>
              <a:t>8-5-2013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49FA-2D8C-43E9-8334-31D6DFF254DD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  <p:transition spd="med" advClick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7D7C-81EC-41DF-8F30-1E6F9748AFEA}" type="datetimeFigureOut">
              <a:rPr lang="nl-NL" smtClean="0"/>
              <a:pPr/>
              <a:t>8-5-2013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49FA-2D8C-43E9-8334-31D6DFF254DD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  <p:transition spd="med" advClick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7D7C-81EC-41DF-8F30-1E6F9748AFEA}" type="datetimeFigureOut">
              <a:rPr lang="nl-NL" smtClean="0"/>
              <a:pPr/>
              <a:t>8-5-2013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49FA-2D8C-43E9-8334-31D6DFF254DD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  <p:transition spd="med" advClick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7D7C-81EC-41DF-8F30-1E6F9748AFEA}" type="datetimeFigureOut">
              <a:rPr lang="nl-NL" smtClean="0"/>
              <a:pPr/>
              <a:t>8-5-2013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49FA-2D8C-43E9-8334-31D6DFF254DD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  <p:transition spd="med" advClick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7D7C-81EC-41DF-8F30-1E6F9748AFEA}" type="datetimeFigureOut">
              <a:rPr lang="nl-NL" smtClean="0"/>
              <a:pPr/>
              <a:t>8-5-2013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49FA-2D8C-43E9-8334-31D6DFF254DD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  <p:transition spd="med" advClick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7D7C-81EC-41DF-8F30-1E6F9748AFEA}" type="datetimeFigureOut">
              <a:rPr lang="nl-NL" smtClean="0"/>
              <a:pPr/>
              <a:t>8-5-2013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49FA-2D8C-43E9-8334-31D6DFF254DD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  <p:transition spd="med" advClick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7D7C-81EC-41DF-8F30-1E6F9748AFEA}" type="datetimeFigureOut">
              <a:rPr lang="nl-NL" smtClean="0"/>
              <a:pPr/>
              <a:t>8-5-2013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49FA-2D8C-43E9-8334-31D6DFF254DD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  <p:transition spd="med" advClick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97D7C-81EC-41DF-8F30-1E6F9748AFEA}" type="datetimeFigureOut">
              <a:rPr lang="nl-NL" smtClean="0"/>
              <a:pPr/>
              <a:t>8-5-2013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49FA-2D8C-43E9-8334-31D6DFF254DD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3999" cy="5715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995936" y="2785492"/>
            <a:ext cx="5148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Laat ons een blikje nemen </a:t>
            </a:r>
          </a:p>
          <a:p>
            <a:endParaRPr lang="nl-BE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  <a:p>
            <a:r>
              <a:rPr lang="nl-BE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                                      in ons Bedevaartsoord.</a:t>
            </a:r>
            <a:endParaRPr lang="nl-NL" sz="2000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5436096" y="4729708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rgbClr val="FFFF00"/>
                </a:solidFill>
                <a:latin typeface="Blackadder ITC" pitchFamily="82" charset="0"/>
              </a:rPr>
              <a:t>Samenstelling: </a:t>
            </a:r>
            <a:r>
              <a:rPr lang="nl-BE" sz="2400" dirty="0" err="1" smtClean="0">
                <a:solidFill>
                  <a:srgbClr val="FFFF00"/>
                </a:solidFill>
                <a:latin typeface="Blackadder ITC" pitchFamily="82" charset="0"/>
              </a:rPr>
              <a:t>christophe</a:t>
            </a:r>
            <a:r>
              <a:rPr lang="nl-BE" sz="2400" dirty="0" smtClean="0">
                <a:solidFill>
                  <a:srgbClr val="FFFF00"/>
                </a:solidFill>
                <a:latin typeface="Blackadder ITC" pitchFamily="82" charset="0"/>
              </a:rPr>
              <a:t>  2013</a:t>
            </a:r>
            <a:endParaRPr lang="nl-NL" sz="2400" dirty="0">
              <a:solidFill>
                <a:srgbClr val="FFFF00"/>
              </a:solidFill>
              <a:latin typeface="Blackadder ITC" pitchFamily="82" charset="0"/>
            </a:endParaRPr>
          </a:p>
        </p:txBody>
      </p:sp>
    </p:spTree>
  </p:cSld>
  <p:clrMapOvr>
    <a:masterClrMapping/>
  </p:clrMapOvr>
  <p:transition spd="med" advClick="0" advTm="775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pp000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-36512" y="0"/>
            <a:ext cx="4266952" cy="5715000"/>
          </a:xfrm>
          <a:prstGeom prst="rect">
            <a:avLst/>
          </a:prstGeom>
        </p:spPr>
      </p:pic>
      <p:pic>
        <p:nvPicPr>
          <p:cNvPr id="3" name="Afbeelding 2" descr="meiklokjes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436096" y="2209428"/>
            <a:ext cx="2407578" cy="211875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355976" y="69726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 smtClean="0">
                <a:solidFill>
                  <a:schemeClr val="bg1"/>
                </a:solidFill>
                <a:latin typeface="Arial Rounded MT Bold" pitchFamily="34" charset="0"/>
              </a:rPr>
              <a:t>Laten we eens een kijkje nemen binnenin…</a:t>
            </a:r>
            <a:endParaRPr lang="nl-NL" sz="2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7" name="Afbeelding 6" descr="krul2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5400000">
            <a:off x="6275597" y="2882096"/>
            <a:ext cx="841277" cy="4392488"/>
          </a:xfrm>
          <a:prstGeom prst="rect">
            <a:avLst/>
          </a:prstGeom>
        </p:spPr>
      </p:pic>
    </p:spTree>
  </p:cSld>
  <p:clrMapOvr>
    <a:masterClrMapping/>
  </p:clrMapOvr>
  <p:transition spd="med" advClick="0" advTm="798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1040570_020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36512" y="0"/>
            <a:ext cx="9180512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4297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3076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6375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3077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4109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3076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6125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40590_022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55890" y="2699709"/>
            <a:ext cx="5092174" cy="2966103"/>
          </a:xfrm>
          <a:prstGeom prst="rect">
            <a:avLst/>
          </a:prstGeom>
        </p:spPr>
      </p:pic>
      <p:pic>
        <p:nvPicPr>
          <p:cNvPr id="3" name="Afbeelding 2" descr="P1040591_0227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220072" y="157670"/>
            <a:ext cx="3816424" cy="295277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79512" y="265213"/>
            <a:ext cx="48965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200" dirty="0" smtClean="0">
                <a:solidFill>
                  <a:schemeClr val="bg1"/>
                </a:solidFill>
                <a:latin typeface="Arial Rounded MT Bold" pitchFamily="34" charset="0"/>
              </a:rPr>
              <a:t>Lieve </a:t>
            </a:r>
            <a:r>
              <a:rPr lang="nl-BE" sz="2200" dirty="0" err="1" smtClean="0">
                <a:solidFill>
                  <a:schemeClr val="bg1"/>
                </a:solidFill>
                <a:latin typeface="Arial Rounded MT Bold" pitchFamily="34" charset="0"/>
              </a:rPr>
              <a:t>Vrouwke</a:t>
            </a:r>
            <a:r>
              <a:rPr lang="nl-BE" sz="2200" dirty="0" smtClean="0">
                <a:solidFill>
                  <a:schemeClr val="bg1"/>
                </a:solidFill>
                <a:latin typeface="Arial Rounded MT Bold" pitchFamily="34" charset="0"/>
              </a:rPr>
              <a:t>, wees gegroet</a:t>
            </a:r>
          </a:p>
          <a:p>
            <a:r>
              <a:rPr lang="nl-BE" sz="2200" dirty="0" smtClean="0">
                <a:solidFill>
                  <a:schemeClr val="bg1"/>
                </a:solidFill>
                <a:latin typeface="Arial Rounded MT Bold" pitchFamily="34" charset="0"/>
              </a:rPr>
              <a:t>‘t is hier zoo stil en toch zoo goed…</a:t>
            </a:r>
          </a:p>
          <a:p>
            <a:endParaRPr lang="nl-BE" sz="22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r>
              <a:rPr lang="nl-BE" sz="2200" dirty="0" smtClean="0">
                <a:solidFill>
                  <a:schemeClr val="bg1"/>
                </a:solidFill>
                <a:latin typeface="Arial Rounded MT Bold" pitchFamily="34" charset="0"/>
              </a:rPr>
              <a:t>‘k zal alles vragen ongestoord</a:t>
            </a:r>
          </a:p>
          <a:p>
            <a:r>
              <a:rPr lang="nl-BE" sz="2200" dirty="0" smtClean="0">
                <a:solidFill>
                  <a:schemeClr val="bg1"/>
                </a:solidFill>
                <a:latin typeface="Arial Rounded MT Bold" pitchFamily="34" charset="0"/>
              </a:rPr>
              <a:t>Zodat je mij zeker wel verhoort…</a:t>
            </a:r>
          </a:p>
          <a:p>
            <a:endParaRPr lang="nl-BE" sz="22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endParaRPr lang="nl-BE" sz="2200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5" name="Afbeelding 4" descr="levendekaars0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652120" y="3577580"/>
            <a:ext cx="1250185" cy="1980715"/>
          </a:xfrm>
          <a:prstGeom prst="rect">
            <a:avLst/>
          </a:prstGeom>
        </p:spPr>
      </p:pic>
      <p:pic>
        <p:nvPicPr>
          <p:cNvPr id="6" name="Afbeelding 5" descr="levendekaars0.gif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668344" y="4009628"/>
            <a:ext cx="750236" cy="1188627"/>
          </a:xfrm>
          <a:prstGeom prst="rect">
            <a:avLst/>
          </a:prstGeom>
        </p:spPr>
      </p:pic>
    </p:spTree>
  </p:cSld>
  <p:clrMapOvr>
    <a:masterClrMapping/>
  </p:clrMapOvr>
  <p:transition spd="med" advClick="0" advTm="807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accent1">
                <a:tint val="83000"/>
                <a:shade val="100000"/>
                <a:satMod val="200000"/>
                <a:alpha val="5000"/>
              </a:schemeClr>
            </a:gs>
            <a:gs pos="75000">
              <a:schemeClr val="accent1">
                <a:tint val="100000"/>
                <a:shade val="50000"/>
                <a:satMod val="1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1040592_022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36512" y="0"/>
            <a:ext cx="3639827" cy="5715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635896" y="193204"/>
            <a:ext cx="55081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chemeClr val="bg2">
                    <a:lumMod val="10000"/>
                  </a:schemeClr>
                </a:solidFill>
                <a:latin typeface="Arial Rounded MT Bold" pitchFamily="34" charset="0"/>
              </a:rPr>
              <a:t>Het grote beeld van O L V van KERSELARE vooraan in de kapel.</a:t>
            </a:r>
          </a:p>
          <a:p>
            <a:endParaRPr lang="nl-BE" sz="2400" dirty="0" smtClean="0">
              <a:solidFill>
                <a:schemeClr val="bg2">
                  <a:lumMod val="10000"/>
                </a:schemeClr>
              </a:solidFill>
              <a:latin typeface="Arial Rounded MT Bold" pitchFamily="34" charset="0"/>
            </a:endParaRPr>
          </a:p>
          <a:p>
            <a:r>
              <a:rPr lang="nl-BE" sz="2400" dirty="0" smtClean="0">
                <a:solidFill>
                  <a:schemeClr val="bg2">
                    <a:lumMod val="10000"/>
                  </a:schemeClr>
                </a:solidFill>
                <a:latin typeface="Arial Rounded MT Bold" pitchFamily="34" charset="0"/>
              </a:rPr>
              <a:t>Daarnaast het kerselaar boompje welke jaren zoek was….</a:t>
            </a:r>
          </a:p>
          <a:p>
            <a:endParaRPr lang="nl-BE" sz="2400" dirty="0" smtClean="0">
              <a:solidFill>
                <a:schemeClr val="bg2">
                  <a:lumMod val="10000"/>
                </a:schemeClr>
              </a:solidFill>
              <a:latin typeface="Arial Rounded MT Bold" pitchFamily="34" charset="0"/>
            </a:endParaRPr>
          </a:p>
          <a:p>
            <a:endParaRPr lang="nl-NL" sz="2400" dirty="0">
              <a:solidFill>
                <a:schemeClr val="bg2">
                  <a:lumMod val="1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5" name="Afbeelding 4" descr="kerslaar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427984" y="2497460"/>
            <a:ext cx="4133411" cy="2814947"/>
          </a:xfrm>
          <a:prstGeom prst="rect">
            <a:avLst/>
          </a:prstGeom>
        </p:spPr>
      </p:pic>
    </p:spTree>
  </p:cSld>
  <p:clrMapOvr>
    <a:masterClrMapping/>
  </p:clrMapOvr>
  <p:transition spd="med" advClick="0" advTm="7938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30764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4797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3076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4594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30763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913132" y="0"/>
            <a:ext cx="4267380" cy="5715000"/>
          </a:xfrm>
          <a:prstGeom prst="rect">
            <a:avLst/>
          </a:prstGeom>
        </p:spPr>
      </p:pic>
      <p:pic>
        <p:nvPicPr>
          <p:cNvPr id="3" name="Afbeelding 2" descr="P103076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95536" y="553244"/>
            <a:ext cx="2522973" cy="4801716"/>
          </a:xfrm>
          <a:prstGeom prst="rect">
            <a:avLst/>
          </a:prstGeom>
        </p:spPr>
      </p:pic>
      <p:pic>
        <p:nvPicPr>
          <p:cNvPr id="4" name="Afbeelding 3" descr="kruis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347864" y="3433564"/>
            <a:ext cx="1130060" cy="1535502"/>
          </a:xfrm>
          <a:prstGeom prst="rect">
            <a:avLst/>
          </a:prstGeom>
        </p:spPr>
      </p:pic>
    </p:spTree>
  </p:cSld>
  <p:clrMapOvr>
    <a:masterClrMapping/>
  </p:clrMapOvr>
  <p:transition spd="med" advClick="0" advTm="8922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Oude kapel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8032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rijn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-36512" y="0"/>
            <a:ext cx="2592288" cy="5715000"/>
          </a:xfrm>
          <a:prstGeom prst="rect">
            <a:avLst/>
          </a:prstGeom>
        </p:spPr>
      </p:pic>
      <p:pic>
        <p:nvPicPr>
          <p:cNvPr id="3" name="Afbeelding 2" descr="Schrijn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6030388" y="0"/>
            <a:ext cx="3124200" cy="5715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555776" y="121196"/>
            <a:ext cx="3456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Het miraculeus beeldje </a:t>
            </a:r>
          </a:p>
          <a:p>
            <a:r>
              <a:rPr lang="nl-BE" sz="2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dat op 18 oktober 1452 </a:t>
            </a:r>
          </a:p>
          <a:p>
            <a:r>
              <a:rPr lang="nl-BE" sz="2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 Rounded MT Bold" pitchFamily="34" charset="0"/>
              </a:rPr>
              <a:t>in de kerselaar werd gehangen.</a:t>
            </a:r>
            <a:endParaRPr lang="nl-NL" sz="2200" dirty="0">
              <a:solidFill>
                <a:schemeClr val="tx2">
                  <a:lumMod val="40000"/>
                  <a:lumOff val="6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6" name="Afbeelding 5" descr="kerselaar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3060995" y="1993404"/>
            <a:ext cx="2519117" cy="3528392"/>
          </a:xfrm>
          <a:prstGeom prst="rect">
            <a:avLst/>
          </a:prstGeom>
        </p:spPr>
      </p:pic>
    </p:spTree>
  </p:cSld>
  <p:clrMapOvr>
    <a:masterClrMapping/>
  </p:clrMapOvr>
  <p:transition spd="med" advClick="0" advTm="696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40589_022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1" cy="5715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 err="1" smtClean="0">
                <a:solidFill>
                  <a:schemeClr val="bg1"/>
                </a:solidFill>
              </a:rPr>
              <a:t>Kerselare</a:t>
            </a:r>
            <a:r>
              <a:rPr lang="nl-NL" sz="2400" b="1" dirty="0" smtClean="0">
                <a:solidFill>
                  <a:schemeClr val="bg1"/>
                </a:solidFill>
              </a:rPr>
              <a:t> is </a:t>
            </a:r>
            <a:r>
              <a:rPr lang="nl-NL" sz="2400" b="1" dirty="0" err="1" smtClean="0">
                <a:solidFill>
                  <a:schemeClr val="bg1"/>
                </a:solidFill>
              </a:rPr>
              <a:t>Kerselare</a:t>
            </a:r>
            <a:r>
              <a:rPr lang="nl-NL" sz="2400" b="1" dirty="0" smtClean="0">
                <a:solidFill>
                  <a:schemeClr val="bg1"/>
                </a:solidFill>
              </a:rPr>
              <a:t> niet zonder de krokodil in de kapel..</a:t>
            </a:r>
          </a:p>
          <a:p>
            <a:pPr algn="r"/>
            <a:r>
              <a:rPr lang="nl-NL" sz="2400" b="1" dirty="0" smtClean="0">
                <a:solidFill>
                  <a:schemeClr val="bg1"/>
                </a:solidFill>
              </a:rPr>
              <a:t>Volgens de legende: </a:t>
            </a:r>
            <a:r>
              <a:rPr lang="nl-NL" sz="2400" b="1" dirty="0" err="1" smtClean="0">
                <a:solidFill>
                  <a:schemeClr val="bg1"/>
                </a:solidFill>
              </a:rPr>
              <a:t>Joos</a:t>
            </a:r>
            <a:r>
              <a:rPr lang="nl-NL" sz="2400" b="1" dirty="0" smtClean="0">
                <a:solidFill>
                  <a:schemeClr val="bg1"/>
                </a:solidFill>
              </a:rPr>
              <a:t> de </a:t>
            </a:r>
            <a:r>
              <a:rPr lang="nl-NL" sz="2400" b="1" dirty="0" err="1" smtClean="0">
                <a:solidFill>
                  <a:schemeClr val="bg1"/>
                </a:solidFill>
              </a:rPr>
              <a:t>Joigny</a:t>
            </a:r>
            <a:r>
              <a:rPr lang="nl-NL" sz="2400" b="1" dirty="0" smtClean="0">
                <a:solidFill>
                  <a:schemeClr val="bg1"/>
                </a:solidFill>
              </a:rPr>
              <a:t>, baron van </a:t>
            </a:r>
            <a:r>
              <a:rPr lang="nl-NL" sz="2400" b="1" dirty="0" err="1" smtClean="0">
                <a:solidFill>
                  <a:schemeClr val="bg1"/>
                </a:solidFill>
              </a:rPr>
              <a:t>Pamel</a:t>
            </a:r>
            <a:r>
              <a:rPr lang="nl-NL" sz="2400" b="1" dirty="0" smtClean="0">
                <a:solidFill>
                  <a:schemeClr val="bg1"/>
                </a:solidFill>
              </a:rPr>
              <a:t>, was naar Jeruzalem geweest….</a:t>
            </a:r>
          </a:p>
          <a:p>
            <a:r>
              <a:rPr lang="nl-NL" sz="2400" b="1" dirty="0" smtClean="0">
                <a:solidFill>
                  <a:schemeClr val="bg1"/>
                </a:solidFill>
              </a:rPr>
              <a:t>Hij werd onderweg aangevallen door een krokodil. Hij aanriep OLV van</a:t>
            </a:r>
          </a:p>
          <a:p>
            <a:pPr algn="r"/>
            <a:r>
              <a:rPr lang="nl-NL" sz="2400" b="1" dirty="0" smtClean="0">
                <a:solidFill>
                  <a:schemeClr val="bg1"/>
                </a:solidFill>
              </a:rPr>
              <a:t>                                                          </a:t>
            </a:r>
            <a:r>
              <a:rPr lang="nl-NL" sz="2400" b="1" dirty="0" err="1" smtClean="0">
                <a:solidFill>
                  <a:schemeClr val="bg1"/>
                </a:solidFill>
              </a:rPr>
              <a:t>Kerselare</a:t>
            </a:r>
            <a:r>
              <a:rPr lang="nl-NL" sz="2400" b="1" dirty="0" smtClean="0">
                <a:solidFill>
                  <a:schemeClr val="bg1"/>
                </a:solidFill>
              </a:rPr>
              <a:t> en …overwon het monster…</a:t>
            </a:r>
            <a:endParaRPr lang="nl-NL" sz="2400" dirty="0">
              <a:solidFill>
                <a:schemeClr val="bg1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0" y="458569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 err="1" smtClean="0">
                <a:solidFill>
                  <a:schemeClr val="bg1"/>
                </a:solidFill>
              </a:rPr>
              <a:t>Joos</a:t>
            </a:r>
            <a:r>
              <a:rPr lang="nl-NL" sz="2400" b="1" dirty="0" smtClean="0">
                <a:solidFill>
                  <a:schemeClr val="bg1"/>
                </a:solidFill>
              </a:rPr>
              <a:t> bracht het beest mee naar huis en hing het dankbaar</a:t>
            </a:r>
          </a:p>
          <a:p>
            <a:pPr algn="r"/>
            <a:r>
              <a:rPr lang="nl-NL" sz="2400" b="1" dirty="0" smtClean="0">
                <a:solidFill>
                  <a:schemeClr val="bg1"/>
                </a:solidFill>
              </a:rPr>
              <a:t>op in de kapel…..</a:t>
            </a:r>
            <a:endParaRPr lang="nl-NL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256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40558_019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9180512" cy="5715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436966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dirty="0" smtClean="0">
                <a:solidFill>
                  <a:schemeClr val="bg1"/>
                </a:solidFill>
                <a:latin typeface="Arial Rounded MT Bold" pitchFamily="34" charset="0"/>
              </a:rPr>
              <a:t>Er is een afzonderlijke ruimte voorzien voor het </a:t>
            </a:r>
          </a:p>
          <a:p>
            <a:pPr algn="ctr"/>
            <a:r>
              <a:rPr lang="nl-BE" sz="2800" dirty="0" smtClean="0">
                <a:solidFill>
                  <a:schemeClr val="bg1"/>
                </a:solidFill>
                <a:latin typeface="Arial Rounded MT Bold" pitchFamily="34" charset="0"/>
              </a:rPr>
              <a:t>branden van een kaarsje…</a:t>
            </a:r>
            <a:endParaRPr lang="nl-NL" sz="28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615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3075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3075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9144000" cy="5715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49457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solidFill>
                  <a:schemeClr val="bg1"/>
                </a:solidFill>
                <a:latin typeface="Arial Rounded MT Bold" pitchFamily="34" charset="0"/>
              </a:rPr>
              <a:t>De </a:t>
            </a:r>
            <a:r>
              <a:rPr lang="nl-NL" sz="2800" dirty="0" err="1" smtClean="0">
                <a:solidFill>
                  <a:schemeClr val="bg1"/>
                </a:solidFill>
                <a:latin typeface="Arial Rounded MT Bold" pitchFamily="34" charset="0"/>
              </a:rPr>
              <a:t>souvenir-ruimte</a:t>
            </a:r>
            <a:r>
              <a:rPr lang="nl-NL" sz="2800" dirty="0" smtClean="0">
                <a:solidFill>
                  <a:schemeClr val="bg1"/>
                </a:solidFill>
                <a:latin typeface="Arial Rounded MT Bold" pitchFamily="34" charset="0"/>
              </a:rPr>
              <a:t> heeft bijzonder veel aantrek…</a:t>
            </a:r>
            <a:endParaRPr lang="nl-NL" sz="28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595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3075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3219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shot-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pic>
        <p:nvPicPr>
          <p:cNvPr id="3" name="Afbeelding 2" descr="kezer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084168" y="1705372"/>
            <a:ext cx="2774989" cy="3024336"/>
          </a:xfrm>
          <a:prstGeom prst="rect">
            <a:avLst/>
          </a:prstGeom>
        </p:spPr>
      </p:pic>
    </p:spTree>
  </p:cSld>
  <p:clrMapOvr>
    <a:masterClrMapping/>
  </p:clrMapOvr>
  <p:transition spd="med" advClick="0" advTm="575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12119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chemeClr val="bg1"/>
                </a:solidFill>
                <a:latin typeface="Arial Rounded MT Bold" pitchFamily="34" charset="0"/>
              </a:rPr>
              <a:t>De kleine omgang voert de bedevaarders door het domein rond de kapel. Zeven bas-reliëfs in kunstrotsen stellen de zeven weeën van de H. Maagd voor..Een paar voorbeelden:</a:t>
            </a:r>
            <a:endParaRPr lang="nl-NL" sz="2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4" name="Afbeelding 3" descr="P1040554_0188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995936" y="2209428"/>
            <a:ext cx="5040560" cy="3386436"/>
          </a:xfrm>
          <a:prstGeom prst="rect">
            <a:avLst/>
          </a:prstGeom>
        </p:spPr>
      </p:pic>
      <p:pic>
        <p:nvPicPr>
          <p:cNvPr id="5" name="Afbeelding 4" descr="P1040552_0186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21039154">
            <a:off x="218832" y="1725487"/>
            <a:ext cx="4041735" cy="3025051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3077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36512" y="0"/>
            <a:ext cx="9180512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5172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40557_019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3075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451368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200" dirty="0" smtClean="0">
                <a:solidFill>
                  <a:schemeClr val="bg1"/>
                </a:solidFill>
                <a:latin typeface="Adobe Fan Heiti Std B" pitchFamily="34" charset="-128"/>
                <a:ea typeface="Adobe Fan Heiti Std B" pitchFamily="34" charset="-128"/>
              </a:rPr>
              <a:t>De huidige kapel, een creatie van architect Juliaan Lampens nadat </a:t>
            </a:r>
          </a:p>
          <a:p>
            <a:pPr algn="ctr"/>
            <a:r>
              <a:rPr lang="nl-BE" sz="2200" dirty="0" smtClean="0">
                <a:solidFill>
                  <a:schemeClr val="bg1"/>
                </a:solidFill>
                <a:latin typeface="Adobe Fan Heiti Std B" pitchFamily="34" charset="-128"/>
                <a:ea typeface="Adobe Fan Heiti Std B" pitchFamily="34" charset="-128"/>
              </a:rPr>
              <a:t>                                 de vorige in 1991 afbrandde. (dakwerken….)</a:t>
            </a:r>
            <a:endParaRPr lang="nl-NL" sz="2200" dirty="0">
              <a:solidFill>
                <a:schemeClr val="bg1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ransition spd="med" advClick="0" advTm="993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1040584_0220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23529" y="913284"/>
            <a:ext cx="3960440" cy="4124482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427984" y="193204"/>
            <a:ext cx="47160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bg1"/>
                </a:solidFill>
                <a:latin typeface="Arial Rounded MT Bold" pitchFamily="34" charset="0"/>
              </a:rPr>
              <a:t>De lange omgang met zijn</a:t>
            </a:r>
          </a:p>
          <a:p>
            <a:r>
              <a:rPr lang="nl-NL" sz="2400" b="1" dirty="0" smtClean="0">
                <a:solidFill>
                  <a:schemeClr val="bg1"/>
                </a:solidFill>
                <a:latin typeface="Arial Rounded MT Bold" pitchFamily="34" charset="0"/>
              </a:rPr>
              <a:t>15 arduinen kappetjes, </a:t>
            </a:r>
          </a:p>
          <a:p>
            <a:r>
              <a:rPr lang="nl-NL" sz="2400" b="1" dirty="0" smtClean="0">
                <a:solidFill>
                  <a:schemeClr val="bg1"/>
                </a:solidFill>
                <a:latin typeface="Arial Rounded MT Bold" pitchFamily="34" charset="0"/>
              </a:rPr>
              <a:t>Stellen één van de blijde, droeve of glorievolle mysteries van de rozenkrans voor…</a:t>
            </a:r>
          </a:p>
          <a:p>
            <a:endParaRPr lang="nl-BE" sz="2400" b="1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endParaRPr lang="nl-BE" sz="2400" b="1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endParaRPr lang="nl-NL" sz="2400" b="1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r>
              <a:rPr lang="nl-NL" sz="2400" b="1" dirty="0" smtClean="0">
                <a:solidFill>
                  <a:schemeClr val="bg1"/>
                </a:solidFill>
                <a:latin typeface="Arial Rounded MT Bold" pitchFamily="34" charset="0"/>
              </a:rPr>
              <a:t>Bedraagt ongeveer 3 km..</a:t>
            </a:r>
          </a:p>
          <a:p>
            <a:r>
              <a:rPr lang="nl-NL" sz="2400" b="1" dirty="0" smtClean="0">
                <a:solidFill>
                  <a:schemeClr val="bg1"/>
                </a:solidFill>
                <a:latin typeface="Arial Rounded MT Bold" pitchFamily="34" charset="0"/>
              </a:rPr>
              <a:t>Een aanrader voor de</a:t>
            </a:r>
          </a:p>
          <a:p>
            <a:r>
              <a:rPr lang="nl-NL" sz="2400" b="1" dirty="0" smtClean="0">
                <a:solidFill>
                  <a:schemeClr val="bg1"/>
                </a:solidFill>
                <a:latin typeface="Arial Rounded MT Bold" pitchFamily="34" charset="0"/>
              </a:rPr>
              <a:t>eindeloze vergezichten over de Vlaamse Ardennen..</a:t>
            </a:r>
            <a:endParaRPr lang="nl-NL" sz="2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1204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40583_021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5266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40585_022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1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5109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3077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9144000" cy="5715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2929508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bg1"/>
                </a:solidFill>
                <a:latin typeface="Arial Rounded MT Bold" pitchFamily="34" charset="0"/>
              </a:rPr>
              <a:t>De huidige kapel tussen 1963 en 1966 opgetrokken door aannemer W </a:t>
            </a:r>
            <a:r>
              <a:rPr lang="nl-NL" sz="2400" b="1" dirty="0" err="1" smtClean="0">
                <a:solidFill>
                  <a:schemeClr val="bg1"/>
                </a:solidFill>
                <a:latin typeface="Arial Rounded MT Bold" pitchFamily="34" charset="0"/>
              </a:rPr>
              <a:t>Teirlinck</a:t>
            </a:r>
            <a:r>
              <a:rPr lang="nl-NL" sz="2400" b="1" dirty="0" smtClean="0">
                <a:solidFill>
                  <a:schemeClr val="bg1"/>
                </a:solidFill>
                <a:latin typeface="Arial Rounded MT Bold" pitchFamily="34" charset="0"/>
              </a:rPr>
              <a:t>, is nu reeds DRINGEND toe aan een</a:t>
            </a:r>
          </a:p>
          <a:p>
            <a:r>
              <a:rPr lang="nl-NL" sz="2400" b="1" dirty="0" smtClean="0">
                <a:solidFill>
                  <a:schemeClr val="bg1"/>
                </a:solidFill>
                <a:latin typeface="Arial Rounded MT Bold" pitchFamily="34" charset="0"/>
              </a:rPr>
              <a:t>volledige renovatie.</a:t>
            </a:r>
          </a:p>
          <a:p>
            <a:r>
              <a:rPr lang="nl-NL" sz="2400" b="1" dirty="0" smtClean="0">
                <a:solidFill>
                  <a:schemeClr val="bg1"/>
                </a:solidFill>
                <a:latin typeface="Arial Rounded MT Bold" pitchFamily="34" charset="0"/>
              </a:rPr>
              <a:t>Ja dit nog na GEEN halve eeuw in gebruik!!!</a:t>
            </a:r>
          </a:p>
          <a:p>
            <a:r>
              <a:rPr lang="nl-BE" sz="2400" b="1" dirty="0" smtClean="0">
                <a:solidFill>
                  <a:schemeClr val="bg1"/>
                </a:solidFill>
                <a:latin typeface="Arial Rounded MT Bold" pitchFamily="34" charset="0"/>
              </a:rPr>
              <a:t>Ze moest zelfs onderstut  worden om de veiligheid der bezoekers te garanderen……</a:t>
            </a:r>
            <a:endParaRPr lang="nl-NL" sz="2400" b="1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r>
              <a:rPr lang="nl-NL" sz="2400" b="1" dirty="0" smtClean="0">
                <a:solidFill>
                  <a:schemeClr val="bg1"/>
                </a:solidFill>
                <a:latin typeface="Arial Rounded MT Bold" pitchFamily="34" charset="0"/>
              </a:rPr>
              <a:t>                                                                           ZIE MAAR EENS !!</a:t>
            </a:r>
            <a:endParaRPr lang="nl-NL" sz="2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1409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1040581_021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5281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1040580_021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5547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40555_018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5250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1040565_019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3999" cy="5715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47297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 smtClean="0">
                <a:solidFill>
                  <a:schemeClr val="bg1"/>
                </a:solidFill>
                <a:latin typeface="Arial Rounded MT Bold" pitchFamily="34" charset="0"/>
              </a:rPr>
              <a:t>Storend en plaats innemend !!!!</a:t>
            </a:r>
            <a:endParaRPr lang="nl-NL" sz="2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601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40563_019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9144000" cy="5715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487372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 smtClean="0">
                <a:solidFill>
                  <a:schemeClr val="bg1"/>
                </a:solidFill>
                <a:latin typeface="Arial Rounded MT Bold" pitchFamily="34" charset="0"/>
              </a:rPr>
              <a:t>Niemand weet voor hoelang deze steunpilaren de kapel gaan ontsieren…Maar aan de afwerking te zien ZEER maar ZEER lang..</a:t>
            </a:r>
            <a:endParaRPr lang="nl-NL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751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40564_019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9144000" cy="5715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48737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dirty="0" smtClean="0">
                <a:solidFill>
                  <a:schemeClr val="bg1"/>
                </a:solidFill>
                <a:latin typeface="Arial Rounded MT Bold" pitchFamily="34" charset="0"/>
              </a:rPr>
              <a:t>ACHT steunpilaren binnenin en ZES </a:t>
            </a:r>
            <a:r>
              <a:rPr lang="nl-BE" sz="2800" dirty="0" err="1" smtClean="0">
                <a:solidFill>
                  <a:schemeClr val="bg1"/>
                </a:solidFill>
                <a:latin typeface="Arial Rounded MT Bold" pitchFamily="34" charset="0"/>
              </a:rPr>
              <a:t>buitenuit</a:t>
            </a:r>
            <a:r>
              <a:rPr lang="nl-BE" sz="2800" dirty="0" smtClean="0">
                <a:solidFill>
                  <a:schemeClr val="bg1"/>
                </a:solidFill>
                <a:latin typeface="Arial Rounded MT Bold" pitchFamily="34" charset="0"/>
              </a:rPr>
              <a:t>…</a:t>
            </a:r>
            <a:endParaRPr lang="nl-NL" sz="28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742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3075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1" cy="5715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480171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200" dirty="0" smtClean="0">
                <a:solidFill>
                  <a:schemeClr val="bg1"/>
                </a:solidFill>
                <a:latin typeface="Arial Rounded MT Bold" pitchFamily="34" charset="0"/>
              </a:rPr>
              <a:t>Een betonnen geheel, welke in de jaren heen weinig onderhoud zou vragen…       MAAR !!!!!!!!!!!</a:t>
            </a:r>
            <a:endParaRPr lang="nl-NL" sz="22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795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40567_020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1" cy="5715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46577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 smtClean="0">
                <a:solidFill>
                  <a:schemeClr val="bg1"/>
                </a:solidFill>
                <a:latin typeface="Arial Rounded MT Bold" pitchFamily="34" charset="0"/>
              </a:rPr>
              <a:t>De bovenruimte mag niet meer worden gebruikt..</a:t>
            </a:r>
          </a:p>
          <a:p>
            <a:pPr algn="ctr"/>
            <a:r>
              <a:rPr lang="nl-BE" sz="2400" dirty="0" smtClean="0">
                <a:solidFill>
                  <a:schemeClr val="bg1"/>
                </a:solidFill>
                <a:latin typeface="Arial Rounded MT Bold" pitchFamily="34" charset="0"/>
              </a:rPr>
              <a:t>De toegang is vergrendeld…..</a:t>
            </a:r>
            <a:endParaRPr lang="nl-NL" sz="2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8110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40556_019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1" cy="5715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139952" y="4441676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smtClean="0">
                <a:solidFill>
                  <a:schemeClr val="bg1"/>
                </a:solidFill>
                <a:latin typeface="Arial Rounded MT Bold" pitchFamily="34" charset="0"/>
              </a:rPr>
              <a:t>BETONROT ???</a:t>
            </a:r>
            <a:endParaRPr lang="nl-NL" sz="32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587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00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4641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1040575_020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3999" cy="5715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364958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 smtClean="0">
                <a:solidFill>
                  <a:schemeClr val="bg1"/>
                </a:solidFill>
                <a:latin typeface="Arial Rounded MT Bold" pitchFamily="34" charset="0"/>
              </a:rPr>
              <a:t>Steekproeven werden reeds uitgevoerd voor de</a:t>
            </a:r>
          </a:p>
          <a:p>
            <a:pPr algn="ctr"/>
            <a:r>
              <a:rPr lang="nl-BE" sz="2400" dirty="0" smtClean="0">
                <a:solidFill>
                  <a:schemeClr val="bg1"/>
                </a:solidFill>
                <a:latin typeface="Arial Rounded MT Bold" pitchFamily="34" charset="0"/>
              </a:rPr>
              <a:t> bijna nog onmogelijke renovatie…</a:t>
            </a:r>
          </a:p>
          <a:p>
            <a:pPr algn="ctr"/>
            <a:endParaRPr lang="nl-BE" sz="24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 algn="ctr"/>
            <a:r>
              <a:rPr lang="nl-BE" sz="2400" dirty="0" smtClean="0">
                <a:solidFill>
                  <a:schemeClr val="bg1"/>
                </a:solidFill>
                <a:latin typeface="Arial Rounded MT Bold" pitchFamily="34" charset="0"/>
              </a:rPr>
              <a:t>Maar toch blijven we hopen voor een gunstige afloop…</a:t>
            </a:r>
            <a:endParaRPr lang="nl-NL" sz="2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921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40560_019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9144000" cy="5715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444167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solidFill>
                  <a:schemeClr val="bg1"/>
                </a:solidFill>
                <a:latin typeface="Arial Rounded MT Bold" pitchFamily="34" charset="0"/>
              </a:rPr>
              <a:t>Wat eens een rustgevend waterreservoir was</a:t>
            </a:r>
          </a:p>
          <a:p>
            <a:r>
              <a:rPr lang="nl-BE" sz="2400" dirty="0" smtClean="0">
                <a:solidFill>
                  <a:schemeClr val="bg1"/>
                </a:solidFill>
                <a:latin typeface="Arial Rounded MT Bold" pitchFamily="34" charset="0"/>
              </a:rPr>
              <a:t> die elke bezoeker als bron van geloof de aandacht trok.</a:t>
            </a:r>
            <a:endParaRPr lang="nl-NL" sz="2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828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40576_020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4729708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nl-BE" sz="2400" dirty="0" smtClean="0">
                <a:solidFill>
                  <a:schemeClr val="bg1"/>
                </a:solidFill>
                <a:latin typeface="Arial Rounded MT Bold" pitchFamily="34" charset="0"/>
              </a:rPr>
              <a:t>Onlangs is er een alternatief voor het “aankondigen der diensten” NL. een luidspreker die de klok nabootst.</a:t>
            </a:r>
            <a:endParaRPr lang="nl-NL" sz="2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861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einde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9144000" cy="5715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50897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2400" dirty="0" smtClean="0">
                <a:solidFill>
                  <a:srgbClr val="FFFF00"/>
                </a:solidFill>
                <a:latin typeface="Arial Rounded MT Bold" pitchFamily="34" charset="0"/>
              </a:rPr>
              <a:t>Zeer genegen en tot nog eens..</a:t>
            </a:r>
            <a:r>
              <a:rPr lang="nl-BE" sz="2400" dirty="0" err="1" smtClean="0">
                <a:solidFill>
                  <a:srgbClr val="FFFF00"/>
                </a:solidFill>
                <a:latin typeface="Arial Rounded MT Bold" pitchFamily="34" charset="0"/>
              </a:rPr>
              <a:t>christophe</a:t>
            </a:r>
            <a:endParaRPr lang="nl-NL" sz="24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801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3078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3999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5187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3077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1" cy="5715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458569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 smtClean="0">
                <a:solidFill>
                  <a:schemeClr val="bg1"/>
                </a:solidFill>
                <a:latin typeface="Arial Rounded MT Bold" pitchFamily="34" charset="0"/>
              </a:rPr>
              <a:t>De uitnodigingsklok …Doch mag niet meer worden gebruikt</a:t>
            </a:r>
          </a:p>
          <a:p>
            <a:pPr algn="ctr"/>
            <a:r>
              <a:rPr lang="nl-BE" sz="2000" dirty="0" smtClean="0">
                <a:solidFill>
                  <a:schemeClr val="bg1"/>
                </a:solidFill>
                <a:latin typeface="Arial Rounded MT Bold" pitchFamily="34" charset="0"/>
              </a:rPr>
              <a:t>omwille trillingen voor het in slechte staat huidig gebouw..</a:t>
            </a:r>
            <a:endParaRPr lang="nl-NL" sz="2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860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40551_018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48737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 smtClean="0">
                <a:solidFill>
                  <a:schemeClr val="bg1"/>
                </a:solidFill>
                <a:latin typeface="Arial Rounded MT Bold" pitchFamily="34" charset="0"/>
              </a:rPr>
              <a:t>In de geschiedenis heen dus de derde kapel</a:t>
            </a:r>
            <a:endParaRPr lang="nl-NL" sz="2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573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1040582_021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843808" y="1296144"/>
            <a:ext cx="6130574" cy="4009628"/>
          </a:xfrm>
          <a:prstGeom prst="rect">
            <a:avLst/>
          </a:prstGeom>
        </p:spPr>
      </p:pic>
      <p:pic>
        <p:nvPicPr>
          <p:cNvPr id="2" name="Afbeelding 1" descr="P1040587_0223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21238430">
            <a:off x="383894" y="1606409"/>
            <a:ext cx="2420619" cy="3619617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0" y="193204"/>
            <a:ext cx="91440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HAERE VRUGHT IS SOET.</a:t>
            </a:r>
            <a:endParaRPr lang="nl-NL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 advClick="0" advTm="667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103077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3999" cy="5715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4801716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200" b="1" dirty="0" smtClean="0">
                <a:solidFill>
                  <a:schemeClr val="bg1"/>
                </a:solidFill>
                <a:latin typeface="Arial Rounded MT Bold" pitchFamily="34" charset="0"/>
              </a:rPr>
              <a:t>Een wandelpad breng je naar de bidplaats, een oase van rust..</a:t>
            </a:r>
            <a:endParaRPr lang="nl-NL" sz="22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625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493</Words>
  <Application>Microsoft Office PowerPoint</Application>
  <PresentationFormat>Diavoorstelling (16:10)</PresentationFormat>
  <Paragraphs>62</Paragraphs>
  <Slides>46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47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  <vt:lpstr>Dia 39</vt:lpstr>
      <vt:lpstr>Dia 40</vt:lpstr>
      <vt:lpstr>Dia 41</vt:lpstr>
      <vt:lpstr>Dia 42</vt:lpstr>
      <vt:lpstr>Dia 43</vt:lpstr>
      <vt:lpstr>Dia 44</vt:lpstr>
      <vt:lpstr>Dia 45</vt:lpstr>
      <vt:lpstr>Dia 46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Onze Lieve Vrouw van Kerselare</dc:title>
  <dc:subject>Oudenaardse beziendswaardigheden</dc:subject>
  <dc:creator>Allegaert Christophe</dc:creator>
  <dc:description>Het is uitterst bedroevigend te moeten waststellen dat zo'n betonnen construtie na nog geen 50 jaar bijna volledig rot is</dc:description>
  <cp:lastModifiedBy>Allegaert Christophe</cp:lastModifiedBy>
  <cp:revision>145</cp:revision>
  <dcterms:created xsi:type="dcterms:W3CDTF">2013-05-02T05:26:35Z</dcterms:created>
  <dcterms:modified xsi:type="dcterms:W3CDTF">2013-05-08T07:32:26Z</dcterms:modified>
</cp:coreProperties>
</file>