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  <a:srgbClr val="006000"/>
    <a:srgbClr val="006C00"/>
    <a:srgbClr val="A9C1DF"/>
    <a:srgbClr val="6893C6"/>
    <a:srgbClr val="7199C9"/>
    <a:srgbClr val="865900"/>
    <a:srgbClr val="B87B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36BCF-C4BA-4D43-842E-7BD431D12BEE}" type="datetimeFigureOut">
              <a:rPr lang="nl-NL"/>
              <a:pPr>
                <a:defRPr/>
              </a:pPr>
              <a:t>24-3-2013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4436-CAEC-4277-AD42-EC0CD6E4BE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ADE6-222D-42AC-83DE-12DA8CD70A28}" type="datetimeFigureOut">
              <a:rPr lang="nl-NL"/>
              <a:pPr>
                <a:defRPr/>
              </a:pPr>
              <a:t>24-3-2013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81C7A-ED43-4C4D-9C77-F8E75117ECA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061DB-25EB-4F95-842B-ED3F741A4538}" type="datetimeFigureOut">
              <a:rPr lang="nl-NL"/>
              <a:pPr>
                <a:defRPr/>
              </a:pPr>
              <a:t>24-3-2013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67A9-423C-4594-B0D5-BB85B093EEE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FB9F8-7433-40F2-A3CE-F87A59D4F26B}" type="datetimeFigureOut">
              <a:rPr lang="nl-NL"/>
              <a:pPr>
                <a:defRPr/>
              </a:pPr>
              <a:t>24-3-2013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AA04C-6A82-436E-BC25-E181AA9DA2D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B410D-19F8-4283-A0A5-128BA673B57E}" type="datetimeFigureOut">
              <a:rPr lang="nl-NL"/>
              <a:pPr>
                <a:defRPr/>
              </a:pPr>
              <a:t>24-3-2013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FE91-ACD4-4029-A089-4530AC8190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14BC-FC3C-4E37-A908-F219BE634B46}" type="datetimeFigureOut">
              <a:rPr lang="nl-NL"/>
              <a:pPr>
                <a:defRPr/>
              </a:pPr>
              <a:t>24-3-2013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7737B-F437-41FC-925D-B862554C02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3F090-2262-464E-A4F2-110829FBC3D0}" type="datetimeFigureOut">
              <a:rPr lang="nl-NL"/>
              <a:pPr>
                <a:defRPr/>
              </a:pPr>
              <a:t>24-3-2013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13D8E-4675-441B-B8E4-CE9E20184A7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FEA4B-A887-4E24-B118-2A3486B5C317}" type="datetimeFigureOut">
              <a:rPr lang="nl-NL"/>
              <a:pPr>
                <a:defRPr/>
              </a:pPr>
              <a:t>24-3-2013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431AD-22E0-42CB-AE84-84340F6992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A1B4-F15D-43E4-9B04-2F9E8B7E2D93}" type="datetimeFigureOut">
              <a:rPr lang="nl-NL"/>
              <a:pPr>
                <a:defRPr/>
              </a:pPr>
              <a:t>24-3-2013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711CA-29B9-48FB-A16B-A8CECA896A1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43F18-0B36-468E-AA48-75B66DE14C0B}" type="datetimeFigureOut">
              <a:rPr lang="nl-NL"/>
              <a:pPr>
                <a:defRPr/>
              </a:pPr>
              <a:t>24-3-2013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A0ABA-D4D1-490C-8B93-AB2F93AD3F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157D-A0A6-41E4-8BA2-436E3C5E4736}" type="datetimeFigureOut">
              <a:rPr lang="nl-NL"/>
              <a:pPr>
                <a:defRPr/>
              </a:pPr>
              <a:t>24-3-2013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AECB-859C-4024-89BB-F87BC1A4B3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96D79F-E423-46AD-AA1D-B63DB95A8F9F}" type="datetimeFigureOut">
              <a:rPr lang="nl-NL"/>
              <a:pPr>
                <a:defRPr/>
              </a:pPr>
              <a:t>24-3-2013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01E81E-C9DF-4BDE-B0A6-45402602D3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passeurs.com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Afbeelding 3" descr="Farming_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 dirty="0">
              <a:solidFill>
                <a:srgbClr val="002060"/>
              </a:solidFill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000100" y="500042"/>
            <a:ext cx="7272338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BE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Boeren in de woestijn</a:t>
            </a:r>
          </a:p>
        </p:txBody>
      </p:sp>
      <p:pic>
        <p:nvPicPr>
          <p:cNvPr id="2057" name="Picture 9" descr="C:\Documents and Settings\Eigenaar\Mijn documenten\Mijn  P - P - S + bijbehoren\pc muisj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172200"/>
            <a:ext cx="571500" cy="428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  <p:sndAc>
      <p:stSnd loop="1">
        <p:snd r:embed="rId2" name="conquest of paradise-4.40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1" descr="Farming_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fbeelding 2" descr="Farming_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" y="6021388"/>
            <a:ext cx="5759450" cy="549275"/>
          </a:xfrm>
          <a:prstGeom prst="rect">
            <a:avLst/>
          </a:prstGeom>
          <a:solidFill>
            <a:srgbClr val="BCB2A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3000" b="1">
                <a:solidFill>
                  <a:schemeClr val="bg1"/>
                </a:solidFill>
              </a:rPr>
              <a:t>11.000 ton kunstmest per jaar</a:t>
            </a:r>
            <a:endParaRPr lang="nl-NL" sz="3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Afbeelding 1" descr="Farming_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63713" y="5516563"/>
            <a:ext cx="5688012" cy="579437"/>
          </a:xfrm>
          <a:prstGeom prst="rect">
            <a:avLst/>
          </a:prstGeom>
          <a:solidFill>
            <a:srgbClr val="865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3200" b="1">
                <a:solidFill>
                  <a:schemeClr val="bg1"/>
                </a:solidFill>
              </a:rPr>
              <a:t>Alfalfa zaad – 20 kg/ha</a:t>
            </a:r>
            <a:endParaRPr lang="nl-NL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1" descr="Farming_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1" descr="Farming_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619250" y="333375"/>
            <a:ext cx="6911975" cy="579438"/>
          </a:xfrm>
          <a:prstGeom prst="rect">
            <a:avLst/>
          </a:prstGeom>
          <a:solidFill>
            <a:srgbClr val="6893C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3200" b="1">
                <a:solidFill>
                  <a:schemeClr val="bg1"/>
                </a:solidFill>
              </a:rPr>
              <a:t>Geïntegreerde teelt</a:t>
            </a:r>
            <a:endParaRPr lang="nl-NL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1" descr="Farming_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1188" y="5618163"/>
            <a:ext cx="8353425" cy="946150"/>
          </a:xfrm>
          <a:prstGeom prst="rect">
            <a:avLst/>
          </a:prstGeom>
          <a:solidFill>
            <a:srgbClr val="0054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Team van landbouw-deskundigen controleren dagelijks de gewassen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fbeelding 1" descr="Farming_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55875" y="404813"/>
            <a:ext cx="4176713" cy="641350"/>
          </a:xfrm>
          <a:prstGeom prst="rect">
            <a:avLst/>
          </a:prstGeom>
          <a:solidFill>
            <a:srgbClr val="A9C1D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3600" b="1">
                <a:solidFill>
                  <a:schemeClr val="bg1"/>
                </a:solidFill>
              </a:rPr>
              <a:t>2009 Opbrengst</a:t>
            </a:r>
            <a:endParaRPr lang="nl-NL" sz="3600" b="1">
              <a:solidFill>
                <a:schemeClr val="bg1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9750" y="4797425"/>
            <a:ext cx="4032250" cy="519113"/>
          </a:xfrm>
          <a:prstGeom prst="rect">
            <a:avLst/>
          </a:prstGeom>
          <a:solidFill>
            <a:srgbClr val="006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. Alfalfa productie</a:t>
            </a:r>
            <a:endParaRPr lang="nl-NL" b="1">
              <a:solidFill>
                <a:schemeClr val="bg1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9750" y="5300663"/>
            <a:ext cx="4032250" cy="519112"/>
          </a:xfrm>
          <a:prstGeom prst="rect">
            <a:avLst/>
          </a:prstGeom>
          <a:solidFill>
            <a:srgbClr val="006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. Snijmaïs</a:t>
            </a:r>
            <a:endParaRPr lang="nl-NL" b="1">
              <a:solidFill>
                <a:schemeClr val="bg1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39750" y="5805488"/>
            <a:ext cx="3960813" cy="519112"/>
          </a:xfrm>
          <a:prstGeom prst="rect">
            <a:avLst/>
          </a:prstGeom>
          <a:solidFill>
            <a:srgbClr val="006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. Rhodes gras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1" descr="Farming_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Afbeelding 1" descr="Farming_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84213" y="3706813"/>
            <a:ext cx="4608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/>
              <a:t>. </a:t>
            </a:r>
            <a:endParaRPr lang="nl-NL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84213" y="3644900"/>
            <a:ext cx="4824412" cy="519113"/>
          </a:xfrm>
          <a:prstGeom prst="rect">
            <a:avLst/>
          </a:prstGeom>
          <a:solidFill>
            <a:srgbClr val="006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. 10 maaibeurten per jaar</a:t>
            </a:r>
            <a:endParaRPr lang="nl-NL" b="1">
              <a:solidFill>
                <a:schemeClr val="bg1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84213" y="4149725"/>
            <a:ext cx="5543550" cy="519113"/>
          </a:xfrm>
          <a:prstGeom prst="rect">
            <a:avLst/>
          </a:prstGeom>
          <a:solidFill>
            <a:srgbClr val="006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. Opbrengst:  22,5 ton per jaar</a:t>
            </a:r>
            <a:endParaRPr lang="nl-NL" b="1">
              <a:solidFill>
                <a:schemeClr val="bg1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55650" y="4652963"/>
            <a:ext cx="7200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/>
              <a:t>. </a:t>
            </a:r>
            <a:endParaRPr lang="nl-NL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84213" y="4652963"/>
            <a:ext cx="7343775" cy="519112"/>
          </a:xfrm>
          <a:prstGeom prst="rect">
            <a:avLst/>
          </a:prstGeom>
          <a:solidFill>
            <a:srgbClr val="006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. Maaien om de 21 dagen bij groei piek </a:t>
            </a:r>
            <a:endParaRPr lang="nl-NL" b="1">
              <a:solidFill>
                <a:schemeClr val="bg1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84213" y="5157788"/>
            <a:ext cx="7775575" cy="519112"/>
          </a:xfrm>
          <a:prstGeom prst="rect">
            <a:avLst/>
          </a:prstGeom>
          <a:solidFill>
            <a:srgbClr val="006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. Maait 800 ha/dag van mei tot september</a:t>
            </a:r>
            <a:endParaRPr lang="nl-NL" b="1">
              <a:solidFill>
                <a:schemeClr val="bg1"/>
              </a:solidFill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84213" y="5661025"/>
            <a:ext cx="5111750" cy="519113"/>
          </a:xfrm>
          <a:prstGeom prst="rect">
            <a:avLst/>
          </a:prstGeom>
          <a:solidFill>
            <a:srgbClr val="006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. 40.000 km balen draad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Afbeelding 1" descr="Farming_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1" descr="Farming_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Afbeelding 1" descr="Farming_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69925" y="5229225"/>
            <a:ext cx="7991475" cy="519113"/>
          </a:xfrm>
          <a:prstGeom prst="rect">
            <a:avLst/>
          </a:prstGeom>
          <a:solidFill>
            <a:srgbClr val="006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45 Claas Rota Cut balenpersen</a:t>
            </a:r>
            <a:endParaRPr lang="nl-NL" b="1">
              <a:solidFill>
                <a:schemeClr val="bg1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68338" y="5734050"/>
            <a:ext cx="7999412" cy="519113"/>
          </a:xfrm>
          <a:prstGeom prst="rect">
            <a:avLst/>
          </a:prstGeom>
          <a:solidFill>
            <a:srgbClr val="006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4000 balen per nacht of 100 trucks geladen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fbeelding 2" descr="Farming_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042988" y="5300663"/>
            <a:ext cx="5040312" cy="519112"/>
          </a:xfrm>
          <a:prstGeom prst="rect">
            <a:avLst/>
          </a:prstGeom>
          <a:solidFill>
            <a:srgbClr val="B87B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20.000 trucks per jaar</a:t>
            </a:r>
            <a:endParaRPr lang="nl-NL" b="1">
              <a:solidFill>
                <a:schemeClr val="bg1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42988" y="5876925"/>
            <a:ext cx="5113337" cy="519113"/>
          </a:xfrm>
          <a:prstGeom prst="rect">
            <a:avLst/>
          </a:prstGeom>
          <a:solidFill>
            <a:srgbClr val="B87B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6 minuten laadtijd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Afbeelding 1" descr="Farming_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fbeelding 1" descr="Farming_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619250" y="4941888"/>
            <a:ext cx="5976938" cy="519112"/>
          </a:xfrm>
          <a:prstGeom prst="rect">
            <a:avLst/>
          </a:prstGeom>
          <a:solidFill>
            <a:srgbClr val="865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2 oogsten per jaar</a:t>
            </a:r>
            <a:endParaRPr lang="nl-NL" b="1">
              <a:solidFill>
                <a:schemeClr val="bg1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619250" y="5516563"/>
            <a:ext cx="6119813" cy="519112"/>
          </a:xfrm>
          <a:prstGeom prst="rect">
            <a:avLst/>
          </a:prstGeom>
          <a:solidFill>
            <a:srgbClr val="865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110 ton per hectare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1" descr="Farming_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Afbeelding 1" descr="Farming_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Afbeelding 1" descr="Farming_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042988" y="5805488"/>
            <a:ext cx="7058025" cy="519112"/>
          </a:xfrm>
          <a:prstGeom prst="rect">
            <a:avLst/>
          </a:prstGeom>
          <a:solidFill>
            <a:srgbClr val="2A4A7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b="1"/>
              <a:t>Elke hoop bevat 2.200 ton</a:t>
            </a:r>
            <a:endParaRPr lang="nl-NL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Afbeelding 1" descr="Farming_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195513" y="4076700"/>
            <a:ext cx="4749800" cy="2443163"/>
          </a:xfrm>
          <a:prstGeom prst="rect">
            <a:avLst/>
          </a:prstGeom>
          <a:solidFill>
            <a:srgbClr val="80725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Totaal koeien - 15.800</a:t>
            </a:r>
          </a:p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Kalveren – 18.000</a:t>
            </a:r>
          </a:p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R.H.A. - 12.500</a:t>
            </a:r>
          </a:p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Botervet - 3.3 %</a:t>
            </a:r>
            <a:endParaRPr lang="nl-NL" b="1">
              <a:solidFill>
                <a:schemeClr val="bg1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195513" y="404813"/>
            <a:ext cx="6048375" cy="519112"/>
          </a:xfrm>
          <a:prstGeom prst="rect">
            <a:avLst/>
          </a:prstGeom>
          <a:solidFill>
            <a:srgbClr val="88A9D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Al Danah melkfabriek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Afbeelding 1" descr="Farming_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11188" y="4508500"/>
            <a:ext cx="8281987" cy="2090738"/>
          </a:xfrm>
          <a:prstGeom prst="rect">
            <a:avLst/>
          </a:prstGeom>
          <a:solidFill>
            <a:srgbClr val="9E907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940.000 liter per dag</a:t>
            </a:r>
          </a:p>
          <a:p>
            <a:pPr algn="ctr">
              <a:spcBef>
                <a:spcPct val="50000"/>
              </a:spcBef>
            </a:pPr>
            <a:endParaRPr lang="nl-BE" sz="2200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35 tankwagens per dag - 1 tankwagen elke  40 minuten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fbeelding 1" descr="Farming_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1" descr="Farming_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971550" y="5589588"/>
            <a:ext cx="7129463" cy="649287"/>
          </a:xfrm>
          <a:prstGeom prst="rect">
            <a:avLst/>
          </a:prstGeom>
          <a:solidFill>
            <a:srgbClr val="B3CBA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042988" y="5589588"/>
            <a:ext cx="6913562" cy="66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3"/>
              </a:avLst>
            </a:prstTxWarp>
          </a:bodyPr>
          <a:lstStyle/>
          <a:p>
            <a:pPr algn="ctr"/>
            <a:r>
              <a:rPr lang="nl-BE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Kudde van 105.000 dieren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Afbeelding 1" descr="Farming_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908175" y="274638"/>
            <a:ext cx="6696075" cy="1160462"/>
          </a:xfrm>
          <a:prstGeom prst="rect">
            <a:avLst/>
          </a:prstGeom>
          <a:solidFill>
            <a:srgbClr val="88A9D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1000 ton hooi per dag!</a:t>
            </a:r>
          </a:p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50 vrachtwagens geladen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Afbeelding 1" descr="Farming_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Afbeelding 1" descr="Farming_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11188" y="4956175"/>
            <a:ext cx="7632700" cy="946150"/>
          </a:xfrm>
          <a:prstGeom prst="rect">
            <a:avLst/>
          </a:prstGeom>
          <a:solidFill>
            <a:srgbClr val="BCB2A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Rantsoenen elektronisch gecontroleerd en gestuurd vanuit het bureel van de hoeve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Afbeelding 1" descr="Farming_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Afbeelding 1" descr="Farming_3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11188" y="5949950"/>
            <a:ext cx="5688012" cy="519113"/>
          </a:xfrm>
          <a:prstGeom prst="rect">
            <a:avLst/>
          </a:prstGeom>
          <a:solidFill>
            <a:srgbClr val="BCB2A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Maximum temperatuur: 30° C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Afbeelding 1" descr="Farming_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331913" y="5516563"/>
            <a:ext cx="4465637" cy="1160462"/>
          </a:xfrm>
          <a:prstGeom prst="rect">
            <a:avLst/>
          </a:prstGeom>
          <a:solidFill>
            <a:srgbClr val="80725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300 koeien per stal</a:t>
            </a:r>
          </a:p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50 m² per koe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Afbeelding 1" descr="Farming_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0" y="5876925"/>
            <a:ext cx="8532813" cy="519113"/>
          </a:xfrm>
          <a:prstGeom prst="rect">
            <a:avLst/>
          </a:prstGeom>
          <a:solidFill>
            <a:srgbClr val="80725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De koeien krijgen 2 maal stortbad van 6 min.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Afbeelding 1" descr="Farming_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Afbeelding 1" descr="Farming_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763713" y="5157788"/>
            <a:ext cx="5688012" cy="519112"/>
          </a:xfrm>
          <a:prstGeom prst="rect">
            <a:avLst/>
          </a:prstGeom>
          <a:solidFill>
            <a:srgbClr val="80725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Koeien drogen in 15 minuten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Afbeelding 1" descr="Farming_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1" descr="Farming_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Afbeelding 1" descr="Farming_4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4508500"/>
            <a:ext cx="9144000" cy="1801813"/>
          </a:xfrm>
          <a:prstGeom prst="rect">
            <a:avLst/>
          </a:prstGeom>
          <a:solidFill>
            <a:srgbClr val="564D3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Uierontsteking gemiddeld : minder dan 0.5%</a:t>
            </a:r>
          </a:p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SCC : 160.000</a:t>
            </a:r>
          </a:p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TBC: minder dan 1000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Afbeelding 1" descr="Farming_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555875" y="188913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400" b="1">
                <a:solidFill>
                  <a:schemeClr val="bg1"/>
                </a:solidFill>
              </a:rPr>
              <a:t>Centraal verwerkingsbedrijf</a:t>
            </a:r>
            <a:endParaRPr lang="nl-NL" sz="2400" b="1">
              <a:solidFill>
                <a:schemeClr val="bg1"/>
              </a:solidFill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55650" y="5661025"/>
            <a:ext cx="7848600" cy="457200"/>
          </a:xfrm>
          <a:prstGeom prst="rect">
            <a:avLst/>
          </a:prstGeom>
          <a:solidFill>
            <a:srgbClr val="68524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400" b="1">
                <a:solidFill>
                  <a:schemeClr val="bg1"/>
                </a:solidFill>
              </a:rPr>
              <a:t>Almarai: winst in 2008 - 125 miljoen Engelse Ponden</a:t>
            </a:r>
            <a:endParaRPr lang="nl-NL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age 2" descr="cygn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836738" y="908050"/>
            <a:ext cx="5472112" cy="30257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 sz="96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fredo's Dance" pitchFamily="2" charset="0"/>
              </a:rPr>
              <a:t>Tot ziens</a:t>
            </a:r>
          </a:p>
          <a:p>
            <a:pPr marL="0" indent="0" algn="ctr">
              <a:buFont typeface="Arial" charset="0"/>
              <a:buNone/>
            </a:pPr>
            <a:endParaRPr lang="fr-FR" sz="15000" i="1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fredo's Dance" pitchFamily="2" charset="0"/>
              <a:hlinkClick r:id="rId3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1" descr="Farming_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9875" y="5076825"/>
            <a:ext cx="8604250" cy="1038225"/>
          </a:xfrm>
          <a:prstGeom prst="rect">
            <a:avLst/>
          </a:prstGeom>
          <a:solidFill>
            <a:srgbClr val="91736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3100" b="1">
                <a:latin typeface="Castellar" pitchFamily="18" charset="0"/>
              </a:rPr>
              <a:t>22.500 Hectaren onder een ronddraaiend bevloeiing systeem</a:t>
            </a:r>
            <a:endParaRPr lang="nl-NL" sz="3100" b="1">
              <a:latin typeface="Castellar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1" descr="Farming_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0"/>
            <a:ext cx="946785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8313" y="5661025"/>
            <a:ext cx="7920037" cy="1006475"/>
          </a:xfrm>
          <a:prstGeom prst="rect">
            <a:avLst/>
          </a:prstGeom>
          <a:solidFill>
            <a:srgbClr val="91736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3000" b="1">
                <a:latin typeface="Castellar" pitchFamily="18" charset="0"/>
              </a:rPr>
              <a:t>Intensief boeren op een uitgebreide schaal</a:t>
            </a:r>
            <a:endParaRPr lang="nl-NL" sz="3000" b="1">
              <a:latin typeface="Castellar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1" descr="Farming_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9750" y="4868863"/>
            <a:ext cx="7777163" cy="1801812"/>
          </a:xfrm>
          <a:prstGeom prst="rect">
            <a:avLst/>
          </a:prstGeom>
          <a:solidFill>
            <a:srgbClr val="68524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MACHINE KRACHT = Tot 700 PK</a:t>
            </a:r>
          </a:p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Waterverbruik in 2009 = 410.000.000 M³</a:t>
            </a:r>
          </a:p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Diesel verbruik = 1 miljard liters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1" descr="Farming_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946150"/>
          </a:xfrm>
          <a:prstGeom prst="rect">
            <a:avLst/>
          </a:prstGeom>
          <a:solidFill>
            <a:srgbClr val="865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>
                <a:solidFill>
                  <a:schemeClr val="bg1"/>
                </a:solidFill>
              </a:rPr>
              <a:t>Dieptebron pompinstallaties pompen van op 200 meter diepte tot 6000 liters water  per minuut </a:t>
            </a:r>
            <a:endParaRPr lang="nl-NL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fbeelding 1" descr="Farming_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47813" y="404813"/>
            <a:ext cx="7056437" cy="946150"/>
          </a:xfrm>
          <a:prstGeom prst="rect">
            <a:avLst/>
          </a:prstGeom>
          <a:solidFill>
            <a:srgbClr val="88A9D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b="1">
                <a:solidFill>
                  <a:schemeClr val="bg1"/>
                </a:solidFill>
              </a:rPr>
              <a:t>3 Jaarlijkse rotatie: twee jaar in Alfalfa    gevolgd door een jaar Maïs</a:t>
            </a:r>
            <a:endParaRPr lang="nl-NL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274</Words>
  <Application>Microsoft Office PowerPoint</Application>
  <PresentationFormat>Diavoorstelling (4:3)</PresentationFormat>
  <Paragraphs>53</Paragraphs>
  <Slides>42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3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pierre</dc:creator>
  <cp:lastModifiedBy>pierre</cp:lastModifiedBy>
  <cp:revision>33</cp:revision>
  <dcterms:created xsi:type="dcterms:W3CDTF">2011-04-05T15:32:17Z</dcterms:created>
  <dcterms:modified xsi:type="dcterms:W3CDTF">2013-03-24T11:34:44Z</dcterms:modified>
</cp:coreProperties>
</file>