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9" r:id="rId3"/>
    <p:sldId id="296" r:id="rId4"/>
    <p:sldId id="260" r:id="rId5"/>
    <p:sldId id="304" r:id="rId6"/>
    <p:sldId id="325" r:id="rId7"/>
    <p:sldId id="261" r:id="rId8"/>
    <p:sldId id="305" r:id="rId9"/>
    <p:sldId id="297" r:id="rId10"/>
    <p:sldId id="263" r:id="rId11"/>
    <p:sldId id="303" r:id="rId12"/>
    <p:sldId id="266" r:id="rId13"/>
    <p:sldId id="306" r:id="rId14"/>
    <p:sldId id="307" r:id="rId15"/>
    <p:sldId id="308" r:id="rId16"/>
    <p:sldId id="269" r:id="rId17"/>
    <p:sldId id="302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282" r:id="rId34"/>
    <p:sldId id="283" r:id="rId35"/>
    <p:sldId id="286" r:id="rId36"/>
    <p:sldId id="289" r:id="rId37"/>
    <p:sldId id="324" r:id="rId38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F0970-D5CF-47CA-81CE-922207F99E21}" type="datetimeFigureOut">
              <a:rPr lang="nl-BE" smtClean="0"/>
              <a:pPr/>
              <a:t>12/06/2018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C2B96-3761-42D2-9181-74104A1983D8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060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C2B96-3761-42D2-9181-74104A1983D8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6236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baseline="0" dirty="0" smtClean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C2B96-3761-42D2-9181-74104A1983D8}" type="slidenum">
              <a:rPr lang="nl-BE" smtClean="0"/>
              <a:pPr/>
              <a:t>7</a:t>
            </a:fld>
            <a:endParaRPr lang="nl-B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C2B96-3761-42D2-9181-74104A1983D8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0789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CE67-53DC-420F-83F3-4DC4A40FFC30}" type="datetimeFigureOut">
              <a:rPr lang="nl-BE" smtClean="0"/>
              <a:pPr/>
              <a:t>12/06/2018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FF3F-093E-4C78-B105-208AE128F92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CE67-53DC-420F-83F3-4DC4A40FFC30}" type="datetimeFigureOut">
              <a:rPr lang="nl-BE" smtClean="0"/>
              <a:pPr/>
              <a:t>12/06/2018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FF3F-093E-4C78-B105-208AE128F92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CE67-53DC-420F-83F3-4DC4A40FFC30}" type="datetimeFigureOut">
              <a:rPr lang="nl-BE" smtClean="0"/>
              <a:pPr/>
              <a:t>12/06/2018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FF3F-093E-4C78-B105-208AE128F92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CE67-53DC-420F-83F3-4DC4A40FFC30}" type="datetimeFigureOut">
              <a:rPr lang="nl-BE" smtClean="0"/>
              <a:pPr/>
              <a:t>12/06/2018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FF3F-093E-4C78-B105-208AE128F92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CE67-53DC-420F-83F3-4DC4A40FFC30}" type="datetimeFigureOut">
              <a:rPr lang="nl-BE" smtClean="0"/>
              <a:pPr/>
              <a:t>12/06/2018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FF3F-093E-4C78-B105-208AE128F92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CE67-53DC-420F-83F3-4DC4A40FFC30}" type="datetimeFigureOut">
              <a:rPr lang="nl-BE" smtClean="0"/>
              <a:pPr/>
              <a:t>12/06/2018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FF3F-093E-4C78-B105-208AE128F92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CE67-53DC-420F-83F3-4DC4A40FFC30}" type="datetimeFigureOut">
              <a:rPr lang="nl-BE" smtClean="0"/>
              <a:pPr/>
              <a:t>12/06/2018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FF3F-093E-4C78-B105-208AE128F92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CE67-53DC-420F-83F3-4DC4A40FFC30}" type="datetimeFigureOut">
              <a:rPr lang="nl-BE" smtClean="0"/>
              <a:pPr/>
              <a:t>12/06/2018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FF3F-093E-4C78-B105-208AE128F92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CE67-53DC-420F-83F3-4DC4A40FFC30}" type="datetimeFigureOut">
              <a:rPr lang="nl-BE" smtClean="0"/>
              <a:pPr/>
              <a:t>12/06/2018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FF3F-093E-4C78-B105-208AE128F92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CE67-53DC-420F-83F3-4DC4A40FFC30}" type="datetimeFigureOut">
              <a:rPr lang="nl-BE" smtClean="0"/>
              <a:pPr/>
              <a:t>12/06/2018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FF3F-093E-4C78-B105-208AE128F92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CE67-53DC-420F-83F3-4DC4A40FFC30}" type="datetimeFigureOut">
              <a:rPr lang="nl-BE" smtClean="0"/>
              <a:pPr/>
              <a:t>12/06/2018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FF3F-093E-4C78-B105-208AE128F92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9CE67-53DC-420F-83F3-4DC4A40FFC30}" type="datetimeFigureOut">
              <a:rPr lang="nl-BE" smtClean="0"/>
              <a:pPr/>
              <a:t>12/06/2018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9FF3F-093E-4C78-B105-208AE128F92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ere2stay-southafrica.com/venue_images/1281684711_W2SSA_Huis.jpg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hyperlink" Target="http://www.milkwoodmanor.co.za/wp-content/uploads/2013/03/Robberg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67544" y="188640"/>
            <a:ext cx="8280920" cy="11521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9600" dirty="0" smtClean="0">
                <a:solidFill>
                  <a:schemeClr val="accent6">
                    <a:lumMod val="50000"/>
                  </a:schemeClr>
                </a:solidFill>
              </a:rPr>
              <a:t>Zuid-Afrika</a:t>
            </a:r>
            <a:endParaRPr lang="nl-BE" sz="9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611560" y="6381328"/>
            <a:ext cx="8136904" cy="3600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accent6">
                    <a:lumMod val="50000"/>
                  </a:schemeClr>
                </a:solidFill>
              </a:rPr>
              <a:t>18 juli tot en met 10 augustus 2018 </a:t>
            </a:r>
            <a:endParaRPr lang="nl-BE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Afbeelding 4" descr="C:\Users\karin\Desktop\blog\SetWidth1920-Zuid-Afrika-backgroun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64016"/>
            <a:ext cx="7092578" cy="442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5760640" cy="418058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21 juli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buNone/>
            </a:pPr>
            <a:r>
              <a:rPr lang="nl-BE" sz="2400" dirty="0" err="1" smtClean="0"/>
              <a:t>Freedom</a:t>
            </a:r>
            <a:r>
              <a:rPr lang="nl-BE" sz="2400" dirty="0" smtClean="0"/>
              <a:t> park</a:t>
            </a:r>
          </a:p>
          <a:p>
            <a:pPr marL="0" indent="0">
              <a:buNone/>
            </a:pPr>
            <a:endParaRPr lang="nl-BE" sz="2400" dirty="0" smtClean="0"/>
          </a:p>
          <a:p>
            <a:pPr marL="0" indent="0">
              <a:buNone/>
            </a:pPr>
            <a:endParaRPr lang="nl-BE" sz="2400" dirty="0"/>
          </a:p>
          <a:p>
            <a:pPr marL="0" indent="0">
              <a:buNone/>
            </a:pPr>
            <a:endParaRPr lang="nl-BE" sz="2400" dirty="0" smtClean="0"/>
          </a:p>
          <a:p>
            <a:pPr marL="0" indent="0">
              <a:buNone/>
            </a:pPr>
            <a:endParaRPr lang="nl-BE" sz="2400" dirty="0"/>
          </a:p>
          <a:p>
            <a:pPr marL="0" indent="0">
              <a:buNone/>
            </a:pPr>
            <a:r>
              <a:rPr lang="nl-BE" sz="2400" dirty="0" smtClean="0"/>
              <a:t>Concert met UP </a:t>
            </a:r>
            <a:r>
              <a:rPr lang="nl-BE" sz="2400" dirty="0" err="1" smtClean="0"/>
              <a:t>youth</a:t>
            </a:r>
            <a:r>
              <a:rPr lang="nl-BE" sz="2400" dirty="0" smtClean="0"/>
              <a:t> </a:t>
            </a:r>
            <a:r>
              <a:rPr lang="nl-BE" sz="2400" dirty="0" err="1" smtClean="0"/>
              <a:t>Choir</a:t>
            </a:r>
            <a:r>
              <a:rPr lang="nl-BE" sz="2400" dirty="0" smtClean="0"/>
              <a:t> en het Washington Boys </a:t>
            </a:r>
            <a:r>
              <a:rPr lang="nl-BE" sz="2400" dirty="0" err="1" smtClean="0"/>
              <a:t>Choir</a:t>
            </a:r>
            <a:r>
              <a:rPr lang="nl-BE" sz="2400" dirty="0" smtClean="0"/>
              <a:t> in de Universiteit van Pretoria</a:t>
            </a:r>
          </a:p>
        </p:txBody>
      </p:sp>
      <p:pic>
        <p:nvPicPr>
          <p:cNvPr id="4" name="Afbeelding 3" descr="De bronafbeelding bekijk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9" b="19315"/>
          <a:stretch/>
        </p:blipFill>
        <p:spPr bwMode="auto">
          <a:xfrm>
            <a:off x="3239200" y="836712"/>
            <a:ext cx="5200650" cy="2466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 descr="E:\update 22 april 2017mam\1 KOOR\REIZEN\Namibië 2014\foto's\DSC_06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225" y="4039146"/>
            <a:ext cx="4619625" cy="2597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nl-BE" dirty="0" smtClean="0"/>
              <a:t>22 juli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Soweto Gospel </a:t>
            </a:r>
            <a:r>
              <a:rPr lang="nl-BE" dirty="0" err="1" smtClean="0"/>
              <a:t>Choir</a:t>
            </a:r>
            <a:r>
              <a:rPr lang="nl-BE" dirty="0" smtClean="0"/>
              <a:t> : workshops, concert</a:t>
            </a:r>
            <a:endParaRPr lang="nl-BE" dirty="0"/>
          </a:p>
        </p:txBody>
      </p:sp>
      <p:pic>
        <p:nvPicPr>
          <p:cNvPr id="4" name="Afbeelding 3" descr="C:\Users\karin\Desktop\blog\workshop\DSC_157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6" t="37497" r="23494" b="5548"/>
          <a:stretch/>
        </p:blipFill>
        <p:spPr bwMode="auto">
          <a:xfrm>
            <a:off x="251520" y="1700808"/>
            <a:ext cx="4694831" cy="25657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 descr="http://www.sowetogospelchoir.com/wp-content/uploads/2015/11/NelsonMandela-800x50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45024"/>
            <a:ext cx="5000731" cy="2963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24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2992" cy="490066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23 juli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908720"/>
            <a:ext cx="86868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N</a:t>
            </a:r>
            <a:r>
              <a:rPr lang="nl-BE" dirty="0" smtClean="0"/>
              <a:t>aar Durban (625 km). 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 smtClean="0"/>
              <a:t>Onderweg proberen we de </a:t>
            </a:r>
            <a:r>
              <a:rPr lang="nl-BE" dirty="0" err="1" smtClean="0"/>
              <a:t>Capture</a:t>
            </a:r>
            <a:r>
              <a:rPr lang="nl-BE" dirty="0" smtClean="0"/>
              <a:t> Site Mandela mee te pikken.</a:t>
            </a:r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 descr="E:\PC MAM\Desktop\foto's\ZA foto's\foto's Dorien\9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4421875" cy="2762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De bronafbeelding bekijk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1" t="14835" r="16527" b="11001"/>
          <a:stretch/>
        </p:blipFill>
        <p:spPr bwMode="auto">
          <a:xfrm>
            <a:off x="3324658" y="3861048"/>
            <a:ext cx="3695613" cy="27089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nl-BE" sz="3200" dirty="0" smtClean="0">
                <a:solidFill>
                  <a:prstClr val="black"/>
                </a:solidFill>
                <a:ea typeface="+mn-ea"/>
                <a:cs typeface="+mn-cs"/>
              </a:rPr>
              <a:t>      Tweede </a:t>
            </a:r>
            <a:r>
              <a:rPr lang="nl-BE" sz="3200" dirty="0">
                <a:solidFill>
                  <a:prstClr val="black"/>
                </a:solidFill>
                <a:ea typeface="+mn-ea"/>
                <a:cs typeface="+mn-cs"/>
              </a:rPr>
              <a:t>verblijfplaats : </a:t>
            </a:r>
            <a:r>
              <a:rPr lang="nl-BE" sz="3200" dirty="0" smtClean="0">
                <a:solidFill>
                  <a:prstClr val="black"/>
                </a:solidFill>
                <a:ea typeface="+mn-ea"/>
                <a:cs typeface="+mn-cs"/>
              </a:rPr>
              <a:t>Durban</a:t>
            </a:r>
            <a:br>
              <a:rPr lang="nl-BE" sz="32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nl-BE" sz="3200" dirty="0" err="1" smtClean="0">
                <a:solidFill>
                  <a:prstClr val="black"/>
                </a:solidFill>
                <a:ea typeface="+mn-ea"/>
                <a:cs typeface="+mn-cs"/>
              </a:rPr>
              <a:t>Ansteyns</a:t>
            </a:r>
            <a:r>
              <a:rPr lang="nl-BE" sz="3200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nl-BE" sz="3200" dirty="0" err="1">
                <a:solidFill>
                  <a:prstClr val="black"/>
                </a:solidFill>
                <a:ea typeface="+mn-ea"/>
                <a:cs typeface="+mn-cs"/>
              </a:rPr>
              <a:t>beach</a:t>
            </a:r>
            <a:r>
              <a:rPr lang="nl-BE" sz="3200" dirty="0">
                <a:solidFill>
                  <a:prstClr val="black"/>
                </a:solidFill>
                <a:ea typeface="+mn-ea"/>
                <a:cs typeface="+mn-cs"/>
              </a:rPr>
              <a:t> backpackers</a:t>
            </a:r>
            <a:br>
              <a:rPr lang="nl-BE" sz="3200" dirty="0">
                <a:solidFill>
                  <a:prstClr val="black"/>
                </a:solidFill>
                <a:ea typeface="+mn-ea"/>
                <a:cs typeface="+mn-cs"/>
              </a:rPr>
            </a:br>
            <a:endParaRPr lang="nl-BE" dirty="0"/>
          </a:p>
        </p:txBody>
      </p:sp>
      <p:pic>
        <p:nvPicPr>
          <p:cNvPr id="4" name="Tijdelijke aanduiding voor inhoud 3" descr="http://www.ansteysbeach.co.za/images/galleryhome/backpackersdurban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t="29083" r="1840"/>
          <a:stretch/>
        </p:blipFill>
        <p:spPr bwMode="auto">
          <a:xfrm>
            <a:off x="467544" y="1268760"/>
            <a:ext cx="4981507" cy="30194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 descr="http://www.ansteysbeach.co.za/images/galleryhome/ansteys-accommodatio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05339"/>
            <a:ext cx="3096344" cy="238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http://www.ansteysbeach.co.za/images/gallery/playing%20pool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5" r="11144" b="11242"/>
          <a:stretch/>
        </p:blipFill>
        <p:spPr bwMode="auto">
          <a:xfrm>
            <a:off x="1115616" y="4408844"/>
            <a:ext cx="3384376" cy="22768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http://www.ansteysbeach.co.za/images/gallery/stayindurba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96752"/>
            <a:ext cx="2376264" cy="2982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7433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nl-BE" sz="3200" dirty="0" smtClean="0">
                <a:solidFill>
                  <a:prstClr val="black"/>
                </a:solidFill>
                <a:ea typeface="+mn-ea"/>
                <a:cs typeface="+mn-cs"/>
              </a:rPr>
              <a:t>24 juli 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marL="0" indent="0">
              <a:buNone/>
            </a:pPr>
            <a:r>
              <a:rPr lang="nl-BE" sz="2900" dirty="0">
                <a:solidFill>
                  <a:prstClr val="black"/>
                </a:solidFill>
                <a:ea typeface="+mj-ea"/>
                <a:cs typeface="+mj-cs"/>
              </a:rPr>
              <a:t>Ontbijt in Heidi’s Café</a:t>
            </a:r>
            <a:br>
              <a:rPr lang="nl-BE" sz="29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nl-BE" sz="29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nl-BE" sz="2900" dirty="0" smtClean="0">
                <a:solidFill>
                  <a:prstClr val="black"/>
                </a:solidFill>
                <a:ea typeface="+mj-ea"/>
                <a:cs typeface="+mj-cs"/>
              </a:rPr>
              <a:t>                                    Moses </a:t>
            </a:r>
            <a:r>
              <a:rPr lang="nl-BE" sz="2900" dirty="0" err="1">
                <a:solidFill>
                  <a:prstClr val="black"/>
                </a:solidFill>
                <a:ea typeface="+mj-ea"/>
                <a:cs typeface="+mj-cs"/>
              </a:rPr>
              <a:t>Madhiba</a:t>
            </a:r>
            <a:r>
              <a:rPr lang="nl-BE" sz="2900" dirty="0">
                <a:solidFill>
                  <a:prstClr val="black"/>
                </a:solidFill>
                <a:ea typeface="+mj-ea"/>
                <a:cs typeface="+mj-cs"/>
              </a:rPr>
              <a:t> Stadion (</a:t>
            </a:r>
            <a:r>
              <a:rPr lang="nl-BE" sz="2900" dirty="0" err="1">
                <a:solidFill>
                  <a:prstClr val="black"/>
                </a:solidFill>
                <a:ea typeface="+mj-ea"/>
                <a:cs typeface="+mj-cs"/>
              </a:rPr>
              <a:t>skycar</a:t>
            </a:r>
            <a:r>
              <a:rPr lang="nl-BE" sz="2900" dirty="0">
                <a:solidFill>
                  <a:prstClr val="black"/>
                </a:solidFill>
                <a:ea typeface="+mj-ea"/>
                <a:cs typeface="+mj-cs"/>
              </a:rPr>
              <a:t>)</a:t>
            </a:r>
            <a:br>
              <a:rPr lang="nl-BE" sz="2900" dirty="0">
                <a:solidFill>
                  <a:prstClr val="black"/>
                </a:solidFill>
                <a:ea typeface="+mj-ea"/>
                <a:cs typeface="+mj-cs"/>
              </a:rPr>
            </a:br>
            <a:endParaRPr lang="nl-BE" sz="29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nl-BE" sz="2900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nl-BE" sz="29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nl-BE" sz="2900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nl-BE" sz="2900" dirty="0" smtClean="0">
              <a:solidFill>
                <a:prstClr val="black"/>
              </a:solidFill>
              <a:ea typeface="+mj-ea"/>
              <a:cs typeface="+mj-cs"/>
            </a:endParaRPr>
          </a:p>
        </p:txBody>
      </p:sp>
      <p:pic>
        <p:nvPicPr>
          <p:cNvPr id="4" name="Afbeelding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4" t="16470" r="44277" b="9411"/>
          <a:stretch/>
        </p:blipFill>
        <p:spPr bwMode="auto">
          <a:xfrm>
            <a:off x="534947" y="1196752"/>
            <a:ext cx="2419350" cy="2400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 descr="https://portfolio.cachefly.net/img/cache/img/uploads/things-to-do682x512_25649491_moses_madiba_stadium_3.jpg.jpg?v147253816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4" t="23348"/>
          <a:stretch/>
        </p:blipFill>
        <p:spPr bwMode="auto">
          <a:xfrm>
            <a:off x="175108" y="3809028"/>
            <a:ext cx="3820828" cy="2932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Durban Football Stadium (16231762225)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6" r="7934"/>
          <a:stretch/>
        </p:blipFill>
        <p:spPr bwMode="auto">
          <a:xfrm>
            <a:off x="3476017" y="1628800"/>
            <a:ext cx="5488471" cy="28182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0799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116632"/>
            <a:ext cx="8507288" cy="6009531"/>
          </a:xfrm>
        </p:spPr>
        <p:txBody>
          <a:bodyPr/>
          <a:lstStyle/>
          <a:p>
            <a:pPr marL="0" lvl="0" indent="0">
              <a:buNone/>
            </a:pPr>
            <a:r>
              <a:rPr lang="nl-BE" sz="2900" dirty="0" err="1">
                <a:solidFill>
                  <a:prstClr val="black"/>
                </a:solidFill>
              </a:rPr>
              <a:t>Ushaka</a:t>
            </a:r>
            <a:r>
              <a:rPr lang="nl-BE" sz="2900" dirty="0">
                <a:solidFill>
                  <a:prstClr val="black"/>
                </a:solidFill>
              </a:rPr>
              <a:t> </a:t>
            </a:r>
            <a:r>
              <a:rPr lang="nl-BE" sz="2900" dirty="0" err="1">
                <a:solidFill>
                  <a:prstClr val="black"/>
                </a:solidFill>
              </a:rPr>
              <a:t>Village</a:t>
            </a:r>
            <a:r>
              <a:rPr lang="nl-BE" sz="2900" dirty="0">
                <a:solidFill>
                  <a:prstClr val="black"/>
                </a:solidFill>
              </a:rPr>
              <a:t> </a:t>
            </a:r>
            <a:r>
              <a:rPr lang="nl-BE" sz="2900" dirty="0" err="1">
                <a:solidFill>
                  <a:prstClr val="black"/>
                </a:solidFill>
              </a:rPr>
              <a:t>street</a:t>
            </a:r>
            <a:r>
              <a:rPr lang="nl-BE" sz="2900" dirty="0">
                <a:solidFill>
                  <a:prstClr val="black"/>
                </a:solidFill>
              </a:rPr>
              <a:t> </a:t>
            </a:r>
            <a:br>
              <a:rPr lang="nl-BE" sz="2900" dirty="0">
                <a:solidFill>
                  <a:prstClr val="black"/>
                </a:solidFill>
              </a:rPr>
            </a:br>
            <a:endParaRPr lang="nl-BE" sz="29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nl-BE" sz="29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nl-BE" sz="29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nl-BE" sz="29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nl-BE" sz="29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nl-BE" sz="2900" dirty="0" smtClean="0">
                <a:solidFill>
                  <a:prstClr val="black"/>
                </a:solidFill>
              </a:rPr>
              <a:t>Concert </a:t>
            </a:r>
            <a:r>
              <a:rPr lang="nl-BE" sz="2900" dirty="0">
                <a:solidFill>
                  <a:prstClr val="black"/>
                </a:solidFill>
              </a:rPr>
              <a:t>met </a:t>
            </a:r>
            <a:r>
              <a:rPr lang="nl-BE" sz="2900" dirty="0" err="1">
                <a:solidFill>
                  <a:prstClr val="black"/>
                </a:solidFill>
              </a:rPr>
              <a:t>Kwazulu</a:t>
            </a:r>
            <a:r>
              <a:rPr lang="nl-BE" sz="2900" dirty="0">
                <a:solidFill>
                  <a:prstClr val="black"/>
                </a:solidFill>
              </a:rPr>
              <a:t> Natal </a:t>
            </a:r>
            <a:r>
              <a:rPr lang="nl-BE" sz="2900" dirty="0" err="1">
                <a:solidFill>
                  <a:prstClr val="black"/>
                </a:solidFill>
              </a:rPr>
              <a:t>Youth</a:t>
            </a:r>
            <a:r>
              <a:rPr lang="nl-BE" sz="2900" dirty="0">
                <a:solidFill>
                  <a:prstClr val="black"/>
                </a:solidFill>
              </a:rPr>
              <a:t> </a:t>
            </a:r>
            <a:r>
              <a:rPr lang="nl-BE" sz="2900" dirty="0" err="1">
                <a:solidFill>
                  <a:prstClr val="black"/>
                </a:solidFill>
              </a:rPr>
              <a:t>Choir</a:t>
            </a:r>
            <a:endParaRPr lang="nl-BE" dirty="0">
              <a:solidFill>
                <a:prstClr val="black"/>
              </a:solidFill>
            </a:endParaRPr>
          </a:p>
          <a:p>
            <a:endParaRPr lang="nl-BE" dirty="0"/>
          </a:p>
        </p:txBody>
      </p:sp>
      <p:pic>
        <p:nvPicPr>
          <p:cNvPr id="4" name="image" descr="https://media-cdn.tripadvisor.com/media/photo-s/06/50/22/3f/ushaka-marine-worl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8640"/>
            <a:ext cx="4896544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Pictur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t="14641" r="7900" b="5211"/>
          <a:stretch/>
        </p:blipFill>
        <p:spPr bwMode="auto">
          <a:xfrm>
            <a:off x="3923928" y="3645024"/>
            <a:ext cx="5086350" cy="3076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8849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706090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25 juli</a:t>
            </a:r>
            <a:endParaRPr lang="nl-BE" dirty="0"/>
          </a:p>
        </p:txBody>
      </p:sp>
      <p:pic>
        <p:nvPicPr>
          <p:cNvPr id="4" name="image" descr="http://www.eastern-cape-info.co.za/info/towns/606/images/bottom_images/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2" r="21958" b="17424"/>
          <a:stretch/>
        </p:blipFill>
        <p:spPr bwMode="auto">
          <a:xfrm>
            <a:off x="5253601" y="1052736"/>
            <a:ext cx="3352800" cy="2076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908720"/>
            <a:ext cx="8686800" cy="5217443"/>
          </a:xfrm>
        </p:spPr>
        <p:txBody>
          <a:bodyPr/>
          <a:lstStyle/>
          <a:p>
            <a:r>
              <a:rPr lang="nl-BE" dirty="0" smtClean="0"/>
              <a:t>Vertrek naar </a:t>
            </a:r>
            <a:r>
              <a:rPr lang="nl-BE" dirty="0" err="1" smtClean="0"/>
              <a:t>Mthatha</a:t>
            </a:r>
            <a:r>
              <a:rPr lang="nl-BE" dirty="0" smtClean="0"/>
              <a:t> (430 km)</a:t>
            </a:r>
          </a:p>
          <a:p>
            <a:endParaRPr lang="nl-BE" dirty="0" smtClean="0"/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  <a:p>
            <a:r>
              <a:rPr lang="nl-BE" dirty="0" smtClean="0"/>
              <a:t>Derde slaapplaats : </a:t>
            </a:r>
            <a:r>
              <a:rPr lang="nl-BE" dirty="0" err="1" smtClean="0"/>
              <a:t>Savoy</a:t>
            </a:r>
            <a:r>
              <a:rPr lang="nl-BE" dirty="0" smtClean="0"/>
              <a:t> Hotel</a:t>
            </a:r>
            <a:endParaRPr lang="nl-BE" dirty="0"/>
          </a:p>
        </p:txBody>
      </p:sp>
      <p:pic>
        <p:nvPicPr>
          <p:cNvPr id="5" name="image" descr="https://media-cdn.tripadvisor.com/media/photo-s/08/d3/24/34/hotel-savoy-and-conference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7" b="18033"/>
          <a:stretch/>
        </p:blipFill>
        <p:spPr bwMode="auto">
          <a:xfrm>
            <a:off x="2935603" y="3861048"/>
            <a:ext cx="5670798" cy="28529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26 juli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504" y="764704"/>
            <a:ext cx="9036496" cy="5391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 smtClean="0"/>
              <a:t>Naar East London (233 km) via </a:t>
            </a:r>
            <a:r>
              <a:rPr lang="nl-BE" dirty="0" err="1" smtClean="0"/>
              <a:t>Qunu</a:t>
            </a:r>
            <a:r>
              <a:rPr lang="nl-BE" dirty="0" smtClean="0"/>
              <a:t>                                         </a:t>
            </a:r>
            <a:r>
              <a:rPr lang="nl-BE" sz="2400" dirty="0" smtClean="0"/>
              <a:t>(eerst bezoek Nelson Mandela Museum in </a:t>
            </a:r>
            <a:r>
              <a:rPr lang="nl-BE" sz="2400" dirty="0" err="1" smtClean="0"/>
              <a:t>Mthatha</a:t>
            </a:r>
            <a:r>
              <a:rPr lang="nl-BE" sz="2400" dirty="0" smtClean="0"/>
              <a:t> ?)</a:t>
            </a:r>
            <a:r>
              <a:rPr lang="nl-BE" dirty="0" smtClean="0"/>
              <a:t>                                                      </a:t>
            </a:r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Vierde verblijfplaats :                                                                      Santa </a:t>
            </a:r>
            <a:r>
              <a:rPr lang="nl-BE" dirty="0" err="1" smtClean="0"/>
              <a:t>Paloma</a:t>
            </a:r>
            <a:r>
              <a:rPr lang="nl-BE" dirty="0" smtClean="0"/>
              <a:t> </a:t>
            </a:r>
            <a:r>
              <a:rPr lang="nl-BE" dirty="0" err="1" smtClean="0"/>
              <a:t>Guest</a:t>
            </a:r>
            <a:r>
              <a:rPr lang="nl-BE" dirty="0" smtClean="0"/>
              <a:t> Farm</a:t>
            </a:r>
            <a:endParaRPr lang="nl-BE" dirty="0"/>
          </a:p>
        </p:txBody>
      </p:sp>
      <p:pic>
        <p:nvPicPr>
          <p:cNvPr id="5" name="Afbeelding 4" descr="De bronafbeelding bekijk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0"/>
          <a:stretch/>
        </p:blipFill>
        <p:spPr bwMode="auto">
          <a:xfrm>
            <a:off x="5166489" y="1844824"/>
            <a:ext cx="3950340" cy="24482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https://www.where2stay-southafrica.com/plugins/timthumb.php?w=527&amp;h=417&amp;src=https%3A%2F%2Fwww.where2stay-southafrica.com%2Fvenue_images%2F1281684711_W2SSA_Huis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1" y="3350042"/>
            <a:ext cx="4393524" cy="3339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88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27 juli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5505475"/>
          </a:xfrm>
        </p:spPr>
        <p:txBody>
          <a:bodyPr/>
          <a:lstStyle/>
          <a:p>
            <a:pPr marL="0" indent="0">
              <a:buNone/>
            </a:pPr>
            <a:r>
              <a:rPr lang="nl-BE" dirty="0" smtClean="0"/>
              <a:t> Rustig dagje in de backpackers. </a:t>
            </a:r>
          </a:p>
          <a:p>
            <a:pPr marL="0" indent="0">
              <a:buNone/>
            </a:pPr>
            <a:r>
              <a:rPr lang="nl-BE" dirty="0" smtClean="0"/>
              <a:t>                                                         Rondrit stad(stadhuis)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err="1" smtClean="0"/>
              <a:t>Nahoon</a:t>
            </a:r>
            <a:r>
              <a:rPr lang="nl-BE" dirty="0" smtClean="0"/>
              <a:t> </a:t>
            </a:r>
            <a:r>
              <a:rPr lang="nl-BE" dirty="0" err="1" smtClean="0"/>
              <a:t>Estuary</a:t>
            </a:r>
            <a:r>
              <a:rPr lang="nl-BE" dirty="0" smtClean="0"/>
              <a:t> Nature                                                  Reserve </a:t>
            </a:r>
            <a:endParaRPr lang="nl-BE" dirty="0"/>
          </a:p>
        </p:txBody>
      </p:sp>
      <p:pic>
        <p:nvPicPr>
          <p:cNvPr id="4" name="image" descr="https://www.roomsforafrica.com/images/ec_eastlondon_city_hall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7" b="9590"/>
          <a:stretch/>
        </p:blipFill>
        <p:spPr bwMode="auto">
          <a:xfrm>
            <a:off x="179512" y="1124744"/>
            <a:ext cx="4968552" cy="2720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De bronafbeelding bekijk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752" y="3845330"/>
            <a:ext cx="5124450" cy="2886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27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943"/>
            <a:ext cx="8229600" cy="507737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28 juli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lvl="0"/>
            <a:r>
              <a:rPr lang="nl-BE" dirty="0" err="1" smtClean="0"/>
              <a:t>Lion</a:t>
            </a:r>
            <a:r>
              <a:rPr lang="nl-BE" dirty="0" smtClean="0"/>
              <a:t> Park East London</a:t>
            </a:r>
          </a:p>
          <a:p>
            <a:pPr lvl="0"/>
            <a:endParaRPr lang="nl-BE" dirty="0">
              <a:solidFill>
                <a:prstClr val="black"/>
              </a:solidFill>
            </a:endParaRPr>
          </a:p>
          <a:p>
            <a:pPr lvl="0"/>
            <a:endParaRPr lang="nl-BE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nl-BE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nl-BE" dirty="0" smtClean="0">
                <a:solidFill>
                  <a:prstClr val="black"/>
                </a:solidFill>
              </a:rPr>
              <a:t>Naar </a:t>
            </a:r>
            <a:r>
              <a:rPr lang="nl-BE" dirty="0">
                <a:solidFill>
                  <a:prstClr val="black"/>
                </a:solidFill>
              </a:rPr>
              <a:t>Port Elizabeth (284 km) </a:t>
            </a:r>
            <a:endParaRPr lang="nl-BE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nl-BE" dirty="0">
              <a:solidFill>
                <a:prstClr val="black"/>
              </a:solidFill>
            </a:endParaRPr>
          </a:p>
          <a:p>
            <a:endParaRPr lang="nl-BE" dirty="0"/>
          </a:p>
        </p:txBody>
      </p:sp>
      <p:pic>
        <p:nvPicPr>
          <p:cNvPr id="4" name="Afbeelding 3" descr="De bronafbeelding bekijk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08" y="1196752"/>
            <a:ext cx="6291783" cy="1589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De bronafbeelding bekijk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08" y="3501008"/>
            <a:ext cx="4536504" cy="25611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hthoek 5"/>
          <p:cNvSpPr/>
          <p:nvPr/>
        </p:nvSpPr>
        <p:spPr>
          <a:xfrm>
            <a:off x="179512" y="3136613"/>
            <a:ext cx="845420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endParaRPr lang="nl-BE" sz="32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nl-BE" sz="3200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nl-BE" sz="32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nl-BE" sz="3200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nl-BE" sz="32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r>
              <a:rPr lang="nl-BE" sz="3200" dirty="0" smtClean="0">
                <a:solidFill>
                  <a:prstClr val="black"/>
                </a:solidFill>
              </a:rPr>
              <a:t>Vijfde verblijfplaats : in </a:t>
            </a:r>
            <a:r>
              <a:rPr lang="nl-BE" sz="3200" dirty="0">
                <a:solidFill>
                  <a:prstClr val="black"/>
                </a:solidFill>
              </a:rPr>
              <a:t>gastgezinnen</a:t>
            </a:r>
          </a:p>
        </p:txBody>
      </p:sp>
    </p:spTree>
    <p:extLst>
      <p:ext uri="{BB962C8B-B14F-4D97-AF65-F5344CB8AC3E}">
        <p14:creationId xmlns:p14="http://schemas.microsoft.com/office/powerpoint/2010/main" val="3817530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/>
          <p:nvPr/>
        </p:nvPicPr>
        <p:blipFill rotWithShape="1">
          <a:blip r:embed="rId3"/>
          <a:srcRect l="23811" t="36414" r="30222" b="34073"/>
          <a:stretch/>
        </p:blipFill>
        <p:spPr bwMode="auto">
          <a:xfrm>
            <a:off x="1931500" y="4063621"/>
            <a:ext cx="7200799" cy="2794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88640"/>
            <a:ext cx="8640960" cy="5937523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 smtClean="0"/>
              <a:t>                         We vliegen met Lufthansa</a:t>
            </a:r>
          </a:p>
          <a:p>
            <a:pPr marL="0" indent="0">
              <a:buNone/>
            </a:pPr>
            <a:r>
              <a:rPr lang="nl-BE" b="1" dirty="0" smtClean="0"/>
              <a:t>Vertrek</a:t>
            </a:r>
            <a:r>
              <a:rPr lang="nl-BE" dirty="0" smtClean="0"/>
              <a:t>  : </a:t>
            </a:r>
            <a:r>
              <a:rPr lang="nl-BE" b="1" dirty="0" smtClean="0"/>
              <a:t>18 juli </a:t>
            </a:r>
            <a:r>
              <a:rPr lang="nl-BE" dirty="0" smtClean="0"/>
              <a:t>2018</a:t>
            </a:r>
          </a:p>
          <a:p>
            <a:r>
              <a:rPr lang="nl-BE" b="1" dirty="0" smtClean="0"/>
              <a:t>18.05u Brussel  </a:t>
            </a:r>
            <a:r>
              <a:rPr lang="nl-BE" dirty="0" smtClean="0"/>
              <a:t>- Frankfurt  </a:t>
            </a:r>
          </a:p>
          <a:p>
            <a:r>
              <a:rPr lang="nl-BE" dirty="0" smtClean="0"/>
              <a:t>22.05u Frankfurt  -  Johannesburg  </a:t>
            </a:r>
          </a:p>
          <a:p>
            <a:pPr marL="0" indent="0">
              <a:buNone/>
            </a:pPr>
            <a:r>
              <a:rPr lang="nl-BE" b="1" dirty="0" smtClean="0"/>
              <a:t>Terug</a:t>
            </a:r>
            <a:r>
              <a:rPr lang="nl-BE" dirty="0" smtClean="0"/>
              <a:t> : </a:t>
            </a:r>
            <a:r>
              <a:rPr lang="nl-BE" b="1" dirty="0" smtClean="0"/>
              <a:t>10 augustus </a:t>
            </a:r>
            <a:r>
              <a:rPr lang="nl-BE" dirty="0" smtClean="0"/>
              <a:t>2018</a:t>
            </a:r>
          </a:p>
          <a:p>
            <a:r>
              <a:rPr lang="nl-BE" dirty="0" smtClean="0"/>
              <a:t>Johannesburg </a:t>
            </a:r>
            <a:r>
              <a:rPr lang="nl-BE" smtClean="0"/>
              <a:t>17.40u (</a:t>
            </a:r>
            <a:r>
              <a:rPr lang="nl-BE"/>
              <a:t>9</a:t>
            </a:r>
            <a:r>
              <a:rPr lang="nl-BE" smtClean="0"/>
              <a:t> </a:t>
            </a:r>
            <a:r>
              <a:rPr lang="nl-BE" dirty="0" smtClean="0"/>
              <a:t>aug) - Frankfurt </a:t>
            </a:r>
          </a:p>
          <a:p>
            <a:r>
              <a:rPr lang="nl-BE" dirty="0" smtClean="0"/>
              <a:t>Frankfurt            -  </a:t>
            </a:r>
            <a:r>
              <a:rPr lang="nl-BE" b="1" dirty="0" smtClean="0"/>
              <a:t>Brussel 8u20 ( 10 aug)</a:t>
            </a:r>
            <a:endParaRPr lang="nl-B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29 juli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Concert met </a:t>
            </a:r>
            <a:r>
              <a:rPr lang="nl-BE" dirty="0" err="1" smtClean="0"/>
              <a:t>Eastern</a:t>
            </a:r>
            <a:r>
              <a:rPr lang="nl-BE" dirty="0" smtClean="0"/>
              <a:t> Cape </a:t>
            </a:r>
            <a:r>
              <a:rPr lang="nl-BE" dirty="0" err="1" smtClean="0"/>
              <a:t>Children</a:t>
            </a:r>
            <a:r>
              <a:rPr lang="nl-BE" dirty="0" smtClean="0"/>
              <a:t> </a:t>
            </a:r>
            <a:r>
              <a:rPr lang="nl-BE" dirty="0" err="1" smtClean="0"/>
              <a:t>Choir</a:t>
            </a:r>
            <a:endParaRPr lang="nl-BE" dirty="0"/>
          </a:p>
        </p:txBody>
      </p:sp>
      <p:pic>
        <p:nvPicPr>
          <p:cNvPr id="5" name="Afbeelding 4" descr="De bronafbeelding bekijk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00947"/>
            <a:ext cx="8928992" cy="3808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872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30 juli 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692696"/>
            <a:ext cx="8686800" cy="5433467"/>
          </a:xfrm>
        </p:spPr>
        <p:txBody>
          <a:bodyPr/>
          <a:lstStyle/>
          <a:p>
            <a:pPr marL="0" indent="0">
              <a:buNone/>
            </a:pPr>
            <a:r>
              <a:rPr lang="nl-BE" dirty="0" smtClean="0"/>
              <a:t> Mission Vale Care Centre (</a:t>
            </a:r>
            <a:r>
              <a:rPr lang="nl-BE" dirty="0" err="1" smtClean="0"/>
              <a:t>township</a:t>
            </a:r>
            <a:r>
              <a:rPr lang="nl-BE" dirty="0" smtClean="0"/>
              <a:t> Port Elizabeth)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 smtClean="0"/>
              <a:t>Zesde verblijfplaats : </a:t>
            </a:r>
            <a:r>
              <a:rPr lang="nl-BE" dirty="0" err="1" smtClean="0"/>
              <a:t>Addo</a:t>
            </a:r>
            <a:r>
              <a:rPr lang="nl-BE" dirty="0" smtClean="0"/>
              <a:t> Rest Camp</a:t>
            </a:r>
            <a:endParaRPr lang="nl-BE" dirty="0"/>
          </a:p>
        </p:txBody>
      </p:sp>
      <p:pic>
        <p:nvPicPr>
          <p:cNvPr id="4" name="Afbeelding 3" descr="De bronafbeelding bekijk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8"/>
          <a:stretch/>
        </p:blipFill>
        <p:spPr bwMode="auto">
          <a:xfrm>
            <a:off x="251520" y="1268760"/>
            <a:ext cx="5200650" cy="3009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 descr="Afbeeldingsresultaten voor Mission vale care centre Port Elizabet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82080"/>
            <a:ext cx="3024336" cy="1983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https://www.safari.com/kruger-national-park/media/thumbnails/products/1_KaQuyTs.jpg.825x550_q90_crop-scale_upscal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4740"/>
            <a:ext cx="2895600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s://www.safari.com/kruger-national-park/media/thumbnails/products/2_HLjRvq7.jpg.825x550_q90_crop-scale_upscal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838865"/>
            <a:ext cx="2943225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https://www.safari.com/kruger-national-park/media/thumbnails/products/66_q9E6AhV.jpg.825x550_q90_crop-scale_upscale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t="-22156" b="22156"/>
          <a:stretch/>
        </p:blipFill>
        <p:spPr bwMode="auto">
          <a:xfrm>
            <a:off x="6156176" y="4565428"/>
            <a:ext cx="2852382" cy="2139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5728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31 juli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250832"/>
            <a:ext cx="8686800" cy="5875332"/>
          </a:xfrm>
        </p:spPr>
        <p:txBody>
          <a:bodyPr/>
          <a:lstStyle/>
          <a:p>
            <a:r>
              <a:rPr lang="nl-BE" dirty="0" smtClean="0"/>
              <a:t>Game drive</a:t>
            </a:r>
          </a:p>
          <a:p>
            <a:endParaRPr lang="nl-BE" dirty="0"/>
          </a:p>
          <a:p>
            <a:endParaRPr lang="nl-BE" i="1" dirty="0" smtClean="0"/>
          </a:p>
          <a:p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Zevende verblijfplaats </a:t>
            </a:r>
            <a:r>
              <a:rPr lang="nl-BE" dirty="0" err="1" smtClean="0"/>
              <a:t>Plettenberg</a:t>
            </a:r>
            <a:r>
              <a:rPr lang="nl-BE" dirty="0" smtClean="0"/>
              <a:t> Bay : </a:t>
            </a:r>
            <a:r>
              <a:rPr lang="nl-BE" dirty="0" err="1" smtClean="0"/>
              <a:t>African</a:t>
            </a:r>
            <a:r>
              <a:rPr lang="nl-BE" dirty="0" smtClean="0"/>
              <a:t> Array Backpackers</a:t>
            </a:r>
            <a:endParaRPr lang="nl-BE" dirty="0"/>
          </a:p>
        </p:txBody>
      </p:sp>
      <p:pic>
        <p:nvPicPr>
          <p:cNvPr id="4" name="Afbeelding 3" descr="De bronafbeelding bekijk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5953"/>
            <a:ext cx="3390900" cy="223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De bronafbeelding bekijk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496" y="692696"/>
            <a:ext cx="5220072" cy="237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africanarraylodge.co.za/wp-content/uploads/slide-bg-1a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008" y="3861048"/>
            <a:ext cx="5407560" cy="2757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450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1 augustus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836712"/>
            <a:ext cx="8686800" cy="5289451"/>
          </a:xfrm>
        </p:spPr>
        <p:txBody>
          <a:bodyPr/>
          <a:lstStyle/>
          <a:p>
            <a:pPr marL="0" indent="0">
              <a:buNone/>
            </a:pPr>
            <a:r>
              <a:rPr lang="nl-BE" dirty="0" smtClean="0"/>
              <a:t> </a:t>
            </a:r>
            <a:r>
              <a:rPr lang="nl-BE" dirty="0" err="1" smtClean="0"/>
              <a:t>Tsitsikamma</a:t>
            </a:r>
            <a:r>
              <a:rPr lang="nl-BE" dirty="0" smtClean="0"/>
              <a:t> National Park</a:t>
            </a:r>
          </a:p>
          <a:p>
            <a:pPr marL="0" indent="0">
              <a:buNone/>
            </a:pPr>
            <a:r>
              <a:rPr lang="nl-BE" dirty="0" smtClean="0"/>
              <a:t>  </a:t>
            </a:r>
            <a:r>
              <a:rPr lang="nl-BE" dirty="0" err="1" smtClean="0"/>
              <a:t>Zipline</a:t>
            </a:r>
            <a:r>
              <a:rPr lang="nl-BE" dirty="0" smtClean="0"/>
              <a:t> Adventure, Hangbrug </a:t>
            </a:r>
            <a:r>
              <a:rPr lang="nl-BE" dirty="0" err="1" smtClean="0"/>
              <a:t>Stormsriver</a:t>
            </a:r>
            <a:endParaRPr lang="nl-BE" dirty="0"/>
          </a:p>
        </p:txBody>
      </p:sp>
      <p:pic>
        <p:nvPicPr>
          <p:cNvPr id="4" name="Afbeelding 3" descr="De bronafbeelding bekijk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9"/>
            <a:ext cx="4536504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De bronafbeelding bekijk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38971"/>
            <a:ext cx="4860032" cy="3019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041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2 augustus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5433467"/>
          </a:xfrm>
        </p:spPr>
        <p:txBody>
          <a:bodyPr/>
          <a:lstStyle/>
          <a:p>
            <a:pPr marL="0" indent="0">
              <a:buNone/>
            </a:pPr>
            <a:r>
              <a:rPr lang="nl-BE" dirty="0" smtClean="0"/>
              <a:t>Boottocht op </a:t>
            </a:r>
            <a:r>
              <a:rPr lang="nl-BE" dirty="0" err="1" smtClean="0"/>
              <a:t>Taurivier</a:t>
            </a:r>
            <a:r>
              <a:rPr lang="nl-BE" dirty="0" smtClean="0"/>
              <a:t> </a:t>
            </a:r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err="1" smtClean="0"/>
              <a:t>Robberg</a:t>
            </a:r>
            <a:r>
              <a:rPr lang="nl-BE" dirty="0" smtClean="0"/>
              <a:t> Peninsula </a:t>
            </a:r>
            <a:r>
              <a:rPr lang="nl-BE" dirty="0" err="1" smtClean="0"/>
              <a:t>Witsand</a:t>
            </a:r>
            <a:r>
              <a:rPr lang="nl-BE" dirty="0" smtClean="0"/>
              <a:t> </a:t>
            </a:r>
            <a:r>
              <a:rPr lang="nl-BE" dirty="0" err="1" smtClean="0"/>
              <a:t>Dune</a:t>
            </a:r>
            <a:r>
              <a:rPr lang="nl-BE" dirty="0" smtClean="0"/>
              <a:t> (dolfijnen spotten)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 descr="http://ferry.co.za/wp-content/uploads/2017/07/keurbooms-ferry-boat-trip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64704"/>
            <a:ext cx="4968632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fancy_img" descr="http://www.milkwoodmanor.co.za/wp-content/uploads/2013/03/Robberg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32" y="4189471"/>
            <a:ext cx="4441676" cy="257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Robberg Peninsula Nature Reserve 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42885"/>
            <a:ext cx="4355976" cy="2534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8943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3 augustus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836712"/>
            <a:ext cx="8686800" cy="5289451"/>
          </a:xfrm>
        </p:spPr>
        <p:txBody>
          <a:bodyPr/>
          <a:lstStyle/>
          <a:p>
            <a:r>
              <a:rPr lang="nl-BE" dirty="0" err="1" smtClean="0"/>
              <a:t>Monkeyland</a:t>
            </a:r>
            <a:endParaRPr lang="nl-BE" dirty="0" smtClean="0"/>
          </a:p>
          <a:p>
            <a:r>
              <a:rPr lang="nl-BE" dirty="0" err="1" smtClean="0"/>
              <a:t>Birds</a:t>
            </a:r>
            <a:r>
              <a:rPr lang="nl-BE" dirty="0" smtClean="0"/>
              <a:t> of Eden</a:t>
            </a:r>
          </a:p>
          <a:p>
            <a:endParaRPr lang="nl-BE" dirty="0"/>
          </a:p>
          <a:p>
            <a:endParaRPr lang="nl-BE" dirty="0" smtClean="0"/>
          </a:p>
          <a:p>
            <a:r>
              <a:rPr lang="nl-BE" dirty="0" err="1" smtClean="0"/>
              <a:t>Thembalethu</a:t>
            </a:r>
            <a:r>
              <a:rPr lang="nl-BE" dirty="0" smtClean="0"/>
              <a:t> Life Community Center</a:t>
            </a:r>
            <a:endParaRPr lang="nl-BE" dirty="0"/>
          </a:p>
          <a:p>
            <a:r>
              <a:rPr lang="nl-BE" dirty="0" smtClean="0"/>
              <a:t>Achtste verblijfplaats  in George :                      Resort Pine </a:t>
            </a:r>
            <a:r>
              <a:rPr lang="nl-BE" dirty="0" err="1" smtClean="0"/>
              <a:t>Lodge</a:t>
            </a:r>
            <a:endParaRPr lang="nl-BE" dirty="0"/>
          </a:p>
        </p:txBody>
      </p:sp>
      <p:pic>
        <p:nvPicPr>
          <p:cNvPr id="4" name="Afbeelding 3" descr="De bronafbeelding bekijk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08720"/>
            <a:ext cx="5760720" cy="234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De bronafbeelding bekijk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795" y="3861048"/>
            <a:ext cx="3287781" cy="28575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2697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4 augustus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nl-BE" dirty="0" smtClean="0"/>
              <a:t>Farmers market “</a:t>
            </a:r>
            <a:r>
              <a:rPr lang="nl-BE" dirty="0" err="1" smtClean="0"/>
              <a:t>Outeniqua</a:t>
            </a:r>
            <a:r>
              <a:rPr lang="nl-BE" dirty="0" smtClean="0"/>
              <a:t>” </a:t>
            </a:r>
          </a:p>
          <a:p>
            <a:endParaRPr lang="nl-BE" dirty="0" smtClean="0"/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r>
              <a:rPr lang="nl-BE" dirty="0" err="1" smtClean="0"/>
              <a:t>Redberry</a:t>
            </a:r>
            <a:r>
              <a:rPr lang="nl-BE" dirty="0" smtClean="0"/>
              <a:t> Farm</a:t>
            </a:r>
            <a:endParaRPr lang="nl-BE" dirty="0"/>
          </a:p>
        </p:txBody>
      </p:sp>
      <p:pic>
        <p:nvPicPr>
          <p:cNvPr id="4" name="Afbeelding 3" descr="Outeniqua Farmers Market3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47812"/>
            <a:ext cx="3310255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Outeniqua Farmers Market3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47812"/>
            <a:ext cx="2608580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Outeniqua Farmers Market3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268760"/>
            <a:ext cx="2552700" cy="183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De bronafbeelding bekijk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91" y="3559326"/>
            <a:ext cx="5760720" cy="3235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7697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5 augustus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1206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BE" dirty="0" smtClean="0"/>
              <a:t>               Garden route </a:t>
            </a:r>
            <a:r>
              <a:rPr lang="nl-BE" dirty="0" err="1" smtClean="0"/>
              <a:t>mall</a:t>
            </a: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 smtClean="0"/>
              <a:t>Victoria Bay stranddagje</a:t>
            </a:r>
          </a:p>
          <a:p>
            <a:pPr marL="0" indent="0">
              <a:buNone/>
            </a:pPr>
            <a:r>
              <a:rPr lang="nl-BE" dirty="0" smtClean="0"/>
              <a:t> 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 smtClean="0"/>
              <a:t>                                        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  <a:r>
              <a:rPr lang="nl-BE" dirty="0" smtClean="0"/>
              <a:t> Djembé sessie in garden café</a:t>
            </a:r>
            <a:endParaRPr lang="nl-BE" dirty="0"/>
          </a:p>
        </p:txBody>
      </p:sp>
      <p:pic>
        <p:nvPicPr>
          <p:cNvPr id="4" name="Afbeelding 3" descr="About Getafix Garden Café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45024"/>
            <a:ext cx="3888512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De bronafbeelding bekijk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553" y="908720"/>
            <a:ext cx="4248512" cy="2416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De bronafbeelding bekijk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8960"/>
            <a:ext cx="4248512" cy="2795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515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6 augustus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764704"/>
            <a:ext cx="8686800" cy="5361459"/>
          </a:xfrm>
        </p:spPr>
        <p:txBody>
          <a:bodyPr/>
          <a:lstStyle/>
          <a:p>
            <a:pPr marL="0" indent="0">
              <a:buNone/>
            </a:pPr>
            <a:r>
              <a:rPr lang="nl-BE" dirty="0" smtClean="0"/>
              <a:t> Naar </a:t>
            </a:r>
            <a:r>
              <a:rPr lang="nl-BE" dirty="0" err="1" smtClean="0"/>
              <a:t>Albertinia</a:t>
            </a:r>
            <a:r>
              <a:rPr lang="nl-BE" dirty="0" smtClean="0"/>
              <a:t> (105 km)</a:t>
            </a:r>
          </a:p>
          <a:p>
            <a:pPr marL="0" indent="0">
              <a:buNone/>
            </a:pPr>
            <a:r>
              <a:rPr lang="nl-BE" dirty="0" smtClean="0"/>
              <a:t> Negende verblijfplaats in </a:t>
            </a:r>
            <a:r>
              <a:rPr lang="nl-BE" dirty="0" err="1" smtClean="0"/>
              <a:t>Albertinia</a:t>
            </a:r>
            <a:r>
              <a:rPr lang="nl-BE" dirty="0" smtClean="0"/>
              <a:t> :</a:t>
            </a:r>
          </a:p>
          <a:p>
            <a:pPr marL="0" indent="0">
              <a:buNone/>
            </a:pPr>
            <a:r>
              <a:rPr lang="nl-BE" dirty="0" smtClean="0"/>
              <a:t>  Garden Route Game </a:t>
            </a:r>
            <a:r>
              <a:rPr lang="nl-BE" dirty="0" err="1" smtClean="0"/>
              <a:t>Lodge</a:t>
            </a: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       </a:t>
            </a:r>
          </a:p>
          <a:p>
            <a:pPr marL="0" indent="0">
              <a:buNone/>
            </a:pPr>
            <a:r>
              <a:rPr lang="nl-BE" dirty="0"/>
              <a:t> </a:t>
            </a:r>
            <a:r>
              <a:rPr lang="nl-BE" dirty="0" smtClean="0"/>
              <a:t>             Game drive</a:t>
            </a:r>
            <a:endParaRPr lang="nl-BE" dirty="0"/>
          </a:p>
        </p:txBody>
      </p:sp>
      <p:pic>
        <p:nvPicPr>
          <p:cNvPr id="4" name="Afbeelding 3"/>
          <p:cNvPicPr/>
          <p:nvPr/>
        </p:nvPicPr>
        <p:blipFill rotWithShape="1">
          <a:blip r:embed="rId2"/>
          <a:srcRect l="11078" t="32647" r="10545" b="19117"/>
          <a:stretch/>
        </p:blipFill>
        <p:spPr bwMode="auto">
          <a:xfrm>
            <a:off x="107504" y="2492896"/>
            <a:ext cx="4514850" cy="1562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 descr="Guided game driv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8" b="18512"/>
          <a:stretch/>
        </p:blipFill>
        <p:spPr bwMode="auto">
          <a:xfrm>
            <a:off x="3381375" y="3858154"/>
            <a:ext cx="5762625" cy="2971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7463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7 augustus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2646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BE" dirty="0" smtClean="0"/>
              <a:t> Game drive</a:t>
            </a:r>
          </a:p>
          <a:p>
            <a:pPr marL="0" indent="0">
              <a:buNone/>
            </a:pPr>
            <a:r>
              <a:rPr lang="nl-BE" dirty="0" smtClean="0"/>
              <a:t> Naar Kaapstad (333 km)</a:t>
            </a:r>
          </a:p>
          <a:p>
            <a:pPr marL="0" indent="0">
              <a:buNone/>
            </a:pPr>
            <a:r>
              <a:rPr lang="nl-BE" dirty="0" smtClean="0"/>
              <a:t> Tiende verblijfplaats : </a:t>
            </a:r>
            <a:r>
              <a:rPr lang="nl-BE" dirty="0" err="1" smtClean="0"/>
              <a:t>Stoked</a:t>
            </a:r>
            <a:r>
              <a:rPr lang="nl-BE" dirty="0" smtClean="0"/>
              <a:t> Backpackers Muizenberg</a:t>
            </a:r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pPr marL="0" indent="0">
              <a:buNone/>
            </a:pPr>
            <a:r>
              <a:rPr lang="nl-BE" dirty="0" smtClean="0"/>
              <a:t>                             </a:t>
            </a:r>
          </a:p>
          <a:p>
            <a:pPr marL="0" indent="0">
              <a:buNone/>
            </a:pPr>
            <a:r>
              <a:rPr lang="nl-BE" dirty="0"/>
              <a:t> </a:t>
            </a:r>
            <a:r>
              <a:rPr lang="nl-BE" dirty="0" smtClean="0"/>
              <a:t>                                              Concert met </a:t>
            </a:r>
          </a:p>
          <a:p>
            <a:pPr marL="0" indent="0">
              <a:buNone/>
            </a:pPr>
            <a:r>
              <a:rPr lang="nl-BE" dirty="0" smtClean="0"/>
              <a:t>                                                Cape Town </a:t>
            </a:r>
            <a:r>
              <a:rPr lang="nl-BE" dirty="0" err="1" smtClean="0"/>
              <a:t>Youth</a:t>
            </a:r>
            <a:r>
              <a:rPr lang="nl-BE" dirty="0" smtClean="0"/>
              <a:t> </a:t>
            </a:r>
            <a:r>
              <a:rPr lang="nl-BE" dirty="0" err="1" smtClean="0"/>
              <a:t>Choir</a:t>
            </a:r>
            <a:endParaRPr lang="nl-BE" dirty="0"/>
          </a:p>
        </p:txBody>
      </p:sp>
      <p:pic>
        <p:nvPicPr>
          <p:cNvPr id="4" name="Afbeelding 3" descr="Afbeelding uit fotogalerij van de accommodati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367673"/>
            <a:ext cx="4680560" cy="274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" descr="http://quicketsqlsa.blob.core.windows.net/media/0000336_0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3823335" cy="209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584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nl-BE" dirty="0" smtClean="0"/>
              <a:t>Onze reisweg</a:t>
            </a:r>
            <a:endParaRPr lang="nl-BE" dirty="0">
              <a:solidFill>
                <a:srgbClr val="002060"/>
              </a:solidFill>
            </a:endParaRPr>
          </a:p>
        </p:txBody>
      </p:sp>
      <p:pic>
        <p:nvPicPr>
          <p:cNvPr id="5" name="Tijdelijke aanduiding voor inhoud 4" descr="C:\Users\karin\Desktop\blog\InkedZuid-Afrika_LI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1052736"/>
            <a:ext cx="5832648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54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8 augustus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764704"/>
            <a:ext cx="8686800" cy="5361459"/>
          </a:xfrm>
        </p:spPr>
        <p:txBody>
          <a:bodyPr>
            <a:normAutofit fontScale="92500" lnSpcReduction="20000"/>
          </a:bodyPr>
          <a:lstStyle/>
          <a:p>
            <a:r>
              <a:rPr lang="nl-BE" dirty="0" smtClean="0"/>
              <a:t>Tafelberg</a:t>
            </a:r>
          </a:p>
          <a:p>
            <a:endParaRPr lang="nl-BE" dirty="0" smtClean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/>
              <a:t> </a:t>
            </a:r>
            <a:r>
              <a:rPr lang="nl-BE" dirty="0" smtClean="0"/>
              <a:t>                 </a:t>
            </a:r>
          </a:p>
          <a:p>
            <a:pPr marL="0" indent="0">
              <a:buNone/>
            </a:pPr>
            <a:r>
              <a:rPr lang="nl-BE" dirty="0"/>
              <a:t> </a:t>
            </a:r>
            <a:r>
              <a:rPr lang="nl-BE" dirty="0" smtClean="0"/>
              <a:t>                     Cape Peninsula</a:t>
            </a:r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r>
              <a:rPr lang="nl-BE" dirty="0" smtClean="0"/>
              <a:t>                                   Restaurant </a:t>
            </a:r>
            <a:r>
              <a:rPr lang="nl-BE" dirty="0" err="1" smtClean="0"/>
              <a:t>Moyo</a:t>
            </a:r>
            <a:r>
              <a:rPr lang="nl-BE" dirty="0" smtClean="0"/>
              <a:t> </a:t>
            </a:r>
            <a:r>
              <a:rPr lang="nl-BE" dirty="0" err="1" smtClean="0"/>
              <a:t>Blouberg</a:t>
            </a:r>
            <a:endParaRPr lang="nl-BE" dirty="0"/>
          </a:p>
        </p:txBody>
      </p:sp>
      <p:pic>
        <p:nvPicPr>
          <p:cNvPr id="4" name="image" descr="https://www.safari-planner.com/images/stories/com_form2content/p5/f177/gallery34/Table_Mountain_Tafelberg_National_Park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34"/>
          <a:stretch/>
        </p:blipFill>
        <p:spPr bwMode="auto">
          <a:xfrm>
            <a:off x="2714625" y="980728"/>
            <a:ext cx="5524500" cy="1733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" descr="http://africantraveldesk.com/wp-content/uploads/2016/05/cape-peninsula-hal-day-penguins-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6952"/>
            <a:ext cx="2962275" cy="196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" descr="http://4.bp.blogspot.com/-TdXwQ6uCXjw/T7DFgQe6U-I/AAAAAAAAARU/XUA7xwbtYu4/s1600/IMG_008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43400"/>
            <a:ext cx="3714750" cy="251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51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9 augustus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764704"/>
            <a:ext cx="8686800" cy="5361459"/>
          </a:xfrm>
        </p:spPr>
        <p:txBody>
          <a:bodyPr/>
          <a:lstStyle/>
          <a:p>
            <a:r>
              <a:rPr lang="nl-BE" dirty="0" smtClean="0"/>
              <a:t>Victoria </a:t>
            </a:r>
            <a:r>
              <a:rPr lang="nl-BE" dirty="0" err="1" smtClean="0"/>
              <a:t>and</a:t>
            </a:r>
            <a:r>
              <a:rPr lang="nl-BE" dirty="0" smtClean="0"/>
              <a:t> Alfred Waterfront</a:t>
            </a:r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  <a:r>
              <a:rPr lang="nl-BE" dirty="0" smtClean="0"/>
              <a:t>                                                     luchthaven Kaapstad </a:t>
            </a:r>
          </a:p>
          <a:p>
            <a:pPr marL="0" indent="0">
              <a:buNone/>
            </a:pPr>
            <a:r>
              <a:rPr lang="nl-BE" dirty="0" smtClean="0"/>
              <a:t>                                                         voor terugvlucht</a:t>
            </a:r>
            <a:endParaRPr lang="nl-BE" dirty="0"/>
          </a:p>
        </p:txBody>
      </p:sp>
      <p:pic>
        <p:nvPicPr>
          <p:cNvPr id="4" name="Afbeelding 3" descr="De bronafbeelding bekijk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12776"/>
            <a:ext cx="4392488" cy="295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De bronafbeelding bekijk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4144516"/>
            <a:ext cx="5383183" cy="2713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2207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10 augustus 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Weer thuis !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69796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Praktische afspraken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nl-BE" dirty="0" smtClean="0"/>
              <a:t>* Inentingen : </a:t>
            </a:r>
          </a:p>
          <a:p>
            <a:pPr>
              <a:buNone/>
            </a:pPr>
            <a:r>
              <a:rPr lang="nl-BE" dirty="0" smtClean="0"/>
              <a:t>-  verplicht : tetanusinenting, hepatitis A </a:t>
            </a:r>
          </a:p>
          <a:p>
            <a:pPr>
              <a:buFontTx/>
              <a:buChar char="-"/>
            </a:pPr>
            <a:r>
              <a:rPr lang="nl-BE" dirty="0" smtClean="0"/>
              <a:t>vrijblijvend : buiktyfus</a:t>
            </a:r>
          </a:p>
          <a:p>
            <a:pPr>
              <a:buFontTx/>
              <a:buChar char="-"/>
            </a:pPr>
            <a:r>
              <a:rPr lang="nl-BE" dirty="0" smtClean="0"/>
              <a:t>Niet nodig : malaria (wij voorzien </a:t>
            </a:r>
            <a:r>
              <a:rPr lang="nl-BE" dirty="0" err="1" smtClean="0"/>
              <a:t>Malarone</a:t>
            </a:r>
            <a:r>
              <a:rPr lang="nl-BE" dirty="0" smtClean="0"/>
              <a:t> voor eventuele problemen)</a:t>
            </a:r>
          </a:p>
          <a:p>
            <a:pPr marL="0" indent="0">
              <a:buNone/>
            </a:pPr>
            <a:r>
              <a:rPr lang="nl-BE" dirty="0" smtClean="0"/>
              <a:t>*  Reispas : op tijd aanvragen (kan langer dan 6   weken   duren) , reispas moet tot 6 maanden na de reis geldig zijn</a:t>
            </a:r>
          </a:p>
          <a:p>
            <a:pPr marL="0" indent="0">
              <a:buNone/>
            </a:pPr>
            <a:r>
              <a:rPr lang="nl-BE" dirty="0" smtClean="0"/>
              <a:t>*  2 kopieën  bezorgen van het tweede blad van de reispas </a:t>
            </a:r>
          </a:p>
          <a:p>
            <a:pPr marL="0" indent="0">
              <a:buNone/>
            </a:pPr>
            <a:r>
              <a:rPr lang="nl-BE" dirty="0" smtClean="0"/>
              <a:t>*  Kopie van identiteitskaart 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Praktische afspraken 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nl-BE" dirty="0" smtClean="0"/>
              <a:t>* Reisovereenkomst invullen en ondertekenen (elke bladzijde paraferen) tegen 8 juni</a:t>
            </a:r>
          </a:p>
          <a:p>
            <a:pPr>
              <a:buNone/>
            </a:pPr>
            <a:r>
              <a:rPr lang="nl-BE" dirty="0" smtClean="0"/>
              <a:t>* Medische fiche eerlijk en volledig invullen</a:t>
            </a:r>
          </a:p>
          <a:p>
            <a:pPr>
              <a:buNone/>
            </a:pPr>
            <a:r>
              <a:rPr lang="nl-BE" dirty="0" smtClean="0"/>
              <a:t>* Veiligheid : -heuptasje voor reispas en geld</a:t>
            </a:r>
          </a:p>
          <a:p>
            <a:pPr>
              <a:buNone/>
            </a:pPr>
            <a:r>
              <a:rPr lang="nl-BE" dirty="0" smtClean="0"/>
              <a:t>                        - verdeling in groepjes</a:t>
            </a:r>
          </a:p>
          <a:p>
            <a:pPr>
              <a:buNone/>
            </a:pPr>
            <a:r>
              <a:rPr lang="nl-BE" dirty="0" smtClean="0"/>
              <a:t>                        -  dokter gaat mee</a:t>
            </a:r>
          </a:p>
          <a:p>
            <a:pPr>
              <a:buFont typeface="Arial" charset="0"/>
              <a:buChar char="•"/>
            </a:pP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Deelnemers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85000" lnSpcReduction="10000"/>
          </a:bodyPr>
          <a:lstStyle/>
          <a:p>
            <a:r>
              <a:rPr lang="nl-BE" dirty="0" smtClean="0"/>
              <a:t>Zangers :  Lara, Katrien B, Sharon , Laura C, Johanna, Esther, </a:t>
            </a:r>
            <a:r>
              <a:rPr lang="nl-BE" dirty="0" err="1" smtClean="0"/>
              <a:t>Soetkin</a:t>
            </a:r>
            <a:r>
              <a:rPr lang="nl-BE" dirty="0" smtClean="0"/>
              <a:t> D, Ines, Noor, Hermelijn, Jasmijn, Emma, </a:t>
            </a:r>
            <a:r>
              <a:rPr lang="nl-BE" dirty="0" err="1" smtClean="0"/>
              <a:t>Tereza</a:t>
            </a:r>
            <a:r>
              <a:rPr lang="nl-BE" dirty="0" smtClean="0"/>
              <a:t> , An , </a:t>
            </a:r>
            <a:r>
              <a:rPr lang="nl-BE" dirty="0" err="1" smtClean="0"/>
              <a:t>Soetkin</a:t>
            </a:r>
            <a:r>
              <a:rPr lang="nl-BE" dirty="0" smtClean="0"/>
              <a:t> G , </a:t>
            </a:r>
            <a:r>
              <a:rPr lang="nl-BE" dirty="0" err="1" smtClean="0"/>
              <a:t>Sophrani</a:t>
            </a:r>
            <a:r>
              <a:rPr lang="nl-BE" dirty="0" smtClean="0"/>
              <a:t>, Annelise , Ina, Lotte,  Dorien, Elien L, Elke M, Camille, Helena,  Karen, Marie R, Jana, Jade, Eline,  Marie V, Astrid, Elke V, Barbara, Hanne, Lies, Mirthe, Frauke, Nathalie,  Lizzie </a:t>
            </a:r>
          </a:p>
          <a:p>
            <a:r>
              <a:rPr lang="nl-BE" dirty="0" smtClean="0"/>
              <a:t>Muzikale begeleiding : Catherine Mertens , Dieter</a:t>
            </a:r>
          </a:p>
          <a:p>
            <a:r>
              <a:rPr lang="nl-BE" dirty="0" smtClean="0"/>
              <a:t>Dokter : Colette </a:t>
            </a:r>
            <a:r>
              <a:rPr lang="nl-BE" dirty="0" err="1" smtClean="0"/>
              <a:t>Wonner</a:t>
            </a:r>
            <a:r>
              <a:rPr lang="nl-BE" dirty="0" smtClean="0"/>
              <a:t> </a:t>
            </a:r>
          </a:p>
          <a:p>
            <a:r>
              <a:rPr lang="nl-BE" dirty="0" smtClean="0"/>
              <a:t>Reisbegeleiding  : Luc P, Bob E,  Jan V, David, Steven, Elien W</a:t>
            </a:r>
          </a:p>
          <a:p>
            <a:r>
              <a:rPr lang="nl-BE" dirty="0" smtClean="0"/>
              <a:t>Eindverantwoordelijke reisbegeleiding (LMK bestuur) : Nicole, Karina, Hilde, Rita, An</a:t>
            </a:r>
          </a:p>
          <a:p>
            <a:r>
              <a:rPr lang="nl-BE" dirty="0" smtClean="0"/>
              <a:t>Mascotte  : Lina</a:t>
            </a:r>
          </a:p>
          <a:p>
            <a:endParaRPr lang="nl-B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Groepjes</a:t>
            </a:r>
            <a:endParaRPr lang="nl-BE" dirty="0"/>
          </a:p>
        </p:txBody>
      </p:sp>
      <p:sp>
        <p:nvSpPr>
          <p:cNvPr id="3" name="Tekstvak 2"/>
          <p:cNvSpPr txBox="1"/>
          <p:nvPr/>
        </p:nvSpPr>
        <p:spPr>
          <a:xfrm>
            <a:off x="539552" y="1700808"/>
            <a:ext cx="82089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/>
              <a:t>Bob en Karina : </a:t>
            </a:r>
            <a:r>
              <a:rPr lang="nl-BE" dirty="0" smtClean="0"/>
              <a:t>Elien L, Marie V, </a:t>
            </a:r>
            <a:r>
              <a:rPr lang="nl-BE" dirty="0" err="1" smtClean="0"/>
              <a:t>Tereza</a:t>
            </a:r>
            <a:r>
              <a:rPr lang="nl-BE" dirty="0" smtClean="0"/>
              <a:t>, Helena</a:t>
            </a:r>
          </a:p>
          <a:p>
            <a:r>
              <a:rPr lang="nl-BE" b="1" dirty="0" smtClean="0"/>
              <a:t>Rita : </a:t>
            </a:r>
            <a:r>
              <a:rPr lang="nl-BE" dirty="0" smtClean="0"/>
              <a:t>Ines, Jasmijn, Emma, Eline</a:t>
            </a:r>
          </a:p>
          <a:p>
            <a:r>
              <a:rPr lang="nl-BE" b="1" dirty="0" smtClean="0"/>
              <a:t>Hilde : </a:t>
            </a:r>
            <a:r>
              <a:rPr lang="nl-BE" dirty="0" smtClean="0"/>
              <a:t>Barbara, Camille, Marie R, Jana</a:t>
            </a:r>
          </a:p>
          <a:p>
            <a:r>
              <a:rPr lang="nl-BE" b="1" dirty="0" smtClean="0"/>
              <a:t>An : </a:t>
            </a:r>
            <a:r>
              <a:rPr lang="nl-BE" dirty="0" smtClean="0"/>
              <a:t>Karen, Sharon, </a:t>
            </a:r>
            <a:r>
              <a:rPr lang="nl-BE" dirty="0" err="1" smtClean="0"/>
              <a:t>Soetkin</a:t>
            </a:r>
            <a:r>
              <a:rPr lang="nl-BE" dirty="0" smtClean="0"/>
              <a:t> D, Lies</a:t>
            </a:r>
          </a:p>
          <a:p>
            <a:r>
              <a:rPr lang="nl-BE" b="1" dirty="0" err="1" smtClean="0"/>
              <a:t>Sophrani</a:t>
            </a:r>
            <a:r>
              <a:rPr lang="nl-BE" b="1" dirty="0" smtClean="0"/>
              <a:t> en David : </a:t>
            </a:r>
            <a:r>
              <a:rPr lang="nl-BE" dirty="0" smtClean="0"/>
              <a:t>Hanne , Mirthe, Lotte, Laura</a:t>
            </a:r>
          </a:p>
          <a:p>
            <a:r>
              <a:rPr lang="nl-BE" b="1" dirty="0" smtClean="0"/>
              <a:t>Elke en Steven : </a:t>
            </a:r>
            <a:r>
              <a:rPr lang="nl-BE" dirty="0" err="1" smtClean="0"/>
              <a:t>Soetkin</a:t>
            </a:r>
            <a:r>
              <a:rPr lang="nl-BE" dirty="0" smtClean="0"/>
              <a:t> G, Ina, Jade</a:t>
            </a:r>
          </a:p>
          <a:p>
            <a:r>
              <a:rPr lang="nl-BE" b="1" dirty="0" smtClean="0"/>
              <a:t>Katrien B : </a:t>
            </a:r>
            <a:r>
              <a:rPr lang="nl-BE" dirty="0" err="1" smtClean="0"/>
              <a:t>Annelise</a:t>
            </a:r>
            <a:r>
              <a:rPr lang="nl-BE" dirty="0" smtClean="0"/>
              <a:t>, Johanna, Frauke</a:t>
            </a:r>
          </a:p>
          <a:p>
            <a:r>
              <a:rPr lang="nl-BE" b="1" dirty="0" smtClean="0"/>
              <a:t>Dorien : </a:t>
            </a:r>
            <a:r>
              <a:rPr lang="nl-BE" dirty="0" smtClean="0"/>
              <a:t>Lara, Astrid, Elke V, Nathalie</a:t>
            </a:r>
          </a:p>
          <a:p>
            <a:r>
              <a:rPr lang="nl-BE" b="1" dirty="0" err="1" smtClean="0"/>
              <a:t>Lizzie</a:t>
            </a:r>
            <a:r>
              <a:rPr lang="nl-BE" b="1" dirty="0" smtClean="0"/>
              <a:t> : </a:t>
            </a:r>
            <a:r>
              <a:rPr lang="nl-BE" dirty="0" smtClean="0"/>
              <a:t>Noor, Hermelijn, Esther</a:t>
            </a:r>
            <a:endParaRPr lang="nl-B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51720" y="162880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Vragen 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73307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Reisschema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174035"/>
          </a:xfrm>
        </p:spPr>
        <p:txBody>
          <a:bodyPr>
            <a:normAutofit/>
          </a:bodyPr>
          <a:lstStyle/>
          <a:p>
            <a:r>
              <a:rPr lang="nl-BE" dirty="0" smtClean="0"/>
              <a:t>18 juli : 15.30u  samenkomst in  Zaventem</a:t>
            </a:r>
          </a:p>
          <a:p>
            <a:r>
              <a:rPr lang="nl-BE" dirty="0" smtClean="0"/>
              <a:t>19 juli : 8.30u  aankomst in Johannesburg, </a:t>
            </a:r>
          </a:p>
          <a:p>
            <a:pPr>
              <a:buNone/>
            </a:pPr>
            <a:r>
              <a:rPr lang="nl-BE" dirty="0" smtClean="0"/>
              <a:t>    blij weerzien met </a:t>
            </a:r>
            <a:r>
              <a:rPr lang="nl-BE" dirty="0" err="1" smtClean="0"/>
              <a:t>Christo</a:t>
            </a:r>
            <a:r>
              <a:rPr lang="nl-BE" dirty="0" smtClean="0"/>
              <a:t> , onze gids</a:t>
            </a:r>
            <a:endParaRPr lang="nl-BE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nl-BE" dirty="0" smtClean="0"/>
              <a:t>                                                                               </a:t>
            </a:r>
            <a:endParaRPr lang="nl-BE" sz="2400" dirty="0"/>
          </a:p>
        </p:txBody>
      </p:sp>
      <p:pic>
        <p:nvPicPr>
          <p:cNvPr id="6" name="Afbeelding 5" descr="E:\PC MAM\Desktop\foto's\ZA2010 ALbum\dag 2 29 juli\vlieghaven\P729002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2" t="18889" r="11459" b="28144"/>
          <a:stretch/>
        </p:blipFill>
        <p:spPr bwMode="auto">
          <a:xfrm>
            <a:off x="827584" y="2744308"/>
            <a:ext cx="2736304" cy="34209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7" descr="C:\Users\karin\Desktop\H1 - Outside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t="7398" r="8544" b="10946"/>
          <a:stretch/>
        </p:blipFill>
        <p:spPr bwMode="auto">
          <a:xfrm>
            <a:off x="3707904" y="3429000"/>
            <a:ext cx="5038725" cy="2628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nl-BE" dirty="0" smtClean="0"/>
              <a:t>Eerste slaapplaats  : Pretoria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buNone/>
            </a:pPr>
            <a:r>
              <a:rPr lang="nl-BE" dirty="0" smtClean="0"/>
              <a:t>Backpackers 1322</a:t>
            </a:r>
            <a:endParaRPr lang="nl-BE" dirty="0"/>
          </a:p>
        </p:txBody>
      </p:sp>
      <p:pic>
        <p:nvPicPr>
          <p:cNvPr id="4" name="Afbeelding 3" descr="E:\PC MAM\Desktop\foto's\ZA foto's\foto's Karen\Zuid-Afrika 2010 01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5"/>
          <a:stretch/>
        </p:blipFill>
        <p:spPr bwMode="auto">
          <a:xfrm>
            <a:off x="4499992" y="1124744"/>
            <a:ext cx="4492625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E:\PC MAM\Desktop\foto's\ZA foto's\foto's Karin\Foto's van Sigrid\P729005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77"/>
          <a:stretch/>
        </p:blipFill>
        <p:spPr bwMode="auto">
          <a:xfrm>
            <a:off x="179512" y="3789040"/>
            <a:ext cx="4536504" cy="29192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E:\PC MAM\Desktop\foto's\ZA foto's\foto's Karin\Foto's van Sigrid\P729006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" t="7605" r="11405" b="4934"/>
          <a:stretch/>
        </p:blipFill>
        <p:spPr bwMode="auto">
          <a:xfrm>
            <a:off x="1453414" y="1637824"/>
            <a:ext cx="2876178" cy="2343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E:\PC MAM\Desktop\foto's\ZA foto's\ZA 2010 1 en 2\Foto's stick\DSC0013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492" y="3814674"/>
            <a:ext cx="3696125" cy="27798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409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:\PC MAM\Desktop\foto's\ZA foto's\ZA 2010 1 en 2\foto's ZA mam 2010\DSC0139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9662" y="1430564"/>
            <a:ext cx="5760720" cy="43205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vak 3"/>
          <p:cNvSpPr txBox="1"/>
          <p:nvPr/>
        </p:nvSpPr>
        <p:spPr>
          <a:xfrm flipH="1">
            <a:off x="1228338" y="332656"/>
            <a:ext cx="571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Misschien hangt onze vlag er nog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11166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686800" cy="936104"/>
          </a:xfrm>
        </p:spPr>
        <p:txBody>
          <a:bodyPr>
            <a:normAutofit/>
          </a:bodyPr>
          <a:lstStyle/>
          <a:p>
            <a:r>
              <a:rPr lang="nl-BE" dirty="0" smtClean="0"/>
              <a:t>Voortrekkersmonument, centrum </a:t>
            </a:r>
            <a:endParaRPr lang="nl-BE" dirty="0"/>
          </a:p>
        </p:txBody>
      </p:sp>
      <p:pic>
        <p:nvPicPr>
          <p:cNvPr id="6" name="Tijdelijke aanduiding voor inhoud 5" descr="E:\PC MAM\Desktop\foto's\ZA foto's\foto's jan\100730_020_Pretoria_Voortrekkersmonument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3"/>
          <a:stretch/>
        </p:blipFill>
        <p:spPr bwMode="auto">
          <a:xfrm>
            <a:off x="3275856" y="3501008"/>
            <a:ext cx="5756564" cy="31890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E:\PC MAM\Desktop\foto's\ZA foto's\foto's Dorien\0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896624" cy="327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Union building</a:t>
            </a:r>
            <a:endParaRPr lang="nl-BE" dirty="0"/>
          </a:p>
        </p:txBody>
      </p:sp>
      <p:pic>
        <p:nvPicPr>
          <p:cNvPr id="4" name="Tijdelijke aanduiding voor inhoud 3" descr="C:\Users\karin\Desktop\1 KOOR\Zuid-Afrika 2018\REIZEN\Namibië 2014\foto's\DSC_067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" b="4999"/>
          <a:stretch/>
        </p:blipFill>
        <p:spPr bwMode="auto">
          <a:xfrm>
            <a:off x="683568" y="1052737"/>
            <a:ext cx="7200800" cy="32403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 descr="De bronafbeelding bekijk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6" t="19071" r="29698" b="17115"/>
          <a:stretch/>
        </p:blipFill>
        <p:spPr bwMode="auto">
          <a:xfrm>
            <a:off x="6666684" y="4149080"/>
            <a:ext cx="2295525" cy="2486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E:\PC MAM\Desktop\foto's\ZA foto's\foto's jan\100730_006_Pretoria_Verenigingsgeboue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" b="2978"/>
          <a:stretch/>
        </p:blipFill>
        <p:spPr bwMode="auto">
          <a:xfrm>
            <a:off x="228600" y="4019857"/>
            <a:ext cx="4343400" cy="2744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907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20 juli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692696"/>
            <a:ext cx="8489444" cy="5433467"/>
          </a:xfrm>
        </p:spPr>
        <p:txBody>
          <a:bodyPr/>
          <a:lstStyle/>
          <a:p>
            <a:pPr marL="0" indent="0">
              <a:buNone/>
            </a:pPr>
            <a:r>
              <a:rPr lang="nl-BE" dirty="0" smtClean="0"/>
              <a:t> Apartheidsmuseum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 smtClean="0"/>
              <a:t> Concert met Colla </a:t>
            </a:r>
            <a:r>
              <a:rPr lang="nl-BE" dirty="0" err="1" smtClean="0"/>
              <a:t>Voce</a:t>
            </a:r>
            <a:endParaRPr lang="nl-BE" dirty="0" smtClean="0"/>
          </a:p>
        </p:txBody>
      </p:sp>
      <p:pic>
        <p:nvPicPr>
          <p:cNvPr id="5" name="Afbeelding 4" descr="De bronafbeelding bekijk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44" y="1374419"/>
            <a:ext cx="3818684" cy="258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De bronafbeelding bekijk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4080376" cy="2810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De bronafbeelding bekijken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5"/>
          <a:stretch/>
        </p:blipFill>
        <p:spPr bwMode="auto">
          <a:xfrm>
            <a:off x="4427984" y="3963813"/>
            <a:ext cx="4536504" cy="24670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522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1928</TotalTime>
  <Words>763</Words>
  <Application>Microsoft Office PowerPoint</Application>
  <PresentationFormat>Diavoorstelling (4:3)</PresentationFormat>
  <Paragraphs>220</Paragraphs>
  <Slides>37</Slides>
  <Notes>3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38" baseType="lpstr">
      <vt:lpstr>Office-thema</vt:lpstr>
      <vt:lpstr>PowerPoint-presentatie</vt:lpstr>
      <vt:lpstr>PowerPoint-presentatie</vt:lpstr>
      <vt:lpstr>Onze reisweg</vt:lpstr>
      <vt:lpstr>Reisschema</vt:lpstr>
      <vt:lpstr>Eerste slaapplaats  : Pretoria</vt:lpstr>
      <vt:lpstr>PowerPoint-presentatie</vt:lpstr>
      <vt:lpstr>Voortrekkersmonument, centrum </vt:lpstr>
      <vt:lpstr>Union building</vt:lpstr>
      <vt:lpstr>20 juli</vt:lpstr>
      <vt:lpstr>21 juli</vt:lpstr>
      <vt:lpstr>22 juli</vt:lpstr>
      <vt:lpstr>23 juli</vt:lpstr>
      <vt:lpstr>      Tweede verblijfplaats : Durban Ansteyns beach backpackers </vt:lpstr>
      <vt:lpstr>24 juli </vt:lpstr>
      <vt:lpstr>PowerPoint-presentatie</vt:lpstr>
      <vt:lpstr>25 juli</vt:lpstr>
      <vt:lpstr>26 juli</vt:lpstr>
      <vt:lpstr>27 juli</vt:lpstr>
      <vt:lpstr>28 juli</vt:lpstr>
      <vt:lpstr>29 juli</vt:lpstr>
      <vt:lpstr>30 juli </vt:lpstr>
      <vt:lpstr>31 juli</vt:lpstr>
      <vt:lpstr>1 augustus</vt:lpstr>
      <vt:lpstr>2 augustus</vt:lpstr>
      <vt:lpstr>3 augustus</vt:lpstr>
      <vt:lpstr>4 augustus</vt:lpstr>
      <vt:lpstr>5 augustus</vt:lpstr>
      <vt:lpstr>6 augustus</vt:lpstr>
      <vt:lpstr>7 augustus</vt:lpstr>
      <vt:lpstr>8 augustus</vt:lpstr>
      <vt:lpstr>9 augustus</vt:lpstr>
      <vt:lpstr>10 augustus </vt:lpstr>
      <vt:lpstr>Praktische afspraken</vt:lpstr>
      <vt:lpstr>Praktische afspraken </vt:lpstr>
      <vt:lpstr>Deelnemers</vt:lpstr>
      <vt:lpstr>Groepjes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Karina</dc:creator>
  <cp:lastModifiedBy>Karina Lepaige</cp:lastModifiedBy>
  <cp:revision>143</cp:revision>
  <dcterms:created xsi:type="dcterms:W3CDTF">2010-04-20T16:15:16Z</dcterms:created>
  <dcterms:modified xsi:type="dcterms:W3CDTF">2018-06-12T14:15:30Z</dcterms:modified>
</cp:coreProperties>
</file>