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7" r:id="rId4"/>
    <p:sldId id="257" r:id="rId5"/>
    <p:sldId id="259" r:id="rId6"/>
    <p:sldId id="261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02ABA-EE1E-75AE-BA46-3C62F4314A74}" v="33" dt="2023-01-17T10:52:58.271"/>
    <p1510:client id="{2AA0326D-4706-C802-41EF-04DDB2378336}" v="366" dt="2023-01-13T10:24:33.117"/>
    <p1510:client id="{2E157887-7E6F-CCEF-74D4-038C4802B418}" v="135" dt="2023-01-17T10:56:58.401"/>
    <p1510:client id="{3AB5A0D9-F6E5-1AFE-D6A7-49773EFAD2FB}" v="186" dt="2023-01-16T13:46:00.969"/>
    <p1510:client id="{5292DD23-3CFC-4BBE-68D6-F4B33E49248F}" v="2" dt="2023-01-16T13:06:52.972"/>
    <p1510:client id="{53D3D134-CACD-BE08-ACE2-5AAAB157A429}" v="11" dt="2023-01-10T14:20:39.336"/>
    <p1510:client id="{710C806D-F55D-CCE1-EF83-A02CEEDD6760}" v="467" dt="2023-01-12T13:10:52.711"/>
    <p1510:client id="{7134AE2C-F18D-4295-8EA4-B299B35B0FC6}" v="562" dt="2023-01-12T13:17:06.781"/>
    <p1510:client id="{81C17774-B902-4608-FA62-57355CEA5C61}" v="318" dt="2023-01-13T10:24:13.820"/>
    <p1510:client id="{A2B07DBC-3BA9-C4F0-2336-1AC44597D36F}" v="42" dt="2023-01-16T13:58:58.319"/>
    <p1510:client id="{CB990CCB-EBD7-4659-92A5-9C25A34F3709}" v="25" dt="2023-01-10T14:13:58.553"/>
    <p1510:client id="{D50A51A2-AE46-4764-8084-5537C8CB48A5}" v="5" dt="2023-01-17T18:03:22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1C46D77-1199-4F0C-9E89-3ED87798A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86A840-8AEB-407F-BEFA-EA1D7515C0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BEA85-E411-4DC6-BC07-173C6656602D}" type="datetime1">
              <a:rPr lang="nl-NL" smtClean="0"/>
              <a:t>20-1-2023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446B82-9C6C-4F82-AFF3-0AE6364164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391D9B-3A72-42DC-B466-1198373051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273D5-E23B-42B4-8CE1-C970AECF68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277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81E2C-4AEF-443F-BA58-CC5B19EB42D1}" type="datetime1">
              <a:rPr lang="nl-NL" smtClean="0"/>
              <a:pPr/>
              <a:t>20-1-2023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A686-487F-47B7-9BA8-F5B1AB56D197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8152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4A686-487F-47B7-9BA8-F5B1AB56D1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08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 rtl="0">
              <a:defRPr sz="54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0551B063-7EB4-463C-8D1F-2745C4F0C70E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11" name="Rechthoek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hoek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Vrije v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Vrije v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rtlCol="0" anchor="b">
            <a:normAutofit/>
          </a:bodyPr>
          <a:lstStyle>
            <a:lvl1pPr algn="l" rtl="0">
              <a:defRPr sz="2400" b="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536665"/>
            <a:ext cx="882565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1353D1-966D-4F02-9075-5AC885E33650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6" name="Rechthoek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hthoek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Vrije v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Vrije v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 rtlCol="0"/>
          <a:lstStyle>
            <a:lvl1pPr rtl="0">
              <a:defRPr sz="40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543300"/>
            <a:ext cx="8825659" cy="24765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469371-16CC-4386-968F-1C681692F767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3" name="Rechthoek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hthoek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Vrije v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Vrije v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kstvak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l-NL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‘</a:t>
            </a:r>
          </a:p>
        </p:txBody>
      </p:sp>
      <p:sp>
        <p:nvSpPr>
          <p:cNvPr id="13" name="Tekstvak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l-NL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’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 rtlCol="0"/>
          <a:lstStyle>
            <a:lvl1pPr rtl="0">
              <a:defRPr sz="40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1945945" y="3678766"/>
            <a:ext cx="773121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029199"/>
            <a:ext cx="9244897" cy="9978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022C9-98A4-4B6B-9AB9-E0AC41A24155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9" name="Rechthoek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hthoek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Vrije v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Vrije v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rtlCol="0" anchor="b"/>
          <a:lstStyle>
            <a:lvl1pPr algn="l" rtl="0">
              <a:defRPr sz="4000" b="0" cap="none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54954" y="5024967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794FD6-F65B-4D52-B1E1-915A42BFFDD8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4" name="Rechthoe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 rtl="0"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2"/>
            <a:ext cx="314187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half" idx="15" hasCustomPrompt="1"/>
          </p:nvPr>
        </p:nvSpPr>
        <p:spPr>
          <a:xfrm>
            <a:off x="1154953" y="3179764"/>
            <a:ext cx="314187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12721" y="2603500"/>
            <a:ext cx="314700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 hasCustomPrompt="1"/>
          </p:nvPr>
        </p:nvSpPr>
        <p:spPr>
          <a:xfrm>
            <a:off x="4512721" y="3179763"/>
            <a:ext cx="314700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888135" y="2603501"/>
            <a:ext cx="31457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 hasCustomPrompt="1"/>
          </p:nvPr>
        </p:nvSpPr>
        <p:spPr>
          <a:xfrm>
            <a:off x="7888329" y="3179762"/>
            <a:ext cx="3145536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207C6-C1E7-4B9D-8341-28E440AE135D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om met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 rtl="0"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54954" y="4532844"/>
            <a:ext cx="30504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9" name="Tijdelijke aanduiding voor afbeelding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8" hasCustomPrompt="1"/>
          </p:nvPr>
        </p:nvSpPr>
        <p:spPr>
          <a:xfrm>
            <a:off x="1154954" y="5109106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865" y="4532844"/>
            <a:ext cx="3050438" cy="576263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1" name="Tijdelijke aanduiding voor afbeelding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19" hasCustomPrompt="1"/>
          </p:nvPr>
        </p:nvSpPr>
        <p:spPr>
          <a:xfrm>
            <a:off x="4570172" y="5109105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82775" y="4532845"/>
            <a:ext cx="305109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2" name="Tijdelijke aanduiding voor afbeelding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half" idx="20" hasCustomPrompt="1"/>
          </p:nvPr>
        </p:nvSpPr>
        <p:spPr>
          <a:xfrm>
            <a:off x="7982775" y="5109104"/>
            <a:ext cx="3051096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43" name="Rechte verbindingslijn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22251B-6DAF-4AF6-90F5-E10A92838F65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2603500"/>
            <a:ext cx="8825659" cy="3416300"/>
          </a:xfrm>
        </p:spPr>
        <p:txBody>
          <a:bodyPr vert="eaVert" rtlCol="0" anchor="t" anchorCtr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 rtlCol="0"/>
          <a:lstStyle/>
          <a:p>
            <a:pPr rtl="0"/>
            <a:fld id="{D5D7E394-9CBD-4EE5-8EB7-221D72E7F815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hthoek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hthoek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Vrije v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Vrije v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rtlCol="0" anchor="b" anchorCtr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1278467"/>
            <a:ext cx="6256025" cy="474859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 rtlCol="0"/>
          <a:lstStyle/>
          <a:p>
            <a:pPr rtl="0"/>
            <a:fld id="{66897824-F6E7-4D99-8383-D6573293A6C6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4" name="Rechthoe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154954" y="2603500"/>
            <a:ext cx="8825659" cy="341630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A6F910-A82A-49BF-8D46-AA923BB19C4D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hthoek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hthoek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Vrije v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Vrije v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rtlCol="0" anchor="ctr"/>
          <a:lstStyle>
            <a:lvl1pPr algn="l" rtl="0">
              <a:defRPr sz="4000" b="0" cap="none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95559" y="2677644"/>
            <a:ext cx="3757545" cy="2283824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2FB3D-1D29-4576-BEDA-6B442F203E82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6" name="Rechthoek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2372C4-C1B6-456C-BB0E-1C1227B4913D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08712" y="3179762"/>
            <a:ext cx="4825159" cy="2840039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B7CF79-5010-48D2-8B7A-6F7FC21087B8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BBBC9-41BA-4955-81EA-2EF15990062F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0ED1A3-DFFF-48D4-AE48-DFFA5A172EF9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Rechthoek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hthoek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hthoek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Vrije v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Vrije v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rtlCol="0" anchor="b"/>
          <a:lstStyle>
            <a:lvl1pPr algn="l" rtl="0">
              <a:defRPr sz="2400" b="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781146" y="1447800"/>
            <a:ext cx="5190066" cy="45720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129280"/>
            <a:ext cx="2793158" cy="2895599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35D0D3-9B88-40EB-BE70-E7485998FBF2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6" name="Rechthoek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hthoek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hthoek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Vrije v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Vrije v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 rtl="0">
              <a:buNone/>
            </a:pPr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657600"/>
            <a:ext cx="3859212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C828F-9E8E-4671-B1EA-242D1BBBC28D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6" name="Rechthoek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hthoek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Vrije v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Vrije v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Vrije v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14E2F386-03E9-46F8-A970-0A1B2D246AB6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21" name="Rechthoek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gcTvoWjZJU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528E79-8CDD-4924-E0BF-BE8DA88A2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3833" b="111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Nelson Mandela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96804" y="4834890"/>
            <a:ext cx="8825658" cy="861420"/>
          </a:xfrm>
        </p:spPr>
        <p:txBody>
          <a:bodyPr rtlCol="0"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Door brik en louis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921E63B-7428-E0DC-B1E2-76BF6EB73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746" y="3350378"/>
            <a:ext cx="4612256" cy="35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4DD5-ABA3-550E-97D6-93B98F1F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Einde</a:t>
            </a:r>
            <a:r>
              <a:rPr lang="en-US"/>
              <a:t>!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DD87FF1-ECC1-8267-606D-C14B3C159A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8099" y="2603500"/>
            <a:ext cx="4598867" cy="3416301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B4AEA2D-34D0-A8F9-5FBC-CF05731AEE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3141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32348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45CFE-DDBE-1680-CC67-37A17371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Inhoud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B605C0-2EFB-D65E-F94F-68155AAA2A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4463" y="645106"/>
            <a:ext cx="4789453" cy="558536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CCB6-13DC-8180-D415-1F2F22EC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5132439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Wat heeft hij gedaan?</a:t>
            </a:r>
          </a:p>
          <a:p>
            <a:r>
              <a:rPr lang="en-US">
                <a:solidFill>
                  <a:srgbClr val="FFFFFF"/>
                </a:solidFill>
              </a:rPr>
              <a:t>Zijn leven en famillie.</a:t>
            </a:r>
          </a:p>
          <a:p>
            <a:r>
              <a:rPr lang="en-US">
                <a:solidFill>
                  <a:srgbClr val="FFFFFF"/>
                </a:solidFill>
              </a:rPr>
              <a:t>Zijn gevangenschap.</a:t>
            </a:r>
          </a:p>
          <a:p>
            <a:r>
              <a:rPr lang="en-US">
                <a:solidFill>
                  <a:srgbClr val="FFFFFF"/>
                </a:solidFill>
              </a:rPr>
              <a:t>Presidentschap</a:t>
            </a:r>
          </a:p>
          <a:p>
            <a:r>
              <a:rPr lang="en-US">
                <a:solidFill>
                  <a:srgbClr val="FFFFFF"/>
                </a:solidFill>
              </a:rPr>
              <a:t>Weetjes</a:t>
            </a:r>
          </a:p>
          <a:p>
            <a:r>
              <a:rPr lang="en-US">
                <a:solidFill>
                  <a:srgbClr val="FFFFFF"/>
                </a:solidFill>
              </a:rPr>
              <a:t>EINDE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0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07B6-182C-DB2E-510C-D74E4CDB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879492"/>
          </a:xfrm>
        </p:spPr>
        <p:txBody>
          <a:bodyPr/>
          <a:lstStyle/>
          <a:p>
            <a:r>
              <a:rPr lang="en-US" err="1"/>
              <a:t>Waarom</a:t>
            </a:r>
            <a:r>
              <a:rPr lang="en-US"/>
              <a:t> </a:t>
            </a:r>
            <a:r>
              <a:rPr lang="en-US" err="1"/>
              <a:t>hebben</a:t>
            </a:r>
            <a:r>
              <a:rPr lang="en-US"/>
              <a:t> we Mandela </a:t>
            </a:r>
            <a:r>
              <a:rPr lang="en-US" err="1"/>
              <a:t>gekozen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6F34F-382A-BBA2-F87A-71D3BAE29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     </a:t>
            </a:r>
            <a:r>
              <a:rPr lang="en-US" dirty="0" err="1"/>
              <a:t>Omdat</a:t>
            </a:r>
            <a:r>
              <a:rPr lang="en-US" dirty="0"/>
              <a:t> we </a:t>
            </a:r>
            <a:r>
              <a:rPr lang="en-US" dirty="0" err="1"/>
              <a:t>zijn</a:t>
            </a:r>
            <a:r>
              <a:rPr lang="en-US" dirty="0"/>
              <a:t> naam </a:t>
            </a:r>
            <a:r>
              <a:rPr lang="en-US" dirty="0" err="1"/>
              <a:t>herkenden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     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interessant</a:t>
            </a:r>
            <a:r>
              <a:rPr lang="en-US" dirty="0"/>
              <a:t> leek.</a:t>
            </a:r>
          </a:p>
        </p:txBody>
      </p:sp>
    </p:spTree>
    <p:extLst>
      <p:ext uri="{BB962C8B-B14F-4D97-AF65-F5344CB8AC3E}">
        <p14:creationId xmlns:p14="http://schemas.microsoft.com/office/powerpoint/2010/main" val="240386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52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8" name="Rectangle 63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65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80E0A-D775-B3E7-FD25-77447B0A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b="0" i="0" kern="120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heeft</a:t>
            </a: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err="1">
                <a:solidFill>
                  <a:srgbClr val="EBEBEB"/>
                </a:solidFill>
              </a:rPr>
              <a:t>hij</a:t>
            </a:r>
            <a:r>
              <a:rPr lang="en-US">
                <a:solidFill>
                  <a:srgbClr val="EBEBEB"/>
                </a:solidFill>
              </a:rPr>
              <a:t> gedaan?</a:t>
            </a:r>
            <a:endParaRPr lang="en-US" b="0" i="0" kern="1200">
              <a:solidFill>
                <a:srgbClr val="EBEBEB"/>
              </a:solidFill>
              <a:latin typeface="+mj-lt"/>
            </a:endParaRPr>
          </a:p>
        </p:txBody>
      </p:sp>
      <p:sp>
        <p:nvSpPr>
          <p:cNvPr id="102" name="Freeform: Shape 71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A8D31E4-A717-B082-4157-68BB7BD5D9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773" r="773"/>
          <a:stretch/>
        </p:blipFill>
        <p:spPr>
          <a:xfrm>
            <a:off x="7418226" y="645106"/>
            <a:ext cx="3942692" cy="5585369"/>
          </a:xfrm>
          <a:prstGeom prst="rect">
            <a:avLst/>
          </a:prstGeom>
        </p:spPr>
      </p:pic>
      <p:sp>
        <p:nvSpPr>
          <p:cNvPr id="103" name="Rectangle 73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Oval 75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Oval 77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B1C0D-D2E1-25BC-2E13-8F6A2A8FC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sz="2000">
                <a:solidFill>
                  <a:srgbClr val="FFFFFF"/>
                </a:solidFill>
              </a:rPr>
              <a:t>Hij </a:t>
            </a:r>
            <a:r>
              <a:rPr lang="en-US" sz="2000" err="1">
                <a:solidFill>
                  <a:srgbClr val="FFFFFF"/>
                </a:solidFill>
              </a:rPr>
              <a:t>nam</a:t>
            </a:r>
            <a:r>
              <a:rPr lang="en-US" sz="2000">
                <a:solidFill>
                  <a:srgbClr val="FFFFFF"/>
                </a:solidFill>
              </a:rPr>
              <a:t> het op </a:t>
            </a:r>
            <a:r>
              <a:rPr lang="en-US" sz="2000" err="1">
                <a:solidFill>
                  <a:srgbClr val="FFFFFF"/>
                </a:solidFill>
              </a:rPr>
              <a:t>voor</a:t>
            </a:r>
            <a:r>
              <a:rPr lang="en-US" sz="2000">
                <a:solidFill>
                  <a:srgbClr val="FFFFFF"/>
                </a:solidFill>
              </a:rPr>
              <a:t> de </a:t>
            </a:r>
            <a:r>
              <a:rPr lang="en-US" sz="2000" err="1">
                <a:solidFill>
                  <a:srgbClr val="FFFFFF"/>
                </a:solidFill>
              </a:rPr>
              <a:t>zwarte</a:t>
            </a:r>
            <a:r>
              <a:rPr lang="en-US" sz="2000">
                <a:solidFill>
                  <a:srgbClr val="FFFFFF"/>
                </a:solidFill>
              </a:rPr>
              <a:t> </a:t>
            </a:r>
            <a:r>
              <a:rPr lang="en-US" sz="2000" err="1">
                <a:solidFill>
                  <a:srgbClr val="FFFFFF"/>
                </a:solidFill>
              </a:rPr>
              <a:t>mensen</a:t>
            </a:r>
            <a:r>
              <a:rPr lang="en-US" sz="2000">
                <a:solidFill>
                  <a:srgbClr val="FFFFFF"/>
                </a:solidFill>
              </a:rPr>
              <a:t>. </a:t>
            </a:r>
            <a:endParaRPr lang="en-US">
              <a:solidFill>
                <a:srgbClr val="EF53A5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sz="2000">
                <a:solidFill>
                  <a:srgbClr val="FFFFFF"/>
                </a:solidFill>
              </a:rPr>
              <a:t>Hij </a:t>
            </a:r>
            <a:r>
              <a:rPr lang="en-US" sz="2000" err="1">
                <a:solidFill>
                  <a:srgbClr val="FFFFFF"/>
                </a:solidFill>
              </a:rPr>
              <a:t>heeft</a:t>
            </a:r>
            <a:r>
              <a:rPr lang="en-US" sz="2000">
                <a:solidFill>
                  <a:srgbClr val="FFFFFF"/>
                </a:solidFill>
              </a:rPr>
              <a:t> in de </a:t>
            </a:r>
            <a:r>
              <a:rPr lang="en-US" sz="2000" err="1">
                <a:solidFill>
                  <a:srgbClr val="FFFFFF"/>
                </a:solidFill>
              </a:rPr>
              <a:t>oorlog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gestreden</a:t>
            </a:r>
            <a:r>
              <a:rPr lang="en-US" sz="2000">
                <a:solidFill>
                  <a:srgbClr val="FFFFFF"/>
                </a:solidFill>
              </a:rPr>
              <a:t>.</a:t>
            </a:r>
            <a:endParaRPr lang="en-US">
              <a:solidFill>
                <a:srgbClr val="EF53A5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sz="2000">
                <a:solidFill>
                  <a:srgbClr val="FFFFFF"/>
                </a:solidFill>
              </a:rPr>
              <a:t>Hij </a:t>
            </a:r>
            <a:r>
              <a:rPr lang="en-US" sz="2000" err="1">
                <a:solidFill>
                  <a:srgbClr val="FFFFFF"/>
                </a:solidFill>
              </a:rPr>
              <a:t>heeft</a:t>
            </a:r>
            <a:r>
              <a:rPr lang="en-US" sz="2000">
                <a:solidFill>
                  <a:srgbClr val="FFFFFF"/>
                </a:solidFill>
              </a:rPr>
              <a:t> in de </a:t>
            </a:r>
            <a:r>
              <a:rPr lang="en-US" sz="2000" err="1">
                <a:solidFill>
                  <a:srgbClr val="FFFFFF"/>
                </a:solidFill>
              </a:rPr>
              <a:t>gevangenis</a:t>
            </a:r>
            <a:r>
              <a:rPr lang="en-US" sz="2000">
                <a:solidFill>
                  <a:srgbClr val="FFFFFF"/>
                </a:solidFill>
              </a:rPr>
              <a:t> </a:t>
            </a:r>
            <a:r>
              <a:rPr lang="en-US" sz="2000" err="1">
                <a:solidFill>
                  <a:srgbClr val="FFFFFF"/>
                </a:solidFill>
              </a:rPr>
              <a:t>gezeten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voor</a:t>
            </a:r>
            <a:r>
              <a:rPr lang="en-US" sz="2000">
                <a:solidFill>
                  <a:srgbClr val="FFFFFF"/>
                </a:solidFill>
              </a:rPr>
              <a:t> 27 </a:t>
            </a:r>
            <a:r>
              <a:rPr lang="en-US" sz="2000" err="1">
                <a:solidFill>
                  <a:srgbClr val="FFFFFF"/>
                </a:solidFill>
              </a:rPr>
              <a:t>jaar</a:t>
            </a:r>
            <a:r>
              <a:rPr lang="en-US" sz="2000">
                <a:solidFill>
                  <a:srgbClr val="FFFFFF"/>
                </a:solidFill>
              </a:rPr>
              <a:t>, </a:t>
            </a:r>
            <a:r>
              <a:rPr lang="en-US" sz="2000" err="1">
                <a:solidFill>
                  <a:srgbClr val="FFFFFF"/>
                </a:solidFill>
              </a:rPr>
              <a:t>daarna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kwam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hij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terug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vrij</a:t>
            </a:r>
            <a:r>
              <a:rPr lang="en-US" sz="2000">
                <a:solidFill>
                  <a:srgbClr val="FFFFFF"/>
                </a:solidFill>
              </a:rPr>
              <a:t>.</a:t>
            </a:r>
            <a:r>
              <a:rPr lang="en-US" sz="2400">
                <a:solidFill>
                  <a:srgbClr val="FFFFFF"/>
                </a:solidFill>
              </a:rPr>
              <a:t> </a:t>
            </a:r>
          </a:p>
          <a:p>
            <a:pPr>
              <a:buFont typeface="Wingdings 3" charset="2"/>
              <a:buChar char=""/>
            </a:pPr>
            <a:r>
              <a:rPr lang="en-US" sz="2000">
                <a:solidFill>
                  <a:srgbClr val="FFFFFF"/>
                </a:solidFill>
              </a:rPr>
              <a:t>Hij </a:t>
            </a:r>
            <a:r>
              <a:rPr lang="en-US" sz="2000" err="1">
                <a:solidFill>
                  <a:srgbClr val="FFFFFF"/>
                </a:solidFill>
              </a:rPr>
              <a:t>werd</a:t>
            </a:r>
            <a:r>
              <a:rPr lang="en-US" sz="2000">
                <a:solidFill>
                  <a:srgbClr val="FFFFFF"/>
                </a:solidFill>
              </a:rPr>
              <a:t> president van Zuid-Afrika. (</a:t>
            </a:r>
            <a:r>
              <a:rPr lang="en-US" sz="2000" err="1">
                <a:solidFill>
                  <a:srgbClr val="FFFFFF"/>
                </a:solidFill>
              </a:rPr>
              <a:t>Eerste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zwarte</a:t>
            </a:r>
            <a:r>
              <a:rPr lang="en-US" sz="2000">
                <a:solidFill>
                  <a:srgbClr val="FFFFFF"/>
                </a:solidFill>
              </a:rPr>
              <a:t> president Zuid-Afrika!)</a:t>
            </a:r>
          </a:p>
        </p:txBody>
      </p:sp>
    </p:spTree>
    <p:extLst>
      <p:ext uri="{BB962C8B-B14F-4D97-AF65-F5344CB8AC3E}">
        <p14:creationId xmlns:p14="http://schemas.microsoft.com/office/powerpoint/2010/main" val="1394022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5B2A0-639B-E241-6A9E-B6FA047B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solidFill>
                  <a:schemeClr val="tx1"/>
                </a:solidFill>
              </a:rPr>
              <a:t>Zijn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leven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famillie</a:t>
            </a:r>
            <a:r>
              <a:rPr lang="en-US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C6BF024-4FF0-FBD3-9836-398588CA2B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1" b="1141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F78A-7964-2551-4BA0-48D62CD76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err="1">
                <a:solidFill>
                  <a:schemeClr val="tx1"/>
                </a:solidFill>
              </a:rPr>
              <a:t>Geboren</a:t>
            </a:r>
            <a:r>
              <a:rPr lang="en-US">
                <a:solidFill>
                  <a:schemeClr val="tx1"/>
                </a:solidFill>
              </a:rPr>
              <a:t>: Mvezo, 18 </a:t>
            </a:r>
            <a:r>
              <a:rPr lang="en-US" err="1">
                <a:solidFill>
                  <a:schemeClr val="tx1"/>
                </a:solidFill>
              </a:rPr>
              <a:t>juli</a:t>
            </a:r>
            <a:r>
              <a:rPr lang="en-US">
                <a:solidFill>
                  <a:schemeClr val="tx1"/>
                </a:solidFill>
              </a:rPr>
              <a:t> 1918</a:t>
            </a:r>
          </a:p>
          <a:p>
            <a:r>
              <a:rPr lang="en-US">
                <a:solidFill>
                  <a:schemeClr val="tx1"/>
                </a:solidFill>
              </a:rPr>
              <a:t>3 </a:t>
            </a:r>
            <a:r>
              <a:rPr lang="en-US" err="1">
                <a:solidFill>
                  <a:schemeClr val="tx1"/>
                </a:solidFill>
              </a:rPr>
              <a:t>zussen</a:t>
            </a:r>
            <a:r>
              <a:rPr lang="en-US">
                <a:solidFill>
                  <a:schemeClr val="tx1"/>
                </a:solidFill>
              </a:rPr>
              <a:t>, 3 </a:t>
            </a:r>
            <a:r>
              <a:rPr lang="en-US" err="1">
                <a:solidFill>
                  <a:schemeClr val="tx1"/>
                </a:solidFill>
              </a:rPr>
              <a:t>halfbroers</a:t>
            </a:r>
            <a:r>
              <a:rPr lang="en-US">
                <a:solidFill>
                  <a:schemeClr val="tx1"/>
                </a:solidFill>
              </a:rPr>
              <a:t>, 6 </a:t>
            </a:r>
            <a:r>
              <a:rPr lang="en-US" err="1">
                <a:solidFill>
                  <a:schemeClr val="tx1"/>
                </a:solidFill>
              </a:rPr>
              <a:t>halfzussen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r>
              <a:rPr lang="en-US" err="1">
                <a:solidFill>
                  <a:schemeClr val="tx1"/>
                </a:solidFill>
              </a:rPr>
              <a:t>Gadla</a:t>
            </a:r>
            <a:r>
              <a:rPr lang="en-US">
                <a:solidFill>
                  <a:schemeClr val="tx1"/>
                </a:solidFill>
              </a:rPr>
              <a:t> Henry </a:t>
            </a:r>
            <a:r>
              <a:rPr lang="en-US" err="1">
                <a:solidFill>
                  <a:schemeClr val="tx1"/>
                </a:solidFill>
              </a:rPr>
              <a:t>Mphakanyiswa</a:t>
            </a:r>
            <a:r>
              <a:rPr lang="en-US">
                <a:solidFill>
                  <a:schemeClr val="tx1"/>
                </a:solidFill>
              </a:rPr>
              <a:t>= Vader</a:t>
            </a:r>
          </a:p>
          <a:p>
            <a:r>
              <a:rPr lang="en-US" err="1">
                <a:solidFill>
                  <a:schemeClr val="tx1"/>
                </a:solidFill>
              </a:rPr>
              <a:t>Nosekeni</a:t>
            </a:r>
            <a:r>
              <a:rPr lang="en-US">
                <a:solidFill>
                  <a:schemeClr val="tx1"/>
                </a:solidFill>
              </a:rPr>
              <a:t> Fanny= </a:t>
            </a:r>
            <a:r>
              <a:rPr lang="en-US" err="1">
                <a:solidFill>
                  <a:schemeClr val="tx1"/>
                </a:solidFill>
              </a:rPr>
              <a:t>moeder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3 </a:t>
            </a:r>
            <a:r>
              <a:rPr lang="en-US" err="1">
                <a:solidFill>
                  <a:schemeClr val="tx1"/>
                </a:solidFill>
              </a:rPr>
              <a:t>vrouwen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err="1">
                <a:solidFill>
                  <a:schemeClr val="tx1"/>
                </a:solidFill>
              </a:rPr>
              <a:t>graça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machel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winnie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mandela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evelyn</a:t>
            </a:r>
            <a:r>
              <a:rPr lang="en-US">
                <a:solidFill>
                  <a:schemeClr val="tx1"/>
                </a:solidFill>
              </a:rPr>
              <a:t> mase.</a:t>
            </a:r>
          </a:p>
          <a:p>
            <a:r>
              <a:rPr lang="en-US">
                <a:solidFill>
                  <a:schemeClr val="tx1"/>
                </a:solidFill>
              </a:rPr>
              <a:t>5 </a:t>
            </a:r>
            <a:r>
              <a:rPr lang="en-US" err="1">
                <a:solidFill>
                  <a:schemeClr val="tx1"/>
                </a:solidFill>
              </a:rPr>
              <a:t>kinderen</a:t>
            </a:r>
            <a:r>
              <a:rPr lang="en-US">
                <a:solidFill>
                  <a:schemeClr val="tx1"/>
                </a:solidFill>
              </a:rPr>
              <a:t>: Zindziswa Mandela, Zenani Mandela, Madiba Thembekile Mandela, </a:t>
            </a:r>
            <a:r>
              <a:rPr lang="en-US" err="1">
                <a:solidFill>
                  <a:schemeClr val="tx1"/>
                </a:solidFill>
              </a:rPr>
              <a:t>MakaziweMandela</a:t>
            </a:r>
            <a:r>
              <a:rPr lang="en-US">
                <a:solidFill>
                  <a:schemeClr val="tx1"/>
                </a:solidFill>
              </a:rPr>
              <a:t>,  Makgatho Mandela.</a:t>
            </a:r>
          </a:p>
          <a:p>
            <a:r>
              <a:rPr lang="en-US">
                <a:solidFill>
                  <a:schemeClr val="tx1"/>
                </a:solidFill>
              </a:rPr>
              <a:t>5 </a:t>
            </a:r>
            <a:r>
              <a:rPr lang="en-US" err="1">
                <a:solidFill>
                  <a:schemeClr val="tx1"/>
                </a:solidFill>
              </a:rPr>
              <a:t>december</a:t>
            </a:r>
            <a:r>
              <a:rPr lang="en-US">
                <a:solidFill>
                  <a:schemeClr val="tx1"/>
                </a:solidFill>
              </a:rPr>
              <a:t> 2013 </a:t>
            </a:r>
            <a:r>
              <a:rPr lang="en-US" err="1">
                <a:solidFill>
                  <a:schemeClr val="tx1"/>
                </a:solidFill>
              </a:rPr>
              <a:t>overleden</a:t>
            </a:r>
          </a:p>
          <a:p>
            <a:r>
              <a:rPr lang="en-US" err="1">
                <a:solidFill>
                  <a:schemeClr val="tx1"/>
                </a:solidFill>
              </a:rPr>
              <a:t>Werd</a:t>
            </a:r>
            <a:r>
              <a:rPr lang="en-US">
                <a:solidFill>
                  <a:schemeClr val="tx1"/>
                </a:solidFill>
              </a:rPr>
              <a:t> 95 </a:t>
            </a:r>
            <a:r>
              <a:rPr lang="en-US" err="1">
                <a:solidFill>
                  <a:schemeClr val="tx1"/>
                </a:solidFill>
              </a:rPr>
              <a:t>jaar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8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B9DE-F650-35D0-8727-D4136A08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gevangenschap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0247D3B-2C5D-B531-4B62-C5FA46ACAF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8599" y="2217767"/>
            <a:ext cx="4359934" cy="295131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340E3-B602-BA7A-3B4C-43E242252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561" y="2301575"/>
            <a:ext cx="4825159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Moest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gevangenis</a:t>
            </a:r>
            <a:r>
              <a:rPr lang="en-US"/>
              <a:t>: </a:t>
            </a:r>
            <a:r>
              <a:rPr lang="en-US" err="1"/>
              <a:t>vocht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apartheid, </a:t>
            </a:r>
            <a:r>
              <a:rPr lang="en-US" err="1"/>
              <a:t>bereide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oorlog</a:t>
            </a:r>
            <a:r>
              <a:rPr lang="en-US"/>
              <a:t> </a:t>
            </a:r>
            <a:r>
              <a:rPr lang="en-US" err="1"/>
              <a:t>tegen</a:t>
            </a:r>
            <a:r>
              <a:rPr lang="en-US"/>
              <a:t> het </a:t>
            </a:r>
            <a:r>
              <a:rPr lang="en-US" err="1"/>
              <a:t>apartheidsregime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.</a:t>
            </a:r>
          </a:p>
          <a:p>
            <a:r>
              <a:rPr lang="en-US">
                <a:ea typeface="+mn-lt"/>
                <a:cs typeface="+mn-lt"/>
              </a:rPr>
              <a:t>van 1964 tot 1982 -&gt; 18 </a:t>
            </a:r>
            <a:r>
              <a:rPr lang="en-US" err="1">
                <a:ea typeface="+mn-lt"/>
                <a:cs typeface="+mn-lt"/>
              </a:rPr>
              <a:t>jaar</a:t>
            </a:r>
            <a:r>
              <a:rPr lang="en-US">
                <a:ea typeface="+mn-lt"/>
                <a:cs typeface="+mn-lt"/>
              </a:rPr>
              <a:t> lang op </a:t>
            </a:r>
            <a:r>
              <a:rPr lang="en-US" err="1">
                <a:ea typeface="+mn-lt"/>
                <a:cs typeface="+mn-lt"/>
              </a:rPr>
              <a:t>Robbeneiland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Dit is </a:t>
            </a:r>
            <a:r>
              <a:rPr lang="en-US" err="1">
                <a:ea typeface="+mn-lt"/>
                <a:cs typeface="+mn-lt"/>
              </a:rPr>
              <a:t>zijn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cel</a:t>
            </a:r>
            <a:r>
              <a:rPr lang="en-US">
                <a:ea typeface="+mn-lt"/>
                <a:cs typeface="+mn-lt"/>
              </a:rPr>
              <a:t> &gt;&gt;&gt;&gt;&gt;&gt;&gt;&gt;&gt;&gt;&gt;&gt;&gt;&gt;&gt;&gt;&gt;&gt;&gt;&gt;&gt;</a:t>
            </a:r>
          </a:p>
          <a:p>
            <a:r>
              <a:rPr lang="en-US">
                <a:ea typeface="+mn-lt"/>
                <a:cs typeface="+mn-lt"/>
              </a:rPr>
              <a:t>27 </a:t>
            </a:r>
            <a:r>
              <a:rPr lang="en-US" err="1">
                <a:ea typeface="+mn-lt"/>
                <a:cs typeface="+mn-lt"/>
              </a:rPr>
              <a:t>jaar</a:t>
            </a:r>
            <a:r>
              <a:rPr lang="en-US">
                <a:ea typeface="+mn-lt"/>
                <a:cs typeface="+mn-lt"/>
              </a:rPr>
              <a:t> in het </a:t>
            </a:r>
            <a:r>
              <a:rPr lang="en-US" err="1">
                <a:ea typeface="+mn-lt"/>
                <a:cs typeface="+mn-lt"/>
              </a:rPr>
              <a:t>totaal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1990 </a:t>
            </a:r>
            <a:r>
              <a:rPr lang="en-US" err="1">
                <a:ea typeface="+mn-lt"/>
                <a:cs typeface="+mn-lt"/>
              </a:rPr>
              <a:t>vrijlating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463B3B5-B4C2-A0D5-5D07-AB971AF47A3A}"/>
              </a:ext>
            </a:extLst>
          </p:cNvPr>
          <p:cNvSpPr/>
          <p:nvPr/>
        </p:nvSpPr>
        <p:spPr>
          <a:xfrm rot="12720000">
            <a:off x="7964211" y="5208269"/>
            <a:ext cx="1524000" cy="934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50D85-B684-2852-A736-CAD8411098AB}"/>
              </a:ext>
            </a:extLst>
          </p:cNvPr>
          <p:cNvSpPr txBox="1"/>
          <p:nvPr/>
        </p:nvSpPr>
        <p:spPr>
          <a:xfrm>
            <a:off x="6484470" y="6066117"/>
            <a:ext cx="1673411" cy="537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1E700-545E-7A02-ED09-2F4580ACE4A7}"/>
              </a:ext>
            </a:extLst>
          </p:cNvPr>
          <p:cNvSpPr txBox="1"/>
          <p:nvPr/>
        </p:nvSpPr>
        <p:spPr>
          <a:xfrm>
            <a:off x="5404478" y="6143642"/>
            <a:ext cx="4855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Hier </a:t>
            </a:r>
            <a:r>
              <a:rPr lang="en-US" err="1"/>
              <a:t>leefde</a:t>
            </a:r>
            <a:r>
              <a:rPr lang="en-US"/>
              <a:t> </a:t>
            </a:r>
            <a:r>
              <a:rPr lang="en-US" err="1"/>
              <a:t>hij</a:t>
            </a:r>
            <a:r>
              <a:rPr lang="en-US"/>
              <a:t> 18 JAAR LANG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5A568143-5CC1-5196-2682-B2574DD7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72" y="-49960"/>
            <a:ext cx="3039013" cy="22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092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5" name="Online Media 4" title="The Specials - Nelson Mandela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F6B86432-A836-2D2C-2ABB-DF660A53C7CA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64601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2E25C-641F-7B12-9828-3F6C53D0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Presidentschap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6E74-9849-88BE-D460-6CFA14BF0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110" y="2603500"/>
            <a:ext cx="4072673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1994 </a:t>
            </a:r>
            <a:r>
              <a:rPr lang="en-US" err="1"/>
              <a:t>verkozen</a:t>
            </a:r>
            <a:r>
              <a:rPr lang="en-US"/>
              <a:t> tot president</a:t>
            </a:r>
          </a:p>
          <a:p>
            <a:r>
              <a:rPr lang="en-US"/>
              <a:t>75 </a:t>
            </a:r>
            <a:r>
              <a:rPr lang="en-US" err="1"/>
              <a:t>jaar</a:t>
            </a:r>
            <a:r>
              <a:rPr lang="en-US"/>
              <a:t> oud</a:t>
            </a:r>
          </a:p>
          <a:p>
            <a:r>
              <a:rPr lang="en-US"/>
              <a:t>1997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meer</a:t>
            </a:r>
            <a:r>
              <a:rPr lang="en-US"/>
              <a:t> </a:t>
            </a:r>
            <a:r>
              <a:rPr lang="en-US" err="1"/>
              <a:t>verkozen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EC60EF-AFD1-FFCC-B4B2-84275D9F5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" b="23903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971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0CF86-FD39-71E8-405B-91F77F18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Weetjes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973F0C0-DB60-0A5B-1223-9FEFB345C4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11" r="1" b="1478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4AD6-8291-2AB3-1D19-2BC6A36F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>
                <a:solidFill>
                  <a:schemeClr val="tx1"/>
                </a:solidFill>
              </a:rPr>
              <a:t>  </a:t>
            </a:r>
            <a:r>
              <a:rPr lang="en-US" err="1">
                <a:solidFill>
                  <a:schemeClr val="tx1"/>
                </a:solidFill>
              </a:rPr>
              <a:t>Zijn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echte</a:t>
            </a:r>
            <a:r>
              <a:rPr lang="en-US">
                <a:solidFill>
                  <a:schemeClr val="tx1"/>
                </a:solidFill>
              </a:rPr>
              <a:t> naam is Rolihlahla Mandela  </a:t>
            </a:r>
          </a:p>
          <a:p>
            <a:pPr marL="0" indent="0"/>
            <a:r>
              <a:rPr lang="en-US">
                <a:solidFill>
                  <a:schemeClr val="tx1"/>
                </a:solidFill>
              </a:rPr>
              <a:t>   Hij </a:t>
            </a:r>
            <a:r>
              <a:rPr lang="en-US" err="1">
                <a:solidFill>
                  <a:schemeClr val="tx1"/>
                </a:solidFill>
              </a:rPr>
              <a:t>heeft</a:t>
            </a:r>
            <a:r>
              <a:rPr lang="en-US">
                <a:solidFill>
                  <a:schemeClr val="tx1"/>
                </a:solidFill>
              </a:rPr>
              <a:t> het </a:t>
            </a:r>
            <a:r>
              <a:rPr lang="en-US" err="1">
                <a:solidFill>
                  <a:schemeClr val="tx1"/>
                </a:solidFill>
              </a:rPr>
              <a:t>wk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voetbal</a:t>
            </a:r>
            <a:r>
              <a:rPr lang="en-US">
                <a:solidFill>
                  <a:schemeClr val="tx1"/>
                </a:solidFill>
              </a:rPr>
              <a:t> van 2010 in </a:t>
            </a:r>
            <a:r>
              <a:rPr lang="en-US" err="1">
                <a:solidFill>
                  <a:schemeClr val="tx1"/>
                </a:solidFill>
              </a:rPr>
              <a:t>zijn</a:t>
            </a:r>
            <a:r>
              <a:rPr lang="en-US">
                <a:solidFill>
                  <a:schemeClr val="tx1"/>
                </a:solidFill>
              </a:rPr>
              <a:t> eigen land </a:t>
            </a:r>
            <a:r>
              <a:rPr lang="en-US" err="1">
                <a:solidFill>
                  <a:schemeClr val="tx1"/>
                </a:solidFill>
              </a:rPr>
              <a:t>meegemaakt</a:t>
            </a:r>
            <a:r>
              <a:rPr lang="en-US">
                <a:solidFill>
                  <a:schemeClr val="tx1"/>
                </a:solidFill>
              </a:rPr>
              <a:t>    </a:t>
            </a:r>
          </a:p>
          <a:p>
            <a:pPr marL="0" indent="0"/>
            <a:r>
              <a:rPr lang="en-US">
                <a:solidFill>
                  <a:schemeClr val="tx1"/>
                </a:solidFill>
              </a:rPr>
              <a:t>Hij </a:t>
            </a:r>
            <a:r>
              <a:rPr lang="en-US" err="1">
                <a:solidFill>
                  <a:schemeClr val="tx1"/>
                </a:solidFill>
              </a:rPr>
              <a:t>heeft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een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nobel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prijs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voor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vrede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gewonnen</a:t>
            </a:r>
            <a:r>
              <a:rPr lang="en-US">
                <a:solidFill>
                  <a:schemeClr val="tx1"/>
                </a:solidFill>
              </a:rPr>
              <a:t>   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2119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bestuurs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Ion-bestuurskamer</vt:lpstr>
      <vt:lpstr>Nelson Mandela</vt:lpstr>
      <vt:lpstr>Inhoud</vt:lpstr>
      <vt:lpstr>Waarom hebben we Mandela gekozen</vt:lpstr>
      <vt:lpstr>Wat heeft hij gedaan?</vt:lpstr>
      <vt:lpstr>Zijn leven en famillie </vt:lpstr>
      <vt:lpstr>Zijn gevangenschap</vt:lpstr>
      <vt:lpstr>PowerPoint Presentation</vt:lpstr>
      <vt:lpstr>Presidentschap</vt:lpstr>
      <vt:lpstr>Weetjes</vt:lpstr>
      <vt:lpstr>Einde!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</cp:revision>
  <dcterms:created xsi:type="dcterms:W3CDTF">2023-01-10T14:07:28Z</dcterms:created>
  <dcterms:modified xsi:type="dcterms:W3CDTF">2023-01-20T12:57:06Z</dcterms:modified>
</cp:coreProperties>
</file>