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71" r:id="rId5"/>
    <p:sldId id="270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8" r:id="rId14"/>
    <p:sldId id="269" r:id="rId15"/>
    <p:sldId id="267" r:id="rId16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08654-56CA-87FE-5178-2CCDAB050F3D}" v="8" dt="2023-01-09T16:04:05.661"/>
    <p1510:client id="{35EECD24-3151-2FE9-E032-BD61B2FBCD2E}" v="88" dt="2023-01-10T14:19:58.617"/>
    <p1510:client id="{3FAC4835-95B8-CA5A-329E-99CB346DE0EE}" v="6" dt="2023-01-17T10:59:59.858"/>
    <p1510:client id="{467F68AA-A8AB-3DD6-B61C-44A080E53DFD}" v="289" dt="2023-01-16T14:15:48.295"/>
    <p1510:client id="{59C391E9-8A29-A40E-E8F8-C38B78FFC298}" v="149" dt="2023-01-12T13:15:53.984"/>
    <p1510:client id="{698836A4-193E-18D3-3A84-431F0B302370}" v="8" dt="2023-01-13T10:13:15.146"/>
    <p1510:client id="{A8FA5A61-46AB-62AF-4BCB-910B6867AE79}" v="411" dt="2023-01-13T10:23:12.358"/>
    <p1510:client id="{C539FE71-B0EB-1D66-3DB8-7E111A96FBC0}" v="7" dt="2023-01-13T09:58:43.375"/>
    <p1510:client id="{C65CFE14-40B7-5EB1-C4CD-83C605224A38}" v="100" dt="2023-01-10T14:20:26.692"/>
    <p1510:client id="{C77063CE-C524-75F7-299C-94B70D4A8C50}" v="20" dt="2023-01-09T15:59:02.990"/>
    <p1510:client id="{DEA5EC00-EA56-7C8F-96EC-3E24501AA70A}" v="61" dt="2023-01-10T16:26:25.286"/>
    <p1510:client id="{F30F38B2-46BB-435E-8F7A-EFAA00FE1E9A}" v="184" dt="2023-01-12T12:59:26.632"/>
    <p1510:client id="{F5F76AD0-A748-BEB1-3B76-4BC9DD949EBD}" v="449" dt="2023-01-12T13:11:43.193"/>
    <p1510:client id="{FB439D7B-067A-771C-0269-17830EB56A3D}" v="4" dt="2023-01-16T16:32:33.406"/>
    <p1510:client id="{FFA2F2FC-700F-4D5F-A2F9-536E0CA81851}" v="8" dt="2023-01-09T13:49:16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A813652-4B5D-475C-8E46-0BA2EA3417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52ECDCE-C01C-41FE-8D3C-FC58A36C00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075FD-7AF5-4B01-9486-9DFADC57FE19}" type="datetime1">
              <a:rPr lang="nl-NL" smtClean="0"/>
              <a:t>20-1-2023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9EDCC96-21C6-4B3C-BB7C-5992C503E5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8A0F3C-7F54-4511-BBFE-4CA81B1B92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10EDC-CC5C-4284-8009-0F1E7058E7A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210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3T10:13:02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3440 5980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B960E-B098-47EF-BB4F-9FEBA045299F}" type="datetime1">
              <a:rPr lang="nl-NL" smtClean="0"/>
              <a:pPr/>
              <a:t>20-1-2023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14D1F-736A-426C-89FD-D1CAA557DE6D}" type="slidenum">
              <a:rPr lang="nl-NL" noProof="0" smtClean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3341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14D1F-736A-426C-89FD-D1CAA557DE6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76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6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2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2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6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0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9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2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8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5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5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1/20/2023</a:t>
            </a:fld>
            <a:endParaRPr lang="en-US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98622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88rdlvKXug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9B_LL20ME4?feature=oembed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11176B3-B4CD-48BB-97B8-AC0A2EC6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F35CE5-6CA7-4309-88BC-D7436FD3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81312" y="743744"/>
            <a:ext cx="4860256" cy="4589316"/>
            <a:chOff x="1481312" y="743744"/>
            <a:chExt cx="4860256" cy="458931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0317A6-3E5E-46BE-88E4-8BA01446A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9729" y="648365"/>
            <a:ext cx="4860256" cy="458931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1269" y="799275"/>
            <a:ext cx="4579668" cy="3028072"/>
          </a:xfrm>
        </p:spPr>
        <p:txBody>
          <a:bodyPr rtlCol="0">
            <a:normAutofit/>
          </a:bodyPr>
          <a:lstStyle/>
          <a:p>
            <a:r>
              <a:rPr lang="nl-NL"/>
              <a:t>Marie Curie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21269" y="3919422"/>
            <a:ext cx="4579668" cy="11667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Van </a:t>
            </a:r>
            <a:r>
              <a:rPr lang="nl-NL" err="1"/>
              <a:t>Dagôn</a:t>
            </a:r>
            <a:r>
              <a:rPr lang="nl-NL"/>
              <a:t> en noor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9364" y="4074364"/>
            <a:ext cx="365125" cy="36512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98282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75E4183-101A-4AB6-A280-4474EEF0D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98282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FB8D502-0728-457D-7644-392D41D7C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28" r="1" b="3630"/>
          <a:stretch/>
        </p:blipFill>
        <p:spPr>
          <a:xfrm>
            <a:off x="7068418" y="1957246"/>
            <a:ext cx="4207948" cy="420794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7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8345" y="1663988"/>
            <a:ext cx="843745" cy="375828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70F0B206-D594-4583-8B45-09E279CA2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9364" y="4074364"/>
            <a:ext cx="365125" cy="365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CCDFB-6CCB-A9D2-0D0F-86B6B5925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Tabel van </a:t>
            </a:r>
            <a:r>
              <a:rPr lang="en-US" err="1"/>
              <a:t>Mendeljev</a:t>
            </a:r>
            <a:endParaRPr lang="en-US"/>
          </a:p>
        </p:txBody>
      </p:sp>
      <p:pic>
        <p:nvPicPr>
          <p:cNvPr id="4" name="Online Media 3" title="Hoe werkt het periodiek systeem? deel 1 (H2)">
            <a:hlinkClick r:id="" action="ppaction://media"/>
            <a:extLst>
              <a:ext uri="{FF2B5EF4-FFF2-40B4-BE49-F238E27FC236}">
                <a16:creationId xmlns:a16="http://schemas.microsoft.com/office/drawing/2014/main" id="{9684DA66-085C-1CF0-33C9-0CACE4FD7B1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1358" y="1496040"/>
            <a:ext cx="6311662" cy="4981754"/>
          </a:xfrm>
        </p:spPr>
      </p:pic>
    </p:spTree>
    <p:extLst>
      <p:ext uri="{BB962C8B-B14F-4D97-AF65-F5344CB8AC3E}">
        <p14:creationId xmlns:p14="http://schemas.microsoft.com/office/powerpoint/2010/main" val="278875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18A70-5CC6-7AEB-AACC-E54E5DFA4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646" y="633046"/>
            <a:ext cx="5811681" cy="1314996"/>
          </a:xfrm>
        </p:spPr>
        <p:txBody>
          <a:bodyPr anchor="b">
            <a:normAutofit/>
          </a:bodyPr>
          <a:lstStyle/>
          <a:p>
            <a:r>
              <a:rPr lang="en-US" err="1"/>
              <a:t>Radioactieve</a:t>
            </a:r>
            <a:r>
              <a:rPr lang="en-US"/>
              <a:t> </a:t>
            </a:r>
            <a:r>
              <a:rPr lang="en-US" err="1"/>
              <a:t>stralen</a:t>
            </a:r>
            <a:endParaRPr lang="en-US">
              <a:ea typeface="Source Sans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2ACD3-854D-827E-B03B-FF0393BC5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854" y="2125737"/>
            <a:ext cx="4834021" cy="40444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/>
              <a:t>Botbreuken</a:t>
            </a:r>
          </a:p>
          <a:p>
            <a:r>
              <a:rPr lang="en-US" err="1"/>
              <a:t>Gebitsproblemen</a:t>
            </a:r>
            <a:r>
              <a:rPr lang="en-US"/>
              <a:t> </a:t>
            </a:r>
            <a:endParaRPr lang="en-US">
              <a:ea typeface="Source Sans Pro"/>
            </a:endParaRPr>
          </a:p>
          <a:p>
            <a:r>
              <a:rPr lang="en-US" err="1">
                <a:ea typeface="Source Sans Pro"/>
              </a:rPr>
              <a:t>Behandeling</a:t>
            </a:r>
            <a:r>
              <a:rPr lang="en-US">
                <a:ea typeface="Source Sans Pro"/>
              </a:rPr>
              <a:t> </a:t>
            </a:r>
            <a:r>
              <a:rPr lang="en-US" err="1">
                <a:ea typeface="Source Sans Pro"/>
              </a:rPr>
              <a:t>tegen</a:t>
            </a:r>
            <a:r>
              <a:rPr lang="en-US">
                <a:ea typeface="Source Sans Pro"/>
              </a:rPr>
              <a:t> </a:t>
            </a:r>
            <a:r>
              <a:rPr lang="en-US" err="1">
                <a:ea typeface="Source Sans Pro"/>
              </a:rPr>
              <a:t>kanker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F50EF7F-3840-1A72-8EA6-FC8A393BF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473" y="1741011"/>
            <a:ext cx="4072815" cy="3532026"/>
          </a:xfrm>
          <a:prstGeom prst="rect">
            <a:avLst/>
          </a:prstGeom>
        </p:spPr>
      </p:pic>
      <p:grpSp>
        <p:nvGrpSpPr>
          <p:cNvPr id="19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308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8875E4C-CFFE-4552-ABC7-175C3CB75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5635A-EA56-D135-F16A-58073F6B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85" y="633046"/>
            <a:ext cx="4593817" cy="1314996"/>
          </a:xfrm>
        </p:spPr>
        <p:txBody>
          <a:bodyPr anchor="b">
            <a:normAutofit/>
          </a:bodyPr>
          <a:lstStyle/>
          <a:p>
            <a:r>
              <a:rPr lang="en-US" err="1"/>
              <a:t>Uitvinding</a:t>
            </a:r>
            <a:endParaRPr lang="en-US" err="1">
              <a:ea typeface="Source Sans Pro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1E0EA-DF85-B015-719B-A598A9BBF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72" y="2643322"/>
            <a:ext cx="6146571" cy="40444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Na </a:t>
            </a:r>
            <a:r>
              <a:rPr lang="en-US" dirty="0" err="1"/>
              <a:t>haar</a:t>
            </a:r>
            <a:r>
              <a:rPr lang="en-US" dirty="0"/>
              <a:t> </a:t>
            </a:r>
            <a:r>
              <a:rPr lang="en-US" dirty="0" err="1"/>
              <a:t>universiteit</a:t>
            </a:r>
            <a:r>
              <a:rPr lang="en-US" dirty="0"/>
              <a:t>: </a:t>
            </a:r>
            <a:endParaRPr lang="en-US"/>
          </a:p>
          <a:p>
            <a:endParaRPr lang="en-US"/>
          </a:p>
          <a:p>
            <a:r>
              <a:rPr lang="en-US" dirty="0"/>
              <a:t>-&gt; </a:t>
            </a:r>
            <a:r>
              <a:rPr lang="en-US" dirty="0" err="1"/>
              <a:t>onderzoek</a:t>
            </a:r>
            <a:r>
              <a:rPr lang="en-US" dirty="0"/>
              <a:t> </a:t>
            </a:r>
            <a:r>
              <a:rPr lang="en-US" dirty="0" err="1"/>
              <a:t>naar</a:t>
            </a:r>
            <a:r>
              <a:rPr lang="en-US" dirty="0"/>
              <a:t> </a:t>
            </a:r>
            <a:r>
              <a:rPr lang="en-US" dirty="0" err="1"/>
              <a:t>radioactieve</a:t>
            </a:r>
            <a:r>
              <a:rPr lang="en-US" dirty="0"/>
              <a:t> </a:t>
            </a:r>
            <a:r>
              <a:rPr lang="en-US" dirty="0" err="1"/>
              <a:t>stralen</a:t>
            </a:r>
            <a:r>
              <a:rPr lang="en-US" dirty="0"/>
              <a:t>: </a:t>
            </a:r>
          </a:p>
          <a:p>
            <a:endParaRPr lang="en-US"/>
          </a:p>
          <a:p>
            <a:r>
              <a:rPr lang="en-US" dirty="0" err="1"/>
              <a:t>Uitvinding</a:t>
            </a:r>
            <a:r>
              <a:rPr lang="en-US" dirty="0"/>
              <a:t>: Radium </a:t>
            </a:r>
            <a:r>
              <a:rPr lang="en-US" dirty="0" err="1"/>
              <a:t>en</a:t>
            </a:r>
            <a:r>
              <a:rPr lang="en-US" dirty="0"/>
              <a:t> Polonium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3812026-3FC6-44DA-94EF-3B8164049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70A5CFA-9210-B7C7-D258-B58557F858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854073" y="2923953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F7DDFDC-9274-C842-B45E-730225D035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-2"/>
          <a:stretch/>
        </p:blipFill>
        <p:spPr>
          <a:xfrm>
            <a:off x="8444193" y="156675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</p:spPr>
      </p:pic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6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rgbClr val="FFFFFF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chemeClr val="tx1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B7A900B-006E-46F4-831E-5AABAEE45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492" y="1103896"/>
            <a:ext cx="4965868" cy="4598497"/>
            <a:chOff x="1674895" y="1345036"/>
            <a:chExt cx="5428610" cy="42109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BFD6C-F379-F855-20EC-4474C061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2"/>
            <a:ext cx="4324642" cy="2939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cap="all" spc="1500">
                <a:ea typeface="Source Sans Pro SemiBold" panose="020B0603030403020204" pitchFamily="34" charset="0"/>
              </a:rPr>
              <a:t>Quiz!!!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Notas adhesivas con signos de interrogación">
            <a:extLst>
              <a:ext uri="{FF2B5EF4-FFF2-40B4-BE49-F238E27FC236}">
                <a16:creationId xmlns:a16="http://schemas.microsoft.com/office/drawing/2014/main" id="{B5DF7BFE-3A70-20B2-7F07-51C978489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78" r="4000" b="2"/>
          <a:stretch/>
        </p:blipFill>
        <p:spPr>
          <a:xfrm>
            <a:off x="6094114" y="1321031"/>
            <a:ext cx="5428611" cy="4210940"/>
          </a:xfrm>
          <a:prstGeom prst="rect">
            <a:avLst/>
          </a:prstGeom>
          <a:ln w="28575">
            <a:noFill/>
          </a:ln>
        </p:spPr>
      </p:pic>
      <p:grpSp>
        <p:nvGrpSpPr>
          <p:cNvPr id="41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7052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6049-4341-F410-AC1C-370BCF5CC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72" y="580785"/>
            <a:ext cx="10688128" cy="582567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Source Sans Pro"/>
              </a:rPr>
              <a:t>Stap 1: Neem </a:t>
            </a:r>
            <a:r>
              <a:rPr lang="en-US" dirty="0" err="1">
                <a:ea typeface="Source Sans Pro"/>
              </a:rPr>
              <a:t>een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kladblaadje</a:t>
            </a:r>
            <a:r>
              <a:rPr lang="en-US" dirty="0">
                <a:ea typeface="Source Sans Pro"/>
              </a:rPr>
              <a:t>!</a:t>
            </a:r>
            <a:br>
              <a:rPr lang="en-US" dirty="0">
                <a:ea typeface="Source Sans Pro"/>
              </a:rPr>
            </a:br>
            <a:r>
              <a:rPr lang="en-US" dirty="0">
                <a:ea typeface="Source Sans Pro"/>
              </a:rPr>
              <a:t>Stap 2: </a:t>
            </a:r>
            <a:r>
              <a:rPr lang="en-US" dirty="0" err="1">
                <a:ea typeface="Source Sans Pro"/>
              </a:rPr>
              <a:t>Schrijf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mooi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onder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elkaar</a:t>
            </a:r>
            <a:r>
              <a:rPr lang="en-US" dirty="0">
                <a:ea typeface="Source Sans Pro"/>
              </a:rPr>
              <a:t> de </a:t>
            </a:r>
            <a:r>
              <a:rPr lang="en-US" dirty="0" err="1">
                <a:ea typeface="Source Sans Pro"/>
              </a:rPr>
              <a:t>getallen</a:t>
            </a:r>
            <a:r>
              <a:rPr lang="en-US" dirty="0">
                <a:ea typeface="Source Sans Pro"/>
              </a:rPr>
              <a:t> van 1 tot 3.</a:t>
            </a:r>
            <a:br>
              <a:rPr lang="en-US" dirty="0">
                <a:ea typeface="Source Sans Pro"/>
              </a:rPr>
            </a:br>
            <a:r>
              <a:rPr lang="en-US" dirty="0">
                <a:ea typeface="Source Sans Pro"/>
              </a:rPr>
              <a:t>Stap 3: </a:t>
            </a:r>
            <a:r>
              <a:rPr lang="en-US" dirty="0" err="1">
                <a:ea typeface="Source Sans Pro"/>
              </a:rPr>
              <a:t>Schrijf</a:t>
            </a:r>
            <a:r>
              <a:rPr lang="en-US" dirty="0">
                <a:ea typeface="Source Sans Pro"/>
              </a:rPr>
              <a:t> de </a:t>
            </a:r>
            <a:r>
              <a:rPr lang="en-US" dirty="0" err="1">
                <a:ea typeface="Source Sans Pro"/>
              </a:rPr>
              <a:t>onderste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dingen</a:t>
            </a:r>
            <a:r>
              <a:rPr lang="en-US" dirty="0">
                <a:ea typeface="Source Sans Pro"/>
              </a:rPr>
              <a:t> op!</a:t>
            </a:r>
            <a:br>
              <a:rPr lang="en-US" dirty="0">
                <a:ea typeface="Source Sans Pro"/>
              </a:rPr>
            </a:br>
            <a:br>
              <a:rPr lang="en-US" dirty="0">
                <a:ea typeface="Source Sans Pro"/>
              </a:rPr>
            </a:br>
            <a:r>
              <a:rPr lang="en-US" dirty="0">
                <a:ea typeface="Source Sans Pro"/>
              </a:rPr>
              <a:t>1) de </a:t>
            </a:r>
            <a:r>
              <a:rPr lang="en-US" dirty="0" err="1">
                <a:ea typeface="Source Sans Pro"/>
              </a:rPr>
              <a:t>echte</a:t>
            </a:r>
            <a:r>
              <a:rPr lang="en-US" dirty="0">
                <a:ea typeface="Source Sans Pro"/>
              </a:rPr>
              <a:t> naam van Marie Curie</a:t>
            </a:r>
            <a:br>
              <a:rPr lang="en-US" dirty="0">
                <a:ea typeface="Source Sans Pro"/>
              </a:rPr>
            </a:br>
            <a:r>
              <a:rPr lang="en-US" dirty="0">
                <a:ea typeface="Source Sans Pro"/>
              </a:rPr>
              <a:t>2) </a:t>
            </a:r>
            <a:r>
              <a:rPr lang="en-US" dirty="0" err="1">
                <a:ea typeface="Source Sans Pro"/>
              </a:rPr>
              <a:t>Noteer</a:t>
            </a:r>
            <a:r>
              <a:rPr lang="en-US" dirty="0">
                <a:ea typeface="Source Sans Pro"/>
              </a:rPr>
              <a:t> de 2 </a:t>
            </a:r>
            <a:r>
              <a:rPr lang="en-US" dirty="0" err="1">
                <a:ea typeface="Source Sans Pro"/>
              </a:rPr>
              <a:t>chemische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stoffen</a:t>
            </a:r>
            <a:r>
              <a:rPr lang="en-US" dirty="0">
                <a:ea typeface="Source Sans Pro"/>
              </a:rPr>
              <a:t> die ze </a:t>
            </a:r>
            <a:r>
              <a:rPr lang="en-US" dirty="0" err="1">
                <a:ea typeface="Source Sans Pro"/>
              </a:rPr>
              <a:t>uitgevonden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heeft</a:t>
            </a:r>
            <a:r>
              <a:rPr lang="en-US" dirty="0">
                <a:ea typeface="Source Sans Pro"/>
              </a:rPr>
              <a:t>.</a:t>
            </a:r>
            <a:br>
              <a:rPr lang="en-US" dirty="0">
                <a:ea typeface="Source Sans Pro"/>
              </a:rPr>
            </a:br>
            <a:r>
              <a:rPr lang="en-US" dirty="0">
                <a:ea typeface="Source Sans Pro"/>
              </a:rPr>
              <a:t>3) </a:t>
            </a:r>
            <a:r>
              <a:rPr lang="en-US" dirty="0" err="1">
                <a:ea typeface="Source Sans Pro"/>
              </a:rPr>
              <a:t>Waar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studeerde</a:t>
            </a:r>
            <a:r>
              <a:rPr lang="en-US" dirty="0">
                <a:ea typeface="Source Sans Pro"/>
              </a:rPr>
              <a:t> ze: </a:t>
            </a:r>
            <a:r>
              <a:rPr lang="en-US" dirty="0"/>
              <a:t>Land, Stad </a:t>
            </a:r>
            <a:r>
              <a:rPr lang="en-US" dirty="0" err="1"/>
              <a:t>en</a:t>
            </a:r>
            <a:r>
              <a:rPr lang="en-US" dirty="0"/>
              <a:t> naam </a:t>
            </a:r>
            <a:r>
              <a:rPr lang="en-US" dirty="0" err="1"/>
              <a:t>universiteit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>
                <a:ea typeface="Source Sans Pro"/>
              </a:rPr>
            </a:br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96226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6" name="Oval 275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78" name="Rectangle 27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B19792E-ECB3-7119-8060-C42E1C654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26" r="26647" b="1"/>
          <a:stretch/>
        </p:blipFill>
        <p:spPr>
          <a:xfrm>
            <a:off x="989710" y="1853237"/>
            <a:ext cx="4793260" cy="4227387"/>
          </a:xfrm>
          <a:prstGeom prst="rect">
            <a:avLst/>
          </a:prstGeom>
          <a:ln w="28575">
            <a:noFill/>
          </a:ln>
        </p:spPr>
      </p:pic>
      <p:grpSp>
        <p:nvGrpSpPr>
          <p:cNvPr id="280" name="Group 279">
            <a:extLst>
              <a:ext uri="{FF2B5EF4-FFF2-40B4-BE49-F238E27FC236}">
                <a16:creationId xmlns:a16="http://schemas.microsoft.com/office/drawing/2014/main" id="{FC1BD014-5623-4064-BAFE-A5AAAFB3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A27BC42E-B225-42FA-9AB5-F860C44BB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EECF5D0B-A89A-4902-8D22-AFB1D55AC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84" name="Rectangle 283">
            <a:extLst>
              <a:ext uri="{FF2B5EF4-FFF2-40B4-BE49-F238E27FC236}">
                <a16:creationId xmlns:a16="http://schemas.microsoft.com/office/drawing/2014/main" id="{7871DA93-90AF-40F3-A1A1-04E166972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55839-6FDD-E7E6-F8B2-75D1E43C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97" y="786880"/>
            <a:ext cx="4203323" cy="35962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cap="all" spc="1500">
                <a:ea typeface="Source Sans Pro SemiBold" panose="020B0603030403020204" pitchFamily="34" charset="0"/>
              </a:rPr>
              <a:t>Einde</a:t>
            </a:r>
            <a:br>
              <a:rPr lang="en-US" sz="6000" b="1" cap="all" spc="1500">
                <a:ea typeface="Source Sans Pro SemiBold" panose="020B0603030403020204" pitchFamily="34" charset="0"/>
              </a:rPr>
            </a:br>
            <a:endParaRPr lang="en-US" sz="6000" b="1" cap="all" spc="1500">
              <a:ea typeface="Source Sans Pro SemiBold" panose="020B0603030403020204" pitchFamily="34" charset="0"/>
            </a:endParaRPr>
          </a:p>
        </p:txBody>
      </p:sp>
      <p:sp>
        <p:nvSpPr>
          <p:cNvPr id="286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88" name="Graphic 212">
            <a:extLst>
              <a:ext uri="{FF2B5EF4-FFF2-40B4-BE49-F238E27FC236}">
                <a16:creationId xmlns:a16="http://schemas.microsoft.com/office/drawing/2014/main" id="{70616F44-B954-409D-87BC-C69465EDE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0" name="Freeform: Shape 28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5D981608-D865-4AD7-AC34-A2398EA1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9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59160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A5EFF521-D362-19CE-C3A7-DD2760E01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740" y="4671923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8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A3D4A96F-0A63-ADD0-43C3-C9F52AC62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2717" y="625130"/>
            <a:ext cx="6534150" cy="4336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03F20A9-BF3C-6D07-D48D-7F59D2631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8" y="1989766"/>
            <a:ext cx="4922807" cy="422979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ea typeface="+mj-lt"/>
                <a:cs typeface="+mj-lt"/>
              </a:rPr>
              <a:t>Inhoud</a:t>
            </a:r>
            <a:r>
              <a:rPr lang="en-US" dirty="0">
                <a:ea typeface="+mj-lt"/>
                <a:cs typeface="+mj-lt"/>
              </a:rPr>
              <a:t>:</a:t>
            </a:r>
            <a:br>
              <a:rPr lang="en-US" dirty="0">
                <a:ea typeface="+mj-lt"/>
                <a:cs typeface="+mj-lt"/>
              </a:rPr>
            </a:br>
            <a:r>
              <a:rPr lang="en-US" sz="3600" dirty="0" err="1">
                <a:ea typeface="+mj-lt"/>
                <a:cs typeface="+mj-lt"/>
              </a:rPr>
              <a:t>Geboorte</a:t>
            </a:r>
            <a:br>
              <a:rPr lang="en-US" sz="3600" dirty="0">
                <a:ea typeface="+mj-lt"/>
                <a:cs typeface="+mj-lt"/>
              </a:rPr>
            </a:br>
            <a:r>
              <a:rPr lang="en-US" sz="3600" dirty="0" err="1">
                <a:ea typeface="+mj-lt"/>
                <a:cs typeface="+mj-lt"/>
              </a:rPr>
              <a:t>Gestorven</a:t>
            </a:r>
            <a:br>
              <a:rPr lang="en-US" sz="3600" dirty="0">
                <a:ea typeface="+mj-lt"/>
                <a:cs typeface="+mj-lt"/>
              </a:rPr>
            </a:br>
            <a:r>
              <a:rPr lang="en-US" sz="3600" dirty="0" err="1">
                <a:ea typeface="+mj-lt"/>
                <a:cs typeface="+mj-lt"/>
              </a:rPr>
              <a:t>Stamboom</a:t>
            </a:r>
            <a:br>
              <a:rPr lang="en-US" sz="3600" dirty="0">
                <a:ea typeface="+mj-lt"/>
                <a:cs typeface="+mj-lt"/>
              </a:rPr>
            </a:br>
            <a:r>
              <a:rPr lang="en-US" sz="3600" dirty="0" err="1">
                <a:ea typeface="+mj-lt"/>
                <a:cs typeface="+mj-lt"/>
              </a:rPr>
              <a:t>Nobelprijzen</a:t>
            </a:r>
            <a:br>
              <a:rPr lang="en-US" sz="3600" dirty="0">
                <a:ea typeface="+mj-lt"/>
                <a:cs typeface="+mj-lt"/>
              </a:rPr>
            </a:br>
            <a:r>
              <a:rPr lang="en-US" sz="3600" dirty="0" err="1">
                <a:ea typeface="+mj-lt"/>
                <a:cs typeface="+mj-lt"/>
              </a:rPr>
              <a:t>Echte</a:t>
            </a:r>
            <a:r>
              <a:rPr lang="en-US" sz="3600" dirty="0">
                <a:ea typeface="+mj-lt"/>
                <a:cs typeface="+mj-lt"/>
              </a:rPr>
              <a:t> naam</a:t>
            </a:r>
            <a:br>
              <a:rPr lang="en-US" sz="3600" dirty="0">
                <a:ea typeface="+mj-lt"/>
                <a:cs typeface="+mj-lt"/>
              </a:rPr>
            </a:br>
            <a:r>
              <a:rPr lang="en-US" sz="3600" dirty="0">
                <a:ea typeface="+mj-lt"/>
                <a:cs typeface="+mj-lt"/>
              </a:rPr>
              <a:t>Studies</a:t>
            </a:r>
            <a:br>
              <a:rPr lang="en-US" sz="3600" dirty="0">
                <a:ea typeface="+mj-lt"/>
                <a:cs typeface="+mj-lt"/>
              </a:rPr>
            </a:br>
            <a:r>
              <a:rPr lang="en-US" sz="3600" dirty="0">
                <a:ea typeface="+mj-lt"/>
                <a:cs typeface="+mj-lt"/>
              </a:rPr>
              <a:t>Tabel van </a:t>
            </a:r>
            <a:r>
              <a:rPr lang="en-US" sz="3600" dirty="0" err="1">
                <a:ea typeface="+mj-lt"/>
                <a:cs typeface="+mj-lt"/>
              </a:rPr>
              <a:t>Mendeljev</a:t>
            </a:r>
            <a:br>
              <a:rPr lang="en-US" sz="3600" dirty="0"/>
            </a:br>
            <a:r>
              <a:rPr lang="en-US" sz="3600" dirty="0" err="1">
                <a:ea typeface="+mj-lt"/>
                <a:cs typeface="+mj-lt"/>
              </a:rPr>
              <a:t>Radioactieve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stralen</a:t>
            </a:r>
            <a:br>
              <a:rPr lang="en-US" sz="3600" dirty="0">
                <a:ea typeface="+mj-lt"/>
                <a:cs typeface="+mj-lt"/>
              </a:rPr>
            </a:br>
            <a:r>
              <a:rPr lang="en-US" sz="3600" dirty="0" err="1">
                <a:ea typeface="+mj-lt"/>
                <a:cs typeface="+mj-lt"/>
              </a:rPr>
              <a:t>Uitvinding</a:t>
            </a:r>
            <a:br>
              <a:rPr lang="en-US" sz="3600" dirty="0">
                <a:ea typeface="+mj-lt"/>
                <a:cs typeface="+mj-lt"/>
              </a:rPr>
            </a:br>
            <a:r>
              <a:rPr lang="en-US" sz="3600" dirty="0">
                <a:ea typeface="+mj-lt"/>
                <a:cs typeface="+mj-lt"/>
              </a:rPr>
              <a:t>Quiz</a:t>
            </a:r>
            <a:br>
              <a:rPr lang="en-US" sz="3600" dirty="0">
                <a:ea typeface="+mj-lt"/>
                <a:cs typeface="+mj-lt"/>
              </a:rPr>
            </a:br>
            <a:br>
              <a:rPr lang="en-US" dirty="0">
                <a:ea typeface="+mj-lt"/>
                <a:cs typeface="+mj-lt"/>
              </a:rPr>
            </a:br>
            <a:br>
              <a:rPr lang="en-US" dirty="0">
                <a:ea typeface="+mj-lt"/>
                <a:cs typeface="+mj-lt"/>
              </a:rPr>
            </a:br>
            <a:endParaRPr lang="en-US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269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DFFDF-B62C-1D79-0B1B-E6C9594D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760" y="2516480"/>
            <a:ext cx="3270303" cy="653638"/>
          </a:xfrm>
        </p:spPr>
        <p:txBody>
          <a:bodyPr anchor="b">
            <a:normAutofit fontScale="90000"/>
          </a:bodyPr>
          <a:lstStyle/>
          <a:p>
            <a:r>
              <a:rPr lang="en-US" err="1"/>
              <a:t>Geboorte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DA55E-ED2F-23AA-34DD-FCC6611D6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781" y="4066680"/>
            <a:ext cx="3500340" cy="11546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7 </a:t>
            </a:r>
            <a:r>
              <a:rPr lang="en-US" dirty="0" err="1"/>
              <a:t>november</a:t>
            </a:r>
            <a:r>
              <a:rPr lang="en-US" dirty="0"/>
              <a:t> 1867, </a:t>
            </a:r>
            <a:r>
              <a:rPr lang="en-US" dirty="0" err="1"/>
              <a:t>Warschau</a:t>
            </a:r>
            <a:r>
              <a:rPr lang="en-US" dirty="0"/>
              <a:t>, Polen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8FF8C8-0637-64AA-7239-716C099EA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00" r="1" b="6001"/>
          <a:stretch/>
        </p:blipFill>
        <p:spPr>
          <a:xfrm>
            <a:off x="7782480" y="80525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23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2" name="Freeform: Shape 23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5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7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488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123B2-246C-39CC-075C-F5FE5362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33503DE-0DF4-D1F2-0714-E72EE8B19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35" y="-300"/>
            <a:ext cx="12196470" cy="6852998"/>
          </a:xfrm>
        </p:spPr>
      </p:pic>
    </p:spTree>
    <p:extLst>
      <p:ext uri="{BB962C8B-B14F-4D97-AF65-F5344CB8AC3E}">
        <p14:creationId xmlns:p14="http://schemas.microsoft.com/office/powerpoint/2010/main" val="2874115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F97F7-E3D5-FA99-00DB-A24C1E522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Gestorven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0D1F0-4D6E-B590-F536-2BA7B0A39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panose="020B0604020202020204" pitchFamily="34" charset="0"/>
              <a:buChar char="-"/>
            </a:pPr>
            <a:r>
              <a:rPr lang="en-US" dirty="0"/>
              <a:t>in 1934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dirty="0" err="1"/>
              <a:t>Lichaam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lang </a:t>
            </a:r>
            <a:r>
              <a:rPr lang="en-US" dirty="0" err="1"/>
              <a:t>blootgesteld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die </a:t>
            </a:r>
            <a:r>
              <a:rPr lang="en-US" dirty="0" err="1"/>
              <a:t>radioactieve</a:t>
            </a:r>
            <a:r>
              <a:rPr lang="en-US" dirty="0"/>
              <a:t> </a:t>
            </a:r>
            <a:r>
              <a:rPr lang="en-US" dirty="0" err="1"/>
              <a:t>stralen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dirty="0" err="1"/>
              <a:t>Gevolg</a:t>
            </a:r>
            <a:r>
              <a:rPr lang="en-US" dirty="0"/>
              <a:t>: </a:t>
            </a:r>
            <a:r>
              <a:rPr lang="en-US" dirty="0" err="1"/>
              <a:t>leukemie</a:t>
            </a:r>
            <a:r>
              <a:rPr lang="en-US" dirty="0"/>
              <a:t> (</a:t>
            </a:r>
            <a:r>
              <a:rPr lang="en-US" dirty="0" err="1"/>
              <a:t>bloedkanker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96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E4457-D21A-18EF-C5D0-287AC3CC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3858" cy="1571369"/>
          </a:xfrm>
        </p:spPr>
        <p:txBody>
          <a:bodyPr/>
          <a:lstStyle/>
          <a:p>
            <a:r>
              <a:rPr lang="en-US" err="1">
                <a:ea typeface="Source Sans Pro"/>
              </a:rPr>
              <a:t>Stamboom</a:t>
            </a:r>
            <a:r>
              <a:rPr lang="en-US">
                <a:ea typeface="Source Sans Pro"/>
              </a:rPr>
              <a:t> van Marie Curie </a:t>
            </a:r>
            <a:r>
              <a:rPr lang="en-US" err="1">
                <a:ea typeface="Source Sans Pro"/>
              </a:rPr>
              <a:t>en</a:t>
            </a:r>
            <a:r>
              <a:rPr lang="en-US">
                <a:ea typeface="Source Sans Pro"/>
              </a:rPr>
              <a:t> </a:t>
            </a:r>
            <a:r>
              <a:rPr lang="en-US" err="1">
                <a:ea typeface="Source Sans Pro"/>
              </a:rPr>
              <a:t>haar</a:t>
            </a:r>
            <a:r>
              <a:rPr lang="en-US">
                <a:ea typeface="Source Sans Pro"/>
              </a:rPr>
              <a:t> </a:t>
            </a:r>
            <a:r>
              <a:rPr lang="en-US" err="1">
                <a:ea typeface="Source Sans Pro"/>
              </a:rPr>
              <a:t>familie</a:t>
            </a:r>
            <a:r>
              <a:rPr lang="en-US">
                <a:ea typeface="Source Sans Pro"/>
              </a:rPr>
              <a:t> (</a:t>
            </a:r>
            <a:r>
              <a:rPr lang="en-US" i="1">
                <a:ea typeface="Source Sans Pro"/>
              </a:rPr>
              <a:t>Bron: Wikipedia</a:t>
            </a:r>
            <a:r>
              <a:rPr lang="en-US">
                <a:ea typeface="Source Sans Pro"/>
              </a:rPr>
              <a:t>)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24BD772-6596-5D02-027F-21257B473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18" t="21660" r="15712" b="34025"/>
          <a:stretch/>
        </p:blipFill>
        <p:spPr>
          <a:xfrm>
            <a:off x="174937" y="1880073"/>
            <a:ext cx="11864295" cy="4273168"/>
          </a:xfrm>
        </p:spPr>
      </p:pic>
    </p:spTree>
    <p:extLst>
      <p:ext uri="{BB962C8B-B14F-4D97-AF65-F5344CB8AC3E}">
        <p14:creationId xmlns:p14="http://schemas.microsoft.com/office/powerpoint/2010/main" val="423052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7EA2-ABE0-0E56-57CB-84B0BF98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Nobelprijzen</a:t>
            </a:r>
            <a:r>
              <a:rPr lang="en-US"/>
              <a:t>:</a:t>
            </a:r>
            <a:endParaRPr lang="en-US">
              <a:ea typeface="Source Sans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4C378-06AA-C34F-CF01-D2605DC19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51676" cy="236726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1 </a:t>
            </a:r>
            <a:r>
              <a:rPr lang="en-US" dirty="0" err="1">
                <a:ea typeface="+mn-lt"/>
                <a:cs typeface="+mn-lt"/>
              </a:rPr>
              <a:t>voor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Natuurkunde</a:t>
            </a:r>
            <a:r>
              <a:rPr lang="en-US" dirty="0">
                <a:ea typeface="+mn-lt"/>
                <a:cs typeface="+mn-lt"/>
              </a:rPr>
              <a:t> 1903</a:t>
            </a:r>
            <a:endParaRPr lang="en-US" dirty="0">
              <a:ea typeface="Source Sans Pro"/>
            </a:endParaRPr>
          </a:p>
          <a:p>
            <a:r>
              <a:rPr lang="en-US" dirty="0">
                <a:ea typeface="+mn-lt"/>
                <a:cs typeface="+mn-lt"/>
              </a:rPr>
              <a:t>1 </a:t>
            </a:r>
            <a:r>
              <a:rPr lang="en-US" dirty="0" err="1">
                <a:ea typeface="+mn-lt"/>
                <a:cs typeface="+mn-lt"/>
              </a:rPr>
              <a:t>voor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Scheikunde</a:t>
            </a:r>
            <a:r>
              <a:rPr lang="en-US" dirty="0">
                <a:ea typeface="+mn-lt"/>
                <a:cs typeface="+mn-lt"/>
              </a:rPr>
              <a:t>/</a:t>
            </a:r>
            <a:r>
              <a:rPr lang="en-US" dirty="0" err="1">
                <a:ea typeface="+mn-lt"/>
                <a:cs typeface="+mn-lt"/>
              </a:rPr>
              <a:t>chemie</a:t>
            </a:r>
            <a:r>
              <a:rPr lang="en-US" dirty="0">
                <a:ea typeface="Source Sans Pro"/>
              </a:rPr>
              <a:t>  1911</a:t>
            </a:r>
          </a:p>
          <a:p>
            <a:r>
              <a:rPr lang="en-US" dirty="0" err="1">
                <a:ea typeface="Source Sans Pro"/>
              </a:rPr>
              <a:t>dochter</a:t>
            </a:r>
            <a:r>
              <a:rPr lang="en-US" dirty="0">
                <a:ea typeface="Source Sans Pro"/>
              </a:rPr>
              <a:t> Irène </a:t>
            </a:r>
            <a:r>
              <a:rPr lang="en-US" dirty="0" err="1">
                <a:ea typeface="Source Sans Pro"/>
              </a:rPr>
              <a:t>Joilot</a:t>
            </a:r>
            <a:r>
              <a:rPr lang="en-US" dirty="0">
                <a:ea typeface="Source Sans Pro"/>
              </a:rPr>
              <a:t>-Curie + man Frédéric </a:t>
            </a:r>
            <a:r>
              <a:rPr lang="en-US" dirty="0" err="1">
                <a:ea typeface="Source Sans Pro"/>
              </a:rPr>
              <a:t>Joilot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ook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een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Nobelprijs</a:t>
            </a:r>
            <a:r>
              <a:rPr lang="en-US" dirty="0">
                <a:ea typeface="Source Sans Pro"/>
              </a:rPr>
              <a:t> </a:t>
            </a:r>
            <a:r>
              <a:rPr lang="en-US" dirty="0" err="1">
                <a:ea typeface="Source Sans Pro"/>
              </a:rPr>
              <a:t>voor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Chemie</a:t>
            </a:r>
            <a:endParaRPr lang="en-US" dirty="0">
              <a:ea typeface="Source Sans Pro"/>
            </a:endParaRPr>
          </a:p>
          <a:p>
            <a:r>
              <a:rPr lang="en-US" dirty="0">
                <a:ea typeface="Source Sans Pro"/>
              </a:rPr>
              <a:t>Jammer </a:t>
            </a:r>
            <a:r>
              <a:rPr lang="en-US" dirty="0" err="1">
                <a:ea typeface="Source Sans Pro"/>
              </a:rPr>
              <a:t>weetje</a:t>
            </a:r>
            <a:r>
              <a:rPr lang="en-US" dirty="0">
                <a:ea typeface="Source Sans Pro"/>
              </a:rPr>
              <a:t>: </a:t>
            </a:r>
            <a:r>
              <a:rPr lang="en-US" dirty="0" err="1">
                <a:ea typeface="Source Sans Pro"/>
              </a:rPr>
              <a:t>tussen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haar</a:t>
            </a:r>
            <a:r>
              <a:rPr lang="en-US" dirty="0">
                <a:ea typeface="Source Sans Pro"/>
              </a:rPr>
              <a:t> 2 </a:t>
            </a:r>
            <a:r>
              <a:rPr lang="en-US" dirty="0" err="1">
                <a:ea typeface="Source Sans Pro"/>
              </a:rPr>
              <a:t>Nobelprijzen</a:t>
            </a:r>
            <a:r>
              <a:rPr lang="en-US" dirty="0">
                <a:ea typeface="Source Sans Pro"/>
              </a:rPr>
              <a:t> in </a:t>
            </a:r>
            <a:r>
              <a:rPr lang="en-US" dirty="0" err="1">
                <a:ea typeface="Source Sans Pro"/>
              </a:rPr>
              <a:t>stierf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haar</a:t>
            </a:r>
            <a:r>
              <a:rPr lang="en-US" dirty="0">
                <a:ea typeface="Source Sans Pro"/>
              </a:rPr>
              <a:t> man door </a:t>
            </a:r>
            <a:r>
              <a:rPr lang="en-US" dirty="0" err="1">
                <a:ea typeface="Source Sans Pro"/>
              </a:rPr>
              <a:t>een</a:t>
            </a:r>
            <a:r>
              <a:rPr lang="en-US" dirty="0">
                <a:ea typeface="Source Sans Pro"/>
              </a:rPr>
              <a:t> auto-</a:t>
            </a:r>
            <a:r>
              <a:rPr lang="en-US" dirty="0" err="1">
                <a:ea typeface="Source Sans Pro"/>
              </a:rPr>
              <a:t>ongeluk</a:t>
            </a:r>
            <a:r>
              <a:rPr lang="en-US" dirty="0">
                <a:ea typeface="Source Sans Pro"/>
              </a:rPr>
              <a:t>...</a:t>
            </a:r>
          </a:p>
          <a:p>
            <a:pPr marL="0" indent="0">
              <a:buNone/>
            </a:pPr>
            <a:endParaRPr lang="en-US" dirty="0">
              <a:ea typeface="Source Sans Pro"/>
            </a:endParaRPr>
          </a:p>
          <a:p>
            <a:pPr marL="0" indent="0">
              <a:buNone/>
            </a:pPr>
            <a:r>
              <a:rPr lang="en-US" dirty="0">
                <a:ea typeface="Source Sans Pro"/>
              </a:rPr>
              <a:t>J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043A80-3A6F-5CFB-CECE-439BB1D86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800000" flipV="1">
            <a:off x="760203" y="3466833"/>
            <a:ext cx="4949402" cy="3418034"/>
          </a:xfrm>
          <a:prstGeom prst="rect">
            <a:avLst/>
          </a:prstGeom>
        </p:spPr>
      </p:pic>
      <p:pic>
        <p:nvPicPr>
          <p:cNvPr id="5" name="Online Media 4" title="Wat is de Nobelprijs?">
            <a:hlinkClick r:id="" action="ppaction://media"/>
            <a:extLst>
              <a:ext uri="{FF2B5EF4-FFF2-40B4-BE49-F238E27FC236}">
                <a16:creationId xmlns:a16="http://schemas.microsoft.com/office/drawing/2014/main" id="{7CBB2B9F-D25B-F301-115A-F781486053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572077" y="3157150"/>
            <a:ext cx="4265283" cy="334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C649-0B9F-6BE8-5801-5CC63753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Echte</a:t>
            </a:r>
            <a:r>
              <a:rPr lang="en-US"/>
              <a:t> Naam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04D6C-C670-A444-4B29-172850637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Maria </a:t>
            </a:r>
            <a:r>
              <a:rPr lang="en-US" err="1">
                <a:ea typeface="+mn-lt"/>
                <a:cs typeface="+mn-lt"/>
              </a:rPr>
              <a:t>Skłodowska</a:t>
            </a:r>
            <a:r>
              <a:rPr lang="en-US">
                <a:ea typeface="+mn-lt"/>
                <a:cs typeface="+mn-lt"/>
              </a:rPr>
              <a:t>-Curie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4A04E5-EDC1-7D4E-0C3F-DE24353F6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671313"/>
            <a:ext cx="5963728" cy="29818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1261DB-161A-78E0-6D8D-6780338633A6}"/>
                  </a:ext>
                </a:extLst>
              </p14:cNvPr>
              <p14:cNvContentPartPr/>
              <p14:nvPr/>
            </p14:nvContentPartPr>
            <p14:xfrm>
              <a:off x="1573695" y="2849217"/>
              <a:ext cx="16565" cy="16565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1261DB-161A-78E0-6D8D-6780338633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445" y="2020967"/>
                <a:ext cx="1656500" cy="16565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0B74416-F401-7CED-8269-C05F1A5F7FDF}"/>
              </a:ext>
            </a:extLst>
          </p:cNvPr>
          <p:cNvSpPr txBox="1"/>
          <p:nvPr/>
        </p:nvSpPr>
        <p:spPr>
          <a:xfrm>
            <a:off x="5058292" y="4524921"/>
            <a:ext cx="50836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>
                <a:solidFill>
                  <a:schemeClr val="bg1"/>
                </a:solidFill>
                <a:latin typeface="Source Sans Pro"/>
                <a:ea typeface="Arial"/>
                <a:cs typeface="Arial"/>
              </a:rPr>
              <a:t>Maria </a:t>
            </a:r>
            <a:r>
              <a:rPr lang="en-US" sz="3600" err="1">
                <a:solidFill>
                  <a:schemeClr val="bg1"/>
                </a:solidFill>
                <a:latin typeface="Source Sans Pro"/>
                <a:ea typeface="Arial"/>
                <a:cs typeface="Arial"/>
              </a:rPr>
              <a:t>Skłodowska</a:t>
            </a:r>
            <a:r>
              <a:rPr lang="en-US" sz="3600">
                <a:solidFill>
                  <a:schemeClr val="bg1"/>
                </a:solidFill>
                <a:latin typeface="Source Sans Pro"/>
                <a:ea typeface="Arial"/>
                <a:cs typeface="Arial"/>
              </a:rPr>
              <a:t>-Curie​</a:t>
            </a:r>
            <a:endParaRPr lang="en-US" sz="3600">
              <a:solidFill>
                <a:schemeClr val="bg1"/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87404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72EB9-1A2C-1E68-509D-1BF4D26C8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anchor="b">
            <a:normAutofit/>
          </a:bodyPr>
          <a:lstStyle/>
          <a:p>
            <a:r>
              <a:rPr lang="en-US"/>
              <a:t>Studies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14A6C-96D6-2029-3410-EBF5C2DBF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252" y="2125737"/>
            <a:ext cx="4463623" cy="40444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Oudere</a:t>
            </a:r>
            <a:r>
              <a:rPr lang="en-US" dirty="0"/>
              <a:t> </a:t>
            </a:r>
            <a:r>
              <a:rPr lang="en-US" dirty="0" err="1"/>
              <a:t>zus</a:t>
            </a:r>
            <a:r>
              <a:rPr lang="en-US" dirty="0"/>
              <a:t> Bronislawa</a:t>
            </a:r>
          </a:p>
          <a:p>
            <a:r>
              <a:rPr lang="en-US" dirty="0" err="1"/>
              <a:t>Eerst</a:t>
            </a:r>
            <a:r>
              <a:rPr lang="en-US" dirty="0"/>
              <a:t> </a:t>
            </a:r>
            <a:r>
              <a:rPr lang="en-US" dirty="0" err="1"/>
              <a:t>lerares</a:t>
            </a:r>
            <a:endParaRPr lang="en-US" dirty="0"/>
          </a:p>
          <a:p>
            <a:r>
              <a:rPr lang="en-US" dirty="0"/>
              <a:t>1891</a:t>
            </a:r>
          </a:p>
          <a:p>
            <a:r>
              <a:rPr lang="en-US" dirty="0"/>
              <a:t>Sorbonne (</a:t>
            </a:r>
            <a:r>
              <a:rPr lang="en-US" dirty="0" err="1"/>
              <a:t>Parijs</a:t>
            </a:r>
            <a:r>
              <a:rPr lang="en-US" dirty="0"/>
              <a:t>)</a:t>
            </a:r>
          </a:p>
          <a:p>
            <a:r>
              <a:rPr lang="en-US" dirty="0" err="1"/>
              <a:t>Chemie</a:t>
            </a:r>
            <a:r>
              <a:rPr lang="en-US" dirty="0"/>
              <a:t>, </a:t>
            </a:r>
            <a:r>
              <a:rPr lang="en-US" dirty="0" err="1"/>
              <a:t>natuurkunde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wiskunde</a:t>
            </a:r>
            <a:endParaRPr lang="en-US" dirty="0"/>
          </a:p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Een rekenkundige formule">
            <a:extLst>
              <a:ext uri="{FF2B5EF4-FFF2-40B4-BE49-F238E27FC236}">
                <a16:creationId xmlns:a16="http://schemas.microsoft.com/office/drawing/2014/main" id="{7061A1DA-FB94-712A-7DC2-EFEA0B3FCC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11" r="13898" b="12"/>
          <a:stretch/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23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356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Application>Microsoft Office PowerPoint</Application>
  <PresentationFormat>Widescreen</PresentationFormat>
  <Slides>15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FunkyShapesDarkVTI</vt:lpstr>
      <vt:lpstr>Marie Curie</vt:lpstr>
      <vt:lpstr>Inhoud: Geboorte Gestorven Stamboom Nobelprijzen Echte naam Studies Tabel van Mendeljev Radioactieve stralen Uitvinding Quiz   </vt:lpstr>
      <vt:lpstr>Geboorte</vt:lpstr>
      <vt:lpstr>PowerPoint Presentation</vt:lpstr>
      <vt:lpstr>Gestorven</vt:lpstr>
      <vt:lpstr>Stamboom van Marie Curie en haar familie (Bron: Wikipedia)</vt:lpstr>
      <vt:lpstr>Nobelprijzen:</vt:lpstr>
      <vt:lpstr>Echte Naam</vt:lpstr>
      <vt:lpstr>Studies</vt:lpstr>
      <vt:lpstr>Tabel van Mendeljev</vt:lpstr>
      <vt:lpstr>Radioactieve stralen</vt:lpstr>
      <vt:lpstr>Uitvinding</vt:lpstr>
      <vt:lpstr>Quiz!!!</vt:lpstr>
      <vt:lpstr>Stap 1: Neem een kladblaadje! Stap 2: Schrijf mooi onder elkaar de getallen van 1 tot 3. Stap 3: Schrijf de onderste dingen op!  1) de echte naam van Marie Curie 2) Noteer de 2 chemische stoffen die ze uitgevonden heeft. 3) Waar studeerde ze: Land, Stad en naam universiteit.  </vt:lpstr>
      <vt:lpstr>Einde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99</cp:revision>
  <dcterms:created xsi:type="dcterms:W3CDTF">2023-01-09T13:47:26Z</dcterms:created>
  <dcterms:modified xsi:type="dcterms:W3CDTF">2023-01-20T12:57:57Z</dcterms:modified>
</cp:coreProperties>
</file>