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97" r:id="rId18"/>
    <p:sldId id="279" r:id="rId19"/>
    <p:sldId id="280" r:id="rId20"/>
    <p:sldId id="295" r:id="rId21"/>
    <p:sldId id="296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8" r:id="rId35"/>
    <p:sldId id="299" r:id="rId36"/>
    <p:sldId id="293" r:id="rId37"/>
    <p:sldId id="294" r:id="rId38"/>
    <p:sldId id="262" r:id="rId39"/>
    <p:sldId id="263" r:id="rId40"/>
    <p:sldId id="264" r:id="rId41"/>
    <p:sldId id="265" r:id="rId42"/>
    <p:sldId id="266" r:id="rId43"/>
    <p:sldId id="267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942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4C912-0BA2-42D7-8196-3D26A8EA4E17}" type="datetimeFigureOut">
              <a:rPr lang="nl-BE" smtClean="0"/>
              <a:pPr/>
              <a:t>14/02/2013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6EF09-D640-4022-8248-645B1320FD3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7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6EF09-D640-4022-8248-645B1320FD32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6EF09-D640-4022-8248-645B1320FD32}" type="slidenum">
              <a:rPr lang="nl-BE" smtClean="0"/>
              <a:pPr/>
              <a:t>26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6EF09-D640-4022-8248-645B1320FD32}" type="slidenum">
              <a:rPr lang="nl-BE" smtClean="0"/>
              <a:pPr/>
              <a:t>28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6EF09-D640-4022-8248-645B1320FD32}" type="slidenum">
              <a:rPr lang="nl-BE" smtClean="0"/>
              <a:pPr/>
              <a:t>30</a:t>
            </a:fld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6EF09-D640-4022-8248-645B1320FD32}" type="slidenum">
              <a:rPr lang="nl-BE" smtClean="0"/>
              <a:pPr/>
              <a:t>32</a:t>
            </a:fld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6EF09-D640-4022-8248-645B1320FD32}" type="slidenum">
              <a:rPr lang="nl-BE" smtClean="0"/>
              <a:pPr/>
              <a:t>36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6EF09-D640-4022-8248-645B1320FD32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6EF09-D640-4022-8248-645B1320FD32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6EF09-D640-4022-8248-645B1320FD32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6EF09-D640-4022-8248-645B1320FD32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6EF09-D640-4022-8248-645B1320FD32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6EF09-D640-4022-8248-645B1320FD32}" type="slidenum">
              <a:rPr lang="nl-BE" smtClean="0"/>
              <a:pPr/>
              <a:t>18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6EF09-D640-4022-8248-645B1320FD32}" type="slidenum">
              <a:rPr lang="nl-BE" smtClean="0"/>
              <a:pPr/>
              <a:t>22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6EF09-D640-4022-8248-645B1320FD32}" type="slidenum">
              <a:rPr lang="nl-BE" smtClean="0"/>
              <a:pPr/>
              <a:t>24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7DF2-AD59-4B92-89C4-5AD2FB254E31}" type="datetimeFigureOut">
              <a:rPr lang="nl-BE" smtClean="0"/>
              <a:pPr/>
              <a:t>14/02/2013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B5E8-B965-4465-B2C4-C14C0747F0E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7DF2-AD59-4B92-89C4-5AD2FB254E31}" type="datetimeFigureOut">
              <a:rPr lang="nl-BE" smtClean="0"/>
              <a:pPr/>
              <a:t>14/02/2013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B5E8-B965-4465-B2C4-C14C0747F0E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7DF2-AD59-4B92-89C4-5AD2FB254E31}" type="datetimeFigureOut">
              <a:rPr lang="nl-BE" smtClean="0"/>
              <a:pPr/>
              <a:t>14/02/2013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B5E8-B965-4465-B2C4-C14C0747F0E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7DF2-AD59-4B92-89C4-5AD2FB254E31}" type="datetimeFigureOut">
              <a:rPr lang="nl-BE" smtClean="0"/>
              <a:pPr/>
              <a:t>14/02/2013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B5E8-B965-4465-B2C4-C14C0747F0E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7DF2-AD59-4B92-89C4-5AD2FB254E31}" type="datetimeFigureOut">
              <a:rPr lang="nl-BE" smtClean="0"/>
              <a:pPr/>
              <a:t>14/02/2013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B5E8-B965-4465-B2C4-C14C0747F0E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7DF2-AD59-4B92-89C4-5AD2FB254E31}" type="datetimeFigureOut">
              <a:rPr lang="nl-BE" smtClean="0"/>
              <a:pPr/>
              <a:t>14/02/2013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B5E8-B965-4465-B2C4-C14C0747F0E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7DF2-AD59-4B92-89C4-5AD2FB254E31}" type="datetimeFigureOut">
              <a:rPr lang="nl-BE" smtClean="0"/>
              <a:pPr/>
              <a:t>14/02/2013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B5E8-B965-4465-B2C4-C14C0747F0E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7DF2-AD59-4B92-89C4-5AD2FB254E31}" type="datetimeFigureOut">
              <a:rPr lang="nl-BE" smtClean="0"/>
              <a:pPr/>
              <a:t>14/02/2013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B5E8-B965-4465-B2C4-C14C0747F0E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7DF2-AD59-4B92-89C4-5AD2FB254E31}" type="datetimeFigureOut">
              <a:rPr lang="nl-BE" smtClean="0"/>
              <a:pPr/>
              <a:t>14/02/2013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B5E8-B965-4465-B2C4-C14C0747F0E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7DF2-AD59-4B92-89C4-5AD2FB254E31}" type="datetimeFigureOut">
              <a:rPr lang="nl-BE" smtClean="0"/>
              <a:pPr/>
              <a:t>14/02/2013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B5E8-B965-4465-B2C4-C14C0747F0E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7DF2-AD59-4B92-89C4-5AD2FB254E31}" type="datetimeFigureOut">
              <a:rPr lang="nl-BE" smtClean="0"/>
              <a:pPr/>
              <a:t>14/02/2013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B5E8-B965-4465-B2C4-C14C0747F0E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67DF2-AD59-4B92-89C4-5AD2FB254E31}" type="datetimeFigureOut">
              <a:rPr lang="nl-BE" smtClean="0"/>
              <a:pPr/>
              <a:t>14/02/2013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6B5E8-B965-4465-B2C4-C14C0747F0E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slide" Target="slide12.xml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slide" Target="slide13.xml"/><Relationship Id="rId2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5.xml"/><Relationship Id="rId18" Type="http://schemas.openxmlformats.org/officeDocument/2006/relationships/image" Target="../media/image24.png"/><Relationship Id="rId3" Type="http://schemas.openxmlformats.org/officeDocument/2006/relationships/slide" Target="slide14.xml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slide" Target="slide16.xml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slide" Target="slide17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1.gif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slide" Target="slide19.xml"/><Relationship Id="rId21" Type="http://schemas.openxmlformats.org/officeDocument/2006/relationships/image" Target="../media/image26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6" Type="http://schemas.openxmlformats.org/officeDocument/2006/relationships/slide" Target="slide20.xml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5" Type="http://schemas.openxmlformats.org/officeDocument/2006/relationships/image" Target="../media/image22.png"/><Relationship Id="rId23" Type="http://schemas.openxmlformats.org/officeDocument/2006/relationships/image" Target="../media/image28.png"/><Relationship Id="rId10" Type="http://schemas.openxmlformats.org/officeDocument/2006/relationships/image" Target="../media/image17.png"/><Relationship Id="rId19" Type="http://schemas.openxmlformats.org/officeDocument/2006/relationships/slide" Target="slide21.xml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1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slide" Target="slide23.xml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slide" Target="slide24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slide" Target="slide25.xml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11" Type="http://schemas.openxmlformats.org/officeDocument/2006/relationships/image" Target="../media/image17.png"/><Relationship Id="rId5" Type="http://schemas.openxmlformats.org/officeDocument/2006/relationships/image" Target="../media/image12.gif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1.gif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slide" Target="slide27.xml"/><Relationship Id="rId21" Type="http://schemas.openxmlformats.org/officeDocument/2006/relationships/image" Target="../media/image27.png"/><Relationship Id="rId7" Type="http://schemas.openxmlformats.org/officeDocument/2006/relationships/slide" Target="slide28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gif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1.gif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slide" Target="slide29.xml"/><Relationship Id="rId21" Type="http://schemas.openxmlformats.org/officeDocument/2006/relationships/slide" Target="slide30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4.png"/><Relationship Id="rId2" Type="http://schemas.openxmlformats.org/officeDocument/2006/relationships/hyperlink" Target="http://www.iselinge.nl/Scholenplein/pabolessen/99002everkeer/verkeer%20in%20de%20basisschool/c2b3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6.gif"/><Relationship Id="rId4" Type="http://schemas.openxmlformats.org/officeDocument/2006/relationships/hyperlink" Target="http://www.iselinge.nl/Scholenplein/pabolessen/99002everkeer/verkeer%20in%20de%20basisschool/c1b2.htm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slide" Target="slide31.xml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gif"/><Relationship Id="rId15" Type="http://schemas.openxmlformats.org/officeDocument/2006/relationships/image" Target="../media/image21.png"/><Relationship Id="rId10" Type="http://schemas.openxmlformats.org/officeDocument/2006/relationships/slide" Target="slide32.xml"/><Relationship Id="rId19" Type="http://schemas.openxmlformats.org/officeDocument/2006/relationships/image" Target="../media/image25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35.xml"/><Relationship Id="rId18" Type="http://schemas.openxmlformats.org/officeDocument/2006/relationships/image" Target="../media/image23.png"/><Relationship Id="rId3" Type="http://schemas.openxmlformats.org/officeDocument/2006/relationships/slide" Target="slide33.xml"/><Relationship Id="rId21" Type="http://schemas.openxmlformats.org/officeDocument/2006/relationships/image" Target="../media/image26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34.xml"/><Relationship Id="rId5" Type="http://schemas.openxmlformats.org/officeDocument/2006/relationships/image" Target="../media/image12.gif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slide" Target="slide37.xml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gif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1.gif"/><Relationship Id="rId9" Type="http://schemas.openxmlformats.org/officeDocument/2006/relationships/slide" Target="slide38.xml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slide" Target="slide38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image" Target="../media/image25.png"/><Relationship Id="rId10" Type="http://schemas.openxmlformats.org/officeDocument/2006/relationships/slide" Target="slide39.xml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gif"/><Relationship Id="rId10" Type="http://schemas.openxmlformats.org/officeDocument/2006/relationships/image" Target="../media/image22.png"/><Relationship Id="rId4" Type="http://schemas.openxmlformats.org/officeDocument/2006/relationships/slide" Target="slide37.xm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gif"/><Relationship Id="rId7" Type="http://schemas.openxmlformats.org/officeDocument/2006/relationships/image" Target="../media/image9.gif"/><Relationship Id="rId2" Type="http://schemas.openxmlformats.org/officeDocument/2006/relationships/hyperlink" Target="http://www.iselinge.nl/Scholenplein/pabolessen/99002everkeer/verkeer%20in%20de%20basisschool/c4b3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selinge.nl/Scholenplein/pabolessen/99002everkeer/verkeer%20in%20de%20basisschool/c5b5.htm" TargetMode="External"/><Relationship Id="rId5" Type="http://schemas.openxmlformats.org/officeDocument/2006/relationships/image" Target="../media/image8.gif"/><Relationship Id="rId4" Type="http://schemas.openxmlformats.org/officeDocument/2006/relationships/hyperlink" Target="http://www.iselinge.nl/Scholenplein/pabolessen/99002everkeer/verkeer%20in%20de%20basisschool/c3b5.htm" TargetMode="External"/><Relationship Id="rId9" Type="http://schemas.openxmlformats.org/officeDocument/2006/relationships/image" Target="../media/image10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20.png"/><Relationship Id="rId4" Type="http://schemas.openxmlformats.org/officeDocument/2006/relationships/slide" Target="slide37.xml"/><Relationship Id="rId9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3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9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slide" Target="slide7.xml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slide" Target="slide6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1.gif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5.xml"/><Relationship Id="rId4" Type="http://schemas.openxmlformats.org/officeDocument/2006/relationships/image" Target="../media/image3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8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slide" Target="slide7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slide" Target="slide8.xml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slide" Target="slide9.xml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slide" Target="slide10.xml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5" Type="http://schemas.openxmlformats.org/officeDocument/2006/relationships/slide" Target="slide11.xml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n.ilsemedia.nl/m/m1cyijmwws5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240" y="0"/>
            <a:ext cx="9528240" cy="6858000"/>
          </a:xfrm>
          <a:prstGeom prst="rect">
            <a:avLst/>
          </a:prstGeom>
          <a:noFill/>
        </p:spPr>
      </p:pic>
      <p:pic>
        <p:nvPicPr>
          <p:cNvPr id="6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17206"/>
            <a:ext cx="3816424" cy="3540794"/>
          </a:xfrm>
          <a:prstGeom prst="rect">
            <a:avLst/>
          </a:prstGeom>
          <a:noFill/>
        </p:spPr>
      </p:pic>
      <p:sp>
        <p:nvSpPr>
          <p:cNvPr id="7" name="Toelichting met afgeronde rechthoek 6"/>
          <p:cNvSpPr/>
          <p:nvPr/>
        </p:nvSpPr>
        <p:spPr>
          <a:xfrm>
            <a:off x="2771800" y="548680"/>
            <a:ext cx="6120680" cy="3168352"/>
          </a:xfrm>
          <a:prstGeom prst="wedgeRoundRectCallout">
            <a:avLst>
              <a:gd name="adj1" fmla="val -40494"/>
              <a:gd name="adj2" fmla="val 66663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Ken je ons nog? </a:t>
            </a:r>
          </a:p>
          <a:p>
            <a:pPr algn="ctr"/>
            <a:r>
              <a:rPr lang="nl-BE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Wij zijn </a:t>
            </a:r>
            <a:r>
              <a:rPr lang="nl-BE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Zeppe</a:t>
            </a:r>
            <a:r>
              <a:rPr lang="nl-BE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nl-BE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Zikki</a:t>
            </a:r>
            <a:r>
              <a:rPr lang="nl-BE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endParaRPr lang="nl-BE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Vandaag willen wij eens kijken hoe goed jullie de verkeersregels kennen. </a:t>
            </a:r>
          </a:p>
          <a:p>
            <a:pPr algn="ctr"/>
            <a:endParaRPr lang="nl-BE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op ‘start’ om te beginnen.</a:t>
            </a:r>
            <a:endParaRPr lang="nl-BE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nl-B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Katelijne\AppData\Local\Microsoft\Windows\Temporary Internet Files\Content.IE5\3TVFUD9E\MC900432552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82" y="5436382"/>
            <a:ext cx="1421618" cy="1421618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0" y="0"/>
            <a:ext cx="6012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 smtClean="0">
                <a:latin typeface="Arial" pitchFamily="34" charset="0"/>
                <a:cs typeface="Arial" pitchFamily="34" charset="0"/>
              </a:rPr>
              <a:t>Katelijne</a:t>
            </a:r>
            <a:r>
              <a:rPr lang="nl-B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sz="1400" dirty="0" err="1" smtClean="0">
                <a:latin typeface="Arial" pitchFamily="34" charset="0"/>
                <a:cs typeface="Arial" pitchFamily="34" charset="0"/>
              </a:rPr>
              <a:t>Dhondt</a:t>
            </a:r>
            <a:r>
              <a:rPr lang="nl-BE" sz="1400" dirty="0" smtClean="0">
                <a:latin typeface="Arial" pitchFamily="34" charset="0"/>
                <a:cs typeface="Arial" pitchFamily="34" charset="0"/>
              </a:rPr>
              <a:t> , studente ‘bachelor lager onderwijs’ - KHBO</a:t>
            </a:r>
            <a:endParaRPr lang="nl-BE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124744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Welk verkeersbord geeft aan dat de straat een doodlopende straat is.</a:t>
            </a:r>
          </a:p>
          <a:p>
            <a:endParaRPr lang="nl-BE" dirty="0"/>
          </a:p>
        </p:txBody>
      </p:sp>
      <p:pic>
        <p:nvPicPr>
          <p:cNvPr id="4" name="Picture 2" descr="http://www.iselinge.nl/Scholenplein/pabolessen/99002everkeer/verkeer%20in%20de%20basisschool/1.1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7890" r="9434" b="9263"/>
          <a:stretch>
            <a:fillRect/>
          </a:stretch>
        </p:blipFill>
        <p:spPr bwMode="auto">
          <a:xfrm>
            <a:off x="704329" y="4288592"/>
            <a:ext cx="1080000" cy="1080000"/>
          </a:xfrm>
          <a:prstGeom prst="rect">
            <a:avLst/>
          </a:prstGeom>
          <a:noFill/>
        </p:spPr>
      </p:pic>
      <p:pic>
        <p:nvPicPr>
          <p:cNvPr id="6" name="Picture 2" descr="http://www.iselinge.nl/Scholenplein/pabolessen/99002everkeer/verkeer%20in%20de%20basisschool/1.6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7953" r="8037" b="8535"/>
          <a:stretch>
            <a:fillRect/>
          </a:stretch>
        </p:blipFill>
        <p:spPr bwMode="auto">
          <a:xfrm>
            <a:off x="679071" y="5535100"/>
            <a:ext cx="1080000" cy="1080000"/>
          </a:xfrm>
          <a:prstGeom prst="rect">
            <a:avLst/>
          </a:prstGeom>
          <a:noFill/>
        </p:spPr>
      </p:pic>
      <p:pic>
        <p:nvPicPr>
          <p:cNvPr id="7" name="Picture 7" descr="http://upload.wikimedia.org/wikipedia/commons/thumb/5/52/Belgian_road_sign_C31g.svg/120px-Belgian_road_sign_C31g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75" y="4270724"/>
            <a:ext cx="1079999" cy="1080000"/>
          </a:xfrm>
          <a:prstGeom prst="rect">
            <a:avLst/>
          </a:prstGeom>
          <a:noFill/>
        </p:spPr>
      </p:pic>
      <p:pic>
        <p:nvPicPr>
          <p:cNvPr id="8" name="Picture 2" descr="Bestand:Belgian road sign C35.sv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47" y="5517232"/>
            <a:ext cx="1079999" cy="10800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thumb/a/ad/Belgian_road_sign_D07.svg/120px-Belgian_road_sign_D07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04" y="2960944"/>
            <a:ext cx="1080000" cy="1071001"/>
          </a:xfrm>
          <a:prstGeom prst="rect">
            <a:avLst/>
          </a:prstGeom>
          <a:noFill/>
        </p:spPr>
      </p:pic>
      <p:pic>
        <p:nvPicPr>
          <p:cNvPr id="12290" name="Picture 2" descr="http://upload.wikimedia.org/wikipedia/commons/thumb/7/75/Belgian_road_sign_C3.svg/120px-Belgian_road_sign_C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93" y="2960948"/>
            <a:ext cx="1079999" cy="1080000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thumb/3/3e/Belgian_road_sign_D11.svg/120px-Belgian_road_sign_D1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67" y="4288592"/>
            <a:ext cx="1089075" cy="1080000"/>
          </a:xfrm>
          <a:prstGeom prst="rect">
            <a:avLst/>
          </a:prstGeom>
          <a:noFill/>
        </p:spPr>
      </p:pic>
      <p:pic>
        <p:nvPicPr>
          <p:cNvPr id="12294" name="Picture 6" descr="http://upload.wikimedia.org/wikipedia/commons/thumb/2/2f/Belgian_road_sign_D03.svg/120px-Belgian_road_sign_D0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79" y="5517232"/>
            <a:ext cx="1089075" cy="1080000"/>
          </a:xfrm>
          <a:prstGeom prst="rect">
            <a:avLst/>
          </a:prstGeom>
          <a:noFill/>
        </p:spPr>
      </p:pic>
      <p:pic>
        <p:nvPicPr>
          <p:cNvPr id="12296" name="Picture 8" descr="http://upload.wikimedia.org/wikipedia/commons/thumb/e/ef/Belgian_road_sign_D01a.svg/118px-Belgian_road_sign_D01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4"/>
            <a:ext cx="1061999" cy="1080000"/>
          </a:xfrm>
          <a:prstGeom prst="rect">
            <a:avLst/>
          </a:prstGeom>
          <a:noFill/>
        </p:spPr>
      </p:pic>
      <p:pic>
        <p:nvPicPr>
          <p:cNvPr id="12298" name="Picture 10" descr="http://upload.wikimedia.org/wikipedia/commons/thumb/8/89/Belgian_road_sign_F1bh.svg/120px-Belgian_road_sign_F1bh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4" y="5736704"/>
            <a:ext cx="1143000" cy="685800"/>
          </a:xfrm>
          <a:prstGeom prst="rect">
            <a:avLst/>
          </a:prstGeom>
          <a:noFill/>
        </p:spPr>
      </p:pic>
      <p:pic>
        <p:nvPicPr>
          <p:cNvPr id="12300" name="Picture 12" descr="http://upload.wikimedia.org/wikipedia/commons/thumb/4/4e/Belgian_road_sign_F45.svg/80px-Belgian_road_sign_F45.svg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92" y="4261596"/>
            <a:ext cx="762000" cy="1143001"/>
          </a:xfrm>
          <a:prstGeom prst="rect">
            <a:avLst/>
          </a:prstGeom>
          <a:noFill/>
        </p:spPr>
      </p:pic>
      <p:pic>
        <p:nvPicPr>
          <p:cNvPr id="12302" name="Picture 14" descr="http://upload.wikimedia.org/wikipedia/commons/thumb/0/0b/Belgian_road_sign_F49.svg/119px-Belgian_road_sign_F4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0" y="4257092"/>
            <a:ext cx="1133475" cy="1143001"/>
          </a:xfrm>
          <a:prstGeom prst="rect">
            <a:avLst/>
          </a:prstGeom>
          <a:noFill/>
        </p:spPr>
      </p:pic>
      <p:pic>
        <p:nvPicPr>
          <p:cNvPr id="12306" name="Picture 18" descr="http://upload.wikimedia.org/wikipedia/commons/thumb/a/ae/Belgian_road_sign_B9.svg/120px-Belgian_road_sign_B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9" y="2924944"/>
            <a:ext cx="1143000" cy="1143001"/>
          </a:xfrm>
          <a:prstGeom prst="rect">
            <a:avLst/>
          </a:prstGeom>
          <a:noFill/>
        </p:spPr>
      </p:pic>
      <p:pic>
        <p:nvPicPr>
          <p:cNvPr id="12308" name="Picture 20" descr="http://upload.wikimedia.org/wikipedia/commons/thumb/b/b8/Belgian_road_sign_B21.svg/79px-Belgian_road_sign_B2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752475" cy="1143001"/>
          </a:xfrm>
          <a:prstGeom prst="rect">
            <a:avLst/>
          </a:prstGeom>
          <a:noFill/>
        </p:spPr>
      </p:pic>
      <p:pic>
        <p:nvPicPr>
          <p:cNvPr id="12310" name="Picture 22" descr="http://upload.wikimedia.org/wikipedia/commons/thumb/8/8f/Belgian_road_sign_B15.svg/120px-Belgian_road_sign_B1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74" y="2978514"/>
            <a:ext cx="1143000" cy="1000125"/>
          </a:xfrm>
          <a:prstGeom prst="rect">
            <a:avLst/>
          </a:prstGeom>
          <a:noFill/>
        </p:spPr>
      </p:pic>
      <p:pic>
        <p:nvPicPr>
          <p:cNvPr id="12314" name="Picture 26" descr="http://upload.wikimedia.org/wikipedia/commons/thumb/3/3b/Belgian_road_sign_A1b.svg/120px-Belgian_road_sign_A1b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57" y="2996382"/>
            <a:ext cx="1143000" cy="1000125"/>
          </a:xfrm>
          <a:prstGeom prst="rect">
            <a:avLst/>
          </a:prstGeom>
          <a:noFill/>
        </p:spPr>
      </p:pic>
      <p:pic>
        <p:nvPicPr>
          <p:cNvPr id="12316" name="Picture 28" descr="http://upload.wikimedia.org/wikipedia/commons/thumb/c/c2/Belgian_road_sign_A25.svg/120px-Belgian_road_sign_A2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73" y="4328530"/>
            <a:ext cx="1143000" cy="1000125"/>
          </a:xfrm>
          <a:prstGeom prst="rect">
            <a:avLst/>
          </a:prstGeom>
          <a:noFill/>
        </p:spPr>
      </p:pic>
      <p:pic>
        <p:nvPicPr>
          <p:cNvPr id="12318" name="Picture 30" descr="http://upload.wikimedia.org/wikipedia/commons/thumb/c/c7/Belgian_road_sign_A7a.svg/120px-Belgian_road_sign_A7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15" y="5575038"/>
            <a:ext cx="11430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124744"/>
            <a:ext cx="82089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Klik op het verkeersbord dat zegt dat je in de bebouwde kom bent en dus niet meer dan 50 km/uur mag rijden.</a:t>
            </a:r>
          </a:p>
          <a:p>
            <a:endParaRPr lang="nl-BE" dirty="0"/>
          </a:p>
        </p:txBody>
      </p:sp>
      <p:pic>
        <p:nvPicPr>
          <p:cNvPr id="4" name="Picture 2" descr="http://www.iselinge.nl/Scholenplein/pabolessen/99002everkeer/verkeer%20in%20de%20basisschool/1.1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7890" r="9434" b="9263"/>
          <a:stretch>
            <a:fillRect/>
          </a:stretch>
        </p:blipFill>
        <p:spPr bwMode="auto">
          <a:xfrm>
            <a:off x="704329" y="4288592"/>
            <a:ext cx="1080000" cy="1080000"/>
          </a:xfrm>
          <a:prstGeom prst="rect">
            <a:avLst/>
          </a:prstGeom>
          <a:noFill/>
        </p:spPr>
      </p:pic>
      <p:pic>
        <p:nvPicPr>
          <p:cNvPr id="6" name="Picture 2" descr="http://www.iselinge.nl/Scholenplein/pabolessen/99002everkeer/verkeer%20in%20de%20basisschool/1.6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7953" r="8037" b="8535"/>
          <a:stretch>
            <a:fillRect/>
          </a:stretch>
        </p:blipFill>
        <p:spPr bwMode="auto">
          <a:xfrm>
            <a:off x="679071" y="5535100"/>
            <a:ext cx="1080000" cy="1080000"/>
          </a:xfrm>
          <a:prstGeom prst="rect">
            <a:avLst/>
          </a:prstGeom>
          <a:noFill/>
        </p:spPr>
      </p:pic>
      <p:pic>
        <p:nvPicPr>
          <p:cNvPr id="7" name="Picture 7" descr="http://upload.wikimedia.org/wikipedia/commons/thumb/5/52/Belgian_road_sign_C31g.svg/120px-Belgian_road_sign_C31g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75" y="4270724"/>
            <a:ext cx="1079999" cy="1080000"/>
          </a:xfrm>
          <a:prstGeom prst="rect">
            <a:avLst/>
          </a:prstGeom>
          <a:noFill/>
        </p:spPr>
      </p:pic>
      <p:pic>
        <p:nvPicPr>
          <p:cNvPr id="8" name="Picture 2" descr="Bestand:Belgian road sign C35.sv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47" y="5517232"/>
            <a:ext cx="1079999" cy="10800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thumb/a/ad/Belgian_road_sign_D07.svg/120px-Belgian_road_sign_D07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04" y="2960944"/>
            <a:ext cx="1080000" cy="1071001"/>
          </a:xfrm>
          <a:prstGeom prst="rect">
            <a:avLst/>
          </a:prstGeom>
          <a:noFill/>
        </p:spPr>
      </p:pic>
      <p:pic>
        <p:nvPicPr>
          <p:cNvPr id="12290" name="Picture 2" descr="http://upload.wikimedia.org/wikipedia/commons/thumb/7/75/Belgian_road_sign_C3.svg/120px-Belgian_road_sign_C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93" y="2960948"/>
            <a:ext cx="1079999" cy="1080000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thumb/3/3e/Belgian_road_sign_D11.svg/120px-Belgian_road_sign_D1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67" y="4288592"/>
            <a:ext cx="1089075" cy="1080000"/>
          </a:xfrm>
          <a:prstGeom prst="rect">
            <a:avLst/>
          </a:prstGeom>
          <a:noFill/>
        </p:spPr>
      </p:pic>
      <p:pic>
        <p:nvPicPr>
          <p:cNvPr id="12294" name="Picture 6" descr="http://upload.wikimedia.org/wikipedia/commons/thumb/2/2f/Belgian_road_sign_D03.svg/120px-Belgian_road_sign_D0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79" y="5517232"/>
            <a:ext cx="1089075" cy="1080000"/>
          </a:xfrm>
          <a:prstGeom prst="rect">
            <a:avLst/>
          </a:prstGeom>
          <a:noFill/>
        </p:spPr>
      </p:pic>
      <p:pic>
        <p:nvPicPr>
          <p:cNvPr id="12296" name="Picture 8" descr="http://upload.wikimedia.org/wikipedia/commons/thumb/e/ef/Belgian_road_sign_D01a.svg/118px-Belgian_road_sign_D01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4"/>
            <a:ext cx="1061999" cy="1080000"/>
          </a:xfrm>
          <a:prstGeom prst="rect">
            <a:avLst/>
          </a:prstGeom>
          <a:noFill/>
        </p:spPr>
      </p:pic>
      <p:pic>
        <p:nvPicPr>
          <p:cNvPr id="12298" name="Picture 10" descr="http://upload.wikimedia.org/wikipedia/commons/thumb/8/89/Belgian_road_sign_F1bh.svg/120px-Belgian_road_sign_F1bh.svg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4" y="5736704"/>
            <a:ext cx="1143000" cy="685800"/>
          </a:xfrm>
          <a:prstGeom prst="rect">
            <a:avLst/>
          </a:prstGeom>
          <a:noFill/>
        </p:spPr>
      </p:pic>
      <p:pic>
        <p:nvPicPr>
          <p:cNvPr id="12300" name="Picture 12" descr="http://upload.wikimedia.org/wikipedia/commons/thumb/4/4e/Belgian_road_sign_F45.svg/80px-Belgian_road_sign_F4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92" y="4261596"/>
            <a:ext cx="762000" cy="1143001"/>
          </a:xfrm>
          <a:prstGeom prst="rect">
            <a:avLst/>
          </a:prstGeom>
          <a:noFill/>
        </p:spPr>
      </p:pic>
      <p:pic>
        <p:nvPicPr>
          <p:cNvPr id="12302" name="Picture 14" descr="http://upload.wikimedia.org/wikipedia/commons/thumb/0/0b/Belgian_road_sign_F49.svg/119px-Belgian_road_sign_F4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0" y="4257092"/>
            <a:ext cx="1133475" cy="1143001"/>
          </a:xfrm>
          <a:prstGeom prst="rect">
            <a:avLst/>
          </a:prstGeom>
          <a:noFill/>
        </p:spPr>
      </p:pic>
      <p:pic>
        <p:nvPicPr>
          <p:cNvPr id="12306" name="Picture 18" descr="http://upload.wikimedia.org/wikipedia/commons/thumb/a/ae/Belgian_road_sign_B9.svg/120px-Belgian_road_sign_B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9" y="2924944"/>
            <a:ext cx="1143000" cy="1143001"/>
          </a:xfrm>
          <a:prstGeom prst="rect">
            <a:avLst/>
          </a:prstGeom>
          <a:noFill/>
        </p:spPr>
      </p:pic>
      <p:pic>
        <p:nvPicPr>
          <p:cNvPr id="12308" name="Picture 20" descr="http://upload.wikimedia.org/wikipedia/commons/thumb/b/b8/Belgian_road_sign_B21.svg/79px-Belgian_road_sign_B2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752475" cy="1143001"/>
          </a:xfrm>
          <a:prstGeom prst="rect">
            <a:avLst/>
          </a:prstGeom>
          <a:noFill/>
        </p:spPr>
      </p:pic>
      <p:pic>
        <p:nvPicPr>
          <p:cNvPr id="12310" name="Picture 22" descr="http://upload.wikimedia.org/wikipedia/commons/thumb/8/8f/Belgian_road_sign_B15.svg/120px-Belgian_road_sign_B1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74" y="2978514"/>
            <a:ext cx="1143000" cy="1000125"/>
          </a:xfrm>
          <a:prstGeom prst="rect">
            <a:avLst/>
          </a:prstGeom>
          <a:noFill/>
        </p:spPr>
      </p:pic>
      <p:pic>
        <p:nvPicPr>
          <p:cNvPr id="12314" name="Picture 26" descr="http://upload.wikimedia.org/wikipedia/commons/thumb/3/3b/Belgian_road_sign_A1b.svg/120px-Belgian_road_sign_A1b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57" y="2996382"/>
            <a:ext cx="1143000" cy="1000125"/>
          </a:xfrm>
          <a:prstGeom prst="rect">
            <a:avLst/>
          </a:prstGeom>
          <a:noFill/>
        </p:spPr>
      </p:pic>
      <p:pic>
        <p:nvPicPr>
          <p:cNvPr id="12316" name="Picture 28" descr="http://upload.wikimedia.org/wikipedia/commons/thumb/c/c2/Belgian_road_sign_A25.svg/120px-Belgian_road_sign_A2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73" y="4328530"/>
            <a:ext cx="1143000" cy="1000125"/>
          </a:xfrm>
          <a:prstGeom prst="rect">
            <a:avLst/>
          </a:prstGeom>
          <a:noFill/>
        </p:spPr>
      </p:pic>
      <p:pic>
        <p:nvPicPr>
          <p:cNvPr id="12318" name="Picture 30" descr="http://upload.wikimedia.org/wikipedia/commons/thumb/c/c7/Belgian_road_sign_A7a.svg/120px-Belgian_road_sign_A7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15" y="5575038"/>
            <a:ext cx="11430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1247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Op welk bord wordt er weergegeven dat de toegang voor fietsers verboden is?</a:t>
            </a:r>
            <a:endParaRPr lang="nl-BE" dirty="0"/>
          </a:p>
        </p:txBody>
      </p:sp>
      <p:pic>
        <p:nvPicPr>
          <p:cNvPr id="4" name="Picture 2" descr="http://www.iselinge.nl/Scholenplein/pabolessen/99002everkeer/verkeer%20in%20de%20basisschool/1.1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7890" r="9434" b="9263"/>
          <a:stretch>
            <a:fillRect/>
          </a:stretch>
        </p:blipFill>
        <p:spPr bwMode="auto">
          <a:xfrm>
            <a:off x="704329" y="4288592"/>
            <a:ext cx="1080000" cy="1080000"/>
          </a:xfrm>
          <a:prstGeom prst="rect">
            <a:avLst/>
          </a:prstGeom>
          <a:noFill/>
        </p:spPr>
      </p:pic>
      <p:pic>
        <p:nvPicPr>
          <p:cNvPr id="6" name="Picture 2" descr="http://www.iselinge.nl/Scholenplein/pabolessen/99002everkeer/verkeer%20in%20de%20basisschool/1.6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7953" r="8037" b="8535"/>
          <a:stretch>
            <a:fillRect/>
          </a:stretch>
        </p:blipFill>
        <p:spPr bwMode="auto">
          <a:xfrm>
            <a:off x="679071" y="5535100"/>
            <a:ext cx="1080000" cy="1080000"/>
          </a:xfrm>
          <a:prstGeom prst="rect">
            <a:avLst/>
          </a:prstGeom>
          <a:noFill/>
        </p:spPr>
      </p:pic>
      <p:pic>
        <p:nvPicPr>
          <p:cNvPr id="7" name="Picture 7" descr="http://upload.wikimedia.org/wikipedia/commons/thumb/5/52/Belgian_road_sign_C31g.svg/120px-Belgian_road_sign_C31g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75" y="4270724"/>
            <a:ext cx="1079999" cy="1080000"/>
          </a:xfrm>
          <a:prstGeom prst="rect">
            <a:avLst/>
          </a:prstGeom>
          <a:noFill/>
        </p:spPr>
      </p:pic>
      <p:pic>
        <p:nvPicPr>
          <p:cNvPr id="8" name="Picture 2" descr="Bestand:Belgian road sign C35.sv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47" y="5517232"/>
            <a:ext cx="1079999" cy="10800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thumb/a/ad/Belgian_road_sign_D07.svg/120px-Belgian_road_sign_D07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04" y="2960944"/>
            <a:ext cx="1080000" cy="1071001"/>
          </a:xfrm>
          <a:prstGeom prst="rect">
            <a:avLst/>
          </a:prstGeom>
          <a:noFill/>
        </p:spPr>
      </p:pic>
      <p:pic>
        <p:nvPicPr>
          <p:cNvPr id="12290" name="Picture 2" descr="http://upload.wikimedia.org/wikipedia/commons/thumb/7/75/Belgian_road_sign_C3.svg/120px-Belgian_road_sign_C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93" y="2960948"/>
            <a:ext cx="1079999" cy="1080000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thumb/3/3e/Belgian_road_sign_D11.svg/120px-Belgian_road_sign_D1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67" y="4288592"/>
            <a:ext cx="1089075" cy="1080000"/>
          </a:xfrm>
          <a:prstGeom prst="rect">
            <a:avLst/>
          </a:prstGeom>
          <a:noFill/>
        </p:spPr>
      </p:pic>
      <p:pic>
        <p:nvPicPr>
          <p:cNvPr id="12294" name="Picture 6" descr="http://upload.wikimedia.org/wikipedia/commons/thumb/2/2f/Belgian_road_sign_D03.svg/120px-Belgian_road_sign_D0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79" y="5517232"/>
            <a:ext cx="1089075" cy="1080000"/>
          </a:xfrm>
          <a:prstGeom prst="rect">
            <a:avLst/>
          </a:prstGeom>
          <a:noFill/>
        </p:spPr>
      </p:pic>
      <p:pic>
        <p:nvPicPr>
          <p:cNvPr id="12296" name="Picture 8" descr="http://upload.wikimedia.org/wikipedia/commons/thumb/e/ef/Belgian_road_sign_D01a.svg/118px-Belgian_road_sign_D01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4"/>
            <a:ext cx="1061999" cy="1080000"/>
          </a:xfrm>
          <a:prstGeom prst="rect">
            <a:avLst/>
          </a:prstGeom>
          <a:noFill/>
        </p:spPr>
      </p:pic>
      <p:pic>
        <p:nvPicPr>
          <p:cNvPr id="12298" name="Picture 10" descr="http://upload.wikimedia.org/wikipedia/commons/thumb/8/89/Belgian_road_sign_F1bh.svg/120px-Belgian_road_sign_F1bh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4" y="5736704"/>
            <a:ext cx="1143000" cy="685800"/>
          </a:xfrm>
          <a:prstGeom prst="rect">
            <a:avLst/>
          </a:prstGeom>
          <a:noFill/>
        </p:spPr>
      </p:pic>
      <p:pic>
        <p:nvPicPr>
          <p:cNvPr id="12300" name="Picture 12" descr="http://upload.wikimedia.org/wikipedia/commons/thumb/4/4e/Belgian_road_sign_F45.svg/80px-Belgian_road_sign_F4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92" y="4261596"/>
            <a:ext cx="762000" cy="1143001"/>
          </a:xfrm>
          <a:prstGeom prst="rect">
            <a:avLst/>
          </a:prstGeom>
          <a:noFill/>
        </p:spPr>
      </p:pic>
      <p:pic>
        <p:nvPicPr>
          <p:cNvPr id="12302" name="Picture 14" descr="http://upload.wikimedia.org/wikipedia/commons/thumb/0/0b/Belgian_road_sign_F49.svg/119px-Belgian_road_sign_F4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0" y="4257092"/>
            <a:ext cx="1133475" cy="1143001"/>
          </a:xfrm>
          <a:prstGeom prst="rect">
            <a:avLst/>
          </a:prstGeom>
          <a:noFill/>
        </p:spPr>
      </p:pic>
      <p:pic>
        <p:nvPicPr>
          <p:cNvPr id="12306" name="Picture 18" descr="http://upload.wikimedia.org/wikipedia/commons/thumb/a/ae/Belgian_road_sign_B9.svg/120px-Belgian_road_sign_B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9" y="2924944"/>
            <a:ext cx="1143000" cy="1143001"/>
          </a:xfrm>
          <a:prstGeom prst="rect">
            <a:avLst/>
          </a:prstGeom>
          <a:noFill/>
        </p:spPr>
      </p:pic>
      <p:pic>
        <p:nvPicPr>
          <p:cNvPr id="12308" name="Picture 20" descr="http://upload.wikimedia.org/wikipedia/commons/thumb/b/b8/Belgian_road_sign_B21.svg/79px-Belgian_road_sign_B2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752475" cy="1143001"/>
          </a:xfrm>
          <a:prstGeom prst="rect">
            <a:avLst/>
          </a:prstGeom>
          <a:noFill/>
        </p:spPr>
      </p:pic>
      <p:pic>
        <p:nvPicPr>
          <p:cNvPr id="12310" name="Picture 22" descr="http://upload.wikimedia.org/wikipedia/commons/thumb/8/8f/Belgian_road_sign_B15.svg/120px-Belgian_road_sign_B1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74" y="2978514"/>
            <a:ext cx="1143000" cy="1000125"/>
          </a:xfrm>
          <a:prstGeom prst="rect">
            <a:avLst/>
          </a:prstGeom>
          <a:noFill/>
        </p:spPr>
      </p:pic>
      <p:pic>
        <p:nvPicPr>
          <p:cNvPr id="12314" name="Picture 26" descr="http://upload.wikimedia.org/wikipedia/commons/thumb/3/3b/Belgian_road_sign_A1b.svg/120px-Belgian_road_sign_A1b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57" y="2996382"/>
            <a:ext cx="1143000" cy="1000125"/>
          </a:xfrm>
          <a:prstGeom prst="rect">
            <a:avLst/>
          </a:prstGeom>
          <a:noFill/>
        </p:spPr>
      </p:pic>
      <p:pic>
        <p:nvPicPr>
          <p:cNvPr id="12316" name="Picture 28" descr="http://upload.wikimedia.org/wikipedia/commons/thumb/c/c2/Belgian_road_sign_A25.svg/120px-Belgian_road_sign_A2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73" y="4328530"/>
            <a:ext cx="1143000" cy="1000125"/>
          </a:xfrm>
          <a:prstGeom prst="rect">
            <a:avLst/>
          </a:prstGeom>
          <a:noFill/>
        </p:spPr>
      </p:pic>
      <p:pic>
        <p:nvPicPr>
          <p:cNvPr id="12318" name="Picture 30" descr="http://upload.wikimedia.org/wikipedia/commons/thumb/c/c7/Belgian_road_sign_A7a.svg/120px-Belgian_road_sign_A7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15" y="5575038"/>
            <a:ext cx="11430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124744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Klik op het verkeersbord dat zegt dat de toegang verboden is voor fietsers.</a:t>
            </a:r>
          </a:p>
          <a:p>
            <a:endParaRPr lang="nl-BE" dirty="0"/>
          </a:p>
        </p:txBody>
      </p:sp>
      <p:pic>
        <p:nvPicPr>
          <p:cNvPr id="4" name="Picture 2" descr="http://www.iselinge.nl/Scholenplein/pabolessen/99002everkeer/verkeer%20in%20de%20basisschool/1.6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7953" r="8037" b="8535"/>
          <a:stretch>
            <a:fillRect/>
          </a:stretch>
        </p:blipFill>
        <p:spPr bwMode="auto">
          <a:xfrm>
            <a:off x="575556" y="2276872"/>
            <a:ext cx="1080000" cy="1080000"/>
          </a:xfrm>
          <a:prstGeom prst="rect">
            <a:avLst/>
          </a:prstGeom>
          <a:noFill/>
        </p:spPr>
      </p:pic>
      <p:pic>
        <p:nvPicPr>
          <p:cNvPr id="5" name="Picture 4" descr="http://upload.wikimedia.org/wikipedia/commons/thumb/a/ad/Belgian_road_sign_D07.svg/120px-Belgian_road_sign_D07.sv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5517232"/>
            <a:ext cx="1080000" cy="1071001"/>
          </a:xfrm>
          <a:prstGeom prst="rect">
            <a:avLst/>
          </a:prstGeom>
          <a:noFill/>
        </p:spPr>
      </p:pic>
      <p:pic>
        <p:nvPicPr>
          <p:cNvPr id="6" name="Picture 28" descr="http://upload.wikimedia.org/wikipedia/commons/thumb/c/c2/Belgian_road_sign_A25.svg/120px-Belgian_road_sign_A25.sv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6" y="4077072"/>
            <a:ext cx="1143000" cy="1000125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1763688" y="2132857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Heel goed!</a:t>
            </a: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Dit is een verbodsbord, het toont ons wat niet mag.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1907704" y="3573016"/>
            <a:ext cx="662473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 de lijst staan nog twee andere borden met fietsen:</a:t>
            </a: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Dit is een gevaarbord: Opgelet, hier steken fietsers over!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Dit is een gebodsbord: je bent verplicht om op het fietspad te fietsen.</a:t>
            </a:r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nl-BE" dirty="0"/>
          </a:p>
        </p:txBody>
      </p:sp>
      <p:pic>
        <p:nvPicPr>
          <p:cNvPr id="9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124744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Klik op het verkeersbord dat zegt dat je op een voorrangsweg rijdt. Jij hebt dus voorrang (ook op de personen die van rechts komen).</a:t>
            </a:r>
            <a:endParaRPr lang="nl-BE" dirty="0"/>
          </a:p>
        </p:txBody>
      </p:sp>
      <p:pic>
        <p:nvPicPr>
          <p:cNvPr id="4" name="Picture 2" descr="http://www.iselinge.nl/Scholenplein/pabolessen/99002everkeer/verkeer%20in%20de%20basisschool/1.1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7890" r="9434" b="9263"/>
          <a:stretch>
            <a:fillRect/>
          </a:stretch>
        </p:blipFill>
        <p:spPr bwMode="auto">
          <a:xfrm>
            <a:off x="704329" y="4288592"/>
            <a:ext cx="1080000" cy="1080000"/>
          </a:xfrm>
          <a:prstGeom prst="rect">
            <a:avLst/>
          </a:prstGeom>
          <a:noFill/>
        </p:spPr>
      </p:pic>
      <p:pic>
        <p:nvPicPr>
          <p:cNvPr id="6" name="Picture 2" descr="http://www.iselinge.nl/Scholenplein/pabolessen/99002everkeer/verkeer%20in%20de%20basisschool/1.6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7953" r="8037" b="8535"/>
          <a:stretch>
            <a:fillRect/>
          </a:stretch>
        </p:blipFill>
        <p:spPr bwMode="auto">
          <a:xfrm>
            <a:off x="679071" y="5535100"/>
            <a:ext cx="1080000" cy="1080000"/>
          </a:xfrm>
          <a:prstGeom prst="rect">
            <a:avLst/>
          </a:prstGeom>
          <a:noFill/>
        </p:spPr>
      </p:pic>
      <p:pic>
        <p:nvPicPr>
          <p:cNvPr id="7" name="Picture 7" descr="http://upload.wikimedia.org/wikipedia/commons/thumb/5/52/Belgian_road_sign_C31g.svg/120px-Belgian_road_sign_C31g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75" y="4270724"/>
            <a:ext cx="1079999" cy="1080000"/>
          </a:xfrm>
          <a:prstGeom prst="rect">
            <a:avLst/>
          </a:prstGeom>
          <a:noFill/>
        </p:spPr>
      </p:pic>
      <p:pic>
        <p:nvPicPr>
          <p:cNvPr id="8" name="Picture 2" descr="Bestand:Belgian road sign C35.sv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47" y="5517232"/>
            <a:ext cx="1079999" cy="10800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thumb/a/ad/Belgian_road_sign_D07.svg/120px-Belgian_road_sign_D07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04" y="2960944"/>
            <a:ext cx="1080000" cy="1071001"/>
          </a:xfrm>
          <a:prstGeom prst="rect">
            <a:avLst/>
          </a:prstGeom>
          <a:noFill/>
        </p:spPr>
      </p:pic>
      <p:pic>
        <p:nvPicPr>
          <p:cNvPr id="12290" name="Picture 2" descr="http://upload.wikimedia.org/wikipedia/commons/thumb/7/75/Belgian_road_sign_C3.svg/120px-Belgian_road_sign_C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93" y="2960948"/>
            <a:ext cx="1079999" cy="1080000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thumb/3/3e/Belgian_road_sign_D11.svg/120px-Belgian_road_sign_D1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67" y="4288592"/>
            <a:ext cx="1089075" cy="1080000"/>
          </a:xfrm>
          <a:prstGeom prst="rect">
            <a:avLst/>
          </a:prstGeom>
          <a:noFill/>
        </p:spPr>
      </p:pic>
      <p:pic>
        <p:nvPicPr>
          <p:cNvPr id="12294" name="Picture 6" descr="http://upload.wikimedia.org/wikipedia/commons/thumb/2/2f/Belgian_road_sign_D03.svg/120px-Belgian_road_sign_D0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79" y="5517232"/>
            <a:ext cx="1089075" cy="1080000"/>
          </a:xfrm>
          <a:prstGeom prst="rect">
            <a:avLst/>
          </a:prstGeom>
          <a:noFill/>
        </p:spPr>
      </p:pic>
      <p:pic>
        <p:nvPicPr>
          <p:cNvPr id="12296" name="Picture 8" descr="http://upload.wikimedia.org/wikipedia/commons/thumb/e/ef/Belgian_road_sign_D01a.svg/118px-Belgian_road_sign_D01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4"/>
            <a:ext cx="1061999" cy="1080000"/>
          </a:xfrm>
          <a:prstGeom prst="rect">
            <a:avLst/>
          </a:prstGeom>
          <a:noFill/>
        </p:spPr>
      </p:pic>
      <p:pic>
        <p:nvPicPr>
          <p:cNvPr id="12298" name="Picture 10" descr="http://upload.wikimedia.org/wikipedia/commons/thumb/8/89/Belgian_road_sign_F1bh.svg/120px-Belgian_road_sign_F1bh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4" y="5736704"/>
            <a:ext cx="1143000" cy="685800"/>
          </a:xfrm>
          <a:prstGeom prst="rect">
            <a:avLst/>
          </a:prstGeom>
          <a:noFill/>
        </p:spPr>
      </p:pic>
      <p:pic>
        <p:nvPicPr>
          <p:cNvPr id="12300" name="Picture 12" descr="http://upload.wikimedia.org/wikipedia/commons/thumb/4/4e/Belgian_road_sign_F45.svg/80px-Belgian_road_sign_F4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92" y="4261596"/>
            <a:ext cx="762000" cy="1143001"/>
          </a:xfrm>
          <a:prstGeom prst="rect">
            <a:avLst/>
          </a:prstGeom>
          <a:noFill/>
        </p:spPr>
      </p:pic>
      <p:pic>
        <p:nvPicPr>
          <p:cNvPr id="12302" name="Picture 14" descr="http://upload.wikimedia.org/wikipedia/commons/thumb/0/0b/Belgian_road_sign_F49.svg/119px-Belgian_road_sign_F4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0" y="4257092"/>
            <a:ext cx="1133475" cy="1143001"/>
          </a:xfrm>
          <a:prstGeom prst="rect">
            <a:avLst/>
          </a:prstGeom>
          <a:noFill/>
        </p:spPr>
      </p:pic>
      <p:pic>
        <p:nvPicPr>
          <p:cNvPr id="12306" name="Picture 18" descr="http://upload.wikimedia.org/wikipedia/commons/thumb/a/ae/Belgian_road_sign_B9.svg/120px-Belgian_road_sign_B9.svg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9" y="2924944"/>
            <a:ext cx="1143000" cy="1143001"/>
          </a:xfrm>
          <a:prstGeom prst="rect">
            <a:avLst/>
          </a:prstGeom>
          <a:noFill/>
        </p:spPr>
      </p:pic>
      <p:pic>
        <p:nvPicPr>
          <p:cNvPr id="12308" name="Picture 20" descr="http://upload.wikimedia.org/wikipedia/commons/thumb/b/b8/Belgian_road_sign_B21.svg/79px-Belgian_road_sign_B2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752475" cy="1143001"/>
          </a:xfrm>
          <a:prstGeom prst="rect">
            <a:avLst/>
          </a:prstGeom>
          <a:noFill/>
        </p:spPr>
      </p:pic>
      <p:pic>
        <p:nvPicPr>
          <p:cNvPr id="12310" name="Picture 22" descr="http://upload.wikimedia.org/wikipedia/commons/thumb/8/8f/Belgian_road_sign_B15.svg/120px-Belgian_road_sign_B15.svg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74" y="2978514"/>
            <a:ext cx="1143000" cy="1000125"/>
          </a:xfrm>
          <a:prstGeom prst="rect">
            <a:avLst/>
          </a:prstGeom>
          <a:noFill/>
        </p:spPr>
      </p:pic>
      <p:pic>
        <p:nvPicPr>
          <p:cNvPr id="12314" name="Picture 26" descr="http://upload.wikimedia.org/wikipedia/commons/thumb/3/3b/Belgian_road_sign_A1b.svg/120px-Belgian_road_sign_A1b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57" y="2996382"/>
            <a:ext cx="1143000" cy="1000125"/>
          </a:xfrm>
          <a:prstGeom prst="rect">
            <a:avLst/>
          </a:prstGeom>
          <a:noFill/>
        </p:spPr>
      </p:pic>
      <p:pic>
        <p:nvPicPr>
          <p:cNvPr id="12316" name="Picture 28" descr="http://upload.wikimedia.org/wikipedia/commons/thumb/c/c2/Belgian_road_sign_A25.svg/120px-Belgian_road_sign_A2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73" y="4328530"/>
            <a:ext cx="1143000" cy="1000125"/>
          </a:xfrm>
          <a:prstGeom prst="rect">
            <a:avLst/>
          </a:prstGeom>
          <a:noFill/>
        </p:spPr>
      </p:pic>
      <p:pic>
        <p:nvPicPr>
          <p:cNvPr id="12318" name="Picture 30" descr="http://upload.wikimedia.org/wikipedia/commons/thumb/c/c7/Belgian_road_sign_A7a.svg/120px-Belgian_road_sign_A7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15" y="5575038"/>
            <a:ext cx="11430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Klik op een pijltje om door te gaan.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1080120" cy="1080120"/>
          </a:xfrm>
          <a:prstGeom prst="rect">
            <a:avLst/>
          </a:prstGeom>
          <a:noFill/>
        </p:spPr>
      </p:pic>
      <p:pic>
        <p:nvPicPr>
          <p:cNvPr id="4" name="Picture 3" descr="C:\Users\Katelijne\AppData\Local\Microsoft\Windows\Temporary Internet Files\Content.IE5\J136CZK3\MC900431547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1080120" cy="1080120"/>
          </a:xfrm>
          <a:prstGeom prst="rect">
            <a:avLst/>
          </a:prstGeom>
          <a:noFill/>
        </p:spPr>
      </p:pic>
      <p:pic>
        <p:nvPicPr>
          <p:cNvPr id="5" name="Picture 3" descr="C:\Users\Katelijne\AppData\Local\Microsoft\Windows\Temporary Internet Files\Content.IE5\J136CZK3\MC90043154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1080120" cy="1080120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2483768" y="191683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Alles nog eens op een rij …</a:t>
            </a:r>
            <a:endParaRPr lang="nl-BE" sz="24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483768" y="2996952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verkeersborden inoefenen</a:t>
            </a:r>
            <a:endParaRPr lang="nl-BE" sz="24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483768" y="414908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Fotoquiz!</a:t>
            </a:r>
            <a:endParaRPr lang="nl-BE" sz="24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124744"/>
            <a:ext cx="82089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Klik op het verkeersbord dat zegt dat je op een voorrangsweg rijdt. Jij hebt dus voorrang (ook op de personen die van rechts komen).</a:t>
            </a:r>
            <a:endParaRPr lang="nl-BE" sz="2800" dirty="0" smtClean="0"/>
          </a:p>
          <a:p>
            <a:endParaRPr lang="nl-BE" dirty="0"/>
          </a:p>
        </p:txBody>
      </p:sp>
      <p:pic>
        <p:nvPicPr>
          <p:cNvPr id="5" name="Picture 18" descr="http://upload.wikimedia.org/wikipedia/commons/thumb/a/ae/Belgian_road_sign_B9.svg/120px-Belgian_road_sign_B9.sv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1143000" cy="1143001"/>
          </a:xfrm>
          <a:prstGeom prst="rect">
            <a:avLst/>
          </a:prstGeom>
          <a:noFill/>
        </p:spPr>
      </p:pic>
      <p:pic>
        <p:nvPicPr>
          <p:cNvPr id="6" name="Picture 22" descr="http://upload.wikimedia.org/wikipedia/commons/thumb/8/8f/Belgian_road_sign_B15.svg/120px-Belgian_road_sign_B15.sv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69160"/>
            <a:ext cx="1143000" cy="1000125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2339752" y="4653136"/>
            <a:ext cx="62646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Dit bord geeft ook aan dat je voorrang hebt. Komen er mensen van links of rechts, dan moeten ze jou voorlaten.</a:t>
            </a:r>
            <a:endParaRPr lang="nl-BE" sz="2800" dirty="0" smtClean="0"/>
          </a:p>
          <a:p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2339752" y="2861320"/>
            <a:ext cx="62646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Goed zo!</a:t>
            </a: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Dit bord geeft inderdaad aan dat je op een voorrangsweg rijdt.</a:t>
            </a:r>
            <a:endParaRPr lang="nl-BE" sz="2800" dirty="0" smtClean="0"/>
          </a:p>
          <a:p>
            <a:endParaRPr lang="nl-BE" dirty="0"/>
          </a:p>
        </p:txBody>
      </p:sp>
      <p:pic>
        <p:nvPicPr>
          <p:cNvPr id="10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124744"/>
            <a:ext cx="82089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Klik op het verkeersbord dat zegt dat je op een voorrangsweg rijdt. Jij hebt dus voorrang (ook op de personen die van rechts komen).</a:t>
            </a:r>
            <a:endParaRPr lang="nl-BE" sz="2800" dirty="0" smtClean="0"/>
          </a:p>
          <a:p>
            <a:endParaRPr lang="nl-BE" dirty="0"/>
          </a:p>
        </p:txBody>
      </p:sp>
      <p:pic>
        <p:nvPicPr>
          <p:cNvPr id="5" name="Picture 18" descr="http://upload.wikimedia.org/wikipedia/commons/thumb/a/ae/Belgian_road_sign_B9.svg/120px-Belgian_road_sign_B9.sv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0736"/>
            <a:ext cx="1143000" cy="1143001"/>
          </a:xfrm>
          <a:prstGeom prst="rect">
            <a:avLst/>
          </a:prstGeom>
          <a:noFill/>
        </p:spPr>
      </p:pic>
      <p:pic>
        <p:nvPicPr>
          <p:cNvPr id="6" name="Picture 22" descr="http://upload.wikimedia.org/wikipedia/commons/thumb/8/8f/Belgian_road_sign_B15.svg/120px-Belgian_road_sign_B15.sv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1143000" cy="1000125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2339752" y="2564904"/>
            <a:ext cx="62646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Goed zo!</a:t>
            </a: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Dit bord geeft aan dat je voorrang hebt. Komen er mensen van links of rechts, dan moeten ze jou voorlaten.</a:t>
            </a:r>
            <a:endParaRPr lang="nl-BE" sz="2800" dirty="0" smtClean="0"/>
          </a:p>
          <a:p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2339752" y="4725144"/>
            <a:ext cx="62646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Dit bord geeft ook aan dat je op een voorrangsweg rijdt.</a:t>
            </a:r>
            <a:endParaRPr lang="nl-BE" sz="2800" dirty="0" smtClean="0"/>
          </a:p>
          <a:p>
            <a:endParaRPr lang="nl-BE" dirty="0"/>
          </a:p>
        </p:txBody>
      </p:sp>
      <p:pic>
        <p:nvPicPr>
          <p:cNvPr id="10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124744"/>
            <a:ext cx="82089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Klik op het verkeersbord dat aangeeft dat er een smalle doorgang komt en dat jij voorrang hebt ten opzichte van de tegenliggers.</a:t>
            </a:r>
          </a:p>
          <a:p>
            <a:endParaRPr lang="nl-BE" dirty="0"/>
          </a:p>
        </p:txBody>
      </p:sp>
      <p:pic>
        <p:nvPicPr>
          <p:cNvPr id="4" name="Picture 2" descr="http://www.iselinge.nl/Scholenplein/pabolessen/99002everkeer/verkeer%20in%20de%20basisschool/1.1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7890" r="9434" b="9263"/>
          <a:stretch>
            <a:fillRect/>
          </a:stretch>
        </p:blipFill>
        <p:spPr bwMode="auto">
          <a:xfrm>
            <a:off x="704329" y="4288592"/>
            <a:ext cx="1080000" cy="1080000"/>
          </a:xfrm>
          <a:prstGeom prst="rect">
            <a:avLst/>
          </a:prstGeom>
          <a:noFill/>
        </p:spPr>
      </p:pic>
      <p:pic>
        <p:nvPicPr>
          <p:cNvPr id="6" name="Picture 2" descr="http://www.iselinge.nl/Scholenplein/pabolessen/99002everkeer/verkeer%20in%20de%20basisschool/1.6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7953" r="8037" b="8535"/>
          <a:stretch>
            <a:fillRect/>
          </a:stretch>
        </p:blipFill>
        <p:spPr bwMode="auto">
          <a:xfrm>
            <a:off x="679071" y="5535100"/>
            <a:ext cx="1080000" cy="1080000"/>
          </a:xfrm>
          <a:prstGeom prst="rect">
            <a:avLst/>
          </a:prstGeom>
          <a:noFill/>
        </p:spPr>
      </p:pic>
      <p:pic>
        <p:nvPicPr>
          <p:cNvPr id="7" name="Picture 7" descr="http://upload.wikimedia.org/wikipedia/commons/thumb/5/52/Belgian_road_sign_C31g.svg/120px-Belgian_road_sign_C31g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75" y="4270724"/>
            <a:ext cx="1079999" cy="1080000"/>
          </a:xfrm>
          <a:prstGeom prst="rect">
            <a:avLst/>
          </a:prstGeom>
          <a:noFill/>
        </p:spPr>
      </p:pic>
      <p:pic>
        <p:nvPicPr>
          <p:cNvPr id="8" name="Picture 2" descr="Bestand:Belgian road sign C35.sv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47" y="5517232"/>
            <a:ext cx="1079999" cy="10800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thumb/a/ad/Belgian_road_sign_D07.svg/120px-Belgian_road_sign_D07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04" y="2960944"/>
            <a:ext cx="1080000" cy="1071001"/>
          </a:xfrm>
          <a:prstGeom prst="rect">
            <a:avLst/>
          </a:prstGeom>
          <a:noFill/>
        </p:spPr>
      </p:pic>
      <p:pic>
        <p:nvPicPr>
          <p:cNvPr id="12290" name="Picture 2" descr="http://upload.wikimedia.org/wikipedia/commons/thumb/7/75/Belgian_road_sign_C3.svg/120px-Belgian_road_sign_C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93" y="2960948"/>
            <a:ext cx="1079999" cy="1080000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thumb/3/3e/Belgian_road_sign_D11.svg/120px-Belgian_road_sign_D1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67" y="4288592"/>
            <a:ext cx="1089075" cy="1080000"/>
          </a:xfrm>
          <a:prstGeom prst="rect">
            <a:avLst/>
          </a:prstGeom>
          <a:noFill/>
        </p:spPr>
      </p:pic>
      <p:pic>
        <p:nvPicPr>
          <p:cNvPr id="12294" name="Picture 6" descr="http://upload.wikimedia.org/wikipedia/commons/thumb/2/2f/Belgian_road_sign_D03.svg/120px-Belgian_road_sign_D0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79" y="5517232"/>
            <a:ext cx="1089075" cy="1080000"/>
          </a:xfrm>
          <a:prstGeom prst="rect">
            <a:avLst/>
          </a:prstGeom>
          <a:noFill/>
        </p:spPr>
      </p:pic>
      <p:pic>
        <p:nvPicPr>
          <p:cNvPr id="12296" name="Picture 8" descr="http://upload.wikimedia.org/wikipedia/commons/thumb/e/ef/Belgian_road_sign_D01a.svg/118px-Belgian_road_sign_D01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4"/>
            <a:ext cx="1061999" cy="1080000"/>
          </a:xfrm>
          <a:prstGeom prst="rect">
            <a:avLst/>
          </a:prstGeom>
          <a:noFill/>
        </p:spPr>
      </p:pic>
      <p:pic>
        <p:nvPicPr>
          <p:cNvPr id="12298" name="Picture 10" descr="http://upload.wikimedia.org/wikipedia/commons/thumb/8/89/Belgian_road_sign_F1bh.svg/120px-Belgian_road_sign_F1bh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4" y="5736704"/>
            <a:ext cx="1143000" cy="685800"/>
          </a:xfrm>
          <a:prstGeom prst="rect">
            <a:avLst/>
          </a:prstGeom>
          <a:noFill/>
        </p:spPr>
      </p:pic>
      <p:pic>
        <p:nvPicPr>
          <p:cNvPr id="12300" name="Picture 12" descr="http://upload.wikimedia.org/wikipedia/commons/thumb/4/4e/Belgian_road_sign_F45.svg/80px-Belgian_road_sign_F4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92" y="4261596"/>
            <a:ext cx="762000" cy="1143001"/>
          </a:xfrm>
          <a:prstGeom prst="rect">
            <a:avLst/>
          </a:prstGeom>
          <a:noFill/>
        </p:spPr>
      </p:pic>
      <p:pic>
        <p:nvPicPr>
          <p:cNvPr id="12302" name="Picture 14" descr="http://upload.wikimedia.org/wikipedia/commons/thumb/0/0b/Belgian_road_sign_F49.svg/119px-Belgian_road_sign_F4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0" y="4257092"/>
            <a:ext cx="1133475" cy="1143001"/>
          </a:xfrm>
          <a:prstGeom prst="rect">
            <a:avLst/>
          </a:prstGeom>
          <a:noFill/>
        </p:spPr>
      </p:pic>
      <p:pic>
        <p:nvPicPr>
          <p:cNvPr id="12306" name="Picture 18" descr="http://upload.wikimedia.org/wikipedia/commons/thumb/a/ae/Belgian_road_sign_B9.svg/120px-Belgian_road_sign_B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9" y="2924944"/>
            <a:ext cx="1143000" cy="1143001"/>
          </a:xfrm>
          <a:prstGeom prst="rect">
            <a:avLst/>
          </a:prstGeom>
          <a:noFill/>
        </p:spPr>
      </p:pic>
      <p:pic>
        <p:nvPicPr>
          <p:cNvPr id="12308" name="Picture 20" descr="http://upload.wikimedia.org/wikipedia/commons/thumb/b/b8/Belgian_road_sign_B21.svg/79px-Belgian_road_sign_B21.svg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752475" cy="1143001"/>
          </a:xfrm>
          <a:prstGeom prst="rect">
            <a:avLst/>
          </a:prstGeom>
          <a:noFill/>
        </p:spPr>
      </p:pic>
      <p:pic>
        <p:nvPicPr>
          <p:cNvPr id="12310" name="Picture 22" descr="http://upload.wikimedia.org/wikipedia/commons/thumb/8/8f/Belgian_road_sign_B15.svg/120px-Belgian_road_sign_B1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74" y="2978514"/>
            <a:ext cx="1143000" cy="1000125"/>
          </a:xfrm>
          <a:prstGeom prst="rect">
            <a:avLst/>
          </a:prstGeom>
          <a:noFill/>
        </p:spPr>
      </p:pic>
      <p:pic>
        <p:nvPicPr>
          <p:cNvPr id="12314" name="Picture 26" descr="http://upload.wikimedia.org/wikipedia/commons/thumb/3/3b/Belgian_road_sign_A1b.svg/120px-Belgian_road_sign_A1b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57" y="2996382"/>
            <a:ext cx="1143000" cy="1000125"/>
          </a:xfrm>
          <a:prstGeom prst="rect">
            <a:avLst/>
          </a:prstGeom>
          <a:noFill/>
        </p:spPr>
      </p:pic>
      <p:pic>
        <p:nvPicPr>
          <p:cNvPr id="12316" name="Picture 28" descr="http://upload.wikimedia.org/wikipedia/commons/thumb/c/c2/Belgian_road_sign_A25.svg/120px-Belgian_road_sign_A2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73" y="4328530"/>
            <a:ext cx="1143000" cy="1000125"/>
          </a:xfrm>
          <a:prstGeom prst="rect">
            <a:avLst/>
          </a:prstGeom>
          <a:noFill/>
        </p:spPr>
      </p:pic>
      <p:pic>
        <p:nvPicPr>
          <p:cNvPr id="12318" name="Picture 30" descr="http://upload.wikimedia.org/wikipedia/commons/thumb/c/c7/Belgian_road_sign_A7a.svg/120px-Belgian_road_sign_A7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15" y="5575038"/>
            <a:ext cx="11430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1247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Welk verkeersbord geeft weer dat het verboden is om de eerstvolgende straat links in te slaan.</a:t>
            </a:r>
            <a:endParaRPr lang="nl-BE" dirty="0"/>
          </a:p>
        </p:txBody>
      </p:sp>
      <p:pic>
        <p:nvPicPr>
          <p:cNvPr id="4" name="Picture 2" descr="http://www.iselinge.nl/Scholenplein/pabolessen/99002everkeer/verkeer%20in%20de%20basisschool/1.1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7890" r="9434" b="9263"/>
          <a:stretch>
            <a:fillRect/>
          </a:stretch>
        </p:blipFill>
        <p:spPr bwMode="auto">
          <a:xfrm>
            <a:off x="704329" y="4288592"/>
            <a:ext cx="1080000" cy="1080000"/>
          </a:xfrm>
          <a:prstGeom prst="rect">
            <a:avLst/>
          </a:prstGeom>
          <a:noFill/>
        </p:spPr>
      </p:pic>
      <p:pic>
        <p:nvPicPr>
          <p:cNvPr id="6" name="Picture 2" descr="http://www.iselinge.nl/Scholenplein/pabolessen/99002everkeer/verkeer%20in%20de%20basisschool/1.6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7953" r="8037" b="8535"/>
          <a:stretch>
            <a:fillRect/>
          </a:stretch>
        </p:blipFill>
        <p:spPr bwMode="auto">
          <a:xfrm>
            <a:off x="679071" y="5535100"/>
            <a:ext cx="1080000" cy="1080000"/>
          </a:xfrm>
          <a:prstGeom prst="rect">
            <a:avLst/>
          </a:prstGeom>
          <a:noFill/>
        </p:spPr>
      </p:pic>
      <p:pic>
        <p:nvPicPr>
          <p:cNvPr id="7" name="Picture 7" descr="http://upload.wikimedia.org/wikipedia/commons/thumb/5/52/Belgian_road_sign_C31g.svg/120px-Belgian_road_sign_C31g.svg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75" y="4270724"/>
            <a:ext cx="1079999" cy="1080000"/>
          </a:xfrm>
          <a:prstGeom prst="rect">
            <a:avLst/>
          </a:prstGeom>
          <a:noFill/>
        </p:spPr>
      </p:pic>
      <p:pic>
        <p:nvPicPr>
          <p:cNvPr id="8" name="Picture 2" descr="Bestand:Belgian road sign C35.sv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47" y="5517232"/>
            <a:ext cx="1079999" cy="10800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thumb/a/ad/Belgian_road_sign_D07.svg/120px-Belgian_road_sign_D07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04" y="2960944"/>
            <a:ext cx="1080000" cy="1071001"/>
          </a:xfrm>
          <a:prstGeom prst="rect">
            <a:avLst/>
          </a:prstGeom>
          <a:noFill/>
        </p:spPr>
      </p:pic>
      <p:pic>
        <p:nvPicPr>
          <p:cNvPr id="12290" name="Picture 2" descr="http://upload.wikimedia.org/wikipedia/commons/thumb/7/75/Belgian_road_sign_C3.svg/120px-Belgian_road_sign_C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93" y="2960948"/>
            <a:ext cx="1079999" cy="1080000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thumb/3/3e/Belgian_road_sign_D11.svg/120px-Belgian_road_sign_D1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67" y="4288592"/>
            <a:ext cx="1089075" cy="1080000"/>
          </a:xfrm>
          <a:prstGeom prst="rect">
            <a:avLst/>
          </a:prstGeom>
          <a:noFill/>
        </p:spPr>
      </p:pic>
      <p:pic>
        <p:nvPicPr>
          <p:cNvPr id="12294" name="Picture 6" descr="http://upload.wikimedia.org/wikipedia/commons/thumb/2/2f/Belgian_road_sign_D03.svg/120px-Belgian_road_sign_D0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79" y="5517232"/>
            <a:ext cx="1089075" cy="1080000"/>
          </a:xfrm>
          <a:prstGeom prst="rect">
            <a:avLst/>
          </a:prstGeom>
          <a:noFill/>
        </p:spPr>
      </p:pic>
      <p:pic>
        <p:nvPicPr>
          <p:cNvPr id="12296" name="Picture 8" descr="http://upload.wikimedia.org/wikipedia/commons/thumb/e/ef/Belgian_road_sign_D01a.svg/118px-Belgian_road_sign_D01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4"/>
            <a:ext cx="1061999" cy="1080000"/>
          </a:xfrm>
          <a:prstGeom prst="rect">
            <a:avLst/>
          </a:prstGeom>
          <a:noFill/>
        </p:spPr>
      </p:pic>
      <p:pic>
        <p:nvPicPr>
          <p:cNvPr id="12298" name="Picture 10" descr="http://upload.wikimedia.org/wikipedia/commons/thumb/8/89/Belgian_road_sign_F1bh.svg/120px-Belgian_road_sign_F1bh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4" y="5736704"/>
            <a:ext cx="1143000" cy="685800"/>
          </a:xfrm>
          <a:prstGeom prst="rect">
            <a:avLst/>
          </a:prstGeom>
          <a:noFill/>
        </p:spPr>
      </p:pic>
      <p:pic>
        <p:nvPicPr>
          <p:cNvPr id="12300" name="Picture 12" descr="http://upload.wikimedia.org/wikipedia/commons/thumb/4/4e/Belgian_road_sign_F45.svg/80px-Belgian_road_sign_F4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92" y="4261596"/>
            <a:ext cx="762000" cy="1143001"/>
          </a:xfrm>
          <a:prstGeom prst="rect">
            <a:avLst/>
          </a:prstGeom>
          <a:noFill/>
        </p:spPr>
      </p:pic>
      <p:pic>
        <p:nvPicPr>
          <p:cNvPr id="12302" name="Picture 14" descr="http://upload.wikimedia.org/wikipedia/commons/thumb/0/0b/Belgian_road_sign_F49.svg/119px-Belgian_road_sign_F4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0" y="4257092"/>
            <a:ext cx="1133475" cy="1143001"/>
          </a:xfrm>
          <a:prstGeom prst="rect">
            <a:avLst/>
          </a:prstGeom>
          <a:noFill/>
        </p:spPr>
      </p:pic>
      <p:pic>
        <p:nvPicPr>
          <p:cNvPr id="12306" name="Picture 18" descr="http://upload.wikimedia.org/wikipedia/commons/thumb/a/ae/Belgian_road_sign_B9.svg/120px-Belgian_road_sign_B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9" y="2924944"/>
            <a:ext cx="1143000" cy="1143001"/>
          </a:xfrm>
          <a:prstGeom prst="rect">
            <a:avLst/>
          </a:prstGeom>
          <a:noFill/>
        </p:spPr>
      </p:pic>
      <p:pic>
        <p:nvPicPr>
          <p:cNvPr id="12308" name="Picture 20" descr="http://upload.wikimedia.org/wikipedia/commons/thumb/b/b8/Belgian_road_sign_B21.svg/79px-Belgian_road_sign_B2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752475" cy="1143001"/>
          </a:xfrm>
          <a:prstGeom prst="rect">
            <a:avLst/>
          </a:prstGeom>
          <a:noFill/>
        </p:spPr>
      </p:pic>
      <p:pic>
        <p:nvPicPr>
          <p:cNvPr id="12310" name="Picture 22" descr="http://upload.wikimedia.org/wikipedia/commons/thumb/8/8f/Belgian_road_sign_B15.svg/120px-Belgian_road_sign_B1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74" y="2978514"/>
            <a:ext cx="1143000" cy="1000125"/>
          </a:xfrm>
          <a:prstGeom prst="rect">
            <a:avLst/>
          </a:prstGeom>
          <a:noFill/>
        </p:spPr>
      </p:pic>
      <p:pic>
        <p:nvPicPr>
          <p:cNvPr id="12314" name="Picture 26" descr="http://upload.wikimedia.org/wikipedia/commons/thumb/3/3b/Belgian_road_sign_A1b.svg/120px-Belgian_road_sign_A1b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57" y="2996382"/>
            <a:ext cx="1143000" cy="1000125"/>
          </a:xfrm>
          <a:prstGeom prst="rect">
            <a:avLst/>
          </a:prstGeom>
          <a:noFill/>
        </p:spPr>
      </p:pic>
      <p:pic>
        <p:nvPicPr>
          <p:cNvPr id="12316" name="Picture 28" descr="http://upload.wikimedia.org/wikipedia/commons/thumb/c/c2/Belgian_road_sign_A25.svg/120px-Belgian_road_sign_A2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73" y="4328530"/>
            <a:ext cx="1143000" cy="1000125"/>
          </a:xfrm>
          <a:prstGeom prst="rect">
            <a:avLst/>
          </a:prstGeom>
          <a:noFill/>
        </p:spPr>
      </p:pic>
      <p:pic>
        <p:nvPicPr>
          <p:cNvPr id="12318" name="Picture 30" descr="http://upload.wikimedia.org/wikipedia/commons/thumb/c/c7/Belgian_road_sign_A7a.svg/120px-Belgian_road_sign_A7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15" y="5575038"/>
            <a:ext cx="11430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124744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Klik op het verkeersbord dat zegt dat het verboden is om links in te halen.</a:t>
            </a:r>
          </a:p>
          <a:p>
            <a:endParaRPr lang="nl-BE" dirty="0"/>
          </a:p>
        </p:txBody>
      </p:sp>
      <p:pic>
        <p:nvPicPr>
          <p:cNvPr id="4" name="Picture 2" descr="http://www.iselinge.nl/Scholenplein/pabolessen/99002everkeer/verkeer%20in%20de%20basisschool/1.1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7890" r="9434" b="9263"/>
          <a:stretch>
            <a:fillRect/>
          </a:stretch>
        </p:blipFill>
        <p:spPr bwMode="auto">
          <a:xfrm>
            <a:off x="704329" y="4288592"/>
            <a:ext cx="1080000" cy="1080000"/>
          </a:xfrm>
          <a:prstGeom prst="rect">
            <a:avLst/>
          </a:prstGeom>
          <a:noFill/>
        </p:spPr>
      </p:pic>
      <p:pic>
        <p:nvPicPr>
          <p:cNvPr id="6" name="Picture 2" descr="http://www.iselinge.nl/Scholenplein/pabolessen/99002everkeer/verkeer%20in%20de%20basisschool/1.6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7953" r="8037" b="8535"/>
          <a:stretch>
            <a:fillRect/>
          </a:stretch>
        </p:blipFill>
        <p:spPr bwMode="auto">
          <a:xfrm>
            <a:off x="679071" y="5535100"/>
            <a:ext cx="1080000" cy="1080000"/>
          </a:xfrm>
          <a:prstGeom prst="rect">
            <a:avLst/>
          </a:prstGeom>
          <a:noFill/>
        </p:spPr>
      </p:pic>
      <p:pic>
        <p:nvPicPr>
          <p:cNvPr id="7" name="Picture 7" descr="http://upload.wikimedia.org/wikipedia/commons/thumb/5/52/Belgian_road_sign_C31g.svg/120px-Belgian_road_sign_C31g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75" y="4270724"/>
            <a:ext cx="1079999" cy="1080000"/>
          </a:xfrm>
          <a:prstGeom prst="rect">
            <a:avLst/>
          </a:prstGeom>
          <a:noFill/>
        </p:spPr>
      </p:pic>
      <p:pic>
        <p:nvPicPr>
          <p:cNvPr id="8" name="Picture 2" descr="Bestand:Belgian road sign C35.sv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47" y="5517232"/>
            <a:ext cx="1079999" cy="10800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thumb/a/ad/Belgian_road_sign_D07.svg/120px-Belgian_road_sign_D07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04" y="2960944"/>
            <a:ext cx="1080000" cy="1071001"/>
          </a:xfrm>
          <a:prstGeom prst="rect">
            <a:avLst/>
          </a:prstGeom>
          <a:noFill/>
        </p:spPr>
      </p:pic>
      <p:pic>
        <p:nvPicPr>
          <p:cNvPr id="12290" name="Picture 2" descr="http://upload.wikimedia.org/wikipedia/commons/thumb/7/75/Belgian_road_sign_C3.svg/120px-Belgian_road_sign_C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93" y="2960948"/>
            <a:ext cx="1079999" cy="1080000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thumb/3/3e/Belgian_road_sign_D11.svg/120px-Belgian_road_sign_D1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67" y="4288592"/>
            <a:ext cx="1089075" cy="1080000"/>
          </a:xfrm>
          <a:prstGeom prst="rect">
            <a:avLst/>
          </a:prstGeom>
          <a:noFill/>
        </p:spPr>
      </p:pic>
      <p:pic>
        <p:nvPicPr>
          <p:cNvPr id="12294" name="Picture 6" descr="http://upload.wikimedia.org/wikipedia/commons/thumb/2/2f/Belgian_road_sign_D03.svg/120px-Belgian_road_sign_D0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79" y="5517232"/>
            <a:ext cx="1089075" cy="1080000"/>
          </a:xfrm>
          <a:prstGeom prst="rect">
            <a:avLst/>
          </a:prstGeom>
          <a:noFill/>
        </p:spPr>
      </p:pic>
      <p:pic>
        <p:nvPicPr>
          <p:cNvPr id="12296" name="Picture 8" descr="http://upload.wikimedia.org/wikipedia/commons/thumb/e/ef/Belgian_road_sign_D01a.svg/118px-Belgian_road_sign_D01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4"/>
            <a:ext cx="1061999" cy="1080000"/>
          </a:xfrm>
          <a:prstGeom prst="rect">
            <a:avLst/>
          </a:prstGeom>
          <a:noFill/>
        </p:spPr>
      </p:pic>
      <p:pic>
        <p:nvPicPr>
          <p:cNvPr id="12298" name="Picture 10" descr="http://upload.wikimedia.org/wikipedia/commons/thumb/8/89/Belgian_road_sign_F1bh.svg/120px-Belgian_road_sign_F1bh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4" y="5736704"/>
            <a:ext cx="1143000" cy="685800"/>
          </a:xfrm>
          <a:prstGeom prst="rect">
            <a:avLst/>
          </a:prstGeom>
          <a:noFill/>
        </p:spPr>
      </p:pic>
      <p:pic>
        <p:nvPicPr>
          <p:cNvPr id="12300" name="Picture 12" descr="http://upload.wikimedia.org/wikipedia/commons/thumb/4/4e/Belgian_road_sign_F45.svg/80px-Belgian_road_sign_F4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92" y="4261596"/>
            <a:ext cx="762000" cy="1143001"/>
          </a:xfrm>
          <a:prstGeom prst="rect">
            <a:avLst/>
          </a:prstGeom>
          <a:noFill/>
        </p:spPr>
      </p:pic>
      <p:pic>
        <p:nvPicPr>
          <p:cNvPr id="12302" name="Picture 14" descr="http://upload.wikimedia.org/wikipedia/commons/thumb/0/0b/Belgian_road_sign_F49.svg/119px-Belgian_road_sign_F4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0" y="4257092"/>
            <a:ext cx="1133475" cy="1143001"/>
          </a:xfrm>
          <a:prstGeom prst="rect">
            <a:avLst/>
          </a:prstGeom>
          <a:noFill/>
        </p:spPr>
      </p:pic>
      <p:pic>
        <p:nvPicPr>
          <p:cNvPr id="12306" name="Picture 18" descr="http://upload.wikimedia.org/wikipedia/commons/thumb/a/ae/Belgian_road_sign_B9.svg/120px-Belgian_road_sign_B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9" y="2924944"/>
            <a:ext cx="1143000" cy="1143001"/>
          </a:xfrm>
          <a:prstGeom prst="rect">
            <a:avLst/>
          </a:prstGeom>
          <a:noFill/>
        </p:spPr>
      </p:pic>
      <p:pic>
        <p:nvPicPr>
          <p:cNvPr id="12308" name="Picture 20" descr="http://upload.wikimedia.org/wikipedia/commons/thumb/b/b8/Belgian_road_sign_B21.svg/79px-Belgian_road_sign_B2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752475" cy="1143001"/>
          </a:xfrm>
          <a:prstGeom prst="rect">
            <a:avLst/>
          </a:prstGeom>
          <a:noFill/>
        </p:spPr>
      </p:pic>
      <p:pic>
        <p:nvPicPr>
          <p:cNvPr id="12310" name="Picture 22" descr="http://upload.wikimedia.org/wikipedia/commons/thumb/8/8f/Belgian_road_sign_B15.svg/120px-Belgian_road_sign_B1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74" y="2978514"/>
            <a:ext cx="1143000" cy="1000125"/>
          </a:xfrm>
          <a:prstGeom prst="rect">
            <a:avLst/>
          </a:prstGeom>
          <a:noFill/>
        </p:spPr>
      </p:pic>
      <p:pic>
        <p:nvPicPr>
          <p:cNvPr id="12314" name="Picture 26" descr="http://upload.wikimedia.org/wikipedia/commons/thumb/3/3b/Belgian_road_sign_A1b.svg/120px-Belgian_road_sign_A1b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57" y="2996382"/>
            <a:ext cx="1143000" cy="1000125"/>
          </a:xfrm>
          <a:prstGeom prst="rect">
            <a:avLst/>
          </a:prstGeom>
          <a:noFill/>
        </p:spPr>
      </p:pic>
      <p:pic>
        <p:nvPicPr>
          <p:cNvPr id="12316" name="Picture 28" descr="http://upload.wikimedia.org/wikipedia/commons/thumb/c/c2/Belgian_road_sign_A25.svg/120px-Belgian_road_sign_A2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73" y="4328530"/>
            <a:ext cx="1143000" cy="1000125"/>
          </a:xfrm>
          <a:prstGeom prst="rect">
            <a:avLst/>
          </a:prstGeom>
          <a:noFill/>
        </p:spPr>
      </p:pic>
      <p:pic>
        <p:nvPicPr>
          <p:cNvPr id="12318" name="Picture 30" descr="http://upload.wikimedia.org/wikipedia/commons/thumb/c/c7/Belgian_road_sign_A7a.svg/120px-Belgian_road_sign_A7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15" y="5575038"/>
            <a:ext cx="11430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1247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Welk verkeersbord geeft weer dat er een rijbaanversmalling is?</a:t>
            </a:r>
            <a:endParaRPr lang="nl-BE" dirty="0"/>
          </a:p>
        </p:txBody>
      </p:sp>
      <p:pic>
        <p:nvPicPr>
          <p:cNvPr id="4" name="Picture 2" descr="http://www.iselinge.nl/Scholenplein/pabolessen/99002everkeer/verkeer%20in%20de%20basisschool/1.1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7890" r="9434" b="9263"/>
          <a:stretch>
            <a:fillRect/>
          </a:stretch>
        </p:blipFill>
        <p:spPr bwMode="auto">
          <a:xfrm>
            <a:off x="704329" y="4288592"/>
            <a:ext cx="1080000" cy="1080000"/>
          </a:xfrm>
          <a:prstGeom prst="rect">
            <a:avLst/>
          </a:prstGeom>
          <a:noFill/>
        </p:spPr>
      </p:pic>
      <p:pic>
        <p:nvPicPr>
          <p:cNvPr id="6" name="Picture 2" descr="http://www.iselinge.nl/Scholenplein/pabolessen/99002everkeer/verkeer%20in%20de%20basisschool/1.6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7953" r="8037" b="8535"/>
          <a:stretch>
            <a:fillRect/>
          </a:stretch>
        </p:blipFill>
        <p:spPr bwMode="auto">
          <a:xfrm>
            <a:off x="679071" y="5535100"/>
            <a:ext cx="1080000" cy="1080000"/>
          </a:xfrm>
          <a:prstGeom prst="rect">
            <a:avLst/>
          </a:prstGeom>
          <a:noFill/>
        </p:spPr>
      </p:pic>
      <p:pic>
        <p:nvPicPr>
          <p:cNvPr id="7" name="Picture 7" descr="http://upload.wikimedia.org/wikipedia/commons/thumb/5/52/Belgian_road_sign_C31g.svg/120px-Belgian_road_sign_C31g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75" y="4270724"/>
            <a:ext cx="1079999" cy="1080000"/>
          </a:xfrm>
          <a:prstGeom prst="rect">
            <a:avLst/>
          </a:prstGeom>
          <a:noFill/>
        </p:spPr>
      </p:pic>
      <p:pic>
        <p:nvPicPr>
          <p:cNvPr id="8" name="Picture 2" descr="Bestand:Belgian road sign C35.sv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47" y="5517232"/>
            <a:ext cx="1079999" cy="10800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thumb/a/ad/Belgian_road_sign_D07.svg/120px-Belgian_road_sign_D07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04" y="2960944"/>
            <a:ext cx="1080000" cy="1071001"/>
          </a:xfrm>
          <a:prstGeom prst="rect">
            <a:avLst/>
          </a:prstGeom>
          <a:noFill/>
        </p:spPr>
      </p:pic>
      <p:pic>
        <p:nvPicPr>
          <p:cNvPr id="12290" name="Picture 2" descr="http://upload.wikimedia.org/wikipedia/commons/thumb/7/75/Belgian_road_sign_C3.svg/120px-Belgian_road_sign_C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93" y="2960948"/>
            <a:ext cx="1079999" cy="1080000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thumb/3/3e/Belgian_road_sign_D11.svg/120px-Belgian_road_sign_D1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67" y="4288592"/>
            <a:ext cx="1089075" cy="1080000"/>
          </a:xfrm>
          <a:prstGeom prst="rect">
            <a:avLst/>
          </a:prstGeom>
          <a:noFill/>
        </p:spPr>
      </p:pic>
      <p:pic>
        <p:nvPicPr>
          <p:cNvPr id="12294" name="Picture 6" descr="http://upload.wikimedia.org/wikipedia/commons/thumb/2/2f/Belgian_road_sign_D03.svg/120px-Belgian_road_sign_D0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79" y="5517232"/>
            <a:ext cx="1089075" cy="1080000"/>
          </a:xfrm>
          <a:prstGeom prst="rect">
            <a:avLst/>
          </a:prstGeom>
          <a:noFill/>
        </p:spPr>
      </p:pic>
      <p:pic>
        <p:nvPicPr>
          <p:cNvPr id="12296" name="Picture 8" descr="http://upload.wikimedia.org/wikipedia/commons/thumb/e/ef/Belgian_road_sign_D01a.svg/118px-Belgian_road_sign_D01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4"/>
            <a:ext cx="1061999" cy="1080000"/>
          </a:xfrm>
          <a:prstGeom prst="rect">
            <a:avLst/>
          </a:prstGeom>
          <a:noFill/>
        </p:spPr>
      </p:pic>
      <p:pic>
        <p:nvPicPr>
          <p:cNvPr id="12298" name="Picture 10" descr="http://upload.wikimedia.org/wikipedia/commons/thumb/8/89/Belgian_road_sign_F1bh.svg/120px-Belgian_road_sign_F1bh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4" y="5736704"/>
            <a:ext cx="1143000" cy="685800"/>
          </a:xfrm>
          <a:prstGeom prst="rect">
            <a:avLst/>
          </a:prstGeom>
          <a:noFill/>
        </p:spPr>
      </p:pic>
      <p:pic>
        <p:nvPicPr>
          <p:cNvPr id="12300" name="Picture 12" descr="http://upload.wikimedia.org/wikipedia/commons/thumb/4/4e/Belgian_road_sign_F45.svg/80px-Belgian_road_sign_F4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92" y="4261596"/>
            <a:ext cx="762000" cy="1143001"/>
          </a:xfrm>
          <a:prstGeom prst="rect">
            <a:avLst/>
          </a:prstGeom>
          <a:noFill/>
        </p:spPr>
      </p:pic>
      <p:pic>
        <p:nvPicPr>
          <p:cNvPr id="12302" name="Picture 14" descr="http://upload.wikimedia.org/wikipedia/commons/thumb/0/0b/Belgian_road_sign_F49.svg/119px-Belgian_road_sign_F4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0" y="4257092"/>
            <a:ext cx="1133475" cy="1143001"/>
          </a:xfrm>
          <a:prstGeom prst="rect">
            <a:avLst/>
          </a:prstGeom>
          <a:noFill/>
        </p:spPr>
      </p:pic>
      <p:pic>
        <p:nvPicPr>
          <p:cNvPr id="12306" name="Picture 18" descr="http://upload.wikimedia.org/wikipedia/commons/thumb/a/ae/Belgian_road_sign_B9.svg/120px-Belgian_road_sign_B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9" y="2924944"/>
            <a:ext cx="1143000" cy="1143001"/>
          </a:xfrm>
          <a:prstGeom prst="rect">
            <a:avLst/>
          </a:prstGeom>
          <a:noFill/>
        </p:spPr>
      </p:pic>
      <p:pic>
        <p:nvPicPr>
          <p:cNvPr id="12308" name="Picture 20" descr="http://upload.wikimedia.org/wikipedia/commons/thumb/b/b8/Belgian_road_sign_B21.svg/79px-Belgian_road_sign_B2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752475" cy="1143001"/>
          </a:xfrm>
          <a:prstGeom prst="rect">
            <a:avLst/>
          </a:prstGeom>
          <a:noFill/>
        </p:spPr>
      </p:pic>
      <p:pic>
        <p:nvPicPr>
          <p:cNvPr id="12310" name="Picture 22" descr="http://upload.wikimedia.org/wikipedia/commons/thumb/8/8f/Belgian_road_sign_B15.svg/120px-Belgian_road_sign_B1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74" y="2978514"/>
            <a:ext cx="1143000" cy="1000125"/>
          </a:xfrm>
          <a:prstGeom prst="rect">
            <a:avLst/>
          </a:prstGeom>
          <a:noFill/>
        </p:spPr>
      </p:pic>
      <p:pic>
        <p:nvPicPr>
          <p:cNvPr id="12314" name="Picture 26" descr="http://upload.wikimedia.org/wikipedia/commons/thumb/3/3b/Belgian_road_sign_A1b.svg/120px-Belgian_road_sign_A1b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57" y="2996382"/>
            <a:ext cx="1143000" cy="1000125"/>
          </a:xfrm>
          <a:prstGeom prst="rect">
            <a:avLst/>
          </a:prstGeom>
          <a:noFill/>
        </p:spPr>
      </p:pic>
      <p:pic>
        <p:nvPicPr>
          <p:cNvPr id="12316" name="Picture 28" descr="http://upload.wikimedia.org/wikipedia/commons/thumb/c/c2/Belgian_road_sign_A25.svg/120px-Belgian_road_sign_A2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73" y="4328530"/>
            <a:ext cx="1143000" cy="1000125"/>
          </a:xfrm>
          <a:prstGeom prst="rect">
            <a:avLst/>
          </a:prstGeom>
          <a:noFill/>
        </p:spPr>
      </p:pic>
      <p:pic>
        <p:nvPicPr>
          <p:cNvPr id="12318" name="Picture 30" descr="http://upload.wikimedia.org/wikipedia/commons/thumb/c/c7/Belgian_road_sign_A7a.svg/120px-Belgian_road_sign_A7a.svg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15" y="5575038"/>
            <a:ext cx="11430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verkeersborden: alles op een rij …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1340768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1. Verbodsborden</a:t>
            </a:r>
          </a:p>
          <a:p>
            <a:pPr lvl="1">
              <a:buFont typeface="Courier New" pitchFamily="49" charset="0"/>
              <a:buChar char="o"/>
            </a:pP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‘Ik mag hier niet … ‘ borden </a:t>
            </a:r>
          </a:p>
          <a:p>
            <a:pPr lvl="1">
              <a:buFont typeface="Courier New" pitchFamily="49" charset="0"/>
              <a:buChar char="o"/>
            </a:pP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Ronde borden met een rode rand </a:t>
            </a:r>
            <a:endParaRPr lang="nl-BE" sz="28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www.iselinge.nl/Scholenplein/pabolessen/99002everkeer/verkeer%20in%20de%20basisschool/2.4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49080"/>
            <a:ext cx="1368152" cy="1368152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395536" y="3645024"/>
            <a:ext cx="61926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2. Gebodsborden</a:t>
            </a:r>
          </a:p>
          <a:p>
            <a:pPr marL="971550" lvl="1" indent="-514350">
              <a:buFont typeface="Courier New" pitchFamily="49" charset="0"/>
              <a:buChar char="o"/>
            </a:pP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‘Ik moet hier …’ borden</a:t>
            </a:r>
          </a:p>
          <a:p>
            <a:pPr marL="971550" lvl="1" indent="-514350">
              <a:buFont typeface="Courier New" pitchFamily="49" charset="0"/>
              <a:buChar char="o"/>
            </a:pP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Ronde, blauwe borden</a:t>
            </a:r>
          </a:p>
          <a:p>
            <a:endParaRPr lang="nl-BE" dirty="0"/>
          </a:p>
        </p:txBody>
      </p:sp>
      <p:pic>
        <p:nvPicPr>
          <p:cNvPr id="11" name="Picture 2" descr="http://www.iselinge.nl/Scholenplein/pabolessen/99002everkeer/verkeer%20in%20de%20basisschool/1.2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88840"/>
            <a:ext cx="1512168" cy="1368152"/>
          </a:xfrm>
          <a:prstGeom prst="rect">
            <a:avLst/>
          </a:prstGeom>
          <a:noFill/>
        </p:spPr>
      </p:pic>
      <p:sp>
        <p:nvSpPr>
          <p:cNvPr id="12" name="Tekstvak 11"/>
          <p:cNvSpPr txBox="1"/>
          <p:nvPr/>
        </p:nvSpPr>
        <p:spPr>
          <a:xfrm>
            <a:off x="395536" y="1124744"/>
            <a:ext cx="59766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Er zijn 5 soorten verkeersborden:</a:t>
            </a:r>
          </a:p>
          <a:p>
            <a:endParaRPr lang="nl-BE" dirty="0"/>
          </a:p>
        </p:txBody>
      </p:sp>
      <p:pic>
        <p:nvPicPr>
          <p:cNvPr id="13" name="Picture 3" descr="C:\Users\Katelijne\AppData\Local\Microsoft\Windows\Temporary Internet Files\Content.IE5\J136CZK3\MC900431547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124744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Klik op het verkeersbord dat zegt dat er een verplichte weg voorzien is voor de voetgangers.</a:t>
            </a:r>
          </a:p>
          <a:p>
            <a:endParaRPr lang="nl-BE" dirty="0"/>
          </a:p>
        </p:txBody>
      </p:sp>
      <p:pic>
        <p:nvPicPr>
          <p:cNvPr id="4" name="Picture 2" descr="http://www.iselinge.nl/Scholenplein/pabolessen/99002everkeer/verkeer%20in%20de%20basisschool/1.1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7890" r="9434" b="9263"/>
          <a:stretch>
            <a:fillRect/>
          </a:stretch>
        </p:blipFill>
        <p:spPr bwMode="auto">
          <a:xfrm>
            <a:off x="704329" y="4288592"/>
            <a:ext cx="1080000" cy="1080000"/>
          </a:xfrm>
          <a:prstGeom prst="rect">
            <a:avLst/>
          </a:prstGeom>
          <a:noFill/>
        </p:spPr>
      </p:pic>
      <p:pic>
        <p:nvPicPr>
          <p:cNvPr id="6" name="Picture 2" descr="http://www.iselinge.nl/Scholenplein/pabolessen/99002everkeer/verkeer%20in%20de%20basisschool/1.6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7953" r="8037" b="8535"/>
          <a:stretch>
            <a:fillRect/>
          </a:stretch>
        </p:blipFill>
        <p:spPr bwMode="auto">
          <a:xfrm>
            <a:off x="679071" y="5535100"/>
            <a:ext cx="1080000" cy="1080000"/>
          </a:xfrm>
          <a:prstGeom prst="rect">
            <a:avLst/>
          </a:prstGeom>
          <a:noFill/>
        </p:spPr>
      </p:pic>
      <p:pic>
        <p:nvPicPr>
          <p:cNvPr id="7" name="Picture 7" descr="http://upload.wikimedia.org/wikipedia/commons/thumb/5/52/Belgian_road_sign_C31g.svg/120px-Belgian_road_sign_C31g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75" y="4270724"/>
            <a:ext cx="1079999" cy="1080000"/>
          </a:xfrm>
          <a:prstGeom prst="rect">
            <a:avLst/>
          </a:prstGeom>
          <a:noFill/>
        </p:spPr>
      </p:pic>
      <p:pic>
        <p:nvPicPr>
          <p:cNvPr id="8" name="Picture 2" descr="Bestand:Belgian road sign C35.sv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47" y="5517232"/>
            <a:ext cx="1079999" cy="10800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thumb/a/ad/Belgian_road_sign_D07.svg/120px-Belgian_road_sign_D07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04" y="2960944"/>
            <a:ext cx="1080000" cy="1071001"/>
          </a:xfrm>
          <a:prstGeom prst="rect">
            <a:avLst/>
          </a:prstGeom>
          <a:noFill/>
        </p:spPr>
      </p:pic>
      <p:pic>
        <p:nvPicPr>
          <p:cNvPr id="12290" name="Picture 2" descr="http://upload.wikimedia.org/wikipedia/commons/thumb/7/75/Belgian_road_sign_C3.svg/120px-Belgian_road_sign_C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93" y="2960948"/>
            <a:ext cx="1079999" cy="1080000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thumb/3/3e/Belgian_road_sign_D11.svg/120px-Belgian_road_sign_D11.svg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67" y="4288592"/>
            <a:ext cx="1089075" cy="1080000"/>
          </a:xfrm>
          <a:prstGeom prst="rect">
            <a:avLst/>
          </a:prstGeom>
          <a:noFill/>
        </p:spPr>
      </p:pic>
      <p:pic>
        <p:nvPicPr>
          <p:cNvPr id="12294" name="Picture 6" descr="http://upload.wikimedia.org/wikipedia/commons/thumb/2/2f/Belgian_road_sign_D03.svg/120px-Belgian_road_sign_D0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79" y="5517232"/>
            <a:ext cx="1089075" cy="1080000"/>
          </a:xfrm>
          <a:prstGeom prst="rect">
            <a:avLst/>
          </a:prstGeom>
          <a:noFill/>
        </p:spPr>
      </p:pic>
      <p:pic>
        <p:nvPicPr>
          <p:cNvPr id="12296" name="Picture 8" descr="http://upload.wikimedia.org/wikipedia/commons/thumb/e/ef/Belgian_road_sign_D01a.svg/118px-Belgian_road_sign_D01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4"/>
            <a:ext cx="1061999" cy="1080000"/>
          </a:xfrm>
          <a:prstGeom prst="rect">
            <a:avLst/>
          </a:prstGeom>
          <a:noFill/>
        </p:spPr>
      </p:pic>
      <p:pic>
        <p:nvPicPr>
          <p:cNvPr id="12298" name="Picture 10" descr="http://upload.wikimedia.org/wikipedia/commons/thumb/8/89/Belgian_road_sign_F1bh.svg/120px-Belgian_road_sign_F1bh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4" y="5736704"/>
            <a:ext cx="1143000" cy="685800"/>
          </a:xfrm>
          <a:prstGeom prst="rect">
            <a:avLst/>
          </a:prstGeom>
          <a:noFill/>
        </p:spPr>
      </p:pic>
      <p:pic>
        <p:nvPicPr>
          <p:cNvPr id="12300" name="Picture 12" descr="http://upload.wikimedia.org/wikipedia/commons/thumb/4/4e/Belgian_road_sign_F45.svg/80px-Belgian_road_sign_F4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92" y="4261596"/>
            <a:ext cx="762000" cy="1143001"/>
          </a:xfrm>
          <a:prstGeom prst="rect">
            <a:avLst/>
          </a:prstGeom>
          <a:noFill/>
        </p:spPr>
      </p:pic>
      <p:pic>
        <p:nvPicPr>
          <p:cNvPr id="12302" name="Picture 14" descr="http://upload.wikimedia.org/wikipedia/commons/thumb/0/0b/Belgian_road_sign_F49.svg/119px-Belgian_road_sign_F4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0" y="4257092"/>
            <a:ext cx="1133475" cy="1143001"/>
          </a:xfrm>
          <a:prstGeom prst="rect">
            <a:avLst/>
          </a:prstGeom>
          <a:noFill/>
        </p:spPr>
      </p:pic>
      <p:pic>
        <p:nvPicPr>
          <p:cNvPr id="12306" name="Picture 18" descr="http://upload.wikimedia.org/wikipedia/commons/thumb/a/ae/Belgian_road_sign_B9.svg/120px-Belgian_road_sign_B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9" y="2924944"/>
            <a:ext cx="1143000" cy="1143001"/>
          </a:xfrm>
          <a:prstGeom prst="rect">
            <a:avLst/>
          </a:prstGeom>
          <a:noFill/>
        </p:spPr>
      </p:pic>
      <p:pic>
        <p:nvPicPr>
          <p:cNvPr id="12308" name="Picture 20" descr="http://upload.wikimedia.org/wikipedia/commons/thumb/b/b8/Belgian_road_sign_B21.svg/79px-Belgian_road_sign_B2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752475" cy="1143001"/>
          </a:xfrm>
          <a:prstGeom prst="rect">
            <a:avLst/>
          </a:prstGeom>
          <a:noFill/>
        </p:spPr>
      </p:pic>
      <p:pic>
        <p:nvPicPr>
          <p:cNvPr id="12310" name="Picture 22" descr="http://upload.wikimedia.org/wikipedia/commons/thumb/8/8f/Belgian_road_sign_B15.svg/120px-Belgian_road_sign_B1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74" y="2978514"/>
            <a:ext cx="1143000" cy="1000125"/>
          </a:xfrm>
          <a:prstGeom prst="rect">
            <a:avLst/>
          </a:prstGeom>
          <a:noFill/>
        </p:spPr>
      </p:pic>
      <p:pic>
        <p:nvPicPr>
          <p:cNvPr id="12314" name="Picture 26" descr="http://upload.wikimedia.org/wikipedia/commons/thumb/3/3b/Belgian_road_sign_A1b.svg/120px-Belgian_road_sign_A1b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57" y="2996382"/>
            <a:ext cx="1143000" cy="1000125"/>
          </a:xfrm>
          <a:prstGeom prst="rect">
            <a:avLst/>
          </a:prstGeom>
          <a:noFill/>
        </p:spPr>
      </p:pic>
      <p:pic>
        <p:nvPicPr>
          <p:cNvPr id="12316" name="Picture 28" descr="http://upload.wikimedia.org/wikipedia/commons/thumb/c/c2/Belgian_road_sign_A25.svg/120px-Belgian_road_sign_A2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73" y="4328530"/>
            <a:ext cx="1143000" cy="1000125"/>
          </a:xfrm>
          <a:prstGeom prst="rect">
            <a:avLst/>
          </a:prstGeom>
          <a:noFill/>
        </p:spPr>
      </p:pic>
      <p:pic>
        <p:nvPicPr>
          <p:cNvPr id="12318" name="Picture 30" descr="http://upload.wikimedia.org/wikipedia/commons/thumb/c/c7/Belgian_road_sign_A7a.svg/120px-Belgian_road_sign_A7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15" y="5575038"/>
            <a:ext cx="11430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124744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Klik op een verkeersbord dat zegt dat je verplicht bent om een bepaalde richting uit te gaan.</a:t>
            </a:r>
          </a:p>
          <a:p>
            <a:endParaRPr lang="nl-BE" dirty="0"/>
          </a:p>
        </p:txBody>
      </p:sp>
      <p:pic>
        <p:nvPicPr>
          <p:cNvPr id="4" name="Picture 2" descr="http://www.iselinge.nl/Scholenplein/pabolessen/99002everkeer/verkeer%20in%20de%20basisschool/1.1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7890" r="9434" b="9263"/>
          <a:stretch>
            <a:fillRect/>
          </a:stretch>
        </p:blipFill>
        <p:spPr bwMode="auto">
          <a:xfrm>
            <a:off x="704329" y="4288592"/>
            <a:ext cx="1080000" cy="1080000"/>
          </a:xfrm>
          <a:prstGeom prst="rect">
            <a:avLst/>
          </a:prstGeom>
          <a:noFill/>
        </p:spPr>
      </p:pic>
      <p:pic>
        <p:nvPicPr>
          <p:cNvPr id="6" name="Picture 2" descr="http://www.iselinge.nl/Scholenplein/pabolessen/99002everkeer/verkeer%20in%20de%20basisschool/1.6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7953" r="8037" b="8535"/>
          <a:stretch>
            <a:fillRect/>
          </a:stretch>
        </p:blipFill>
        <p:spPr bwMode="auto">
          <a:xfrm>
            <a:off x="679071" y="5535100"/>
            <a:ext cx="1080000" cy="1080000"/>
          </a:xfrm>
          <a:prstGeom prst="rect">
            <a:avLst/>
          </a:prstGeom>
          <a:noFill/>
        </p:spPr>
      </p:pic>
      <p:pic>
        <p:nvPicPr>
          <p:cNvPr id="7" name="Picture 7" descr="http://upload.wikimedia.org/wikipedia/commons/thumb/5/52/Belgian_road_sign_C31g.svg/120px-Belgian_road_sign_C31g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75" y="4270724"/>
            <a:ext cx="1079999" cy="1080000"/>
          </a:xfrm>
          <a:prstGeom prst="rect">
            <a:avLst/>
          </a:prstGeom>
          <a:noFill/>
        </p:spPr>
      </p:pic>
      <p:pic>
        <p:nvPicPr>
          <p:cNvPr id="8" name="Picture 2" descr="Bestand:Belgian road sign C35.sv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47" y="5517232"/>
            <a:ext cx="1079999" cy="10800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thumb/a/ad/Belgian_road_sign_D07.svg/120px-Belgian_road_sign_D07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04" y="2960944"/>
            <a:ext cx="1080000" cy="1071001"/>
          </a:xfrm>
          <a:prstGeom prst="rect">
            <a:avLst/>
          </a:prstGeom>
          <a:noFill/>
        </p:spPr>
      </p:pic>
      <p:pic>
        <p:nvPicPr>
          <p:cNvPr id="12290" name="Picture 2" descr="http://upload.wikimedia.org/wikipedia/commons/thumb/7/75/Belgian_road_sign_C3.svg/120px-Belgian_road_sign_C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93" y="2960948"/>
            <a:ext cx="1079999" cy="1080000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thumb/3/3e/Belgian_road_sign_D11.svg/120px-Belgian_road_sign_D1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67" y="4288592"/>
            <a:ext cx="1089075" cy="1080000"/>
          </a:xfrm>
          <a:prstGeom prst="rect">
            <a:avLst/>
          </a:prstGeom>
          <a:noFill/>
        </p:spPr>
      </p:pic>
      <p:pic>
        <p:nvPicPr>
          <p:cNvPr id="12294" name="Picture 6" descr="http://upload.wikimedia.org/wikipedia/commons/thumb/2/2f/Belgian_road_sign_D03.svg/120px-Belgian_road_sign_D03.svg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79" y="5517232"/>
            <a:ext cx="1089075" cy="1080000"/>
          </a:xfrm>
          <a:prstGeom prst="rect">
            <a:avLst/>
          </a:prstGeom>
          <a:noFill/>
        </p:spPr>
      </p:pic>
      <p:pic>
        <p:nvPicPr>
          <p:cNvPr id="12296" name="Picture 8" descr="http://upload.wikimedia.org/wikipedia/commons/thumb/e/ef/Belgian_road_sign_D01a.svg/118px-Belgian_road_sign_D01a.svg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4"/>
            <a:ext cx="1061999" cy="1080000"/>
          </a:xfrm>
          <a:prstGeom prst="rect">
            <a:avLst/>
          </a:prstGeom>
          <a:noFill/>
        </p:spPr>
      </p:pic>
      <p:pic>
        <p:nvPicPr>
          <p:cNvPr id="12298" name="Picture 10" descr="http://upload.wikimedia.org/wikipedia/commons/thumb/8/89/Belgian_road_sign_F1bh.svg/120px-Belgian_road_sign_F1bh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4" y="5736704"/>
            <a:ext cx="1143000" cy="685800"/>
          </a:xfrm>
          <a:prstGeom prst="rect">
            <a:avLst/>
          </a:prstGeom>
          <a:noFill/>
        </p:spPr>
      </p:pic>
      <p:pic>
        <p:nvPicPr>
          <p:cNvPr id="12300" name="Picture 12" descr="http://upload.wikimedia.org/wikipedia/commons/thumb/4/4e/Belgian_road_sign_F45.svg/80px-Belgian_road_sign_F4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92" y="4261596"/>
            <a:ext cx="762000" cy="1143001"/>
          </a:xfrm>
          <a:prstGeom prst="rect">
            <a:avLst/>
          </a:prstGeom>
          <a:noFill/>
        </p:spPr>
      </p:pic>
      <p:pic>
        <p:nvPicPr>
          <p:cNvPr id="12302" name="Picture 14" descr="http://upload.wikimedia.org/wikipedia/commons/thumb/0/0b/Belgian_road_sign_F49.svg/119px-Belgian_road_sign_F4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0" y="4257092"/>
            <a:ext cx="1133475" cy="1143001"/>
          </a:xfrm>
          <a:prstGeom prst="rect">
            <a:avLst/>
          </a:prstGeom>
          <a:noFill/>
        </p:spPr>
      </p:pic>
      <p:pic>
        <p:nvPicPr>
          <p:cNvPr id="12306" name="Picture 18" descr="http://upload.wikimedia.org/wikipedia/commons/thumb/a/ae/Belgian_road_sign_B9.svg/120px-Belgian_road_sign_B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9" y="2924944"/>
            <a:ext cx="1143000" cy="1143001"/>
          </a:xfrm>
          <a:prstGeom prst="rect">
            <a:avLst/>
          </a:prstGeom>
          <a:noFill/>
        </p:spPr>
      </p:pic>
      <p:pic>
        <p:nvPicPr>
          <p:cNvPr id="12308" name="Picture 20" descr="http://upload.wikimedia.org/wikipedia/commons/thumb/b/b8/Belgian_road_sign_B21.svg/79px-Belgian_road_sign_B2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752475" cy="1143001"/>
          </a:xfrm>
          <a:prstGeom prst="rect">
            <a:avLst/>
          </a:prstGeom>
          <a:noFill/>
        </p:spPr>
      </p:pic>
      <p:pic>
        <p:nvPicPr>
          <p:cNvPr id="12310" name="Picture 22" descr="http://upload.wikimedia.org/wikipedia/commons/thumb/8/8f/Belgian_road_sign_B15.svg/120px-Belgian_road_sign_B1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74" y="2978514"/>
            <a:ext cx="1143000" cy="1000125"/>
          </a:xfrm>
          <a:prstGeom prst="rect">
            <a:avLst/>
          </a:prstGeom>
          <a:noFill/>
        </p:spPr>
      </p:pic>
      <p:pic>
        <p:nvPicPr>
          <p:cNvPr id="12314" name="Picture 26" descr="http://upload.wikimedia.org/wikipedia/commons/thumb/3/3b/Belgian_road_sign_A1b.svg/120px-Belgian_road_sign_A1b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57" y="2996382"/>
            <a:ext cx="1143000" cy="1000125"/>
          </a:xfrm>
          <a:prstGeom prst="rect">
            <a:avLst/>
          </a:prstGeom>
          <a:noFill/>
        </p:spPr>
      </p:pic>
      <p:pic>
        <p:nvPicPr>
          <p:cNvPr id="12316" name="Picture 28" descr="http://upload.wikimedia.org/wikipedia/commons/thumb/c/c2/Belgian_road_sign_A25.svg/120px-Belgian_road_sign_A2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73" y="4328530"/>
            <a:ext cx="1143000" cy="1000125"/>
          </a:xfrm>
          <a:prstGeom prst="rect">
            <a:avLst/>
          </a:prstGeom>
          <a:noFill/>
        </p:spPr>
      </p:pic>
      <p:pic>
        <p:nvPicPr>
          <p:cNvPr id="12318" name="Picture 30" descr="http://upload.wikimedia.org/wikipedia/commons/thumb/c/c7/Belgian_road_sign_A7a.svg/120px-Belgian_road_sign_A7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15" y="5575038"/>
            <a:ext cx="11430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9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124744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Klik op een verkeersbord dat je verplicht om een bepaalde richting uit te gaan.</a:t>
            </a:r>
          </a:p>
          <a:p>
            <a:endParaRPr lang="nl-BE" dirty="0"/>
          </a:p>
        </p:txBody>
      </p:sp>
      <p:pic>
        <p:nvPicPr>
          <p:cNvPr id="4" name="Picture 6" descr="http://upload.wikimedia.org/wikipedia/commons/thumb/2/2f/Belgian_road_sign_D03.svg/120px-Belgian_road_sign_D03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26" y="2708920"/>
            <a:ext cx="1089075" cy="1080000"/>
          </a:xfrm>
          <a:prstGeom prst="rect">
            <a:avLst/>
          </a:prstGeom>
          <a:noFill/>
        </p:spPr>
      </p:pic>
      <p:pic>
        <p:nvPicPr>
          <p:cNvPr id="5" name="Picture 8" descr="http://upload.wikimedia.org/wikipedia/commons/thumb/e/ef/Belgian_road_sign_D01a.svg/118px-Belgian_road_sign_D01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4581128"/>
            <a:ext cx="1061999" cy="1080000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2267744" y="2492896"/>
            <a:ext cx="65527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Goed zo!</a:t>
            </a: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Dit bord toont aan dat je verplicht bent om de door de pijl aangeduide richting te volgen.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Dit bord geeft aan dat je verplicht naar links moet.</a:t>
            </a:r>
          </a:p>
          <a:p>
            <a:endParaRPr lang="nl-BE" dirty="0"/>
          </a:p>
        </p:txBody>
      </p:sp>
      <p:pic>
        <p:nvPicPr>
          <p:cNvPr id="7" name="Picture 3" descr="C:\Users\Katelijne\AppData\Local\Microsoft\Windows\Temporary Internet Files\Content.IE5\J136CZK3\MC900431547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124744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Klik op een verkeersbord dat je verplicht om een bepaalde richting uit te gaan.</a:t>
            </a:r>
          </a:p>
          <a:p>
            <a:endParaRPr lang="nl-BE" dirty="0"/>
          </a:p>
        </p:txBody>
      </p:sp>
      <p:pic>
        <p:nvPicPr>
          <p:cNvPr id="4" name="Picture 6" descr="http://upload.wikimedia.org/wikipedia/commons/thumb/2/2f/Belgian_road_sign_D03.svg/120px-Belgian_road_sign_D03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1089075" cy="1080000"/>
          </a:xfrm>
          <a:prstGeom prst="rect">
            <a:avLst/>
          </a:prstGeom>
          <a:noFill/>
        </p:spPr>
      </p:pic>
      <p:pic>
        <p:nvPicPr>
          <p:cNvPr id="5" name="Picture 8" descr="http://upload.wikimedia.org/wikipedia/commons/thumb/e/ef/Belgian_road_sign_D01a.svg/118px-Belgian_road_sign_D01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10" y="2780928"/>
            <a:ext cx="1061999" cy="1080000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2267744" y="2492896"/>
            <a:ext cx="65527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Goed zo!</a:t>
            </a: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Dit bord geeft aan dat je verplicht naar links moet.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Dit bord toont aan dat je verplicht bent om rechtdoor of naar rechts te gaan.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nl-BE" dirty="0"/>
          </a:p>
        </p:txBody>
      </p:sp>
      <p:pic>
        <p:nvPicPr>
          <p:cNvPr id="7" name="Picture 3" descr="C:\Users\Katelijne\AppData\Local\Microsoft\Windows\Temporary Internet Files\Content.IE5\J136CZK3\MC900431547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124744"/>
            <a:ext cx="82089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Klik op het verkeersbord dat zegt dat de toegang verboden is in beide richtingen voor iedere bestuurder.</a:t>
            </a:r>
          </a:p>
          <a:p>
            <a:endParaRPr lang="nl-BE" dirty="0"/>
          </a:p>
        </p:txBody>
      </p:sp>
      <p:pic>
        <p:nvPicPr>
          <p:cNvPr id="4" name="Picture 2" descr="http://www.iselinge.nl/Scholenplein/pabolessen/99002everkeer/verkeer%20in%20de%20basisschool/1.1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7890" r="9434" b="9263"/>
          <a:stretch>
            <a:fillRect/>
          </a:stretch>
        </p:blipFill>
        <p:spPr bwMode="auto">
          <a:xfrm>
            <a:off x="704329" y="4288592"/>
            <a:ext cx="1080000" cy="1080000"/>
          </a:xfrm>
          <a:prstGeom prst="rect">
            <a:avLst/>
          </a:prstGeom>
          <a:noFill/>
        </p:spPr>
      </p:pic>
      <p:pic>
        <p:nvPicPr>
          <p:cNvPr id="6" name="Picture 2" descr="http://www.iselinge.nl/Scholenplein/pabolessen/99002everkeer/verkeer%20in%20de%20basisschool/1.6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7953" r="8037" b="8535"/>
          <a:stretch>
            <a:fillRect/>
          </a:stretch>
        </p:blipFill>
        <p:spPr bwMode="auto">
          <a:xfrm>
            <a:off x="679071" y="5535100"/>
            <a:ext cx="1080000" cy="1080000"/>
          </a:xfrm>
          <a:prstGeom prst="rect">
            <a:avLst/>
          </a:prstGeom>
          <a:noFill/>
        </p:spPr>
      </p:pic>
      <p:pic>
        <p:nvPicPr>
          <p:cNvPr id="7" name="Picture 7" descr="http://upload.wikimedia.org/wikipedia/commons/thumb/5/52/Belgian_road_sign_C31g.svg/120px-Belgian_road_sign_C31g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75" y="4270724"/>
            <a:ext cx="1079999" cy="1080000"/>
          </a:xfrm>
          <a:prstGeom prst="rect">
            <a:avLst/>
          </a:prstGeom>
          <a:noFill/>
        </p:spPr>
      </p:pic>
      <p:pic>
        <p:nvPicPr>
          <p:cNvPr id="8" name="Picture 2" descr="Bestand:Belgian road sign C35.sv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47" y="5517232"/>
            <a:ext cx="1079999" cy="10800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thumb/a/ad/Belgian_road_sign_D07.svg/120px-Belgian_road_sign_D07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04" y="2960944"/>
            <a:ext cx="1080000" cy="1071001"/>
          </a:xfrm>
          <a:prstGeom prst="rect">
            <a:avLst/>
          </a:prstGeom>
          <a:noFill/>
        </p:spPr>
      </p:pic>
      <p:pic>
        <p:nvPicPr>
          <p:cNvPr id="12290" name="Picture 2" descr="http://upload.wikimedia.org/wikipedia/commons/thumb/7/75/Belgian_road_sign_C3.svg/120px-Belgian_road_sign_C3.svg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93" y="2960948"/>
            <a:ext cx="1079999" cy="1080000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thumb/3/3e/Belgian_road_sign_D11.svg/120px-Belgian_road_sign_D1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67" y="4288592"/>
            <a:ext cx="1089075" cy="1080000"/>
          </a:xfrm>
          <a:prstGeom prst="rect">
            <a:avLst/>
          </a:prstGeom>
          <a:noFill/>
        </p:spPr>
      </p:pic>
      <p:pic>
        <p:nvPicPr>
          <p:cNvPr id="12294" name="Picture 6" descr="http://upload.wikimedia.org/wikipedia/commons/thumb/2/2f/Belgian_road_sign_D03.svg/120px-Belgian_road_sign_D0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79" y="5517232"/>
            <a:ext cx="1089075" cy="1080000"/>
          </a:xfrm>
          <a:prstGeom prst="rect">
            <a:avLst/>
          </a:prstGeom>
          <a:noFill/>
        </p:spPr>
      </p:pic>
      <p:pic>
        <p:nvPicPr>
          <p:cNvPr id="12296" name="Picture 8" descr="http://upload.wikimedia.org/wikipedia/commons/thumb/e/ef/Belgian_road_sign_D01a.svg/118px-Belgian_road_sign_D01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4"/>
            <a:ext cx="1061999" cy="1080000"/>
          </a:xfrm>
          <a:prstGeom prst="rect">
            <a:avLst/>
          </a:prstGeom>
          <a:noFill/>
        </p:spPr>
      </p:pic>
      <p:pic>
        <p:nvPicPr>
          <p:cNvPr id="12298" name="Picture 10" descr="http://upload.wikimedia.org/wikipedia/commons/thumb/8/89/Belgian_road_sign_F1bh.svg/120px-Belgian_road_sign_F1bh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4" y="5736704"/>
            <a:ext cx="1143000" cy="685800"/>
          </a:xfrm>
          <a:prstGeom prst="rect">
            <a:avLst/>
          </a:prstGeom>
          <a:noFill/>
        </p:spPr>
      </p:pic>
      <p:pic>
        <p:nvPicPr>
          <p:cNvPr id="12300" name="Picture 12" descr="http://upload.wikimedia.org/wikipedia/commons/thumb/4/4e/Belgian_road_sign_F45.svg/80px-Belgian_road_sign_F4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92" y="4261596"/>
            <a:ext cx="762000" cy="1143001"/>
          </a:xfrm>
          <a:prstGeom prst="rect">
            <a:avLst/>
          </a:prstGeom>
          <a:noFill/>
        </p:spPr>
      </p:pic>
      <p:pic>
        <p:nvPicPr>
          <p:cNvPr id="12302" name="Picture 14" descr="http://upload.wikimedia.org/wikipedia/commons/thumb/0/0b/Belgian_road_sign_F49.svg/119px-Belgian_road_sign_F4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0" y="4257092"/>
            <a:ext cx="1133475" cy="1143001"/>
          </a:xfrm>
          <a:prstGeom prst="rect">
            <a:avLst/>
          </a:prstGeom>
          <a:noFill/>
        </p:spPr>
      </p:pic>
      <p:pic>
        <p:nvPicPr>
          <p:cNvPr id="12306" name="Picture 18" descr="http://upload.wikimedia.org/wikipedia/commons/thumb/a/ae/Belgian_road_sign_B9.svg/120px-Belgian_road_sign_B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9" y="2924944"/>
            <a:ext cx="1143000" cy="1143001"/>
          </a:xfrm>
          <a:prstGeom prst="rect">
            <a:avLst/>
          </a:prstGeom>
          <a:noFill/>
        </p:spPr>
      </p:pic>
      <p:pic>
        <p:nvPicPr>
          <p:cNvPr id="12308" name="Picture 20" descr="http://upload.wikimedia.org/wikipedia/commons/thumb/b/b8/Belgian_road_sign_B21.svg/79px-Belgian_road_sign_B2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752475" cy="1143001"/>
          </a:xfrm>
          <a:prstGeom prst="rect">
            <a:avLst/>
          </a:prstGeom>
          <a:noFill/>
        </p:spPr>
      </p:pic>
      <p:pic>
        <p:nvPicPr>
          <p:cNvPr id="12310" name="Picture 22" descr="http://upload.wikimedia.org/wikipedia/commons/thumb/8/8f/Belgian_road_sign_B15.svg/120px-Belgian_road_sign_B1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74" y="2978514"/>
            <a:ext cx="1143000" cy="1000125"/>
          </a:xfrm>
          <a:prstGeom prst="rect">
            <a:avLst/>
          </a:prstGeom>
          <a:noFill/>
        </p:spPr>
      </p:pic>
      <p:pic>
        <p:nvPicPr>
          <p:cNvPr id="12314" name="Picture 26" descr="http://upload.wikimedia.org/wikipedia/commons/thumb/3/3b/Belgian_road_sign_A1b.svg/120px-Belgian_road_sign_A1b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57" y="2996382"/>
            <a:ext cx="1143000" cy="1000125"/>
          </a:xfrm>
          <a:prstGeom prst="rect">
            <a:avLst/>
          </a:prstGeom>
          <a:noFill/>
        </p:spPr>
      </p:pic>
      <p:pic>
        <p:nvPicPr>
          <p:cNvPr id="12316" name="Picture 28" descr="http://upload.wikimedia.org/wikipedia/commons/thumb/c/c2/Belgian_road_sign_A25.svg/120px-Belgian_road_sign_A2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73" y="4328530"/>
            <a:ext cx="1143000" cy="1000125"/>
          </a:xfrm>
          <a:prstGeom prst="rect">
            <a:avLst/>
          </a:prstGeom>
          <a:noFill/>
        </p:spPr>
      </p:pic>
      <p:pic>
        <p:nvPicPr>
          <p:cNvPr id="12318" name="Picture 30" descr="http://upload.wikimedia.org/wikipedia/commons/thumb/c/c7/Belgian_road_sign_A7a.svg/120px-Belgian_road_sign_A7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15" y="5575038"/>
            <a:ext cx="11430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8" descr="http://upload.wikimedia.org/wikipedia/commons/thumb/a/ae/Belgian_road_sign_B9.svg/120px-Belgian_road_sign_B9.sv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19" y="2025414"/>
            <a:ext cx="1143000" cy="1143001"/>
          </a:xfrm>
          <a:prstGeom prst="rect">
            <a:avLst/>
          </a:prstGeom>
          <a:noFill/>
        </p:spPr>
      </p:pic>
      <p:pic>
        <p:nvPicPr>
          <p:cNvPr id="4" name="Picture 20" descr="http://upload.wikimedia.org/wikipedia/commons/thumb/b/b8/Belgian_road_sign_B21.svg/79px-Belgian_road_sign_B21.sv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3" y="3537012"/>
            <a:ext cx="752475" cy="1143001"/>
          </a:xfrm>
          <a:prstGeom prst="rect">
            <a:avLst/>
          </a:prstGeom>
          <a:noFill/>
        </p:spPr>
      </p:pic>
      <p:pic>
        <p:nvPicPr>
          <p:cNvPr id="5" name="Picture 22" descr="http://upload.wikimedia.org/wikipedia/commons/thumb/8/8f/Belgian_road_sign_B15.svg/120px-Belgian_road_sign_B15.sv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19" y="5053114"/>
            <a:ext cx="1143000" cy="1000125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1516163" y="1952836"/>
            <a:ext cx="30243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Voorrangsweg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Smalle doorgang, </a:t>
            </a: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voorrang ten opzichte </a:t>
            </a: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van tegenligger.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Voorrangsweg </a:t>
            </a:r>
          </a:p>
          <a:p>
            <a:endParaRPr lang="nl-BE" dirty="0"/>
          </a:p>
        </p:txBody>
      </p:sp>
      <p:pic>
        <p:nvPicPr>
          <p:cNvPr id="7" name="Picture 4" descr="http://upload.wikimedia.org/wikipedia/commons/thumb/a/ad/Belgian_road_sign_D07.svg/120px-Belgian_road_sign_D07.sv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025414"/>
            <a:ext cx="1080000" cy="1071001"/>
          </a:xfrm>
          <a:prstGeom prst="rect">
            <a:avLst/>
          </a:prstGeom>
          <a:noFill/>
        </p:spPr>
      </p:pic>
      <p:pic>
        <p:nvPicPr>
          <p:cNvPr id="8" name="Picture 2" descr="http://upload.wikimedia.org/wikipedia/commons/thumb/7/75/Belgian_road_sign_C3.svg/120px-Belgian_road_sign_C3.svg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13176"/>
            <a:ext cx="1079999" cy="1080000"/>
          </a:xfrm>
          <a:prstGeom prst="rect">
            <a:avLst/>
          </a:prstGeom>
          <a:noFill/>
        </p:spPr>
      </p:pic>
      <p:pic>
        <p:nvPicPr>
          <p:cNvPr id="9" name="Picture 26" descr="http://upload.wikimedia.org/wikipedia/commons/thumb/3/3b/Belgian_road_sign_A1b.svg/120px-Belgian_road_sign_A1b.sv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99" y="3537012"/>
            <a:ext cx="1143000" cy="1000125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5836643" y="1952836"/>
            <a:ext cx="30243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Verplicht fietspad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Opgelet, gevaarlijke bocht naar rechts.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Verboden toegang in beide richtingen. </a:t>
            </a:r>
          </a:p>
          <a:p>
            <a:endParaRPr lang="nl-BE" dirty="0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4468491" y="1880828"/>
            <a:ext cx="0" cy="453650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395536" y="1052737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Heel goed! </a:t>
            </a:r>
          </a:p>
          <a:p>
            <a:pPr algn="ctr"/>
            <a:r>
              <a:rPr lang="nl-BE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Hier zie je nog eens alle borden met de nodige informatie.</a:t>
            </a:r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 descr="C:\Users\Katelijne\AppData\Local\Microsoft\Windows\Temporary Internet Files\Content.IE5\J136CZK3\MC900431547[1]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Rechte verbindingslijn 2"/>
          <p:cNvCxnSpPr/>
          <p:nvPr/>
        </p:nvCxnSpPr>
        <p:spPr>
          <a:xfrm>
            <a:off x="4468491" y="1880828"/>
            <a:ext cx="0" cy="453650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  <p:pic>
        <p:nvPicPr>
          <p:cNvPr id="5" name="Picture 2" descr="http://www.iselinge.nl/Scholenplein/pabolessen/99002everkeer/verkeer%20in%20de%20basisschool/1.1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7890" r="9434" b="9263"/>
          <a:stretch>
            <a:fillRect/>
          </a:stretch>
        </p:blipFill>
        <p:spPr bwMode="auto">
          <a:xfrm>
            <a:off x="287523" y="1916832"/>
            <a:ext cx="1080000" cy="1080000"/>
          </a:xfrm>
          <a:prstGeom prst="rect">
            <a:avLst/>
          </a:prstGeom>
          <a:noFill/>
        </p:spPr>
      </p:pic>
      <p:pic>
        <p:nvPicPr>
          <p:cNvPr id="6" name="Picture 7" descr="http://upload.wikimedia.org/wikipedia/commons/thumb/5/52/Belgian_road_sign_C31g.svg/120px-Belgian_road_sign_C31g.sv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617132"/>
            <a:ext cx="1079999" cy="1080000"/>
          </a:xfrm>
          <a:prstGeom prst="rect">
            <a:avLst/>
          </a:prstGeom>
          <a:noFill/>
        </p:spPr>
      </p:pic>
      <p:pic>
        <p:nvPicPr>
          <p:cNvPr id="7" name="Picture 28" descr="http://upload.wikimedia.org/wikipedia/commons/thumb/c/c2/Belgian_road_sign_A25.svg/120px-Belgian_road_sign_A25.sv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3" y="3356422"/>
            <a:ext cx="1143000" cy="1000125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1403648" y="1556792"/>
            <a:ext cx="33843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Maximale snelheid is 50 km/uur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Opletten voor de fietsers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Verboden om naar links te gaan </a:t>
            </a:r>
          </a:p>
          <a:p>
            <a:endParaRPr lang="nl-BE" dirty="0"/>
          </a:p>
        </p:txBody>
      </p:sp>
      <p:pic>
        <p:nvPicPr>
          <p:cNvPr id="9" name="Picture 4" descr="http://upload.wikimedia.org/wikipedia/commons/thumb/3/3e/Belgian_road_sign_D11.svg/120px-Belgian_road_sign_D11.sv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87" y="1912328"/>
            <a:ext cx="1089075" cy="1080000"/>
          </a:xfrm>
          <a:prstGeom prst="rect">
            <a:avLst/>
          </a:prstGeom>
          <a:noFill/>
        </p:spPr>
      </p:pic>
      <p:pic>
        <p:nvPicPr>
          <p:cNvPr id="10" name="Picture 12" descr="http://upload.wikimedia.org/wikipedia/commons/thumb/4/4e/Belgian_road_sign_F45.svg/80px-Belgian_road_sign_F45.sv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1128"/>
            <a:ext cx="762000" cy="1143001"/>
          </a:xfrm>
          <a:prstGeom prst="rect">
            <a:avLst/>
          </a:prstGeom>
          <a:noFill/>
        </p:spPr>
      </p:pic>
      <p:pic>
        <p:nvPicPr>
          <p:cNvPr id="11" name="Picture 14" descr="http://upload.wikimedia.org/wikipedia/commons/thumb/0/0b/Belgian_road_sign_F49.svg/119px-Belgian_road_sign_F49.sv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87" y="3280480"/>
            <a:ext cx="1133475" cy="1143001"/>
          </a:xfrm>
          <a:prstGeom prst="rect">
            <a:avLst/>
          </a:prstGeom>
          <a:noFill/>
        </p:spPr>
      </p:pic>
      <p:sp>
        <p:nvSpPr>
          <p:cNvPr id="12" name="Tekstvak 11"/>
          <p:cNvSpPr txBox="1"/>
          <p:nvPr/>
        </p:nvSpPr>
        <p:spPr>
          <a:xfrm>
            <a:off x="5759624" y="1556792"/>
            <a:ext cx="33843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Verplicht voetpad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Oversteekplaats voor voetgangers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Doodlopende straat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95536" y="498835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3. Waarschuwingsborden</a:t>
            </a:r>
          </a:p>
          <a:p>
            <a:pPr lvl="1">
              <a:buFont typeface="Courier New" pitchFamily="49" charset="0"/>
              <a:buChar char="o"/>
            </a:pP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‘Pas op …’ borden</a:t>
            </a:r>
          </a:p>
          <a:p>
            <a:pPr lvl="1">
              <a:buFont typeface="Courier New" pitchFamily="49" charset="0"/>
              <a:buChar char="o"/>
            </a:pPr>
            <a:r>
              <a:rPr lang="nl-BE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Driehoekige borden met punt </a:t>
            </a:r>
            <a:b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naar boven met een rode rand.</a:t>
            </a:r>
            <a:endParaRPr lang="nl-BE" sz="28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www.iselinge.nl/Scholenplein/pabolessen/99002everkeer/verkeer%20in%20de%20basisschool/cat4.3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14859"/>
            <a:ext cx="1709192" cy="1536949"/>
          </a:xfrm>
          <a:prstGeom prst="rect">
            <a:avLst/>
          </a:prstGeom>
          <a:noFill/>
        </p:spPr>
      </p:pic>
      <p:pic>
        <p:nvPicPr>
          <p:cNvPr id="13316" name="Picture 4" descr="http://www.iselinge.nl/Scholenplein/pabolessen/99002everkeer/verkeer%20in%20de%20basisschool/cat3.6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15059"/>
            <a:ext cx="2088232" cy="2073423"/>
          </a:xfrm>
          <a:prstGeom prst="rect">
            <a:avLst/>
          </a:prstGeom>
          <a:noFill/>
        </p:spPr>
      </p:pic>
      <p:pic>
        <p:nvPicPr>
          <p:cNvPr id="13318" name="Picture 6" descr="http://www.iselinge.nl/Scholenplein/pabolessen/99002everkeer/verkeer%20in%20de%20basisschool/cat5.5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23371"/>
            <a:ext cx="1656184" cy="1534629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395536" y="2587067"/>
            <a:ext cx="58326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4. Aanwijzingsborden</a:t>
            </a:r>
          </a:p>
          <a:p>
            <a:pPr marL="457200" lvl="2">
              <a:buFont typeface="Courier New" pitchFamily="49" charset="0"/>
              <a:buChar char="o"/>
            </a:pP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‘Kijk, hier is …’ borden</a:t>
            </a:r>
          </a:p>
          <a:p>
            <a:pPr marL="457200" lvl="2">
              <a:buFont typeface="Courier New" pitchFamily="49" charset="0"/>
              <a:buChar char="o"/>
            </a:pP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Vierkante, blauwe borden.</a:t>
            </a:r>
          </a:p>
          <a:p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395536" y="4243251"/>
            <a:ext cx="76328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5. Voorrangsborden</a:t>
            </a:r>
          </a:p>
          <a:p>
            <a:pPr marL="457200" lvl="3">
              <a:buFont typeface="Courier New" pitchFamily="49" charset="0"/>
              <a:buChar char="o"/>
            </a:pP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Geven informatie over wie voorrang heeft.</a:t>
            </a:r>
          </a:p>
          <a:p>
            <a:endParaRPr lang="nl-BE" dirty="0"/>
          </a:p>
        </p:txBody>
      </p:sp>
      <p:pic>
        <p:nvPicPr>
          <p:cNvPr id="13320" name="Picture 8" descr="http://www.iselinge.nl/Scholenplein/pabolessen/99002everkeer/verkeer%20in%20de%20basisschool/cat5.7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22" y="6021288"/>
            <a:ext cx="915978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Rechte verbindingslijn 2"/>
          <p:cNvCxnSpPr/>
          <p:nvPr/>
        </p:nvCxnSpPr>
        <p:spPr>
          <a:xfrm>
            <a:off x="4468491" y="1880828"/>
            <a:ext cx="0" cy="453650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  <p:pic>
        <p:nvPicPr>
          <p:cNvPr id="5" name="Picture 2" descr="http://www.iselinge.nl/Scholenplein/pabolessen/99002everkeer/verkeer%20in%20de%20basisschool/1.6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7953" r="8037" b="8535"/>
          <a:stretch>
            <a:fillRect/>
          </a:stretch>
        </p:blipFill>
        <p:spPr bwMode="auto">
          <a:xfrm>
            <a:off x="184049" y="1916832"/>
            <a:ext cx="1080000" cy="1080000"/>
          </a:xfrm>
          <a:prstGeom prst="rect">
            <a:avLst/>
          </a:prstGeom>
          <a:noFill/>
        </p:spPr>
      </p:pic>
      <p:pic>
        <p:nvPicPr>
          <p:cNvPr id="6" name="Picture 6" descr="http://upload.wikimedia.org/wikipedia/commons/thumb/2/2f/Belgian_road_sign_D03.svg/120px-Belgian_road_sign_D03.sv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1089075" cy="1080000"/>
          </a:xfrm>
          <a:prstGeom prst="rect">
            <a:avLst/>
          </a:prstGeom>
          <a:noFill/>
        </p:spPr>
      </p:pic>
      <p:pic>
        <p:nvPicPr>
          <p:cNvPr id="7" name="Picture 30" descr="http://upload.wikimedia.org/wikipedia/commons/thumb/c/c7/Belgian_road_sign_A7a.svg/120px-Belgian_road_sign_A7a.sv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49" y="3356992"/>
            <a:ext cx="1143000" cy="1000125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1264169" y="1556792"/>
            <a:ext cx="338437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Verboden toegang voor fietsers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Rijbaanversmalling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Verplicht om een van de door de pijlen aangeduide richtingen te volgen</a:t>
            </a:r>
          </a:p>
          <a:p>
            <a:endParaRPr lang="nl-BE" dirty="0"/>
          </a:p>
        </p:txBody>
      </p:sp>
      <p:pic>
        <p:nvPicPr>
          <p:cNvPr id="9" name="Picture 2" descr="Bestand:Belgian road sign C35.sv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09" y="1988840"/>
            <a:ext cx="1079999" cy="1080000"/>
          </a:xfrm>
          <a:prstGeom prst="rect">
            <a:avLst/>
          </a:prstGeom>
          <a:noFill/>
        </p:spPr>
      </p:pic>
      <p:pic>
        <p:nvPicPr>
          <p:cNvPr id="10" name="Picture 8" descr="http://upload.wikimedia.org/wikipedia/commons/thumb/e/ef/Belgian_road_sign_D01a.svg/118px-Belgian_road_sign_D01a.sv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09" y="3429000"/>
            <a:ext cx="1061999" cy="1080000"/>
          </a:xfrm>
          <a:prstGeom prst="rect">
            <a:avLst/>
          </a:prstGeom>
          <a:noFill/>
        </p:spPr>
      </p:pic>
      <p:pic>
        <p:nvPicPr>
          <p:cNvPr id="11" name="Picture 10" descr="http://upload.wikimedia.org/wikipedia/commons/thumb/8/89/Belgian_road_sign_F1bh.svg/120px-Belgian_road_sign_F1bh.sv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85184"/>
            <a:ext cx="1143000" cy="685800"/>
          </a:xfrm>
          <a:prstGeom prst="rect">
            <a:avLst/>
          </a:prstGeom>
          <a:noFill/>
        </p:spPr>
      </p:pic>
      <p:sp>
        <p:nvSpPr>
          <p:cNvPr id="12" name="Tekstvak 11"/>
          <p:cNvSpPr txBox="1"/>
          <p:nvPr/>
        </p:nvSpPr>
        <p:spPr>
          <a:xfrm>
            <a:off x="5759624" y="1748909"/>
            <a:ext cx="33843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Verboden links in te halen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Verplicht om naar links te gaan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Bebouwde kom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Fotoquiz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1124744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Nita</a:t>
            </a: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wil linksaf. Er komt een auto.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Wie mag voorgaan?</a:t>
            </a:r>
          </a:p>
          <a:p>
            <a:pPr algn="ctr"/>
            <a:endParaRPr lang="nl-BE" dirty="0"/>
          </a:p>
        </p:txBody>
      </p:sp>
      <p:pic>
        <p:nvPicPr>
          <p:cNvPr id="9218" name="Picture 2" descr="http://examen.vvn.nl/sites/default/files/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079776" cy="3059832"/>
          </a:xfrm>
          <a:prstGeom prst="rect">
            <a:avLst/>
          </a:prstGeom>
          <a:noFill/>
        </p:spPr>
      </p:pic>
      <p:pic>
        <p:nvPicPr>
          <p:cNvPr id="5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692696" cy="692696"/>
          </a:xfrm>
          <a:prstGeom prst="rect">
            <a:avLst/>
          </a:prstGeom>
          <a:noFill/>
        </p:spPr>
      </p:pic>
      <p:pic>
        <p:nvPicPr>
          <p:cNvPr id="6" name="Picture 3" descr="C:\Users\Katelijne\AppData\Local\Microsoft\Windows\Temporary Internet Files\Content.IE5\J136CZK3\MC90043154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692696" cy="69269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508104" y="2924944"/>
            <a:ext cx="327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Nita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5508104" y="3861048"/>
            <a:ext cx="327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auto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Fotoquiz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1124744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Nita</a:t>
            </a: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wil linksaf. Er komt een auto.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Wie mag voorgaan?</a:t>
            </a:r>
          </a:p>
          <a:p>
            <a:pPr algn="ctr"/>
            <a:endParaRPr lang="nl-BE" dirty="0"/>
          </a:p>
        </p:txBody>
      </p:sp>
      <p:pic>
        <p:nvPicPr>
          <p:cNvPr id="4" name="Picture 2" descr="http://examen.vvn.nl/sites/default/files/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079776" cy="3059832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4644008" y="2420888"/>
            <a:ext cx="37043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Goed!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Nita</a:t>
            </a: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moet de auto eerst laten voorgaan. Daarna kan ze linksaf.</a:t>
            </a:r>
            <a:endParaRPr lang="nl-BE" dirty="0"/>
          </a:p>
        </p:txBody>
      </p:sp>
      <p:pic>
        <p:nvPicPr>
          <p:cNvPr id="6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Fotoquiz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1124744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Troy</a:t>
            </a: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en Anton fietsen. Amber en </a:t>
            </a:r>
            <a:r>
              <a:rPr lang="nl-BE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Karo</a:t>
            </a: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lopen.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Wie doet het goed?</a:t>
            </a:r>
            <a:r>
              <a:rPr lang="nl-BE" sz="2800" dirty="0" smtClean="0"/>
              <a:t> </a:t>
            </a:r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nl-BE" dirty="0"/>
          </a:p>
        </p:txBody>
      </p:sp>
      <p:pic>
        <p:nvPicPr>
          <p:cNvPr id="5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692696" cy="692696"/>
          </a:xfrm>
          <a:prstGeom prst="rect">
            <a:avLst/>
          </a:prstGeom>
          <a:noFill/>
        </p:spPr>
      </p:pic>
      <p:pic>
        <p:nvPicPr>
          <p:cNvPr id="6" name="Picture 3" descr="C:\Users\Katelijne\AppData\Local\Microsoft\Windows\Temporary Internet Files\Content.IE5\J136CZK3\MC900431547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692696" cy="69269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508104" y="2924944"/>
            <a:ext cx="327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Troy</a:t>
            </a: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nl-BE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Karo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5508104" y="3861048"/>
            <a:ext cx="327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Iedereen </a:t>
            </a:r>
            <a:endParaRPr lang="nl-BE" dirty="0"/>
          </a:p>
        </p:txBody>
      </p:sp>
      <p:pic>
        <p:nvPicPr>
          <p:cNvPr id="81922" name="Picture 2" descr="http://examen.vvn.nl/sites/default/files/1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564904"/>
            <a:ext cx="4080000" cy="3060000"/>
          </a:xfrm>
          <a:prstGeom prst="rect">
            <a:avLst/>
          </a:prstGeom>
          <a:noFill/>
        </p:spPr>
      </p:pic>
      <p:pic>
        <p:nvPicPr>
          <p:cNvPr id="10" name="Picture 3" descr="C:\Users\Katelijne\AppData\Local\Microsoft\Windows\Temporary Internet Files\Content.IE5\J136CZK3\MC900431547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5144"/>
            <a:ext cx="692696" cy="692696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5580112" y="4653136"/>
            <a:ext cx="3272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Troy</a:t>
            </a: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Amber en </a:t>
            </a:r>
            <a:r>
              <a:rPr lang="nl-BE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Karo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Fotoquiz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644008" y="2420888"/>
            <a:ext cx="37043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Super!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Karo</a:t>
            </a: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wandelt op het verplichte voetpad.</a:t>
            </a:r>
          </a:p>
          <a:p>
            <a:r>
              <a:rPr lang="nl-BE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Troy</a:t>
            </a: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fietst op het fietspad.</a:t>
            </a:r>
            <a:endParaRPr lang="nl-BE" dirty="0"/>
          </a:p>
        </p:txBody>
      </p:sp>
      <p:pic>
        <p:nvPicPr>
          <p:cNvPr id="6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  <p:pic>
        <p:nvPicPr>
          <p:cNvPr id="7" name="Picture 2" descr="http://examen.vvn.nl/sites/default/files/1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564904"/>
            <a:ext cx="4080000" cy="3060000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395536" y="1124744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Troy</a:t>
            </a: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en Anton fietsen. Amber en </a:t>
            </a:r>
            <a:r>
              <a:rPr lang="nl-BE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Karo</a:t>
            </a: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lopen.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Wie doet het goed?</a:t>
            </a:r>
            <a:r>
              <a:rPr lang="nl-BE" sz="2800" dirty="0" smtClean="0"/>
              <a:t> </a:t>
            </a:r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Fotoquiz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11247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kinderen moeten hier afslaan.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Welke zin is waar?</a:t>
            </a:r>
          </a:p>
        </p:txBody>
      </p:sp>
      <p:pic>
        <p:nvPicPr>
          <p:cNvPr id="78850" name="Picture 2" descr="http://examen.vvn.nl/sites/default/files/1_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128000" cy="3096000"/>
          </a:xfrm>
          <a:prstGeom prst="rect">
            <a:avLst/>
          </a:prstGeom>
          <a:noFill/>
        </p:spPr>
      </p:pic>
      <p:pic>
        <p:nvPicPr>
          <p:cNvPr id="10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692696" cy="692696"/>
          </a:xfrm>
          <a:prstGeom prst="rect">
            <a:avLst/>
          </a:prstGeom>
          <a:noFill/>
        </p:spPr>
      </p:pic>
      <p:pic>
        <p:nvPicPr>
          <p:cNvPr id="11" name="Picture 3" descr="C:\Users\Katelijne\AppData\Local\Microsoft\Windows\Temporary Internet Files\Content.IE5\J136CZK3\MC90043154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692696" cy="692696"/>
          </a:xfrm>
          <a:prstGeom prst="rect">
            <a:avLst/>
          </a:prstGeom>
          <a:noFill/>
        </p:spPr>
      </p:pic>
      <p:sp>
        <p:nvSpPr>
          <p:cNvPr id="12" name="Tekstvak 11"/>
          <p:cNvSpPr txBox="1"/>
          <p:nvPr/>
        </p:nvSpPr>
        <p:spPr>
          <a:xfrm>
            <a:off x="5508104" y="2924944"/>
            <a:ext cx="3272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Ze moeten naar links.</a:t>
            </a:r>
            <a:endParaRPr lang="nl-BE" dirty="0"/>
          </a:p>
        </p:txBody>
      </p:sp>
      <p:sp>
        <p:nvSpPr>
          <p:cNvPr id="13" name="Tekstvak 12"/>
          <p:cNvSpPr txBox="1"/>
          <p:nvPr/>
        </p:nvSpPr>
        <p:spPr>
          <a:xfrm>
            <a:off x="5508104" y="3861048"/>
            <a:ext cx="3272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Ze moeten naar rechts.</a:t>
            </a:r>
            <a:endParaRPr lang="nl-BE" dirty="0"/>
          </a:p>
        </p:txBody>
      </p:sp>
      <p:pic>
        <p:nvPicPr>
          <p:cNvPr id="1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5144"/>
            <a:ext cx="692696" cy="692696"/>
          </a:xfrm>
          <a:prstGeom prst="rect">
            <a:avLst/>
          </a:prstGeom>
          <a:noFill/>
        </p:spPr>
      </p:pic>
      <p:sp>
        <p:nvSpPr>
          <p:cNvPr id="15" name="Tekstvak 14"/>
          <p:cNvSpPr txBox="1"/>
          <p:nvPr/>
        </p:nvSpPr>
        <p:spPr>
          <a:xfrm>
            <a:off x="5580112" y="4797152"/>
            <a:ext cx="327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Ze mogen kiezen.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Fotoquiz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644008" y="2420888"/>
            <a:ext cx="37043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Goed!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Het verbodsbord geeft aan dat fietsers en bromfietsers niet naar links mogen.</a:t>
            </a:r>
            <a:endParaRPr lang="nl-BE" dirty="0"/>
          </a:p>
        </p:txBody>
      </p:sp>
      <p:pic>
        <p:nvPicPr>
          <p:cNvPr id="6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395536" y="11247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kinderen moeten hier afslaan.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Welke zin is waar?</a:t>
            </a:r>
          </a:p>
        </p:txBody>
      </p:sp>
      <p:pic>
        <p:nvPicPr>
          <p:cNvPr id="8" name="Picture 2" descr="http://examen.vvn.nl/sites/default/files/1_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128000" cy="3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124744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Klik op het verkeersbord dat zegt dat je niet meer dan 50 km/uur mag rijden.</a:t>
            </a:r>
          </a:p>
          <a:p>
            <a:endParaRPr lang="nl-BE" dirty="0"/>
          </a:p>
        </p:txBody>
      </p:sp>
      <p:pic>
        <p:nvPicPr>
          <p:cNvPr id="4" name="Picture 2" descr="http://www.iselinge.nl/Scholenplein/pabolessen/99002everkeer/verkeer%20in%20de%20basisschool/1.1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7890" r="9434" b="9263"/>
          <a:stretch>
            <a:fillRect/>
          </a:stretch>
        </p:blipFill>
        <p:spPr bwMode="auto">
          <a:xfrm>
            <a:off x="704329" y="4288592"/>
            <a:ext cx="1080000" cy="1080000"/>
          </a:xfrm>
          <a:prstGeom prst="rect">
            <a:avLst/>
          </a:prstGeom>
          <a:noFill/>
        </p:spPr>
      </p:pic>
      <p:pic>
        <p:nvPicPr>
          <p:cNvPr id="6" name="Picture 2" descr="http://www.iselinge.nl/Scholenplein/pabolessen/99002everkeer/verkeer%20in%20de%20basisschool/1.6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7953" r="8037" b="8535"/>
          <a:stretch>
            <a:fillRect/>
          </a:stretch>
        </p:blipFill>
        <p:spPr bwMode="auto">
          <a:xfrm>
            <a:off x="679071" y="5535100"/>
            <a:ext cx="1080000" cy="1080000"/>
          </a:xfrm>
          <a:prstGeom prst="rect">
            <a:avLst/>
          </a:prstGeom>
          <a:noFill/>
        </p:spPr>
      </p:pic>
      <p:pic>
        <p:nvPicPr>
          <p:cNvPr id="7" name="Picture 7" descr="http://upload.wikimedia.org/wikipedia/commons/thumb/5/52/Belgian_road_sign_C31g.svg/120px-Belgian_road_sign_C31g.svg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75" y="4270724"/>
            <a:ext cx="1079999" cy="1080000"/>
          </a:xfrm>
          <a:prstGeom prst="rect">
            <a:avLst/>
          </a:prstGeom>
          <a:noFill/>
        </p:spPr>
      </p:pic>
      <p:pic>
        <p:nvPicPr>
          <p:cNvPr id="8" name="Picture 2" descr="Bestand:Belgian road sign C35.sv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47" y="5517232"/>
            <a:ext cx="1079999" cy="10800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thumb/a/ad/Belgian_road_sign_D07.svg/120px-Belgian_road_sign_D07.svg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04" y="2960944"/>
            <a:ext cx="1080000" cy="1071001"/>
          </a:xfrm>
          <a:prstGeom prst="rect">
            <a:avLst/>
          </a:prstGeom>
          <a:noFill/>
        </p:spPr>
      </p:pic>
      <p:pic>
        <p:nvPicPr>
          <p:cNvPr id="12290" name="Picture 2" descr="http://upload.wikimedia.org/wikipedia/commons/thumb/7/75/Belgian_road_sign_C3.svg/120px-Belgian_road_sign_C3.svg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93" y="2960948"/>
            <a:ext cx="1079999" cy="1080000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thumb/3/3e/Belgian_road_sign_D11.svg/120px-Belgian_road_sign_D11.svg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67" y="4288592"/>
            <a:ext cx="1089075" cy="1080000"/>
          </a:xfrm>
          <a:prstGeom prst="rect">
            <a:avLst/>
          </a:prstGeom>
          <a:noFill/>
        </p:spPr>
      </p:pic>
      <p:pic>
        <p:nvPicPr>
          <p:cNvPr id="12294" name="Picture 6" descr="http://upload.wikimedia.org/wikipedia/commons/thumb/2/2f/Belgian_road_sign_D03.svg/120px-Belgian_road_sign_D03.svg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79" y="5517232"/>
            <a:ext cx="1089075" cy="1080000"/>
          </a:xfrm>
          <a:prstGeom prst="rect">
            <a:avLst/>
          </a:prstGeom>
          <a:noFill/>
        </p:spPr>
      </p:pic>
      <p:pic>
        <p:nvPicPr>
          <p:cNvPr id="12296" name="Picture 8" descr="http://upload.wikimedia.org/wikipedia/commons/thumb/e/ef/Belgian_road_sign_D01a.svg/118px-Belgian_road_sign_D01a.svg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4"/>
            <a:ext cx="1061999" cy="1080000"/>
          </a:xfrm>
          <a:prstGeom prst="rect">
            <a:avLst/>
          </a:prstGeom>
          <a:noFill/>
        </p:spPr>
      </p:pic>
      <p:pic>
        <p:nvPicPr>
          <p:cNvPr id="12298" name="Picture 10" descr="http://upload.wikimedia.org/wikipedia/commons/thumb/8/89/Belgian_road_sign_F1bh.svg/120px-Belgian_road_sign_F1bh.svg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4" y="5736704"/>
            <a:ext cx="1143000" cy="685800"/>
          </a:xfrm>
          <a:prstGeom prst="rect">
            <a:avLst/>
          </a:prstGeom>
          <a:noFill/>
        </p:spPr>
      </p:pic>
      <p:pic>
        <p:nvPicPr>
          <p:cNvPr id="12300" name="Picture 12" descr="http://upload.wikimedia.org/wikipedia/commons/thumb/4/4e/Belgian_road_sign_F45.svg/80px-Belgian_road_sign_F45.svg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92" y="4261596"/>
            <a:ext cx="762000" cy="1143001"/>
          </a:xfrm>
          <a:prstGeom prst="rect">
            <a:avLst/>
          </a:prstGeom>
          <a:noFill/>
        </p:spPr>
      </p:pic>
      <p:pic>
        <p:nvPicPr>
          <p:cNvPr id="12302" name="Picture 14" descr="http://upload.wikimedia.org/wikipedia/commons/thumb/0/0b/Belgian_road_sign_F49.svg/119px-Belgian_road_sign_F49.svg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0" y="4257092"/>
            <a:ext cx="1133475" cy="1143001"/>
          </a:xfrm>
          <a:prstGeom prst="rect">
            <a:avLst/>
          </a:prstGeom>
          <a:noFill/>
        </p:spPr>
      </p:pic>
      <p:pic>
        <p:nvPicPr>
          <p:cNvPr id="12306" name="Picture 18" descr="http://upload.wikimedia.org/wikipedia/commons/thumb/a/ae/Belgian_road_sign_B9.svg/120px-Belgian_road_sign_B9.svg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9" y="2924944"/>
            <a:ext cx="1143000" cy="1143001"/>
          </a:xfrm>
          <a:prstGeom prst="rect">
            <a:avLst/>
          </a:prstGeom>
          <a:noFill/>
        </p:spPr>
      </p:pic>
      <p:pic>
        <p:nvPicPr>
          <p:cNvPr id="12308" name="Picture 20" descr="http://upload.wikimedia.org/wikipedia/commons/thumb/b/b8/Belgian_road_sign_B21.svg/79px-Belgian_road_sign_B21.svg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752475" cy="1143001"/>
          </a:xfrm>
          <a:prstGeom prst="rect">
            <a:avLst/>
          </a:prstGeom>
          <a:noFill/>
        </p:spPr>
      </p:pic>
      <p:pic>
        <p:nvPicPr>
          <p:cNvPr id="12310" name="Picture 22" descr="http://upload.wikimedia.org/wikipedia/commons/thumb/8/8f/Belgian_road_sign_B15.svg/120px-Belgian_road_sign_B15.svg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74" y="2978514"/>
            <a:ext cx="1143000" cy="1000125"/>
          </a:xfrm>
          <a:prstGeom prst="rect">
            <a:avLst/>
          </a:prstGeom>
          <a:noFill/>
        </p:spPr>
      </p:pic>
      <p:pic>
        <p:nvPicPr>
          <p:cNvPr id="12314" name="Picture 26" descr="http://upload.wikimedia.org/wikipedia/commons/thumb/3/3b/Belgian_road_sign_A1b.svg/120px-Belgian_road_sign_A1b.svg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57" y="2996382"/>
            <a:ext cx="1143000" cy="1000125"/>
          </a:xfrm>
          <a:prstGeom prst="rect">
            <a:avLst/>
          </a:prstGeom>
          <a:noFill/>
        </p:spPr>
      </p:pic>
      <p:pic>
        <p:nvPicPr>
          <p:cNvPr id="12316" name="Picture 28" descr="http://upload.wikimedia.org/wikipedia/commons/thumb/c/c2/Belgian_road_sign_A25.svg/120px-Belgian_road_sign_A25.svg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73" y="4328530"/>
            <a:ext cx="1143000" cy="1000125"/>
          </a:xfrm>
          <a:prstGeom prst="rect">
            <a:avLst/>
          </a:prstGeom>
          <a:noFill/>
        </p:spPr>
      </p:pic>
      <p:pic>
        <p:nvPicPr>
          <p:cNvPr id="12318" name="Picture 30" descr="http://upload.wikimedia.org/wikipedia/commons/thumb/c/c7/Belgian_road_sign_A7a.svg/120px-Belgian_road_sign_A7a.svg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15" y="5575038"/>
            <a:ext cx="11430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Fotoquiz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11247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Er komt een auto uit de parkeerplaats.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Mogen de kinderen doorgaan?</a:t>
            </a:r>
          </a:p>
        </p:txBody>
      </p:sp>
      <p:pic>
        <p:nvPicPr>
          <p:cNvPr id="5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692696" cy="692696"/>
          </a:xfrm>
          <a:prstGeom prst="rect">
            <a:avLst/>
          </a:prstGeom>
          <a:noFill/>
        </p:spPr>
      </p:pic>
      <p:pic>
        <p:nvPicPr>
          <p:cNvPr id="6" name="Picture 3" descr="C:\Users\Katelijne\AppData\Local\Microsoft\Windows\Temporary Internet Files\Content.IE5\J136CZK3\MC900431547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692696" cy="69269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508104" y="2924944"/>
            <a:ext cx="327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neen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5508104" y="3861048"/>
            <a:ext cx="327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ja</a:t>
            </a:r>
            <a:endParaRPr lang="nl-BE" dirty="0"/>
          </a:p>
        </p:txBody>
      </p:sp>
      <p:pic>
        <p:nvPicPr>
          <p:cNvPr id="75778" name="Picture 2" descr="http://examen.vvn.nl/sites/default/files/2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080000" cy="30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Fotoquiz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644008" y="2420888"/>
            <a:ext cx="37043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Fantastisch!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kinderen hoeven niet te wachten. </a:t>
            </a: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Ze moeten er wel zeker van zijn dat de bestuurder hen gezien heeft, voordat ze verder gaan.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395536" y="11247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Er komt een auto uit de parkeerplaats.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Mogen de kinderen doorgaan?</a:t>
            </a:r>
          </a:p>
        </p:txBody>
      </p:sp>
      <p:pic>
        <p:nvPicPr>
          <p:cNvPr id="8" name="Picture 2" descr="http://examen.vvn.nl/sites/default/files/2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080000" cy="30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Fotoquiz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11247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kinderen rijden de smalle straat in.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Wat is juist?</a:t>
            </a:r>
          </a:p>
        </p:txBody>
      </p:sp>
      <p:pic>
        <p:nvPicPr>
          <p:cNvPr id="5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692696" cy="692696"/>
          </a:xfrm>
          <a:prstGeom prst="rect">
            <a:avLst/>
          </a:prstGeom>
          <a:noFill/>
        </p:spPr>
      </p:pic>
      <p:pic>
        <p:nvPicPr>
          <p:cNvPr id="6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692696" cy="69269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508104" y="2204864"/>
            <a:ext cx="3635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fietsers doen het fout. Bestuurders mogen hier niet in.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5508104" y="3861048"/>
            <a:ext cx="3272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Dit straatje is voor auto’s, fietsers moeten lopen.</a:t>
            </a:r>
            <a:endParaRPr lang="nl-BE" dirty="0"/>
          </a:p>
        </p:txBody>
      </p:sp>
      <p:pic>
        <p:nvPicPr>
          <p:cNvPr id="97282" name="Picture 2" descr="http://examen.vvn.nl/sites/default/files/2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080000" cy="3060000"/>
          </a:xfrm>
          <a:prstGeom prst="rect">
            <a:avLst/>
          </a:prstGeom>
          <a:noFill/>
        </p:spPr>
      </p:pic>
      <p:pic>
        <p:nvPicPr>
          <p:cNvPr id="10" name="Picture 3" descr="C:\Users\Katelijne\AppData\Local\Microsoft\Windows\Temporary Internet Files\Content.IE5\J136CZK3\MC90043154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01208"/>
            <a:ext cx="692696" cy="692696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5508104" y="5301208"/>
            <a:ext cx="3272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Dit straatje is voor fietsers, auto’s mogen hier niet in.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Fotoquiz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644008" y="2420888"/>
            <a:ext cx="37043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Fantastisch!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Het verbodsbord geeft weer dat dit straatje verboden is voor auto’s.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395536" y="11247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kinderen rijden de smalle straat in.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Wat is juist?</a:t>
            </a:r>
          </a:p>
        </p:txBody>
      </p:sp>
      <p:pic>
        <p:nvPicPr>
          <p:cNvPr id="10" name="Picture 2" descr="http://examen.vvn.nl/sites/default/files/2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080000" cy="30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Fotoquiz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11247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fietsers komen aan een kruispunt.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Mogen zij daar links afslaan?</a:t>
            </a:r>
          </a:p>
        </p:txBody>
      </p:sp>
      <p:pic>
        <p:nvPicPr>
          <p:cNvPr id="100354" name="Picture 2" descr="http://examen.vvn.nl/sites/default/files/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080000" cy="3060000"/>
          </a:xfrm>
          <a:prstGeom prst="rect">
            <a:avLst/>
          </a:prstGeom>
          <a:noFill/>
        </p:spPr>
      </p:pic>
      <p:pic>
        <p:nvPicPr>
          <p:cNvPr id="12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692696" cy="692696"/>
          </a:xfrm>
          <a:prstGeom prst="rect">
            <a:avLst/>
          </a:prstGeom>
          <a:noFill/>
        </p:spPr>
      </p:pic>
      <p:pic>
        <p:nvPicPr>
          <p:cNvPr id="13" name="Picture 3" descr="C:\Users\Katelijne\AppData\Local\Microsoft\Windows\Temporary Internet Files\Content.IE5\J136CZK3\MC90043154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692696" cy="692696"/>
          </a:xfrm>
          <a:prstGeom prst="rect">
            <a:avLst/>
          </a:prstGeom>
          <a:noFill/>
        </p:spPr>
      </p:pic>
      <p:sp>
        <p:nvSpPr>
          <p:cNvPr id="14" name="Tekstvak 13"/>
          <p:cNvSpPr txBox="1"/>
          <p:nvPr/>
        </p:nvSpPr>
        <p:spPr>
          <a:xfrm>
            <a:off x="5508104" y="2924944"/>
            <a:ext cx="327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neen</a:t>
            </a: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5508104" y="3861048"/>
            <a:ext cx="327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ja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Fotoquiz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644008" y="2420888"/>
            <a:ext cx="37043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Heel goed!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Auto’s zouden dit niet mogen. Er wordt een uitzondering gemaakt voor de fietsers en de bromfietsen.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395536" y="11247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fietsers komen aan een kruispunt.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Mogen zij daar links afslaan?</a:t>
            </a:r>
          </a:p>
        </p:txBody>
      </p:sp>
      <p:pic>
        <p:nvPicPr>
          <p:cNvPr id="8" name="Picture 2" descr="http://examen.vvn.nl/sites/default/files/4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080000" cy="30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Fotoquiz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11247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Een kruispunt van twee fietspaden.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Wie mag voorgaan?</a:t>
            </a:r>
          </a:p>
        </p:txBody>
      </p:sp>
      <p:pic>
        <p:nvPicPr>
          <p:cNvPr id="12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692696" cy="692696"/>
          </a:xfrm>
          <a:prstGeom prst="rect">
            <a:avLst/>
          </a:prstGeom>
          <a:noFill/>
        </p:spPr>
      </p:pic>
      <p:pic>
        <p:nvPicPr>
          <p:cNvPr id="13" name="Picture 3" descr="C:\Users\Katelijne\AppData\Local\Microsoft\Windows\Temporary Internet Files\Content.IE5\J136CZK3\MC900431547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692696" cy="692696"/>
          </a:xfrm>
          <a:prstGeom prst="rect">
            <a:avLst/>
          </a:prstGeom>
          <a:noFill/>
        </p:spPr>
      </p:pic>
      <p:sp>
        <p:nvSpPr>
          <p:cNvPr id="14" name="Tekstvak 13"/>
          <p:cNvSpPr txBox="1"/>
          <p:nvPr/>
        </p:nvSpPr>
        <p:spPr>
          <a:xfrm>
            <a:off x="5508104" y="2924944"/>
            <a:ext cx="327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Troy</a:t>
            </a: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5508104" y="3861048"/>
            <a:ext cx="327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Karo</a:t>
            </a:r>
            <a:endParaRPr lang="nl-BE" dirty="0"/>
          </a:p>
        </p:txBody>
      </p:sp>
      <p:pic>
        <p:nvPicPr>
          <p:cNvPr id="103426" name="Picture 2" descr="http://examen.vvn.nl/sites/default/files/5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4080000" cy="30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Fotoquiz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644008" y="2420888"/>
            <a:ext cx="37043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Heel goed!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haaientanden op de grond geven aan dat </a:t>
            </a:r>
            <a:r>
              <a:rPr lang="nl-BE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Troy</a:t>
            </a: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voorrang moet verlenen aan </a:t>
            </a:r>
            <a:r>
              <a:rPr lang="nl-BE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Karo</a:t>
            </a: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395536" y="11247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Een kruispunt van twee fietspaden.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Wie mag voorgaan?</a:t>
            </a:r>
          </a:p>
        </p:txBody>
      </p:sp>
      <p:pic>
        <p:nvPicPr>
          <p:cNvPr id="10" name="Picture 2" descr="http://examen.vvn.nl/sites/default/files/5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4080000" cy="30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Fotoquiz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11247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twee meisjes willen rechtdoor.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Waar moeten ze nu fietsen?</a:t>
            </a:r>
          </a:p>
        </p:txBody>
      </p:sp>
      <p:pic>
        <p:nvPicPr>
          <p:cNvPr id="12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692696" cy="692696"/>
          </a:xfrm>
          <a:prstGeom prst="rect">
            <a:avLst/>
          </a:prstGeom>
          <a:noFill/>
        </p:spPr>
      </p:pic>
      <p:pic>
        <p:nvPicPr>
          <p:cNvPr id="13" name="Picture 3" descr="C:\Users\Katelijne\AppData\Local\Microsoft\Windows\Temporary Internet Files\Content.IE5\J136CZK3\MC900431547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692696" cy="692696"/>
          </a:xfrm>
          <a:prstGeom prst="rect">
            <a:avLst/>
          </a:prstGeom>
          <a:noFill/>
        </p:spPr>
      </p:pic>
      <p:sp>
        <p:nvSpPr>
          <p:cNvPr id="14" name="Tekstvak 13"/>
          <p:cNvSpPr txBox="1"/>
          <p:nvPr/>
        </p:nvSpPr>
        <p:spPr>
          <a:xfrm>
            <a:off x="5508104" y="2924944"/>
            <a:ext cx="327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Op het fietspad.</a:t>
            </a: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5508104" y="3861048"/>
            <a:ext cx="327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Op de rijbaan.</a:t>
            </a:r>
            <a:endParaRPr lang="nl-BE" dirty="0"/>
          </a:p>
        </p:txBody>
      </p:sp>
      <p:pic>
        <p:nvPicPr>
          <p:cNvPr id="106498" name="Picture 2" descr="http://examen.vvn.nl/sites/default/files/2009_vraag6_2.pre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7872"/>
            <a:ext cx="4104456" cy="3075606"/>
          </a:xfrm>
          <a:prstGeom prst="rect">
            <a:avLst/>
          </a:prstGeom>
          <a:noFill/>
        </p:spPr>
      </p:pic>
      <p:pic>
        <p:nvPicPr>
          <p:cNvPr id="10" name="Picture 3" descr="C:\Users\Katelijne\AppData\Local\Microsoft\Windows\Temporary Internet Files\Content.IE5\J136CZK3\MC900431547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53136"/>
            <a:ext cx="692696" cy="692696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5508104" y="4725144"/>
            <a:ext cx="327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Ze mogen kiezen.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Fotoquiz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644008" y="2420888"/>
            <a:ext cx="37043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Goed zo!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Het verkeersbord geeft aan dat er een verplicht fietspad is.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395536" y="11247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twee meisjes willen rechtdoor.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Waar moeten ze nu fietsen?</a:t>
            </a:r>
          </a:p>
        </p:txBody>
      </p:sp>
      <p:pic>
        <p:nvPicPr>
          <p:cNvPr id="8" name="Picture 2" descr="http://examen.vvn.nl/sites/default/files/2009_vraag6_2.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7872"/>
            <a:ext cx="4104456" cy="307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Fotoquiz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11247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fietser wil naar links. 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Welke uitspraak klopt?</a:t>
            </a:r>
          </a:p>
        </p:txBody>
      </p:sp>
      <p:pic>
        <p:nvPicPr>
          <p:cNvPr id="12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692696" cy="692696"/>
          </a:xfrm>
          <a:prstGeom prst="rect">
            <a:avLst/>
          </a:prstGeom>
          <a:noFill/>
        </p:spPr>
      </p:pic>
      <p:pic>
        <p:nvPicPr>
          <p:cNvPr id="13" name="Picture 3" descr="C:\Users\Katelijne\AppData\Local\Microsoft\Windows\Temporary Internet Files\Content.IE5\J136CZK3\MC900431547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692696" cy="692696"/>
          </a:xfrm>
          <a:prstGeom prst="rect">
            <a:avLst/>
          </a:prstGeom>
          <a:noFill/>
        </p:spPr>
      </p:pic>
      <p:sp>
        <p:nvSpPr>
          <p:cNvPr id="14" name="Tekstvak 13"/>
          <p:cNvSpPr txBox="1"/>
          <p:nvPr/>
        </p:nvSpPr>
        <p:spPr>
          <a:xfrm>
            <a:off x="5508104" y="2780928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fiets moet de brommer voor laten.</a:t>
            </a: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5508104" y="3861048"/>
            <a:ext cx="3272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fiets heeft voorrang.</a:t>
            </a:r>
            <a:endParaRPr lang="nl-BE" dirty="0"/>
          </a:p>
        </p:txBody>
      </p:sp>
      <p:pic>
        <p:nvPicPr>
          <p:cNvPr id="109570" name="Picture 2" descr="http://examen.vvn.nl/sites/default/files/2009_vraag6_4.pre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4104456" cy="307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Fotoquiz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644008" y="2420888"/>
            <a:ext cx="37043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Super!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fiets komt van rechts, dus moet de brommer voorrang verlenen.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395536" y="11247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fietser wil naar links. 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Welke uitspraak klopt?</a:t>
            </a:r>
          </a:p>
        </p:txBody>
      </p:sp>
      <p:pic>
        <p:nvPicPr>
          <p:cNvPr id="10" name="Picture 2" descr="http://examen.vvn.nl/sites/default/files/2009_vraag6_4.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4104456" cy="307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Fotoquiz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1124744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fietsers staan in het opstelvak.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Jasmijn wil naar rechts. 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Staat ze op de goede plaats?</a:t>
            </a:r>
          </a:p>
        </p:txBody>
      </p:sp>
      <p:pic>
        <p:nvPicPr>
          <p:cNvPr id="12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692696" cy="692696"/>
          </a:xfrm>
          <a:prstGeom prst="rect">
            <a:avLst/>
          </a:prstGeom>
          <a:noFill/>
        </p:spPr>
      </p:pic>
      <p:pic>
        <p:nvPicPr>
          <p:cNvPr id="13" name="Picture 3" descr="C:\Users\Katelijne\AppData\Local\Microsoft\Windows\Temporary Internet Files\Content.IE5\J136CZK3\MC900431547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692696" cy="692696"/>
          </a:xfrm>
          <a:prstGeom prst="rect">
            <a:avLst/>
          </a:prstGeom>
          <a:noFill/>
        </p:spPr>
      </p:pic>
      <p:sp>
        <p:nvSpPr>
          <p:cNvPr id="14" name="Tekstvak 13"/>
          <p:cNvSpPr txBox="1"/>
          <p:nvPr/>
        </p:nvSpPr>
        <p:spPr>
          <a:xfrm>
            <a:off x="5436096" y="292494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ja</a:t>
            </a: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5436096" y="3861048"/>
            <a:ext cx="327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neen</a:t>
            </a:r>
            <a:endParaRPr lang="nl-BE" dirty="0"/>
          </a:p>
        </p:txBody>
      </p:sp>
      <p:pic>
        <p:nvPicPr>
          <p:cNvPr id="112642" name="Picture 2" descr="http://examen.vvn.nl/sites/default/files/03_01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0400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1247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Welk verkeersbord waarschuwt voor een gevaarlijke bocht?</a:t>
            </a:r>
            <a:endParaRPr lang="nl-BE" dirty="0"/>
          </a:p>
        </p:txBody>
      </p:sp>
      <p:pic>
        <p:nvPicPr>
          <p:cNvPr id="4" name="Picture 2" descr="http://www.iselinge.nl/Scholenplein/pabolessen/99002everkeer/verkeer%20in%20de%20basisschool/1.1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7890" r="9434" b="9263"/>
          <a:stretch>
            <a:fillRect/>
          </a:stretch>
        </p:blipFill>
        <p:spPr bwMode="auto">
          <a:xfrm>
            <a:off x="704329" y="4288592"/>
            <a:ext cx="1080000" cy="1080000"/>
          </a:xfrm>
          <a:prstGeom prst="rect">
            <a:avLst/>
          </a:prstGeom>
          <a:noFill/>
        </p:spPr>
      </p:pic>
      <p:pic>
        <p:nvPicPr>
          <p:cNvPr id="6" name="Picture 2" descr="http://www.iselinge.nl/Scholenplein/pabolessen/99002everkeer/verkeer%20in%20de%20basisschool/1.6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7953" r="8037" b="8535"/>
          <a:stretch>
            <a:fillRect/>
          </a:stretch>
        </p:blipFill>
        <p:spPr bwMode="auto">
          <a:xfrm>
            <a:off x="679071" y="5535100"/>
            <a:ext cx="1080000" cy="1080000"/>
          </a:xfrm>
          <a:prstGeom prst="rect">
            <a:avLst/>
          </a:prstGeom>
          <a:noFill/>
        </p:spPr>
      </p:pic>
      <p:pic>
        <p:nvPicPr>
          <p:cNvPr id="7" name="Picture 7" descr="http://upload.wikimedia.org/wikipedia/commons/thumb/5/52/Belgian_road_sign_C31g.svg/120px-Belgian_road_sign_C31g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75" y="4270724"/>
            <a:ext cx="1079999" cy="1080000"/>
          </a:xfrm>
          <a:prstGeom prst="rect">
            <a:avLst/>
          </a:prstGeom>
          <a:noFill/>
        </p:spPr>
      </p:pic>
      <p:pic>
        <p:nvPicPr>
          <p:cNvPr id="8" name="Picture 2" descr="Bestand:Belgian road sign C35.sv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47" y="5517232"/>
            <a:ext cx="1079999" cy="10800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thumb/a/ad/Belgian_road_sign_D07.svg/120px-Belgian_road_sign_D07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04" y="2960944"/>
            <a:ext cx="1080000" cy="1071001"/>
          </a:xfrm>
          <a:prstGeom prst="rect">
            <a:avLst/>
          </a:prstGeom>
          <a:noFill/>
        </p:spPr>
      </p:pic>
      <p:pic>
        <p:nvPicPr>
          <p:cNvPr id="12290" name="Picture 2" descr="http://upload.wikimedia.org/wikipedia/commons/thumb/7/75/Belgian_road_sign_C3.svg/120px-Belgian_road_sign_C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93" y="2960948"/>
            <a:ext cx="1079999" cy="1080000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thumb/3/3e/Belgian_road_sign_D11.svg/120px-Belgian_road_sign_D1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67" y="4288592"/>
            <a:ext cx="1089075" cy="1080000"/>
          </a:xfrm>
          <a:prstGeom prst="rect">
            <a:avLst/>
          </a:prstGeom>
          <a:noFill/>
        </p:spPr>
      </p:pic>
      <p:pic>
        <p:nvPicPr>
          <p:cNvPr id="12294" name="Picture 6" descr="http://upload.wikimedia.org/wikipedia/commons/thumb/2/2f/Belgian_road_sign_D03.svg/120px-Belgian_road_sign_D0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79" y="5517232"/>
            <a:ext cx="1089075" cy="1080000"/>
          </a:xfrm>
          <a:prstGeom prst="rect">
            <a:avLst/>
          </a:prstGeom>
          <a:noFill/>
        </p:spPr>
      </p:pic>
      <p:pic>
        <p:nvPicPr>
          <p:cNvPr id="12296" name="Picture 8" descr="http://upload.wikimedia.org/wikipedia/commons/thumb/e/ef/Belgian_road_sign_D01a.svg/118px-Belgian_road_sign_D01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4"/>
            <a:ext cx="1061999" cy="1080000"/>
          </a:xfrm>
          <a:prstGeom prst="rect">
            <a:avLst/>
          </a:prstGeom>
          <a:noFill/>
        </p:spPr>
      </p:pic>
      <p:pic>
        <p:nvPicPr>
          <p:cNvPr id="12298" name="Picture 10" descr="http://upload.wikimedia.org/wikipedia/commons/thumb/8/89/Belgian_road_sign_F1bh.svg/120px-Belgian_road_sign_F1bh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4" y="5736704"/>
            <a:ext cx="1143000" cy="685800"/>
          </a:xfrm>
          <a:prstGeom prst="rect">
            <a:avLst/>
          </a:prstGeom>
          <a:noFill/>
        </p:spPr>
      </p:pic>
      <p:pic>
        <p:nvPicPr>
          <p:cNvPr id="12300" name="Picture 12" descr="http://upload.wikimedia.org/wikipedia/commons/thumb/4/4e/Belgian_road_sign_F45.svg/80px-Belgian_road_sign_F4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92" y="4261596"/>
            <a:ext cx="762000" cy="1143001"/>
          </a:xfrm>
          <a:prstGeom prst="rect">
            <a:avLst/>
          </a:prstGeom>
          <a:noFill/>
        </p:spPr>
      </p:pic>
      <p:pic>
        <p:nvPicPr>
          <p:cNvPr id="12302" name="Picture 14" descr="http://upload.wikimedia.org/wikipedia/commons/thumb/0/0b/Belgian_road_sign_F49.svg/119px-Belgian_road_sign_F4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0" y="4257092"/>
            <a:ext cx="1133475" cy="1143001"/>
          </a:xfrm>
          <a:prstGeom prst="rect">
            <a:avLst/>
          </a:prstGeom>
          <a:noFill/>
        </p:spPr>
      </p:pic>
      <p:pic>
        <p:nvPicPr>
          <p:cNvPr id="12306" name="Picture 18" descr="http://upload.wikimedia.org/wikipedia/commons/thumb/a/ae/Belgian_road_sign_B9.svg/120px-Belgian_road_sign_B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9" y="2924944"/>
            <a:ext cx="1143000" cy="1143001"/>
          </a:xfrm>
          <a:prstGeom prst="rect">
            <a:avLst/>
          </a:prstGeom>
          <a:noFill/>
        </p:spPr>
      </p:pic>
      <p:pic>
        <p:nvPicPr>
          <p:cNvPr id="12308" name="Picture 20" descr="http://upload.wikimedia.org/wikipedia/commons/thumb/b/b8/Belgian_road_sign_B21.svg/79px-Belgian_road_sign_B2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752475" cy="1143001"/>
          </a:xfrm>
          <a:prstGeom prst="rect">
            <a:avLst/>
          </a:prstGeom>
          <a:noFill/>
        </p:spPr>
      </p:pic>
      <p:pic>
        <p:nvPicPr>
          <p:cNvPr id="12310" name="Picture 22" descr="http://upload.wikimedia.org/wikipedia/commons/thumb/8/8f/Belgian_road_sign_B15.svg/120px-Belgian_road_sign_B1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74" y="2978514"/>
            <a:ext cx="1143000" cy="1000125"/>
          </a:xfrm>
          <a:prstGeom prst="rect">
            <a:avLst/>
          </a:prstGeom>
          <a:noFill/>
        </p:spPr>
      </p:pic>
      <p:pic>
        <p:nvPicPr>
          <p:cNvPr id="12314" name="Picture 26" descr="http://upload.wikimedia.org/wikipedia/commons/thumb/3/3b/Belgian_road_sign_A1b.svg/120px-Belgian_road_sign_A1b.svg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57" y="2996382"/>
            <a:ext cx="1143000" cy="1000125"/>
          </a:xfrm>
          <a:prstGeom prst="rect">
            <a:avLst/>
          </a:prstGeom>
          <a:noFill/>
        </p:spPr>
      </p:pic>
      <p:pic>
        <p:nvPicPr>
          <p:cNvPr id="12316" name="Picture 28" descr="http://upload.wikimedia.org/wikipedia/commons/thumb/c/c2/Belgian_road_sign_A25.svg/120px-Belgian_road_sign_A2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73" y="4328530"/>
            <a:ext cx="1143000" cy="1000125"/>
          </a:xfrm>
          <a:prstGeom prst="rect">
            <a:avLst/>
          </a:prstGeom>
          <a:noFill/>
        </p:spPr>
      </p:pic>
      <p:pic>
        <p:nvPicPr>
          <p:cNvPr id="12318" name="Picture 30" descr="http://upload.wikimedia.org/wikipedia/commons/thumb/c/c7/Belgian_road_sign_A7a.svg/120px-Belgian_road_sign_A7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15" y="5575038"/>
            <a:ext cx="11430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Fotoquiz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644008" y="2636912"/>
            <a:ext cx="37043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Super!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Jasmijn zou op de plaats van </a:t>
            </a:r>
            <a:r>
              <a:rPr lang="nl-BE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Dani</a:t>
            </a:r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moeten staan.</a:t>
            </a: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nl-BE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Katelijne\AppData\Local\Microsoft\Windows\Temporary Internet Files\Content.IE5\J136CZK3\MC90043154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395536" y="1124744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fietsers staan in het opstelvak.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Jasmijn wil naar rechts. </a:t>
            </a:r>
          </a:p>
          <a:p>
            <a:pPr algn="ctr"/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Staat ze op de goede plaats?</a:t>
            </a:r>
          </a:p>
        </p:txBody>
      </p:sp>
      <p:pic>
        <p:nvPicPr>
          <p:cNvPr id="8" name="Picture 2" descr="http://examen.vvn.nl/sites/default/files/03_01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0400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17206"/>
            <a:ext cx="3816424" cy="3540794"/>
          </a:xfrm>
          <a:prstGeom prst="rect">
            <a:avLst/>
          </a:prstGeom>
          <a:noFill/>
        </p:spPr>
      </p:pic>
      <p:sp>
        <p:nvSpPr>
          <p:cNvPr id="4" name="Toelichting met afgeronde rechthoek 3"/>
          <p:cNvSpPr/>
          <p:nvPr/>
        </p:nvSpPr>
        <p:spPr>
          <a:xfrm>
            <a:off x="3635896" y="1556792"/>
            <a:ext cx="4968552" cy="2376264"/>
          </a:xfrm>
          <a:prstGeom prst="wedgeRoundRectCallout">
            <a:avLst>
              <a:gd name="adj1" fmla="val -51202"/>
              <a:gd name="adj2" fmla="val 7496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Heel goed gewerkt! 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Hopelijk heb je veel bijgeleerd zodat je straks veilig het verkeer in kan!</a:t>
            </a:r>
            <a:endParaRPr lang="nl-B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http://www.iselinge.nl/Scholenplein/pabolessen/99002everkeer/verkeer%20in%20de%20basisschool/cat5.7.gif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07373"/>
            <a:ext cx="1259632" cy="1150627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0" y="0"/>
            <a:ext cx="19323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200" dirty="0" smtClean="0"/>
              <a:t>Bron: http://examen.vvn.nl/</a:t>
            </a:r>
            <a:endParaRPr lang="nl-B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file.ak.fbcdn.net/hprofile-ak-snc4/41572_149266201769073_1211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540794"/>
          </a:xfrm>
          <a:prstGeom prst="rect">
            <a:avLst/>
          </a:prstGeom>
          <a:noFill/>
        </p:spPr>
      </p:pic>
      <p:sp>
        <p:nvSpPr>
          <p:cNvPr id="3" name="Toelichting met afgeronde rechthoek 2"/>
          <p:cNvSpPr/>
          <p:nvPr/>
        </p:nvSpPr>
        <p:spPr>
          <a:xfrm>
            <a:off x="3347864" y="692696"/>
            <a:ext cx="5184576" cy="2952328"/>
          </a:xfrm>
          <a:prstGeom prst="wedgeRoundRectCallout">
            <a:avLst>
              <a:gd name="adj1" fmla="val -41650"/>
              <a:gd name="adj2" fmla="val 6960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Oeps, foutje!</a:t>
            </a:r>
          </a:p>
          <a:p>
            <a:pPr algn="ctr"/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Probeer het opnieuw.</a:t>
            </a:r>
          </a:p>
          <a:p>
            <a:pPr algn="ctr"/>
            <a:endParaRPr lang="nl-BE" dirty="0"/>
          </a:p>
        </p:txBody>
      </p:sp>
      <p:pic>
        <p:nvPicPr>
          <p:cNvPr id="4" name="Picture 3" descr="C:\Users\Katelijne\AppData\Local\Microsoft\Windows\Temporary Internet Files\Content.IE5\J136CZK3\MC90043154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4" y="6165304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latin typeface="Arial" pitchFamily="34" charset="0"/>
                <a:cs typeface="Arial" pitchFamily="34" charset="0"/>
              </a:rPr>
              <a:t>De verkeersborden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1247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Klik op het verkeersbord dat zegt dat er een oversteekplaats voor voetgangers voorzien is.</a:t>
            </a:r>
            <a:endParaRPr lang="nl-BE" dirty="0"/>
          </a:p>
        </p:txBody>
      </p:sp>
      <p:pic>
        <p:nvPicPr>
          <p:cNvPr id="4" name="Picture 2" descr="http://www.iselinge.nl/Scholenplein/pabolessen/99002everkeer/verkeer%20in%20de%20basisschool/1.1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7890" r="9434" b="9263"/>
          <a:stretch>
            <a:fillRect/>
          </a:stretch>
        </p:blipFill>
        <p:spPr bwMode="auto">
          <a:xfrm>
            <a:off x="704329" y="4288592"/>
            <a:ext cx="1080000" cy="1080000"/>
          </a:xfrm>
          <a:prstGeom prst="rect">
            <a:avLst/>
          </a:prstGeom>
          <a:noFill/>
        </p:spPr>
      </p:pic>
      <p:pic>
        <p:nvPicPr>
          <p:cNvPr id="6" name="Picture 2" descr="http://www.iselinge.nl/Scholenplein/pabolessen/99002everkeer/verkeer%20in%20de%20basisschool/1.6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7953" r="8037" b="8535"/>
          <a:stretch>
            <a:fillRect/>
          </a:stretch>
        </p:blipFill>
        <p:spPr bwMode="auto">
          <a:xfrm>
            <a:off x="679071" y="5535100"/>
            <a:ext cx="1080000" cy="1080000"/>
          </a:xfrm>
          <a:prstGeom prst="rect">
            <a:avLst/>
          </a:prstGeom>
          <a:noFill/>
        </p:spPr>
      </p:pic>
      <p:pic>
        <p:nvPicPr>
          <p:cNvPr id="7" name="Picture 7" descr="http://upload.wikimedia.org/wikipedia/commons/thumb/5/52/Belgian_road_sign_C31g.svg/120px-Belgian_road_sign_C31g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75" y="4270724"/>
            <a:ext cx="1079999" cy="1080000"/>
          </a:xfrm>
          <a:prstGeom prst="rect">
            <a:avLst/>
          </a:prstGeom>
          <a:noFill/>
        </p:spPr>
      </p:pic>
      <p:pic>
        <p:nvPicPr>
          <p:cNvPr id="8" name="Picture 2" descr="Bestand:Belgian road sign C35.sv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47" y="5517232"/>
            <a:ext cx="1079999" cy="10800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thumb/a/ad/Belgian_road_sign_D07.svg/120px-Belgian_road_sign_D07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04" y="2960944"/>
            <a:ext cx="1080000" cy="1071001"/>
          </a:xfrm>
          <a:prstGeom prst="rect">
            <a:avLst/>
          </a:prstGeom>
          <a:noFill/>
        </p:spPr>
      </p:pic>
      <p:pic>
        <p:nvPicPr>
          <p:cNvPr id="12290" name="Picture 2" descr="http://upload.wikimedia.org/wikipedia/commons/thumb/7/75/Belgian_road_sign_C3.svg/120px-Belgian_road_sign_C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93" y="2960948"/>
            <a:ext cx="1079999" cy="1080000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thumb/3/3e/Belgian_road_sign_D11.svg/120px-Belgian_road_sign_D1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67" y="4288592"/>
            <a:ext cx="1089075" cy="1080000"/>
          </a:xfrm>
          <a:prstGeom prst="rect">
            <a:avLst/>
          </a:prstGeom>
          <a:noFill/>
        </p:spPr>
      </p:pic>
      <p:pic>
        <p:nvPicPr>
          <p:cNvPr id="12294" name="Picture 6" descr="http://upload.wikimedia.org/wikipedia/commons/thumb/2/2f/Belgian_road_sign_D03.svg/120px-Belgian_road_sign_D03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79" y="5517232"/>
            <a:ext cx="1089075" cy="1080000"/>
          </a:xfrm>
          <a:prstGeom prst="rect">
            <a:avLst/>
          </a:prstGeom>
          <a:noFill/>
        </p:spPr>
      </p:pic>
      <p:pic>
        <p:nvPicPr>
          <p:cNvPr id="12296" name="Picture 8" descr="http://upload.wikimedia.org/wikipedia/commons/thumb/e/ef/Belgian_road_sign_D01a.svg/118px-Belgian_road_sign_D01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4"/>
            <a:ext cx="1061999" cy="1080000"/>
          </a:xfrm>
          <a:prstGeom prst="rect">
            <a:avLst/>
          </a:prstGeom>
          <a:noFill/>
        </p:spPr>
      </p:pic>
      <p:pic>
        <p:nvPicPr>
          <p:cNvPr id="12298" name="Picture 10" descr="http://upload.wikimedia.org/wikipedia/commons/thumb/8/89/Belgian_road_sign_F1bh.svg/120px-Belgian_road_sign_F1bh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4" y="5736704"/>
            <a:ext cx="1143000" cy="685800"/>
          </a:xfrm>
          <a:prstGeom prst="rect">
            <a:avLst/>
          </a:prstGeom>
          <a:noFill/>
        </p:spPr>
      </p:pic>
      <p:pic>
        <p:nvPicPr>
          <p:cNvPr id="12300" name="Picture 12" descr="http://upload.wikimedia.org/wikipedia/commons/thumb/4/4e/Belgian_road_sign_F45.svg/80px-Belgian_road_sign_F4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92" y="4261596"/>
            <a:ext cx="762000" cy="1143001"/>
          </a:xfrm>
          <a:prstGeom prst="rect">
            <a:avLst/>
          </a:prstGeom>
          <a:noFill/>
        </p:spPr>
      </p:pic>
      <p:pic>
        <p:nvPicPr>
          <p:cNvPr id="12302" name="Picture 14" descr="http://upload.wikimedia.org/wikipedia/commons/thumb/0/0b/Belgian_road_sign_F49.svg/119px-Belgian_road_sign_F49.svg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0" y="4257092"/>
            <a:ext cx="1133475" cy="1143001"/>
          </a:xfrm>
          <a:prstGeom prst="rect">
            <a:avLst/>
          </a:prstGeom>
          <a:noFill/>
        </p:spPr>
      </p:pic>
      <p:pic>
        <p:nvPicPr>
          <p:cNvPr id="12306" name="Picture 18" descr="http://upload.wikimedia.org/wikipedia/commons/thumb/a/ae/Belgian_road_sign_B9.svg/120px-Belgian_road_sign_B9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9" y="2924944"/>
            <a:ext cx="1143000" cy="1143001"/>
          </a:xfrm>
          <a:prstGeom prst="rect">
            <a:avLst/>
          </a:prstGeom>
          <a:noFill/>
        </p:spPr>
      </p:pic>
      <p:pic>
        <p:nvPicPr>
          <p:cNvPr id="12308" name="Picture 20" descr="http://upload.wikimedia.org/wikipedia/commons/thumb/b/b8/Belgian_road_sign_B21.svg/79px-Belgian_road_sign_B21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752475" cy="1143001"/>
          </a:xfrm>
          <a:prstGeom prst="rect">
            <a:avLst/>
          </a:prstGeom>
          <a:noFill/>
        </p:spPr>
      </p:pic>
      <p:pic>
        <p:nvPicPr>
          <p:cNvPr id="12310" name="Picture 22" descr="http://upload.wikimedia.org/wikipedia/commons/thumb/8/8f/Belgian_road_sign_B15.svg/120px-Belgian_road_sign_B1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74" y="2978514"/>
            <a:ext cx="1143000" cy="1000125"/>
          </a:xfrm>
          <a:prstGeom prst="rect">
            <a:avLst/>
          </a:prstGeom>
          <a:noFill/>
        </p:spPr>
      </p:pic>
      <p:pic>
        <p:nvPicPr>
          <p:cNvPr id="12314" name="Picture 26" descr="http://upload.wikimedia.org/wikipedia/commons/thumb/3/3b/Belgian_road_sign_A1b.svg/120px-Belgian_road_sign_A1b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57" y="2996382"/>
            <a:ext cx="1143000" cy="1000125"/>
          </a:xfrm>
          <a:prstGeom prst="rect">
            <a:avLst/>
          </a:prstGeom>
          <a:noFill/>
        </p:spPr>
      </p:pic>
      <p:pic>
        <p:nvPicPr>
          <p:cNvPr id="12316" name="Picture 28" descr="http://upload.wikimedia.org/wikipedia/commons/thumb/c/c2/Belgian_road_sign_A25.svg/120px-Belgian_road_sign_A25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73" y="4328530"/>
            <a:ext cx="1143000" cy="1000125"/>
          </a:xfrm>
          <a:prstGeom prst="rect">
            <a:avLst/>
          </a:prstGeom>
          <a:noFill/>
        </p:spPr>
      </p:pic>
      <p:pic>
        <p:nvPicPr>
          <p:cNvPr id="12318" name="Picture 30" descr="http://upload.wikimedia.org/wikipedia/commons/thumb/c/c7/Belgian_road_sign_A7a.svg/120px-Belgian_road_sign_A7a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15" y="5575038"/>
            <a:ext cx="11430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1579</Words>
  <Application>Microsoft Office PowerPoint</Application>
  <PresentationFormat>Diavoorstelling (4:3)</PresentationFormat>
  <Paragraphs>343</Paragraphs>
  <Slides>71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71</vt:i4>
      </vt:variant>
    </vt:vector>
  </HeadingPairs>
  <TitlesOfParts>
    <vt:vector size="72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Katelijne Dhondt</dc:creator>
  <cp:lastModifiedBy>PC</cp:lastModifiedBy>
  <cp:revision>37</cp:revision>
  <dcterms:created xsi:type="dcterms:W3CDTF">2012-03-18T09:14:53Z</dcterms:created>
  <dcterms:modified xsi:type="dcterms:W3CDTF">2013-02-14T20:22:29Z</dcterms:modified>
</cp:coreProperties>
</file>